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98" r:id="rId3"/>
    <p:sldId id="25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 id="392" r:id="rId24"/>
    <p:sldId id="388" r:id="rId25"/>
    <p:sldId id="389" r:id="rId26"/>
    <p:sldId id="397" r:id="rId27"/>
    <p:sldId id="390" r:id="rId28"/>
    <p:sldId id="395" r:id="rId29"/>
    <p:sldId id="393" r:id="rId30"/>
    <p:sldId id="396" r:id="rId31"/>
    <p:sldId id="391" r:id="rId32"/>
    <p:sldId id="378" r:id="rId33"/>
    <p:sldId id="308" r:id="rId34"/>
    <p:sldId id="309" r:id="rId35"/>
    <p:sldId id="31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4F46D9-EAA4-450A-B05D-FF9320C6F3EF}">
          <p14:sldIdLst>
            <p14:sldId id="256"/>
            <p14:sldId id="398"/>
            <p14:sldId id="257"/>
            <p14:sldId id="258"/>
            <p14:sldId id="259"/>
            <p14:sldId id="261"/>
            <p14:sldId id="260"/>
            <p14:sldId id="262"/>
            <p14:sldId id="263"/>
            <p14:sldId id="264"/>
            <p14:sldId id="265"/>
            <p14:sldId id="266"/>
            <p14:sldId id="267"/>
            <p14:sldId id="268"/>
            <p14:sldId id="269"/>
            <p14:sldId id="270"/>
            <p14:sldId id="272"/>
            <p14:sldId id="271"/>
            <p14:sldId id="273"/>
            <p14:sldId id="274"/>
            <p14:sldId id="275"/>
          </p14:sldIdLst>
        </p14:section>
        <p14:section name="Considerations" id="{824C7EA7-D29F-4E6F-A30C-A88EAEC1203E}">
          <p14:sldIdLst>
            <p14:sldId id="276"/>
            <p14:sldId id="392"/>
            <p14:sldId id="388"/>
            <p14:sldId id="389"/>
            <p14:sldId id="397"/>
            <p14:sldId id="390"/>
            <p14:sldId id="395"/>
            <p14:sldId id="393"/>
            <p14:sldId id="396"/>
            <p14:sldId id="391"/>
            <p14:sldId id="378"/>
            <p14:sldId id="308"/>
            <p14:sldId id="309"/>
            <p14:sldId id="31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2:45:18.528"/>
    </inkml:context>
    <inkml:brush xml:id="br0">
      <inkml:brushProperty name="width" value="0.05" units="cm"/>
      <inkml:brushProperty name="height" value="0.05" units="cm"/>
    </inkml:brush>
  </inkml:definitions>
  <inkml:trace contextRef="#ctx0" brushRef="#br0">1 0 88 0 0,'0'0'0'0'0,"4"28"0"0"0,-4-16 0 0 0,0 20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2:54:01.952"/>
    </inkml:context>
    <inkml:brush xml:id="br0">
      <inkml:brushProperty name="width" value="0.05" units="cm"/>
      <inkml:brushProperty name="height" value="0.05" units="cm"/>
    </inkml:brush>
  </inkml:definitions>
  <inkml:trace contextRef="#ctx0" brushRef="#br0">41 36 4488 0 0,'0'0'0'0'0,"-19"-24"-1936"0"0,-2 13 1784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00:23.676"/>
    </inkml:context>
    <inkml:brush xml:id="br0">
      <inkml:brushProperty name="width" value="0.05" units="cm"/>
      <inkml:brushProperty name="height" value="0.05" units="cm"/>
    </inkml:brush>
  </inkml:definitions>
  <inkml:trace contextRef="#ctx0" brushRef="#br0">1 26 88 0 0,'0'0'0'0'0,"30"0"0"0"0,-17-8 0 0 0,1-9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9T23:05:00.745"/>
    </inkml:context>
    <inkml:brush xml:id="br0">
      <inkml:brushProperty name="width" value="0.05" units="cm"/>
      <inkml:brushProperty name="height" value="0.05" units="cm"/>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9T23:05:14.575"/>
    </inkml:context>
    <inkml:brush xml:id="br0">
      <inkml:brushProperty name="width" value="0.05" units="cm"/>
      <inkml:brushProperty name="height" value="0.05" units="cm"/>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9T23:04:25.656"/>
    </inkml:context>
    <inkml:brush xml:id="br0">
      <inkml:brushProperty name="width" value="0.05" units="cm"/>
      <inkml:brushProperty name="height" value="0.05" units="cm"/>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09:58.120"/>
    </inkml:context>
    <inkml:brush xml:id="br0">
      <inkml:brushProperty name="width" value="0.05" units="cm"/>
      <inkml:brushProperty name="height" value="0.05" units="cm"/>
    </inkml:brush>
  </inkml:definitions>
  <inkml:trace contextRef="#ctx0" brushRef="#br0">828 1 88 0 0,'0'0'0'0'0,"30"-1"0"0"0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13:45.565"/>
    </inkml:context>
    <inkml:brush xml:id="br0">
      <inkml:brushProperty name="width" value="0.05" units="cm"/>
      <inkml:brushProperty name="height" value="0.05" units="cm"/>
    </inkml:brush>
  </inkml:definitions>
  <inkml:trace contextRef="#ctx0" brushRef="#br0">0 0 88 0 0,'0'0'0'0'0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13:45.988"/>
    </inkml:context>
    <inkml:brush xml:id="br0">
      <inkml:brushProperty name="width" value="0.05" units="cm"/>
      <inkml:brushProperty name="height" value="0.05" units="cm"/>
    </inkml:brush>
  </inkml:definitions>
  <inkml:trace contextRef="#ctx0" brushRef="#br0">48 1 88 0 0,'-23'8'0'0'0,"10"-3"0"0"0,12-4 0 0 0,0-1 0 0 0,1 0 0 0 0,-1 0 0 0 0,0 1 0 0 0,1-1 0 0 0,-1 0 0 0 0,0 1 0 0 0,1-1 0 0 0,-1 1-1 0 0,1-1 1 0 0,-1 1 0 0 0,1-1 0 0 0,-1 1 0 0 0,1 0 0 0 0,-1-1 0 0 0,1 1 0 0 0,-1-1 0 0 0,1 1 0 0 0,-1 1 0 0 0,5 5 24 0 0,-2-2-12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14:39.645"/>
    </inkml:context>
    <inkml:brush xml:id="br0">
      <inkml:brushProperty name="width" value="0.05" units="cm"/>
      <inkml:brushProperty name="height" value="0.05" units="cm"/>
    </inkml:brush>
  </inkml:definitions>
  <inkml:trace contextRef="#ctx0" brushRef="#br0">0 12 4400 0 0,'157'-11'208'0'0,"-123"11"-105"0"0,38-1 998 0 0,0 4-1 0 0,115 18 1 0 0,-97-10-970 0 0,-78-10-126 0 0,0-1-1 0 0,-1 0 1 0 0,1-1-1 0 0,0 0 1 0 0,-1-1-1 0 0,22-6 1 0 0,-7-3-1028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17:19.013"/>
    </inkml:context>
    <inkml:brush xml:id="br0">
      <inkml:brushProperty name="width" value="0.05" units="cm"/>
      <inkml:brushProperty name="height" value="0.05" units="cm"/>
    </inkml:brush>
  </inkml:definitions>
  <inkml:trace contextRef="#ctx0" brushRef="#br0">1 1 264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2:45:30.472"/>
    </inkml:context>
    <inkml:brush xml:id="br0">
      <inkml:brushProperty name="width" value="0.05" units="cm"/>
      <inkml:brushProperty name="height" value="0.05" units="cm"/>
    </inkml:brush>
  </inkml:definitions>
  <inkml:trace contextRef="#ctx0" brushRef="#br0">1 0 88 0 0,'0'0'0'0'0,"46"81"0"0"0,-27-78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17:32.607"/>
    </inkml:context>
    <inkml:brush xml:id="br0">
      <inkml:brushProperty name="width" value="0.05" units="cm"/>
      <inkml:brushProperty name="height" value="0.05" units="cm"/>
    </inkml:brush>
  </inkml:definitions>
  <inkml:trace contextRef="#ctx0" brushRef="#br0">1 37 2512 0 0,'0'0'0'0'0,"29"-16"-432"0"0,-14 11 272 0 0,30-11 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17:37.968"/>
    </inkml:context>
    <inkml:brush xml:id="br0">
      <inkml:brushProperty name="width" value="0.05" units="cm"/>
      <inkml:brushProperty name="height" value="0.05" units="cm"/>
    </inkml:brush>
  </inkml:definitions>
  <inkml:trace contextRef="#ctx0" brushRef="#br0">0 1 5304 0 0,'0'0'0'0'0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18:25.432"/>
    </inkml:context>
    <inkml:brush xml:id="br0">
      <inkml:brushProperty name="width" value="0.05" units="cm"/>
      <inkml:brushProperty name="height" value="0.05" units="cm"/>
    </inkml:brush>
  </inkml:definitions>
  <inkml:trace contextRef="#ctx0" brushRef="#br0">3 23 88 0 0,'0'0'0'0'0,"-3"-22"0"0"0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23:04.874"/>
    </inkml:context>
    <inkml:brush xml:id="br0">
      <inkml:brushProperty name="width" value="0.05" units="cm"/>
      <inkml:brushProperty name="height" value="0.05" units="cm"/>
    </inkml:brush>
  </inkml:definitions>
  <inkml:trace contextRef="#ctx0" brushRef="#br0">305 0 4400 0 0,'0'0'0'0'0,"-24"29"56"0"0,9-1 0 0 0,-3 1 0 0 0,-1 3 568 0 0,-28 70-64 0 0,25-63-160 0 0,-46 82 8 0 0,49-88-432 0 0,4-11 16 0 0,-7 6 8 0 0,13-20-8 0 0,-17 6 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23:05.279"/>
    </inkml:context>
    <inkml:brush xml:id="br0">
      <inkml:brushProperty name="width" value="0.05" units="cm"/>
      <inkml:brushProperty name="height" value="0.05" units="cm"/>
    </inkml:brush>
  </inkml:definitions>
  <inkml:trace contextRef="#ctx0" brushRef="#br0">113 0 4224 0 0,'6'2'-56'0'0,"6"1"70"0"0,4 1-100 0 0,-1 0 1 0 0,0 1 0 0 0,0 0 0 0 0,0 1 0 0 0,0 1 0 0 0,-1 0 0 0 0,0 1 0 0 0,-1 1 0 0 0,0 0 0 0 0,0 1 0 0 0,16 16 0 0 0,-27-24 82 0 0,15 15 120 0 0,-2 0-1 0 0,0 1 1 0 0,-1 1 0 0 0,-1 0-1 0 0,0 0 1 0 0,14 33 0 0 0,31 85 237 0 0,-22-81 782 0 0,-43-50-1429 0 0</inkml:trace>
  <inkml:trace contextRef="#ctx0" brushRef="#br0" timeOffset="1">0 294 6384 0 0,'0'0'0'0'0,"65"5"-136"0"0,-31-1-168 0 0,114 26 0 0 0,-96-14 304 0 0,-4 0-496 0 0,-2 3-8 0 0,-4-7 8 0 0,-4-2-472 0 0,48-21 504 0 0,-73-10 464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23:56.551"/>
    </inkml:context>
    <inkml:brush xml:id="br0">
      <inkml:brushProperty name="width" value="0.05" units="cm"/>
      <inkml:brushProperty name="height" value="0.05" units="cm"/>
    </inkml:brush>
  </inkml:definitions>
  <inkml:trace contextRef="#ctx0" brushRef="#br0">45 1 88 0 0,'-10'0'0'0'0,"-25"0"0"0"0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23:58.306"/>
    </inkml:context>
    <inkml:brush xml:id="br0">
      <inkml:brushProperty name="width" value="0.05" units="cm"/>
      <inkml:brushProperty name="height" value="0.05" units="cm"/>
    </inkml:brush>
  </inkml:definitions>
  <inkml:trace contextRef="#ctx0" brushRef="#br0">0 0 1888 0 0,'0'0'0'0'0,"40"22"-64"0"0,-10-3 8 0 0,0 4 0 0 0,8 2 0 0 0,4-2-8 0 0,46 37 16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25:20.768"/>
    </inkml:context>
    <inkml:brush xml:id="br0">
      <inkml:brushProperty name="width" value="0.05" units="cm"/>
      <inkml:brushProperty name="height" value="0.05" units="cm"/>
    </inkml:brush>
  </inkml:definitions>
  <inkml:trace contextRef="#ctx0" brushRef="#br0">1 0 2960 0 0,'0'0'0'0'0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25:34.850"/>
    </inkml:context>
    <inkml:brush xml:id="br0">
      <inkml:brushProperty name="width" value="0.05" units="cm"/>
      <inkml:brushProperty name="height" value="0.05" units="cm"/>
    </inkml:brush>
  </inkml:definitions>
  <inkml:trace contextRef="#ctx0" brushRef="#br0">77 106 8728 0 0,'-3'0'232'0'0,"-2"0"-142"0"0,-8 0 492 0 0,0 0 0 0 0,0-1 0 0 0,-14-3 0 0 0,25 3 341 0 0,35 4-510 0 0,11 2-286 0 0,34 0-3 0 0,-25-6-8 0 0,19-9 0 0 0,-20 0-8 0 0,142-41 205 0 0,-132 34-159 0 0,-40 12-60 0 0,42-7 1 0 0,-13 6 10 0 0,-48 6-95 0 0,0 0-1 0 0,0 0 1 0 0,0 0 0 0 0,0 0-1 0 0,0 1 1 0 0,0-1 0 0 0,-1 1-1 0 0,6 1 1 0 0,27 12-1718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3:25:38.322"/>
    </inkml:context>
    <inkml:brush xml:id="br0">
      <inkml:brushProperty name="width" value="0.05" units="cm"/>
      <inkml:brushProperty name="height" value="0.05" units="cm"/>
    </inkml:brush>
  </inkml:definitions>
  <inkml:trace contextRef="#ctx0" brushRef="#br0">132 1 8992 0 0,'0'0'1673'0'0,"-1"3"-1374"0"0,-13 30-201 0 0,8-18 9 0 0,0 0 0 0 0,-1 0-1 0 0,-1-1 1 0 0,0 0 0 0 0,-12 16-1 0 0,20-30-92 0 0,0 0-1 0 0,-1 0 1 0 0,1 0 0 0 0,0 0-1 0 0,0 0 1 0 0,0 0-1 0 0,-1 1 1 0 0,1-1 0 0 0,0 0-1 0 0,0 0 1 0 0,0 0-1 0 0,0 1 1 0 0,-1-1 0 0 0,1 0-1 0 0,0 0 1 0 0,0 0-1 0 0,0 1 1 0 0,0-1 0 0 0,0 0-1 0 0,0 0 1 0 0,0 1-1 0 0,0-1 1 0 0,0 0 0 0 0,0 0-1 0 0,0 1 1 0 0,0-1-1 0 0,0 0 1 0 0,0 0 0 0 0,0 1-1 0 0,0-1 1 0 0,0 0-1 0 0,0 0 1 0 0,0 1-1 0 0,0-1 1 0 0,0 0 0 0 0,0 0-1 0 0,0 0 1 0 0,0 1-1 0 0,1-1 1 0 0,-1 0 0 0 0,0 1-1 0 0,12 0 238 0 0,15-7-41 0 0,-23 3-165 0 0,1 1-1 0 0,-1-1 0 0 0,0 0 1 0 0,0 0-1 0 0,-1 0 0 0 0,1-1 0 0 0,3-4 1 0 0,-7 8-30 0 0,1-1 0 0 0,-1 0 0 0 0,1 0 0 0 0,-1 1 0 0 0,1-1 0 0 0,-1 0 0 0 0,0 0 0 0 0,1 0 0 0 0,-1 1-1 0 0,0-1 1 0 0,0 0 0 0 0,0 0 0 0 0,0 0 0 0 0,0 0 0 0 0,0 0 0 0 0,0 1 0 0 0,0-1 0 0 0,0-2 0 0 0,-1 2-3 0 0,1 0 0 0 0,-1 0 0 0 0,0 0 0 0 0,1 0 1 0 0,-1 0-1 0 0,0 0 0 0 0,0 0 0 0 0,0 0 0 0 0,1 0 0 0 0,-1 0 0 0 0,0 1 0 0 0,0-1 0 0 0,-1 0 0 0 0,1 1 0 0 0,0-1 0 0 0,0 0 0 0 0,-1 1 0 0 0,-2-2 4 0 0,-1 1 0 0 0,1 0 0 0 0,0 0 0 0 0,-1 0 0 0 0,1 1 0 0 0,-1-1 0 0 0,1 1 0 0 0,-1 0 0 0 0,1 1 0 0 0,0-1 0 0 0,-1 1 0 0 0,1 0 0 0 0,-1 0 0 0 0,1 0 0 0 0,-7 3 0 0 0,8-3 2 0 0,1 0 1 0 0,-1 0-1 0 0,1 0 1 0 0,0 0 0 0 0,-1 1-1 0 0,1-1 1 0 0,0 1 0 0 0,0-1-1 0 0,0 1 1 0 0,0 0 0 0 0,0 0-1 0 0,0 0 1 0 0,0 0 0 0 0,1 0-1 0 0,-1 0 1 0 0,1 0-1 0 0,0 0 1 0 0,-1 1 0 0 0,1-1-1 0 0,0 1 1 0 0,0-1 0 0 0,1 1-1 0 0,-1-1 1 0 0,0 1 0 0 0,1 0-1 0 0,0-1 1 0 0,-1 5 0 0 0,1-6 10 0 0,0 0 1 0 0,1 0-1 0 0,-1 0 1 0 0,0 0-1 0 0,0 0 0 0 0,1 0 1 0 0,-1 0-1 0 0,0 0 1 0 0,1 0-1 0 0,-1 0 1 0 0,1 0-1 0 0,0 0 1 0 0,-1 0-1 0 0,1 0 1 0 0,-1 0-1 0 0,1-1 1 0 0,0 1-1 0 0,0 0 1 0 0,0-1-1 0 0,-1 1 1 0 0,1 0-1 0 0,0-1 1 0 0,0 1-1 0 0,2 0 1 0 0,-1 0 6 0 0,1 0 1 0 0,0-1-1 0 0,0 1 0 0 0,-1-1 1 0 0,1 1-1 0 0,0-1 0 0 0,0 0 1 0 0,0 0-1 0 0,3-1 1 0 0,2 0 21 0 0,-1 0 1 0 0,0 0 0 0 0,1-1 0 0 0,-1-1 0 0 0,0 1 0 0 0,10-6 0 0 0,-13 6-28 0 0,-1 0 0 0 0,0 0 1 0 0,0 0-1 0 0,0 0 0 0 0,0 0 0 0 0,0-1 1 0 0,-1 1-1 0 0,1-1 0 0 0,-1 0 0 0 0,1 1 0 0 0,-1-1 1 0 0,0-1-1 0 0,0 1 0 0 0,0 0 0 0 0,-1 0 1 0 0,1-1-1 0 0,-1 1 0 0 0,0-1 0 0 0,0 1 1 0 0,0-1-1 0 0,0 1 0 0 0,-1-1 0 0 0,1 0 1 0 0,-1 1-1 0 0,0-1 0 0 0,0 0 0 0 0,-1-3 0 0 0,1 6-24 0 0,0 0-1 0 0,0 0 1 0 0,-1 0-1 0 0,1 0 0 0 0,0 0 1 0 0,-1 0-1 0 0,1 0 0 0 0,-1 0 1 0 0,1 0-1 0 0,-1 0 0 0 0,1 0 1 0 0,-1 0-1 0 0,1 0 0 0 0,-1 0 1 0 0,0 1-1 0 0,0-1 0 0 0,0 0 1 0 0,1 1-1 0 0,-1-1 0 0 0,0 0 1 0 0,0 1-1 0 0,0-1 0 0 0,-2 0 1 0 0,1 1 4 0 0,0-1-1 0 0,0 1 1 0 0,0 0 0 0 0,0 0 0 0 0,0 0 0 0 0,0 0 0 0 0,0 0-1 0 0,1 0 1 0 0,-1 1 0 0 0,0-1 0 0 0,-4 2 0 0 0,1 0 25 0 0,-1 0 0 0 0,1 0 0 0 0,0 1 1 0 0,0 0-1 0 0,0 0 0 0 0,0 0 0 0 0,-7 8 0 0 0,-8 9-1938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2:51:53.467"/>
    </inkml:context>
    <inkml:brush xml:id="br0">
      <inkml:brushProperty name="width" value="0.05" units="cm"/>
      <inkml:brushProperty name="height" value="0.05" units="cm"/>
    </inkml:brush>
  </inkml:definitions>
  <inkml:trace contextRef="#ctx0" brushRef="#br0">1 27 88 0 0,'6'3'0'0'0,"0"0"0"0"0,0-1 0 0 0,1 0 0 0 0,0 0 0 0 0,-1-1 0 0 0,1 1 0 0 0,7-1 0 0 0,29-2 0 0 0,121-16-1 0 0,84-6 51 0 0,-116 21 231 0 0,-110 4-141 0 0,0 0 1 0 0,0 2-1 0 0,-1 0 1 0 0,25 9-1 0 0,-46-13-142 0 0,0 0 0 0 0,0 0 0 0 0,1 0 0 0 0,-1 0 0 0 0,0 0 0 0 0,0 0 0 0 0,1 0-1 0 0,-1 0 1 0 0,0 0 0 0 0,0 0 0 0 0,1 0 0 0 0,-1 0 0 0 0,0 0 0 0 0,0 0 0 0 0,1 0 0 0 0,-1 0 0 0 0,0-1 0 0 0,0 1 0 0 0,0 0 0 0 0,1 0 0 0 0,-1 0 0 0 0,0 0 0 0 0,0 0-1 0 0,0-1 1 0 0,1 1 0 0 0,-1 0 0 0 0,0 0 0 0 0,0 0 0 0 0,0-1 0 0 0,0 1 0 0 0,0 0 0 0 0,1 0 0 0 0,-1 0 0 0 0,0-1 0 0 0,0 1 0 0 0,0 0 0 0 0,0 0 0 0 0,0-1 0 0 0,0 1-1 0 0,0 0 1 0 0,0 0 0 0 0,0-1 0 0 0,0 1 0 0 0,0 0 0 0 0,0 0 0 0 0,0-1 0 0 0,0 1 0 0 0,0 0 0 0 0,0 0 0 0 0,0-1 0 0 0,0 1 0 0 0,0 0 0 0 0,0-3-721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2:52:51.821"/>
    </inkml:context>
    <inkml:brush xml:id="br0">
      <inkml:brushProperty name="width" value="0.05" units="cm"/>
      <inkml:brushProperty name="height" value="0.05" units="cm"/>
    </inkml:brush>
  </inkml:definitions>
  <inkml:trace contextRef="#ctx0" brushRef="#br0">1 48 88 0 0,'0'0'0'0'0,"33"-18"0"0"0,-17 10 0 0 0,-1 2 0 0 0,-1 2 0 0 0,-3 0 0 0 0,-3 1 0 0 0,1-1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2:54:03.049"/>
    </inkml:context>
    <inkml:brush xml:id="br0">
      <inkml:brushProperty name="width" value="0.05" units="cm"/>
      <inkml:brushProperty name="height" value="0.05" units="cm"/>
    </inkml:brush>
  </inkml:definitions>
  <inkml:trace contextRef="#ctx0" brushRef="#br0">0 33 7376 0 0,'0'0'0'0'0,"22"12"-3744"0"0,-3-10 3744 0 0,-11-2 0 0 0,3-7-432 0 0,-8-8 216 0 0,-2-10 8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2:54:03.404"/>
    </inkml:context>
    <inkml:brush xml:id="br0">
      <inkml:brushProperty name="width" value="0.05" units="cm"/>
      <inkml:brushProperty name="height" value="0.05" units="cm"/>
    </inkml:brush>
  </inkml:definitions>
  <inkml:trace contextRef="#ctx0" brushRef="#br0">54 6 88 0 0,'0'0'0'0'0,"-27"12"0"0"0,19-16 0 0 0,-10-10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2:54:00.643"/>
    </inkml:context>
    <inkml:brush xml:id="br0">
      <inkml:brushProperty name="width" value="0.05" units="cm"/>
      <inkml:brushProperty name="height" value="0.05" units="cm"/>
    </inkml:brush>
  </inkml:definitions>
  <inkml:trace contextRef="#ctx0" brushRef="#br0">0 117 8456 0 0,'0'0'816'0'0,"4"-6"-796"0"0,9-12-30 0 0,27-31 0 0 0,-39 48-26 0 0,0 0 1 0 0,-1 0 0 0 0,1 0 0 0 0,0 1 0 0 0,0-1-1 0 0,-1 0 1 0 0,1 0 0 0 0,-1 0 0 0 0,1 0-1 0 0,-1 0 1 0 0,1 0 0 0 0,-1 0 0 0 0,0 0-1 0 0,1 0 1 0 0,-1-1 0 0 0,0 1 0 0 0,0 0-1 0 0,0 0 1 0 0,0 0 0 0 0,0 0 0 0 0,0 0-1 0 0,0 0 1 0 0,0 0 0 0 0,0-1 0 0 0,-1 1-1 0 0,1 0 1 0 0,0 0 0 0 0,-1 0 0 0 0,1 0-1 0 0,-1 0 1 0 0,1 0 0 0 0,-1 0 0 0 0,1 0 0 0 0,-1 0-1 0 0,0 0 1 0 0,1 1 0 0 0,-1-1 0 0 0,0 0-1 0 0,0 0 1 0 0,0 1 0 0 0,1-1 0 0 0,-1 0-1 0 0,-2 0 1 0 0,1 0-1181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2:54:01.025"/>
    </inkml:context>
    <inkml:brush xml:id="br0">
      <inkml:brushProperty name="width" value="0.05" units="cm"/>
      <inkml:brushProperty name="height" value="0.05" units="cm"/>
    </inkml:brush>
  </inkml:definitions>
  <inkml:trace contextRef="#ctx0" brushRef="#br0">0 2 5936 0 0,'0'0'0'0'0,"24"6"-2400"0"0,-10-5 1944 0 0,36-2 8 0 0,-28-6 448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29T22:54:01.567"/>
    </inkml:context>
    <inkml:brush xml:id="br0">
      <inkml:brushProperty name="width" value="0.05" units="cm"/>
      <inkml:brushProperty name="height" value="0.05" units="cm"/>
    </inkml:brush>
  </inkml:definitions>
  <inkml:trace contextRef="#ctx0" brushRef="#br0">10 321 4584 0 0,'0'0'-287'0'0,"-1"-5"-1281"0"0,-2-6 1565 0 0,1 0 0 0 0,1-1 0 0 0,0 1 0 0 0,0 0 0 0 0,1-1 0 0 0,0 1 0 0 0,1 0 0 0 0,4-19 0 0 0,2-2 40 0 0,23-60 0 0 0,-11 28-410 0 0,-17 57-1350 0 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10/02/2025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10/02/2025</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2.xml"/><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2.xml"/><Relationship Id="rId4" Type="http://schemas.openxmlformats.org/officeDocument/2006/relationships/image" Target="../media/image24.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22.xml"/><Relationship Id="rId5" Type="http://schemas.openxmlformats.org/officeDocument/2006/relationships/image" Target="../media/image26.png"/><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customXml" Target="../ink/ink1.xml"/><Relationship Id="rId11" Type="http://schemas.openxmlformats.org/officeDocument/2006/relationships/image" Target="../media/image40.png"/><Relationship Id="rId5" Type="http://schemas.openxmlformats.org/officeDocument/2006/relationships/image" Target="../media/image31.png"/><Relationship Id="rId10" Type="http://schemas.openxmlformats.org/officeDocument/2006/relationships/customXml" Target="../ink/ink3.xml"/><Relationship Id="rId4" Type="http://schemas.openxmlformats.org/officeDocument/2006/relationships/image" Target="../media/image37.png"/><Relationship Id="rId9" Type="http://schemas.openxmlformats.org/officeDocument/2006/relationships/image" Target="../media/image39.png"/></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26" Type="http://schemas.openxmlformats.org/officeDocument/2006/relationships/image" Target="../media/image57.png"/><Relationship Id="rId3" Type="http://schemas.openxmlformats.org/officeDocument/2006/relationships/image" Target="../media/image40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0.png"/><Relationship Id="rId1" Type="http://schemas.openxmlformats.org/officeDocument/2006/relationships/slideLayout" Target="../slideLayouts/slideLayout2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customXml" Target="../ink/ink4.xml"/><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image" Target="../media/image520.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64.png"/><Relationship Id="rId3" Type="http://schemas.openxmlformats.org/officeDocument/2006/relationships/image" Target="../media/image53.png"/><Relationship Id="rId7" Type="http://schemas.openxmlformats.org/officeDocument/2006/relationships/image" Target="../media/image61.png"/><Relationship Id="rId12" Type="http://schemas.openxmlformats.org/officeDocument/2006/relationships/customXml" Target="../ink/ink9.xml"/><Relationship Id="rId2" Type="http://schemas.openxmlformats.org/officeDocument/2006/relationships/image" Target="../media/image52.png"/><Relationship Id="rId1" Type="http://schemas.openxmlformats.org/officeDocument/2006/relationships/slideLayout" Target="../slideLayouts/slideLayout22.xml"/><Relationship Id="rId6" Type="http://schemas.openxmlformats.org/officeDocument/2006/relationships/customXml" Target="../ink/ink6.xml"/><Relationship Id="rId11" Type="http://schemas.openxmlformats.org/officeDocument/2006/relationships/image" Target="../media/image63.png"/><Relationship Id="rId5" Type="http://schemas.openxmlformats.org/officeDocument/2006/relationships/image" Target="../media/image60.png"/><Relationship Id="rId15" Type="http://schemas.openxmlformats.org/officeDocument/2006/relationships/image" Target="../media/image65.png"/><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62.png"/><Relationship Id="rId14" Type="http://schemas.openxmlformats.org/officeDocument/2006/relationships/customXml" Target="../ink/ink10.xml"/></Relationships>
</file>

<file path=ppt/slides/_rels/slide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570.png"/><Relationship Id="rId1" Type="http://schemas.openxmlformats.org/officeDocument/2006/relationships/slideLayout" Target="../slideLayouts/slideLayout22.xml"/><Relationship Id="rId4" Type="http://schemas.openxmlformats.org/officeDocument/2006/relationships/image" Target="../media/image67.png"/></Relationships>
</file>

<file path=ppt/slides/_rels/slide23.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73.png"/><Relationship Id="rId3" Type="http://schemas.openxmlformats.org/officeDocument/2006/relationships/image" Target="../media/image590.png"/><Relationship Id="rId7" Type="http://schemas.openxmlformats.org/officeDocument/2006/relationships/image" Target="../media/image630.png"/><Relationship Id="rId12" Type="http://schemas.openxmlformats.org/officeDocument/2006/relationships/customXml" Target="../ink/ink15.xml"/><Relationship Id="rId2" Type="http://schemas.openxmlformats.org/officeDocument/2006/relationships/image" Target="../media/image580.png"/><Relationship Id="rId1" Type="http://schemas.openxmlformats.org/officeDocument/2006/relationships/slideLayout" Target="../slideLayouts/slideLayout19.xml"/><Relationship Id="rId6" Type="http://schemas.openxmlformats.org/officeDocument/2006/relationships/image" Target="../media/image620.png"/><Relationship Id="rId11" Type="http://schemas.openxmlformats.org/officeDocument/2006/relationships/customXml" Target="../ink/ink14.xml"/><Relationship Id="rId5" Type="http://schemas.openxmlformats.org/officeDocument/2006/relationships/image" Target="../media/image611.png"/><Relationship Id="rId10" Type="http://schemas.openxmlformats.org/officeDocument/2006/relationships/customXml" Target="../ink/ink13.xml"/><Relationship Id="rId4" Type="http://schemas.openxmlformats.org/officeDocument/2006/relationships/image" Target="../media/image600.png"/><Relationship Id="rId9" Type="http://schemas.openxmlformats.org/officeDocument/2006/relationships/image" Target="../media/image69.png"/></Relationships>
</file>

<file path=ppt/slides/_rels/slide2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50.png"/><Relationship Id="rId7" Type="http://schemas.openxmlformats.org/officeDocument/2006/relationships/customXml" Target="../ink/ink17.xml"/><Relationship Id="rId2" Type="http://schemas.openxmlformats.org/officeDocument/2006/relationships/image" Target="../media/image640.png"/><Relationship Id="rId1" Type="http://schemas.openxmlformats.org/officeDocument/2006/relationships/slideLayout" Target="../slideLayouts/slideLayout19.xml"/><Relationship Id="rId6" Type="http://schemas.openxmlformats.org/officeDocument/2006/relationships/image" Target="../media/image69.png"/><Relationship Id="rId5" Type="http://schemas.openxmlformats.org/officeDocument/2006/relationships/customXml" Target="../ink/ink1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105.png"/><Relationship Id="rId3" Type="http://schemas.openxmlformats.org/officeDocument/2006/relationships/image" Target="../media/image55.png"/><Relationship Id="rId21" Type="http://schemas.openxmlformats.org/officeDocument/2006/relationships/image" Target="../media/image109.png"/><Relationship Id="rId7" Type="http://schemas.openxmlformats.org/officeDocument/2006/relationships/customXml" Target="../ink/ink19.xml"/><Relationship Id="rId12" Type="http://schemas.openxmlformats.org/officeDocument/2006/relationships/customXml" Target="../ink/ink22.xml"/><Relationship Id="rId2" Type="http://schemas.openxmlformats.org/officeDocument/2006/relationships/image" Target="../media/image660.png"/><Relationship Id="rId1" Type="http://schemas.openxmlformats.org/officeDocument/2006/relationships/slideLayout" Target="../slideLayouts/slideLayout22.xml"/><Relationship Id="rId6" Type="http://schemas.openxmlformats.org/officeDocument/2006/relationships/image" Target="../media/image103.png"/><Relationship Id="rId11" Type="http://schemas.openxmlformats.org/officeDocument/2006/relationships/customXml" Target="../ink/ink21.xml"/><Relationship Id="rId5" Type="http://schemas.openxmlformats.org/officeDocument/2006/relationships/customXml" Target="../ink/ink18.xml"/><Relationship Id="rId23" Type="http://schemas.openxmlformats.org/officeDocument/2006/relationships/image" Target="../media/image110.png"/><Relationship Id="rId10" Type="http://schemas.openxmlformats.org/officeDocument/2006/relationships/image" Target="../media/image104.png"/><Relationship Id="rId4" Type="http://schemas.openxmlformats.org/officeDocument/2006/relationships/image" Target="../media/image680.png"/><Relationship Id="rId9" Type="http://schemas.openxmlformats.org/officeDocument/2006/relationships/customXml" Target="../ink/ink20.xml"/><Relationship Id="rId14" Type="http://schemas.openxmlformats.org/officeDocument/2006/relationships/customXml" Target="../ink/ink23.xml"/><Relationship Id="rId22" Type="http://schemas.openxmlformats.org/officeDocument/2006/relationships/customXml" Target="../ink/ink24.xml"/></Relationships>
</file>

<file path=ppt/slides/_rels/slide26.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680.png"/><Relationship Id="rId1" Type="http://schemas.openxmlformats.org/officeDocument/2006/relationships/slideLayout" Target="../slideLayouts/slideLayout22.xml"/><Relationship Id="rId6" Type="http://schemas.openxmlformats.org/officeDocument/2006/relationships/image" Target="../media/image111.png"/><Relationship Id="rId5" Type="http://schemas.openxmlformats.org/officeDocument/2006/relationships/customXml" Target="../ink/ink26.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8" Type="http://schemas.openxmlformats.org/officeDocument/2006/relationships/image" Target="../media/image750.png"/><Relationship Id="rId13" Type="http://schemas.openxmlformats.org/officeDocument/2006/relationships/customXml" Target="../ink/ink28.xml"/><Relationship Id="rId26" Type="http://schemas.openxmlformats.org/officeDocument/2006/relationships/image" Target="../media/image121.png"/><Relationship Id="rId3" Type="http://schemas.openxmlformats.org/officeDocument/2006/relationships/image" Target="../media/image57.emf"/><Relationship Id="rId7" Type="http://schemas.openxmlformats.org/officeDocument/2006/relationships/image" Target="../media/image740.png"/><Relationship Id="rId12" Type="http://schemas.openxmlformats.org/officeDocument/2006/relationships/image" Target="../media/image69.png"/><Relationship Id="rId2" Type="http://schemas.openxmlformats.org/officeDocument/2006/relationships/image" Target="../media/image56.emf"/><Relationship Id="rId1" Type="http://schemas.openxmlformats.org/officeDocument/2006/relationships/slideLayout" Target="../slideLayouts/slideLayout19.xml"/><Relationship Id="rId6" Type="http://schemas.openxmlformats.org/officeDocument/2006/relationships/image" Target="../media/image730.png"/><Relationship Id="rId5" Type="http://schemas.openxmlformats.org/officeDocument/2006/relationships/image" Target="../media/image720.png"/><Relationship Id="rId23" Type="http://schemas.openxmlformats.org/officeDocument/2006/relationships/customXml" Target="../ink/ink29.xml"/><Relationship Id="rId4" Type="http://schemas.openxmlformats.org/officeDocument/2006/relationships/image" Target="../media/image710.png"/><Relationship Id="rId9" Type="http://schemas.openxmlformats.org/officeDocument/2006/relationships/customXml" Target="../ink/ink27.xml"/><Relationship Id="rId22" Type="http://schemas.openxmlformats.org/officeDocument/2006/relationships/image" Target="../media/image119.png"/></Relationships>
</file>

<file path=ppt/slides/_rels/slide28.xml.rels><?xml version="1.0" encoding="UTF-8" standalone="yes"?>
<Relationships xmlns="http://schemas.openxmlformats.org/package/2006/relationships"><Relationship Id="rId8" Type="http://schemas.openxmlformats.org/officeDocument/2006/relationships/image" Target="../media/image870.png"/><Relationship Id="rId3" Type="http://schemas.openxmlformats.org/officeDocument/2006/relationships/image" Target="../media/image59.emf"/><Relationship Id="rId7" Type="http://schemas.openxmlformats.org/officeDocument/2006/relationships/image" Target="../media/image860.png"/><Relationship Id="rId2" Type="http://schemas.openxmlformats.org/officeDocument/2006/relationships/image" Target="../media/image58.emf"/><Relationship Id="rId1" Type="http://schemas.openxmlformats.org/officeDocument/2006/relationships/slideLayout" Target="../slideLayouts/slideLayout19.xml"/><Relationship Id="rId6" Type="http://schemas.openxmlformats.org/officeDocument/2006/relationships/image" Target="../media/image850.png"/><Relationship Id="rId11" Type="http://schemas.openxmlformats.org/officeDocument/2006/relationships/image" Target="../media/image900.png"/><Relationship Id="rId5" Type="http://schemas.openxmlformats.org/officeDocument/2006/relationships/image" Target="../media/image840.png"/><Relationship Id="rId10" Type="http://schemas.openxmlformats.org/officeDocument/2006/relationships/image" Target="../media/image890.png"/><Relationship Id="rId4" Type="http://schemas.openxmlformats.org/officeDocument/2006/relationships/image" Target="../media/image830.png"/><Relationship Id="rId9" Type="http://schemas.openxmlformats.org/officeDocument/2006/relationships/image" Target="../media/image880.png"/></Relationships>
</file>

<file path=ppt/slides/_rels/slide29.xml.rels><?xml version="1.0" encoding="UTF-8" standalone="yes"?>
<Relationships xmlns="http://schemas.openxmlformats.org/package/2006/relationships"><Relationship Id="rId8" Type="http://schemas.openxmlformats.org/officeDocument/2006/relationships/image" Target="../media/image920.png"/><Relationship Id="rId3" Type="http://schemas.openxmlformats.org/officeDocument/2006/relationships/image" Target="../media/image61.emf"/><Relationship Id="rId7" Type="http://schemas.openxmlformats.org/officeDocument/2006/relationships/image" Target="../media/image910.png"/><Relationship Id="rId2" Type="http://schemas.openxmlformats.org/officeDocument/2006/relationships/image" Target="../media/image60.emf"/><Relationship Id="rId1" Type="http://schemas.openxmlformats.org/officeDocument/2006/relationships/slideLayout" Target="../slideLayouts/slideLayout19.xml"/><Relationship Id="rId6" Type="http://schemas.openxmlformats.org/officeDocument/2006/relationships/image" Target="../media/image820.png"/><Relationship Id="rId5" Type="http://schemas.openxmlformats.org/officeDocument/2006/relationships/image" Target="../media/image810.png"/><Relationship Id="rId10" Type="http://schemas.openxmlformats.org/officeDocument/2006/relationships/image" Target="../media/image940.png"/><Relationship Id="rId4" Type="http://schemas.openxmlformats.org/officeDocument/2006/relationships/image" Target="../media/image800.png"/><Relationship Id="rId9" Type="http://schemas.openxmlformats.org/officeDocument/2006/relationships/image" Target="../media/image930.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960.png"/><Relationship Id="rId7" Type="http://schemas.openxmlformats.org/officeDocument/2006/relationships/image" Target="../media/image1000.png"/><Relationship Id="rId2" Type="http://schemas.openxmlformats.org/officeDocument/2006/relationships/image" Target="../media/image62.emf"/><Relationship Id="rId1" Type="http://schemas.openxmlformats.org/officeDocument/2006/relationships/slideLayout" Target="../slideLayouts/slideLayout19.xml"/><Relationship Id="rId6" Type="http://schemas.openxmlformats.org/officeDocument/2006/relationships/image" Target="../media/image990.png"/><Relationship Id="rId11" Type="http://schemas.openxmlformats.org/officeDocument/2006/relationships/image" Target="../media/image63.emf"/><Relationship Id="rId5" Type="http://schemas.openxmlformats.org/officeDocument/2006/relationships/image" Target="../media/image980.png"/><Relationship Id="rId10" Type="http://schemas.openxmlformats.org/officeDocument/2006/relationships/image" Target="../media/image1030.png"/><Relationship Id="rId4" Type="http://schemas.openxmlformats.org/officeDocument/2006/relationships/image" Target="../media/image970.png"/><Relationship Id="rId9" Type="http://schemas.openxmlformats.org/officeDocument/2006/relationships/image" Target="../media/image1020.png"/></Relationships>
</file>

<file path=ppt/slides/_rels/slide31.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1050.png"/><Relationship Id="rId1" Type="http://schemas.openxmlformats.org/officeDocument/2006/relationships/slideLayout" Target="../slideLayouts/slideLayout19.xml"/><Relationship Id="rId6" Type="http://schemas.openxmlformats.org/officeDocument/2006/relationships/image" Target="../media/image1090.png"/><Relationship Id="rId5" Type="http://schemas.openxmlformats.org/officeDocument/2006/relationships/image" Target="../media/image1080.png"/><Relationship Id="rId4" Type="http://schemas.openxmlformats.org/officeDocument/2006/relationships/image" Target="../media/image107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png"/><Relationship Id="rId1" Type="http://schemas.openxmlformats.org/officeDocument/2006/relationships/slideLayout" Target="../slideLayouts/slideLayout22.xml"/><Relationship Id="rId5" Type="http://schemas.openxmlformats.org/officeDocument/2006/relationships/image" Target="../media/image8.png"/><Relationship Id="rId4"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ACF5-E785-8EDA-6936-DD2FDF63EB53}"/>
              </a:ext>
            </a:extLst>
          </p:cNvPr>
          <p:cNvSpPr>
            <a:spLocks noGrp="1"/>
          </p:cNvSpPr>
          <p:nvPr>
            <p:ph type="ctrTitle"/>
          </p:nvPr>
        </p:nvSpPr>
        <p:spPr/>
        <p:txBody>
          <a:bodyPr/>
          <a:lstStyle/>
          <a:p>
            <a:r>
              <a:rPr lang="en-GB" dirty="0"/>
              <a:t>Reference Trajectories</a:t>
            </a:r>
          </a:p>
        </p:txBody>
      </p:sp>
      <p:sp>
        <p:nvSpPr>
          <p:cNvPr id="3" name="Subtitle 2">
            <a:extLst>
              <a:ext uri="{FF2B5EF4-FFF2-40B4-BE49-F238E27FC236}">
                <a16:creationId xmlns:a16="http://schemas.microsoft.com/office/drawing/2014/main" id="{EA83CA59-D0D7-65C6-031D-A5A86C74233B}"/>
              </a:ext>
            </a:extLst>
          </p:cNvPr>
          <p:cNvSpPr>
            <a:spLocks noGrp="1"/>
          </p:cNvSpPr>
          <p:nvPr>
            <p:ph type="subTitle" idx="1"/>
          </p:nvPr>
        </p:nvSpPr>
        <p:spPr/>
        <p:txBody>
          <a:bodyPr/>
          <a:lstStyle/>
          <a:p>
            <a:r>
              <a:rPr lang="en-GB" dirty="0"/>
              <a:t>SLM and DLM Trajectories</a:t>
            </a:r>
          </a:p>
        </p:txBody>
      </p:sp>
    </p:spTree>
    <p:extLst>
      <p:ext uri="{BB962C8B-B14F-4D97-AF65-F5344CB8AC3E}">
        <p14:creationId xmlns:p14="http://schemas.microsoft.com/office/powerpoint/2010/main" val="2036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16A6308-A45D-E8B0-8DF4-AC87170C984B}"/>
                  </a:ext>
                </a:extLst>
              </p:cNvPr>
              <p:cNvSpPr>
                <a:spLocks noGrp="1"/>
              </p:cNvSpPr>
              <p:nvPr>
                <p:ph sz="half" idx="1"/>
              </p:nvPr>
            </p:nvSpPr>
            <p:spPr>
              <a:xfrm>
                <a:off x="330009" y="1825625"/>
                <a:ext cx="5689791" cy="4671428"/>
              </a:xfrm>
            </p:spPr>
            <p:txBody>
              <a:bodyPr>
                <a:noAutofit/>
              </a:bodyPr>
              <a:lstStyle/>
              <a:p>
                <a:pPr>
                  <a:lnSpc>
                    <a:spcPct val="170000"/>
                  </a:lnSpc>
                </a:pPr>
                <a:r>
                  <a:rPr lang="en-GB" sz="1600" dirty="0"/>
                  <a:t>A cubic spline (order 3 polynomials) is usually used.</a:t>
                </a:r>
              </a:p>
              <a:p>
                <a:pPr marL="0" indent="0">
                  <a:lnSpc>
                    <a:spcPct val="170000"/>
                  </a:lnSpc>
                  <a:buNone/>
                </a:pPr>
                <a:r>
                  <a:rPr lang="en-GB" sz="1600" dirty="0"/>
                  <a:t>	</a:t>
                </a:r>
                <a14:m>
                  <m:oMath xmlns:m="http://schemas.openxmlformats.org/officeDocument/2006/math">
                    <m:r>
                      <a:rPr lang="en-GB" sz="1600" b="0" i="1" smtClean="0">
                        <a:latin typeface="Cambria Math"/>
                      </a:rPr>
                      <m:t>𝑝</m:t>
                    </m:r>
                    <m:d>
                      <m:dPr>
                        <m:ctrlPr>
                          <a:rPr lang="en-GB" sz="1600" b="0" i="1" smtClean="0">
                            <a:latin typeface="Cambria Math" panose="02040503050406030204" pitchFamily="18" charset="0"/>
                          </a:rPr>
                        </m:ctrlPr>
                      </m:dPr>
                      <m:e>
                        <m:r>
                          <a:rPr lang="en-GB" sz="1600" b="0" i="1" smtClean="0">
                            <a:latin typeface="Cambria Math"/>
                          </a:rPr>
                          <m:t>𝑡</m:t>
                        </m:r>
                      </m:e>
                    </m:d>
                    <m:r>
                      <a:rPr lang="en-GB" sz="1600" b="0" i="1" smtClean="0">
                        <a:latin typeface="Cambria Math"/>
                      </a:rPr>
                      <m:t>=</m:t>
                    </m:r>
                    <m:sSub>
                      <m:sSubPr>
                        <m:ctrlPr>
                          <a:rPr lang="en-GB" sz="1600" b="0" i="1" smtClean="0">
                            <a:latin typeface="Cambria Math" panose="02040503050406030204" pitchFamily="18" charset="0"/>
                          </a:rPr>
                        </m:ctrlPr>
                      </m:sSubPr>
                      <m:e>
                        <m:r>
                          <a:rPr lang="en-GB" sz="1600" b="0" i="1" smtClean="0">
                            <a:latin typeface="Cambria Math"/>
                          </a:rPr>
                          <m:t>𝑎</m:t>
                        </m:r>
                      </m:e>
                      <m:sub>
                        <m:r>
                          <a:rPr lang="en-GB" sz="1600" b="0" i="1" smtClean="0">
                            <a:latin typeface="Cambria Math"/>
                          </a:rPr>
                          <m:t>1</m:t>
                        </m:r>
                      </m:sub>
                    </m:sSub>
                    <m:r>
                      <a:rPr lang="en-GB" sz="1600" b="0" i="1" smtClean="0">
                        <a:latin typeface="Cambria Math"/>
                      </a:rPr>
                      <m:t>+</m:t>
                    </m:r>
                    <m:sSub>
                      <m:sSubPr>
                        <m:ctrlPr>
                          <a:rPr lang="en-GB" sz="1600" i="1">
                            <a:latin typeface="Cambria Math" panose="02040503050406030204" pitchFamily="18" charset="0"/>
                          </a:rPr>
                        </m:ctrlPr>
                      </m:sSubPr>
                      <m:e>
                        <m:r>
                          <a:rPr lang="en-GB" sz="1600" i="1">
                            <a:latin typeface="Cambria Math"/>
                          </a:rPr>
                          <m:t>𝑎</m:t>
                        </m:r>
                      </m:e>
                      <m:sub>
                        <m:r>
                          <a:rPr lang="en-GB" sz="1600" b="0" i="1" smtClean="0">
                            <a:latin typeface="Cambria Math"/>
                          </a:rPr>
                          <m:t>2</m:t>
                        </m:r>
                      </m:sub>
                    </m:sSub>
                    <m:r>
                      <a:rPr lang="en-GB" sz="1600" b="0" i="1" smtClean="0">
                        <a:latin typeface="Cambria Math"/>
                      </a:rPr>
                      <m:t>𝑡</m:t>
                    </m:r>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𝑎</m:t>
                        </m:r>
                      </m:e>
                      <m:sub>
                        <m:r>
                          <a:rPr lang="en-GB" sz="1600" b="0" i="1" smtClean="0">
                            <a:latin typeface="Cambria Math"/>
                          </a:rPr>
                          <m:t>3</m:t>
                        </m:r>
                      </m:sub>
                    </m:sSub>
                    <m:sSup>
                      <m:sSupPr>
                        <m:ctrlPr>
                          <a:rPr lang="en-GB" sz="1600" i="1">
                            <a:latin typeface="Cambria Math" panose="02040503050406030204" pitchFamily="18" charset="0"/>
                          </a:rPr>
                        </m:ctrlPr>
                      </m:sSupPr>
                      <m:e>
                        <m:r>
                          <a:rPr lang="en-GB" sz="1600" i="1">
                            <a:latin typeface="Cambria Math"/>
                          </a:rPr>
                          <m:t>𝑡</m:t>
                        </m:r>
                      </m:e>
                      <m:sup>
                        <m:r>
                          <a:rPr lang="en-GB" sz="1600" b="0" i="1" smtClean="0">
                            <a:latin typeface="Cambria Math"/>
                          </a:rPr>
                          <m:t>2</m:t>
                        </m:r>
                      </m:sup>
                    </m:sSup>
                    <m:r>
                      <a:rPr lang="en-GB" sz="1600" i="1">
                        <a:latin typeface="Cambria Math"/>
                      </a:rPr>
                      <m:t>+</m:t>
                    </m:r>
                    <m:sSub>
                      <m:sSubPr>
                        <m:ctrlPr>
                          <a:rPr lang="en-GB" sz="1600" i="1">
                            <a:latin typeface="Cambria Math" panose="02040503050406030204" pitchFamily="18" charset="0"/>
                          </a:rPr>
                        </m:ctrlPr>
                      </m:sSubPr>
                      <m:e>
                        <m:r>
                          <a:rPr lang="en-GB" sz="1600" i="1">
                            <a:latin typeface="Cambria Math"/>
                          </a:rPr>
                          <m:t>𝑎</m:t>
                        </m:r>
                      </m:e>
                      <m:sub>
                        <m:r>
                          <a:rPr lang="en-GB" sz="1600" b="0" i="1" smtClean="0">
                            <a:latin typeface="Cambria Math"/>
                          </a:rPr>
                          <m:t>4</m:t>
                        </m:r>
                      </m:sub>
                    </m:sSub>
                    <m:sSup>
                      <m:sSupPr>
                        <m:ctrlPr>
                          <a:rPr lang="en-GB" sz="1600" i="1" smtClean="0">
                            <a:latin typeface="Cambria Math" panose="02040503050406030204" pitchFamily="18" charset="0"/>
                          </a:rPr>
                        </m:ctrlPr>
                      </m:sSupPr>
                      <m:e>
                        <m:r>
                          <a:rPr lang="en-GB" sz="1600" i="1">
                            <a:latin typeface="Cambria Math"/>
                          </a:rPr>
                          <m:t>𝑡</m:t>
                        </m:r>
                      </m:e>
                      <m:sup>
                        <m:r>
                          <a:rPr lang="en-GB" sz="1600" b="0" i="1" smtClean="0">
                            <a:latin typeface="Cambria Math"/>
                          </a:rPr>
                          <m:t>3</m:t>
                        </m:r>
                      </m:sup>
                    </m:sSup>
                  </m:oMath>
                </a14:m>
                <a:endParaRPr lang="en-GB" sz="1600" dirty="0"/>
              </a:p>
              <a:p>
                <a:pPr>
                  <a:lnSpc>
                    <a:spcPct val="170000"/>
                  </a:lnSpc>
                </a:pPr>
                <a:r>
                  <a:rPr lang="en-GB" sz="1600" dirty="0"/>
                  <a:t>The spline </a:t>
                </a:r>
                <a14:m>
                  <m:oMath xmlns:m="http://schemas.openxmlformats.org/officeDocument/2006/math">
                    <m:r>
                      <a:rPr lang="en-GB" sz="1600" i="1">
                        <a:latin typeface="Cambria Math"/>
                      </a:rPr>
                      <m:t>𝑝</m:t>
                    </m:r>
                    <m:d>
                      <m:dPr>
                        <m:ctrlPr>
                          <a:rPr lang="en-GB" sz="1600" i="1">
                            <a:latin typeface="Cambria Math" panose="02040503050406030204" pitchFamily="18" charset="0"/>
                          </a:rPr>
                        </m:ctrlPr>
                      </m:dPr>
                      <m:e>
                        <m:r>
                          <a:rPr lang="en-GB" sz="1600" i="1">
                            <a:latin typeface="Cambria Math"/>
                          </a:rPr>
                          <m:t>𝑡</m:t>
                        </m:r>
                      </m:e>
                    </m:d>
                  </m:oMath>
                </a14:m>
                <a:r>
                  <a:rPr lang="en-GB" sz="1600" dirty="0"/>
                  <a:t>, has time </a:t>
                </a:r>
                <a14:m>
                  <m:oMath xmlns:m="http://schemas.openxmlformats.org/officeDocument/2006/math">
                    <m:r>
                      <a:rPr lang="en-GB" sz="1600" i="1" dirty="0" smtClean="0">
                        <a:latin typeface="Cambria Math" panose="02040503050406030204" pitchFamily="18" charset="0"/>
                      </a:rPr>
                      <m:t>𝑡</m:t>
                    </m:r>
                    <m:r>
                      <a:rPr lang="en-GB" sz="1600" i="1" dirty="0">
                        <a:latin typeface="Cambria Math" panose="02040503050406030204" pitchFamily="18" charset="0"/>
                      </a:rPr>
                      <m:t> </m:t>
                    </m:r>
                  </m:oMath>
                </a14:m>
                <a:r>
                  <a:rPr lang="en-GB" sz="1600" dirty="0"/>
                  <a:t>as the independent variable.</a:t>
                </a:r>
              </a:p>
              <a:p>
                <a:pPr>
                  <a:lnSpc>
                    <a:spcPct val="170000"/>
                  </a:lnSpc>
                </a:pPr>
                <a:r>
                  <a:rPr lang="en-GB" sz="1600" dirty="0"/>
                  <a:t>The four parameters are </a:t>
                </a:r>
                <a14:m>
                  <m:oMath xmlns:m="http://schemas.openxmlformats.org/officeDocument/2006/math">
                    <m:r>
                      <a:rPr lang="en-GB" sz="1600" i="1" dirty="0" smtClean="0">
                        <a:latin typeface="Cambria Math" panose="02040503050406030204" pitchFamily="18" charset="0"/>
                      </a:rPr>
                      <m:t>𝑎</m:t>
                    </m:r>
                    <m:r>
                      <a:rPr lang="en-GB" sz="1600" i="1" baseline="-25000" dirty="0">
                        <a:latin typeface="Cambria Math" panose="02040503050406030204" pitchFamily="18" charset="0"/>
                      </a:rPr>
                      <m:t>𝑖</m:t>
                    </m:r>
                    <m:r>
                      <a:rPr lang="en-GB" sz="1600" i="1" dirty="0">
                        <a:latin typeface="Cambria Math" panose="02040503050406030204" pitchFamily="18" charset="0"/>
                      </a:rPr>
                      <m:t>: </m:t>
                    </m:r>
                    <m:sSub>
                      <m:sSubPr>
                        <m:ctrlPr>
                          <a:rPr lang="en-GB" sz="1600" i="1">
                            <a:latin typeface="Cambria Math" panose="02040503050406030204" pitchFamily="18" charset="0"/>
                          </a:rPr>
                        </m:ctrlPr>
                      </m:sSubPr>
                      <m:e>
                        <m:r>
                          <a:rPr lang="en-GB" sz="1600" i="1">
                            <a:latin typeface="Cambria Math"/>
                          </a:rPr>
                          <m:t>𝑎</m:t>
                        </m:r>
                      </m:e>
                      <m:sub>
                        <m:r>
                          <a:rPr lang="en-GB" sz="1600" b="0" i="1" smtClean="0">
                            <a:latin typeface="Cambria Math" panose="02040503050406030204" pitchFamily="18" charset="0"/>
                          </a:rPr>
                          <m:t>1</m:t>
                        </m:r>
                      </m:sub>
                    </m:sSub>
                  </m:oMath>
                </a14:m>
                <a:r>
                  <a:rPr lang="en-GB" sz="1600" dirty="0"/>
                  <a:t> bias, </a:t>
                </a:r>
                <a14:m>
                  <m:oMath xmlns:m="http://schemas.openxmlformats.org/officeDocument/2006/math">
                    <m:sSub>
                      <m:sSubPr>
                        <m:ctrlPr>
                          <a:rPr lang="en-GB" sz="1600" i="1">
                            <a:latin typeface="Cambria Math" panose="02040503050406030204" pitchFamily="18" charset="0"/>
                          </a:rPr>
                        </m:ctrlPr>
                      </m:sSubPr>
                      <m:e>
                        <m:r>
                          <a:rPr lang="en-GB" sz="1600" i="1">
                            <a:latin typeface="Cambria Math"/>
                          </a:rPr>
                          <m:t>𝑎</m:t>
                        </m:r>
                      </m:e>
                      <m:sub>
                        <m:r>
                          <a:rPr lang="en-GB" sz="1600" b="0" i="1" smtClean="0">
                            <a:latin typeface="Cambria Math" panose="02040503050406030204" pitchFamily="18" charset="0"/>
                          </a:rPr>
                          <m:t>2</m:t>
                        </m:r>
                      </m:sub>
                    </m:sSub>
                  </m:oMath>
                </a14:m>
                <a:r>
                  <a:rPr lang="en-GB" sz="1600" dirty="0"/>
                  <a:t> linear, </a:t>
                </a:r>
                <a14:m>
                  <m:oMath xmlns:m="http://schemas.openxmlformats.org/officeDocument/2006/math">
                    <m:sSub>
                      <m:sSubPr>
                        <m:ctrlPr>
                          <a:rPr lang="en-GB" sz="1600" i="1">
                            <a:latin typeface="Cambria Math" panose="02040503050406030204" pitchFamily="18" charset="0"/>
                          </a:rPr>
                        </m:ctrlPr>
                      </m:sSubPr>
                      <m:e>
                        <m:r>
                          <a:rPr lang="en-GB" sz="1600" i="1">
                            <a:latin typeface="Cambria Math"/>
                          </a:rPr>
                          <m:t>𝑎</m:t>
                        </m:r>
                      </m:e>
                      <m:sub>
                        <m:r>
                          <a:rPr lang="en-GB" sz="1600" b="0" i="1" smtClean="0">
                            <a:latin typeface="Cambria Math" panose="02040503050406030204" pitchFamily="18" charset="0"/>
                          </a:rPr>
                          <m:t>3</m:t>
                        </m:r>
                      </m:sub>
                    </m:sSub>
                  </m:oMath>
                </a14:m>
                <a:r>
                  <a:rPr lang="en-GB" sz="1600" dirty="0"/>
                  <a:t> quadratic, </a:t>
                </a:r>
                <a14:m>
                  <m:oMath xmlns:m="http://schemas.openxmlformats.org/officeDocument/2006/math">
                    <m:sSub>
                      <m:sSubPr>
                        <m:ctrlPr>
                          <a:rPr lang="en-GB" sz="1600" i="1">
                            <a:latin typeface="Cambria Math" panose="02040503050406030204" pitchFamily="18" charset="0"/>
                          </a:rPr>
                        </m:ctrlPr>
                      </m:sSubPr>
                      <m:e>
                        <m:r>
                          <a:rPr lang="en-GB" sz="1600" i="1">
                            <a:latin typeface="Cambria Math"/>
                          </a:rPr>
                          <m:t>𝑎</m:t>
                        </m:r>
                      </m:e>
                      <m:sub>
                        <m:r>
                          <a:rPr lang="en-GB" sz="1600" b="0" i="1" smtClean="0">
                            <a:latin typeface="Cambria Math" panose="02040503050406030204" pitchFamily="18" charset="0"/>
                          </a:rPr>
                          <m:t>4</m:t>
                        </m:r>
                      </m:sub>
                    </m:sSub>
                  </m:oMath>
                </a14:m>
                <a:r>
                  <a:rPr lang="en-GB" sz="1600" dirty="0"/>
                  <a:t> cubic.</a:t>
                </a:r>
              </a:p>
              <a:p>
                <a:pPr>
                  <a:lnSpc>
                    <a:spcPct val="170000"/>
                  </a:lnSpc>
                </a:pPr>
                <a:r>
                  <a:rPr lang="en-GB" sz="1600" dirty="0"/>
                  <a:t>The spline’s output linearly depends on the parameters </a:t>
                </a:r>
              </a:p>
              <a:p>
                <a:pPr>
                  <a:lnSpc>
                    <a:spcPct val="150000"/>
                  </a:lnSpc>
                </a:pPr>
                <a:endParaRPr lang="en-GB" sz="1600" dirty="0"/>
              </a:p>
              <a:p>
                <a:pPr marL="0" indent="0">
                  <a:lnSpc>
                    <a:spcPct val="150000"/>
                  </a:lnSpc>
                  <a:buNone/>
                </a:pPr>
                <a:r>
                  <a:rPr lang="en-GB" sz="1600" dirty="0"/>
                  <a:t>.</a:t>
                </a:r>
              </a:p>
            </p:txBody>
          </p:sp>
        </mc:Choice>
        <mc:Fallback xmlns="">
          <p:sp>
            <p:nvSpPr>
              <p:cNvPr id="2" name="Content Placeholder 1">
                <a:extLst>
                  <a:ext uri="{FF2B5EF4-FFF2-40B4-BE49-F238E27FC236}">
                    <a16:creationId xmlns:a16="http://schemas.microsoft.com/office/drawing/2014/main" id="{116A6308-A45D-E8B0-8DF4-AC87170C984B}"/>
                  </a:ext>
                </a:extLst>
              </p:cNvPr>
              <p:cNvSpPr>
                <a:spLocks noGrp="1" noRot="1" noChangeAspect="1" noMove="1" noResize="1" noEditPoints="1" noAdjustHandles="1" noChangeArrowheads="1" noChangeShapeType="1" noTextEdit="1"/>
              </p:cNvSpPr>
              <p:nvPr>
                <p:ph sz="half" idx="1"/>
              </p:nvPr>
            </p:nvSpPr>
            <p:spPr>
              <a:xfrm>
                <a:off x="330009" y="1825625"/>
                <a:ext cx="5689791" cy="4671428"/>
              </a:xfrm>
              <a:blipFill>
                <a:blip r:embed="rId2"/>
                <a:stretch>
                  <a:fillRect l="-535" b="-5606"/>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9A54D6B9-28EF-FCC1-7B55-BAC245D93B2F}"/>
              </a:ext>
            </a:extLst>
          </p:cNvPr>
          <p:cNvSpPr>
            <a:spLocks noGrp="1"/>
          </p:cNvSpPr>
          <p:nvPr>
            <p:ph sz="half" idx="2"/>
          </p:nvPr>
        </p:nvSpPr>
        <p:spPr/>
        <p:txBody>
          <a:bodyPr>
            <a:normAutofit/>
          </a:bodyPr>
          <a:lstStyle/>
          <a:p>
            <a:pPr>
              <a:lnSpc>
                <a:spcPct val="170000"/>
              </a:lnSpc>
            </a:pPr>
            <a:r>
              <a:rPr lang="en-GB" sz="1600" dirty="0"/>
              <a:t>Four (independent) equations are needed to uniquely determine the parameter values (linear system of equations).</a:t>
            </a:r>
          </a:p>
          <a:p>
            <a:pPr>
              <a:lnSpc>
                <a:spcPct val="170000"/>
              </a:lnSpc>
            </a:pPr>
            <a:r>
              <a:rPr lang="en-GB" sz="1600" dirty="0"/>
              <a:t>A (</a:t>
            </a:r>
            <a:r>
              <a:rPr lang="en-GB" sz="1600" b="1" dirty="0"/>
              <a:t>piecewise</a:t>
            </a:r>
            <a:r>
              <a:rPr lang="en-GB" sz="1600" dirty="0"/>
              <a:t>)</a:t>
            </a:r>
            <a:r>
              <a:rPr lang="en-GB" sz="1600" b="1" dirty="0"/>
              <a:t> cubic spline</a:t>
            </a:r>
            <a:r>
              <a:rPr lang="en-GB" sz="1600" dirty="0"/>
              <a:t> is simply a set of cubic polynomials, one for each of the time intervals which are specified by adjacent knots</a:t>
            </a:r>
          </a:p>
          <a:p>
            <a:pPr>
              <a:lnSpc>
                <a:spcPct val="150000"/>
              </a:lnSpc>
            </a:pPr>
            <a:endParaRPr lang="en-GB" sz="1800" b="1" dirty="0">
              <a:latin typeface="Nexa-Bold" panose="01000000000000000000" pitchFamily="2" charset="0"/>
            </a:endParaRPr>
          </a:p>
        </p:txBody>
      </p:sp>
      <p:sp>
        <p:nvSpPr>
          <p:cNvPr id="4" name="Title 3">
            <a:extLst>
              <a:ext uri="{FF2B5EF4-FFF2-40B4-BE49-F238E27FC236}">
                <a16:creationId xmlns:a16="http://schemas.microsoft.com/office/drawing/2014/main" id="{38FD5FD4-9898-1109-355C-486C2C671064}"/>
              </a:ext>
            </a:extLst>
          </p:cNvPr>
          <p:cNvSpPr>
            <a:spLocks noGrp="1"/>
          </p:cNvSpPr>
          <p:nvPr>
            <p:ph type="title"/>
          </p:nvPr>
        </p:nvSpPr>
        <p:spPr/>
        <p:txBody>
          <a:bodyPr/>
          <a:lstStyle/>
          <a:p>
            <a:r>
              <a:rPr lang="en-GB" dirty="0"/>
              <a:t>Cubic Polynomial Spline</a:t>
            </a:r>
          </a:p>
        </p:txBody>
      </p:sp>
      <p:pic>
        <p:nvPicPr>
          <p:cNvPr id="24" name="Picture 23">
            <a:extLst>
              <a:ext uri="{FF2B5EF4-FFF2-40B4-BE49-F238E27FC236}">
                <a16:creationId xmlns:a16="http://schemas.microsoft.com/office/drawing/2014/main" id="{D531DD56-5A0F-F1C2-69A1-48E56AA10E2A}"/>
              </a:ext>
            </a:extLst>
          </p:cNvPr>
          <p:cNvPicPr>
            <a:picLocks noChangeAspect="1"/>
          </p:cNvPicPr>
          <p:nvPr/>
        </p:nvPicPr>
        <p:blipFill>
          <a:blip r:embed="rId3"/>
          <a:stretch>
            <a:fillRect/>
          </a:stretch>
        </p:blipFill>
        <p:spPr>
          <a:xfrm>
            <a:off x="5429251" y="4597530"/>
            <a:ext cx="6762750" cy="2160195"/>
          </a:xfrm>
          <a:prstGeom prst="rect">
            <a:avLst/>
          </a:prstGeom>
        </p:spPr>
      </p:pic>
    </p:spTree>
    <p:extLst>
      <p:ext uri="{BB962C8B-B14F-4D97-AF65-F5344CB8AC3E}">
        <p14:creationId xmlns:p14="http://schemas.microsoft.com/office/powerpoint/2010/main" val="135515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A7ECB47-3F01-DF88-FB13-858E7FF5E2EA}"/>
                  </a:ext>
                </a:extLst>
              </p:cNvPr>
              <p:cNvSpPr>
                <a:spLocks noGrp="1"/>
              </p:cNvSpPr>
              <p:nvPr>
                <p:ph sz="half" idx="1"/>
              </p:nvPr>
            </p:nvSpPr>
            <p:spPr/>
            <p:txBody>
              <a:bodyPr>
                <a:normAutofit fontScale="55000" lnSpcReduction="20000"/>
              </a:bodyPr>
              <a:lstStyle/>
              <a:p>
                <a:pPr marL="0" indent="0">
                  <a:lnSpc>
                    <a:spcPct val="170000"/>
                  </a:lnSpc>
                  <a:buNone/>
                </a:pPr>
                <a:r>
                  <a:rPr lang="en-US" altLang="en-US" sz="2500" dirty="0">
                    <a:ea typeface="ＭＳ Ｐゴシック" pitchFamily="34" charset="-128"/>
                  </a:rPr>
                  <a:t>A cubic polynomial provides the following features.</a:t>
                </a:r>
              </a:p>
              <a:p>
                <a:pPr marL="0" indent="0">
                  <a:lnSpc>
                    <a:spcPct val="170000"/>
                  </a:lnSpc>
                  <a:buNone/>
                </a:pPr>
                <a:r>
                  <a:rPr lang="en-US" altLang="en-US" sz="2600" b="1" dirty="0">
                    <a:ea typeface="ＭＳ Ｐゴシック" pitchFamily="34" charset="-128"/>
                  </a:rPr>
                  <a:t>Continuous position</a:t>
                </a:r>
                <a:r>
                  <a:rPr lang="en-US" altLang="en-US" sz="2600" dirty="0">
                    <a:ea typeface="ＭＳ Ｐゴシック" pitchFamily="34" charset="-128"/>
                  </a:rPr>
                  <a:t>, </a:t>
                </a:r>
                <a14:m>
                  <m:oMath xmlns:m="http://schemas.openxmlformats.org/officeDocument/2006/math">
                    <m:r>
                      <m:rPr>
                        <m:sty m:val="p"/>
                      </m:rPr>
                      <a:rPr lang="en-GB" altLang="en-US" sz="2600" b="0" i="0" smtClean="0">
                        <a:latin typeface="Cambria Math" panose="02040503050406030204" pitchFamily="18" charset="0"/>
                        <a:ea typeface="ＭＳ Ｐゴシック" pitchFamily="34" charset="-128"/>
                      </a:rPr>
                      <m:t>x</m:t>
                    </m:r>
                  </m:oMath>
                </a14:m>
                <a:r>
                  <a:rPr lang="en-US" altLang="en-US" sz="2600" dirty="0">
                    <a:ea typeface="ＭＳ Ｐゴシック" pitchFamily="34" charset="-128"/>
                  </a:rPr>
                  <a:t>: </a:t>
                </a:r>
                <a:r>
                  <a:rPr lang="en-GB" altLang="en-US" sz="2600" dirty="0">
                    <a:ea typeface="ＭＳ Ｐゴシック" pitchFamily="34" charset="-128"/>
                  </a:rPr>
                  <a:t>This feature ensures a smooth and controlled movement of the manipulator, with the position being at least piecewise linear.</a:t>
                </a:r>
                <a:endParaRPr lang="en-US" altLang="en-US" sz="2600" i="1" dirty="0">
                  <a:ea typeface="ＭＳ Ｐゴシック" pitchFamily="34" charset="-128"/>
                </a:endParaRPr>
              </a:p>
              <a:p>
                <a:pPr marL="0" indent="0">
                  <a:lnSpc>
                    <a:spcPct val="170000"/>
                  </a:lnSpc>
                  <a:buNone/>
                </a:pPr>
                <a:r>
                  <a:rPr lang="en-US" altLang="en-US" sz="2600" b="1" dirty="0">
                    <a:ea typeface="ＭＳ Ｐゴシック" pitchFamily="34" charset="-128"/>
                  </a:rPr>
                  <a:t>Continuous velocity</a:t>
                </a:r>
                <a:r>
                  <a:rPr lang="en-US" altLang="en-US" sz="2600" dirty="0">
                    <a:ea typeface="ＭＳ Ｐゴシック" pitchFamily="34" charset="-128"/>
                  </a:rPr>
                  <a:t>, </a:t>
                </a:r>
                <a14:m>
                  <m:oMath xmlns:m="http://schemas.openxmlformats.org/officeDocument/2006/math">
                    <m:acc>
                      <m:accPr>
                        <m:chr m:val="̇"/>
                        <m:ctrlPr>
                          <a:rPr lang="en-GB" altLang="en-US" sz="2600" i="1" smtClean="0">
                            <a:latin typeface="Cambria Math" panose="02040503050406030204" pitchFamily="18" charset="0"/>
                            <a:ea typeface="ＭＳ Ｐゴシック" pitchFamily="34" charset="-128"/>
                          </a:rPr>
                        </m:ctrlPr>
                      </m:accPr>
                      <m:e>
                        <m:r>
                          <m:rPr>
                            <m:sty m:val="p"/>
                          </m:rPr>
                          <a:rPr lang="en-GB" altLang="en-US" sz="2600" i="0">
                            <a:latin typeface="Cambria Math" panose="02040503050406030204" pitchFamily="18" charset="0"/>
                            <a:ea typeface="ＭＳ Ｐゴシック" pitchFamily="34" charset="-128"/>
                          </a:rPr>
                          <m:t>x</m:t>
                        </m:r>
                      </m:e>
                    </m:acc>
                  </m:oMath>
                </a14:m>
                <a:r>
                  <a:rPr lang="en-US" altLang="en-US" sz="2600" b="1" dirty="0">
                    <a:ea typeface="ＭＳ Ｐゴシック" pitchFamily="34" charset="-128"/>
                  </a:rPr>
                  <a:t>: </a:t>
                </a:r>
                <a:r>
                  <a:rPr lang="en-US" altLang="en-US" sz="2600" dirty="0">
                    <a:ea typeface="ＭＳ Ｐゴシック" pitchFamily="34" charset="-128"/>
                  </a:rPr>
                  <a:t>No velocity jumps in mechanical systems. Therefore, they must be</a:t>
                </a:r>
                <a:r>
                  <a:rPr lang="en-US" altLang="en-US" sz="2600" i="1" dirty="0">
                    <a:ea typeface="ＭＳ Ｐゴシック" pitchFamily="34" charset="-128"/>
                  </a:rPr>
                  <a:t> at least piecewise quadratic</a:t>
                </a:r>
              </a:p>
              <a:p>
                <a:pPr marL="0" indent="0">
                  <a:lnSpc>
                    <a:spcPct val="170000"/>
                  </a:lnSpc>
                  <a:buNone/>
                </a:pPr>
                <a:r>
                  <a:rPr lang="en-US" altLang="en-US" sz="2600" b="1" dirty="0">
                    <a:ea typeface="ＭＳ Ｐゴシック" pitchFamily="34" charset="-128"/>
                  </a:rPr>
                  <a:t>Continuous acceleration</a:t>
                </a:r>
                <a:r>
                  <a:rPr lang="en-US" altLang="en-US" sz="2600" dirty="0">
                    <a:ea typeface="ＭＳ Ｐゴシック" pitchFamily="34" charset="-128"/>
                  </a:rPr>
                  <a:t>, </a:t>
                </a:r>
                <a14:m>
                  <m:oMath xmlns:m="http://schemas.openxmlformats.org/officeDocument/2006/math">
                    <m:acc>
                      <m:accPr>
                        <m:chr m:val="̈"/>
                        <m:ctrlPr>
                          <a:rPr lang="en-GB" altLang="en-US" sz="2600" b="0" i="1" smtClean="0">
                            <a:latin typeface="Cambria Math" panose="02040503050406030204" pitchFamily="18" charset="0"/>
                            <a:ea typeface="ＭＳ Ｐゴシック" pitchFamily="34" charset="-128"/>
                          </a:rPr>
                        </m:ctrlPr>
                      </m:accPr>
                      <m:e>
                        <m:r>
                          <m:rPr>
                            <m:sty m:val="p"/>
                          </m:rPr>
                          <a:rPr lang="en-GB" altLang="en-US" sz="2600">
                            <a:latin typeface="Cambria Math" panose="02040503050406030204" pitchFamily="18" charset="0"/>
                            <a:ea typeface="ＭＳ Ｐゴシック" pitchFamily="34" charset="-128"/>
                          </a:rPr>
                          <m:t>x</m:t>
                        </m:r>
                      </m:e>
                    </m:acc>
                  </m:oMath>
                </a14:m>
                <a:r>
                  <a:rPr lang="en-GB" altLang="en-US" sz="2600" dirty="0">
                    <a:ea typeface="ＭＳ Ｐゴシック" pitchFamily="34" charset="-128"/>
                  </a:rPr>
                  <a:t>: Torque must be </a:t>
                </a:r>
                <a:r>
                  <a:rPr lang="en-GB" altLang="en-US" sz="2600" dirty="0" err="1">
                    <a:ea typeface="ＭＳ Ｐゴシック" pitchFamily="34" charset="-128"/>
                  </a:rPr>
                  <a:t>continuous;s</a:t>
                </a:r>
                <a:r>
                  <a:rPr lang="en-GB" altLang="en-US" sz="2600" dirty="0">
                    <a:ea typeface="ＭＳ Ｐゴシック" pitchFamily="34" charset="-128"/>
                  </a:rPr>
                  <a:t> therefore, the joint or Cartesian acceleration must also be continuous.</a:t>
                </a:r>
              </a:p>
              <a:p>
                <a:pPr marL="0" indent="0">
                  <a:lnSpc>
                    <a:spcPct val="170000"/>
                  </a:lnSpc>
                  <a:buNone/>
                </a:pPr>
                <a:r>
                  <a:rPr lang="en-US" altLang="en-US" sz="2600" b="1" i="1" dirty="0">
                    <a:ea typeface="ＭＳ Ｐゴシック" pitchFamily="34" charset="-128"/>
                  </a:rPr>
                  <a:t>Discontinuous jerk</a:t>
                </a:r>
                <a:r>
                  <a:rPr lang="en-US" altLang="en-US" sz="2600" dirty="0">
                    <a:ea typeface="ＭＳ Ｐゴシック" pitchFamily="34" charset="-128"/>
                  </a:rPr>
                  <a:t>, </a:t>
                </a:r>
                <a14:m>
                  <m:oMath xmlns:m="http://schemas.openxmlformats.org/officeDocument/2006/math">
                    <m:acc>
                      <m:accPr>
                        <m:chr m:val="⃛"/>
                        <m:ctrlPr>
                          <a:rPr lang="en-GB" altLang="en-US" sz="2600" i="1">
                            <a:latin typeface="Cambria Math" panose="02040503050406030204" pitchFamily="18" charset="0"/>
                            <a:ea typeface="ＭＳ Ｐゴシック" pitchFamily="34" charset="-128"/>
                          </a:rPr>
                        </m:ctrlPr>
                      </m:accPr>
                      <m:e>
                        <m:r>
                          <a:rPr lang="en-GB" altLang="en-US" sz="2600" i="1">
                            <a:latin typeface="Cambria Math" panose="02040503050406030204" pitchFamily="18" charset="0"/>
                            <a:ea typeface="ＭＳ Ｐゴシック" pitchFamily="34" charset="-128"/>
                          </a:rPr>
                          <m:t>𝑥</m:t>
                        </m:r>
                      </m:e>
                    </m:acc>
                  </m:oMath>
                </a14:m>
                <a:r>
                  <a:rPr lang="en-US" altLang="en-US" sz="2600" dirty="0">
                    <a:ea typeface="ＭＳ Ｐゴシック" pitchFamily="34" charset="-128"/>
                  </a:rPr>
                  <a:t>, is discontinuous (piecewise constant)</a:t>
                </a:r>
              </a:p>
            </p:txBody>
          </p:sp>
        </mc:Choice>
        <mc:Fallback xmlns="">
          <p:sp>
            <p:nvSpPr>
              <p:cNvPr id="2" name="Content Placeholder 1">
                <a:extLst>
                  <a:ext uri="{FF2B5EF4-FFF2-40B4-BE49-F238E27FC236}">
                    <a16:creationId xmlns:a16="http://schemas.microsoft.com/office/drawing/2014/main" id="{3A7ECB47-3F01-DF88-FB13-858E7FF5E2EA}"/>
                  </a:ext>
                </a:extLst>
              </p:cNvPr>
              <p:cNvSpPr>
                <a:spLocks noGrp="1" noRot="1" noChangeAspect="1" noMove="1" noResize="1" noEditPoints="1" noAdjustHandles="1" noChangeArrowheads="1" noChangeShapeType="1" noTextEdit="1"/>
              </p:cNvSpPr>
              <p:nvPr>
                <p:ph sz="half" idx="1"/>
              </p:nvPr>
            </p:nvSpPr>
            <p:spPr>
              <a:blipFill>
                <a:blip r:embed="rId2"/>
                <a:stretch>
                  <a:fillRect l="-353" r="-353"/>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CBC1841A-D265-0055-5B7C-F5776BF69804}"/>
              </a:ext>
            </a:extLst>
          </p:cNvPr>
          <p:cNvPicPr>
            <a:picLocks noGrp="1" noChangeAspect="1"/>
          </p:cNvPicPr>
          <p:nvPr>
            <p:ph sz="half" idx="2"/>
          </p:nvPr>
        </p:nvPicPr>
        <p:blipFill>
          <a:blip r:embed="rId3"/>
          <a:stretch>
            <a:fillRect/>
          </a:stretch>
        </p:blipFill>
        <p:spPr>
          <a:xfrm>
            <a:off x="7248917" y="1446302"/>
            <a:ext cx="3706514" cy="5292799"/>
          </a:xfrm>
          <a:prstGeom prst="rect">
            <a:avLst/>
          </a:prstGeom>
        </p:spPr>
      </p:pic>
      <p:sp>
        <p:nvSpPr>
          <p:cNvPr id="4" name="Title 3">
            <a:extLst>
              <a:ext uri="{FF2B5EF4-FFF2-40B4-BE49-F238E27FC236}">
                <a16:creationId xmlns:a16="http://schemas.microsoft.com/office/drawing/2014/main" id="{25D80ABD-F421-A949-6AA6-1431387F4F35}"/>
              </a:ext>
            </a:extLst>
          </p:cNvPr>
          <p:cNvSpPr>
            <a:spLocks noGrp="1"/>
          </p:cNvSpPr>
          <p:nvPr>
            <p:ph type="title"/>
          </p:nvPr>
        </p:nvSpPr>
        <p:spPr/>
        <p:txBody>
          <a:bodyPr/>
          <a:lstStyle/>
          <a:p>
            <a:r>
              <a:rPr lang="en-US" altLang="en-US" sz="4400" b="1" dirty="0">
                <a:ea typeface="ＭＳ Ｐゴシック" pitchFamily="34" charset="-128"/>
              </a:rPr>
              <a:t>Why a Cubic Polynomial?</a:t>
            </a:r>
            <a:endParaRPr lang="en-GB" dirty="0"/>
          </a:p>
        </p:txBody>
      </p:sp>
    </p:spTree>
    <p:extLst>
      <p:ext uri="{BB962C8B-B14F-4D97-AF65-F5344CB8AC3E}">
        <p14:creationId xmlns:p14="http://schemas.microsoft.com/office/powerpoint/2010/main" val="267473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B747B3B-F403-B161-BA45-4F8E37E4C0C0}"/>
                  </a:ext>
                </a:extLst>
              </p:cNvPr>
              <p:cNvSpPr>
                <a:spLocks noGrp="1"/>
              </p:cNvSpPr>
              <p:nvPr>
                <p:ph sz="half" idx="1"/>
              </p:nvPr>
            </p:nvSpPr>
            <p:spPr>
              <a:xfrm>
                <a:off x="577994" y="1825624"/>
                <a:ext cx="5181600" cy="4727575"/>
              </a:xfrm>
            </p:spPr>
            <p:txBody>
              <a:bodyPr>
                <a:normAutofit fontScale="92500" lnSpcReduction="20000"/>
              </a:bodyPr>
              <a:lstStyle/>
              <a:p>
                <a:pPr>
                  <a:lnSpc>
                    <a:spcPct val="150000"/>
                  </a:lnSpc>
                </a:pPr>
                <a:r>
                  <a:rPr lang="en-GB" sz="1700" dirty="0"/>
                  <a:t>Let </a:t>
                </a:r>
                <a14:m>
                  <m:oMath xmlns:m="http://schemas.openxmlformats.org/officeDocument/2006/math">
                    <m:r>
                      <a:rPr lang="en-GB" sz="1700" i="1" dirty="0" smtClean="0">
                        <a:latin typeface="Cambria Math" panose="02040503050406030204" pitchFamily="18" charset="0"/>
                      </a:rPr>
                      <m:t>𝑇</m:t>
                    </m:r>
                  </m:oMath>
                </a14:m>
                <a:r>
                  <a:rPr lang="en-GB" sz="1700" dirty="0"/>
                  <a:t> to be the number of points or knots to be  to interpolated.</a:t>
                </a:r>
              </a:p>
              <a:p>
                <a:pPr>
                  <a:lnSpc>
                    <a:spcPct val="150000"/>
                  </a:lnSpc>
                </a:pPr>
                <a:r>
                  <a:rPr lang="en-GB" sz="1700" dirty="0"/>
                  <a:t>To uniquely determine the parameters for the cubic spline, we need a set of </a:t>
                </a:r>
                <a14:m>
                  <m:oMath xmlns:m="http://schemas.openxmlformats.org/officeDocument/2006/math">
                    <m:r>
                      <a:rPr lang="en-GB" sz="1700" b="1" i="1" dirty="0" smtClean="0">
                        <a:latin typeface="Cambria Math" panose="02040503050406030204" pitchFamily="18" charset="0"/>
                      </a:rPr>
                      <m:t>𝟒</m:t>
                    </m:r>
                    <m:r>
                      <a:rPr lang="en-GB" sz="1700" b="1" i="1" dirty="0" smtClean="0">
                        <a:latin typeface="Cambria Math" panose="02040503050406030204" pitchFamily="18" charset="0"/>
                      </a:rPr>
                      <m:t>∗(</m:t>
                    </m:r>
                    <m:r>
                      <a:rPr lang="en-GB" sz="1700" b="1" i="1" dirty="0" smtClean="0">
                        <a:latin typeface="Cambria Math" panose="02040503050406030204" pitchFamily="18" charset="0"/>
                      </a:rPr>
                      <m:t>𝑻</m:t>
                    </m:r>
                    <m:r>
                      <a:rPr lang="en-GB" sz="1700" b="1" i="1" dirty="0" smtClean="0">
                        <a:latin typeface="Cambria Math" panose="02040503050406030204" pitchFamily="18" charset="0"/>
                      </a:rPr>
                      <m:t>−</m:t>
                    </m:r>
                    <m:r>
                      <a:rPr lang="en-GB" sz="1700" b="1" i="1" dirty="0" smtClean="0">
                        <a:latin typeface="Cambria Math" panose="02040503050406030204" pitchFamily="18" charset="0"/>
                      </a:rPr>
                      <m:t>𝟏</m:t>
                    </m:r>
                    <m:r>
                      <a:rPr lang="en-GB" sz="1700" b="1" i="1" dirty="0" smtClean="0">
                        <a:latin typeface="Cambria Math" panose="02040503050406030204" pitchFamily="18" charset="0"/>
                      </a:rPr>
                      <m:t>) </m:t>
                    </m:r>
                  </m:oMath>
                </a14:m>
                <a:r>
                  <a:rPr lang="en-GB" sz="1700" b="1" dirty="0"/>
                  <a:t> equations.</a:t>
                </a:r>
              </a:p>
              <a:p>
                <a:pPr marL="342900" indent="-342900">
                  <a:lnSpc>
                    <a:spcPct val="150000"/>
                  </a:lnSpc>
                  <a:buFont typeface="+mj-lt"/>
                  <a:buAutoNum type="arabicPeriod"/>
                </a:pPr>
                <a:r>
                  <a:rPr lang="en-GB" sz="1700" b="1" dirty="0"/>
                  <a:t>Interpolating data</a:t>
                </a:r>
                <a:r>
                  <a:rPr lang="en-GB" sz="1700" dirty="0"/>
                  <a:t> at the “knots” </a:t>
                </a:r>
                <a14:m>
                  <m:oMath xmlns:m="http://schemas.openxmlformats.org/officeDocument/2006/math">
                    <m:r>
                      <a:rPr lang="en-GB" sz="1700" b="0" i="1" smtClean="0">
                        <a:latin typeface="Cambria Math" panose="02040503050406030204" pitchFamily="18" charset="0"/>
                      </a:rPr>
                      <m:t>{</m:t>
                    </m:r>
                    <m:sSub>
                      <m:sSubPr>
                        <m:ctrlPr>
                          <a:rPr lang="en-GB" sz="1700" b="0" i="1" smtClean="0">
                            <a:latin typeface="Cambria Math" panose="02040503050406030204" pitchFamily="18" charset="0"/>
                          </a:rPr>
                        </m:ctrlPr>
                      </m:sSubPr>
                      <m:e>
                        <m:r>
                          <a:rPr lang="en-GB" sz="1700" b="0" i="1" smtClean="0">
                            <a:latin typeface="Cambria Math" panose="02040503050406030204" pitchFamily="18" charset="0"/>
                          </a:rPr>
                          <m:t>𝑡</m:t>
                        </m:r>
                      </m:e>
                      <m:sub>
                        <m:r>
                          <a:rPr lang="en-GB" sz="1700" b="0" i="1" smtClean="0">
                            <a:latin typeface="Cambria Math" panose="02040503050406030204" pitchFamily="18" charset="0"/>
                          </a:rPr>
                          <m:t>𝑘</m:t>
                        </m:r>
                      </m:sub>
                    </m:sSub>
                    <m:r>
                      <a:rPr lang="en-GB" sz="1700" b="0" i="1" smtClean="0">
                        <a:latin typeface="Cambria Math" panose="02040503050406030204" pitchFamily="18" charset="0"/>
                      </a:rPr>
                      <m:t>,</m:t>
                    </m:r>
                    <m:sSub>
                      <m:sSubPr>
                        <m:ctrlPr>
                          <a:rPr lang="en-GB" sz="1700" i="1">
                            <a:latin typeface="Cambria Math" panose="02040503050406030204" pitchFamily="18" charset="0"/>
                          </a:rPr>
                        </m:ctrlPr>
                      </m:sSubPr>
                      <m:e>
                        <m:r>
                          <a:rPr lang="en-GB" sz="1700" b="0" i="1" smtClean="0">
                            <a:latin typeface="Cambria Math" panose="02040503050406030204" pitchFamily="18" charset="0"/>
                          </a:rPr>
                          <m:t>𝑥</m:t>
                        </m:r>
                      </m:e>
                      <m:sub>
                        <m:r>
                          <a:rPr lang="en-GB" sz="1700" i="1">
                            <a:latin typeface="Cambria Math" panose="02040503050406030204" pitchFamily="18" charset="0"/>
                          </a:rPr>
                          <m:t>𝑘</m:t>
                        </m:r>
                      </m:sub>
                    </m:sSub>
                    <m:r>
                      <a:rPr lang="en-GB" sz="1700" b="0" i="1" smtClean="0">
                        <a:latin typeface="Cambria Math" panose="02040503050406030204" pitchFamily="18" charset="0"/>
                      </a:rPr>
                      <m:t>}</m:t>
                    </m:r>
                  </m:oMath>
                </a14:m>
                <a:endParaRPr lang="en-GB" sz="1700" dirty="0"/>
              </a:p>
              <a:p>
                <a:pPr marL="342900" indent="-342900">
                  <a:lnSpc>
                    <a:spcPct val="150000"/>
                  </a:lnSpc>
                  <a:buFont typeface="+mj-lt"/>
                  <a:buAutoNum type="arabicPeriod"/>
                </a:pPr>
                <a:r>
                  <a:rPr lang="en-GB" sz="1700" b="1" dirty="0"/>
                  <a:t>Smoothness constraints</a:t>
                </a:r>
                <a:r>
                  <a:rPr lang="en-GB" sz="1700" dirty="0"/>
                  <a:t> at the </a:t>
                </a:r>
                <a:r>
                  <a:rPr lang="en-GB" sz="1700" b="1" dirty="0"/>
                  <a:t>interior knots</a:t>
                </a:r>
                <a:r>
                  <a:rPr lang="en-GB" sz="1700" dirty="0"/>
                  <a:t>: </a:t>
                </a:r>
                <a14:m>
                  <m:oMath xmlns:m="http://schemas.openxmlformats.org/officeDocument/2006/math">
                    <m:sSub>
                      <m:sSubPr>
                        <m:ctrlPr>
                          <a:rPr lang="en-GB" sz="1700" i="1">
                            <a:latin typeface="Cambria Math" panose="02040503050406030204" pitchFamily="18" charset="0"/>
                          </a:rPr>
                        </m:ctrlPr>
                      </m:sSubPr>
                      <m:e>
                        <m:acc>
                          <m:accPr>
                            <m:chr m:val="̇"/>
                            <m:ctrlPr>
                              <a:rPr lang="en-GB" sz="1700" i="1">
                                <a:latin typeface="Cambria Math" panose="02040503050406030204" pitchFamily="18" charset="0"/>
                              </a:rPr>
                            </m:ctrlPr>
                          </m:accPr>
                          <m:e>
                            <m:r>
                              <a:rPr lang="en-GB" sz="1700" i="1">
                                <a:latin typeface="Cambria Math" panose="02040503050406030204" pitchFamily="18" charset="0"/>
                              </a:rPr>
                              <m:t>𝑝</m:t>
                            </m:r>
                          </m:e>
                        </m:acc>
                      </m:e>
                      <m:sub>
                        <m:r>
                          <a:rPr lang="en-GB" sz="1700" i="1">
                            <a:latin typeface="Cambria Math" panose="02040503050406030204" pitchFamily="18" charset="0"/>
                          </a:rPr>
                          <m:t>𝑘</m:t>
                        </m:r>
                        <m:r>
                          <a:rPr lang="en-GB" sz="1700" i="1">
                            <a:latin typeface="Cambria Math" panose="02040503050406030204" pitchFamily="18" charset="0"/>
                          </a:rPr>
                          <m:t>−1</m:t>
                        </m:r>
                      </m:sub>
                    </m:sSub>
                    <m:d>
                      <m:dPr>
                        <m:ctrlPr>
                          <a:rPr lang="en-GB" sz="1700" i="1">
                            <a:latin typeface="Cambria Math" panose="02040503050406030204" pitchFamily="18" charset="0"/>
                          </a:rPr>
                        </m:ctrlPr>
                      </m:dPr>
                      <m:e>
                        <m:sSub>
                          <m:sSubPr>
                            <m:ctrlPr>
                              <a:rPr lang="en-GB" sz="1700" i="1">
                                <a:latin typeface="Cambria Math" panose="02040503050406030204" pitchFamily="18" charset="0"/>
                              </a:rPr>
                            </m:ctrlPr>
                          </m:sSubPr>
                          <m:e>
                            <m:r>
                              <a:rPr lang="en-GB" sz="1700" i="1">
                                <a:latin typeface="Cambria Math" panose="02040503050406030204" pitchFamily="18" charset="0"/>
                              </a:rPr>
                              <m:t>𝑡</m:t>
                            </m:r>
                          </m:e>
                          <m:sub>
                            <m:r>
                              <a:rPr lang="en-GB" sz="1700" i="1">
                                <a:latin typeface="Cambria Math" panose="02040503050406030204" pitchFamily="18" charset="0"/>
                              </a:rPr>
                              <m:t>𝑘</m:t>
                            </m:r>
                          </m:sub>
                        </m:sSub>
                      </m:e>
                    </m:d>
                    <m:r>
                      <a:rPr lang="en-GB" sz="1700" i="1">
                        <a:latin typeface="Cambria Math" panose="02040503050406030204" pitchFamily="18" charset="0"/>
                      </a:rPr>
                      <m:t>=</m:t>
                    </m:r>
                    <m:sSub>
                      <m:sSubPr>
                        <m:ctrlPr>
                          <a:rPr lang="en-GB" sz="1700" i="1">
                            <a:latin typeface="Cambria Math" panose="02040503050406030204" pitchFamily="18" charset="0"/>
                          </a:rPr>
                        </m:ctrlPr>
                      </m:sSubPr>
                      <m:e>
                        <m:acc>
                          <m:accPr>
                            <m:chr m:val="̇"/>
                            <m:ctrlPr>
                              <a:rPr lang="en-GB" sz="1700" i="1">
                                <a:latin typeface="Cambria Math" panose="02040503050406030204" pitchFamily="18" charset="0"/>
                              </a:rPr>
                            </m:ctrlPr>
                          </m:accPr>
                          <m:e>
                            <m:r>
                              <a:rPr lang="en-GB" sz="1700" i="1">
                                <a:latin typeface="Cambria Math" panose="02040503050406030204" pitchFamily="18" charset="0"/>
                              </a:rPr>
                              <m:t>𝑝</m:t>
                            </m:r>
                          </m:e>
                        </m:acc>
                      </m:e>
                      <m:sub>
                        <m:r>
                          <a:rPr lang="en-GB" sz="1700" i="1">
                            <a:latin typeface="Cambria Math" panose="02040503050406030204" pitchFamily="18" charset="0"/>
                          </a:rPr>
                          <m:t>𝑘</m:t>
                        </m:r>
                      </m:sub>
                    </m:sSub>
                    <m:d>
                      <m:dPr>
                        <m:ctrlPr>
                          <a:rPr lang="en-GB" sz="1700" i="1">
                            <a:latin typeface="Cambria Math" panose="02040503050406030204" pitchFamily="18" charset="0"/>
                          </a:rPr>
                        </m:ctrlPr>
                      </m:dPr>
                      <m:e>
                        <m:sSub>
                          <m:sSubPr>
                            <m:ctrlPr>
                              <a:rPr lang="en-GB" sz="1700" i="1">
                                <a:latin typeface="Cambria Math" panose="02040503050406030204" pitchFamily="18" charset="0"/>
                              </a:rPr>
                            </m:ctrlPr>
                          </m:sSubPr>
                          <m:e>
                            <m:r>
                              <a:rPr lang="en-GB" sz="1700" i="1">
                                <a:latin typeface="Cambria Math" panose="02040503050406030204" pitchFamily="18" charset="0"/>
                              </a:rPr>
                              <m:t>𝑡</m:t>
                            </m:r>
                          </m:e>
                          <m:sub>
                            <m:r>
                              <a:rPr lang="en-GB" sz="1700" i="1">
                                <a:latin typeface="Cambria Math" panose="02040503050406030204" pitchFamily="18" charset="0"/>
                              </a:rPr>
                              <m:t>𝑘</m:t>
                            </m:r>
                          </m:sub>
                        </m:sSub>
                      </m:e>
                    </m:d>
                  </m:oMath>
                </a14:m>
                <a:r>
                  <a:rPr lang="en-GB" sz="1700" dirty="0"/>
                  <a:t> </a:t>
                </a:r>
              </a:p>
              <a:p>
                <a:pPr marL="342900" indent="-342900">
                  <a:lnSpc>
                    <a:spcPct val="150000"/>
                  </a:lnSpc>
                  <a:buFont typeface="+mj-lt"/>
                  <a:buAutoNum type="arabicPeriod"/>
                </a:pPr>
                <a:r>
                  <a:rPr lang="en-GB" sz="1700" b="1" dirty="0"/>
                  <a:t>Boundary conditions</a:t>
                </a:r>
                <a:r>
                  <a:rPr lang="en-GB" sz="1700" dirty="0"/>
                  <a:t> at the </a:t>
                </a:r>
                <a:r>
                  <a:rPr lang="en-GB" sz="1700" b="1" dirty="0"/>
                  <a:t>exterior knots</a:t>
                </a:r>
                <a:r>
                  <a:rPr lang="en-GB" sz="1700" dirty="0"/>
                  <a:t>: </a:t>
                </a:r>
                <a14:m>
                  <m:oMath xmlns:m="http://schemas.openxmlformats.org/officeDocument/2006/math">
                    <m:sSub>
                      <m:sSubPr>
                        <m:ctrlPr>
                          <a:rPr lang="en-GB" sz="1700" i="1">
                            <a:latin typeface="Cambria Math" panose="02040503050406030204" pitchFamily="18" charset="0"/>
                          </a:rPr>
                        </m:ctrlPr>
                      </m:sSubPr>
                      <m:e>
                        <m:acc>
                          <m:accPr>
                            <m:chr m:val="̇"/>
                            <m:ctrlPr>
                              <a:rPr lang="en-GB" sz="1700" i="1">
                                <a:latin typeface="Cambria Math" panose="02040503050406030204" pitchFamily="18" charset="0"/>
                              </a:rPr>
                            </m:ctrlPr>
                          </m:accPr>
                          <m:e>
                            <m:r>
                              <a:rPr lang="en-GB" sz="1700" i="1">
                                <a:latin typeface="Cambria Math" panose="02040503050406030204" pitchFamily="18" charset="0"/>
                              </a:rPr>
                              <m:t>𝑝</m:t>
                            </m:r>
                          </m:e>
                        </m:acc>
                      </m:e>
                      <m:sub>
                        <m:r>
                          <a:rPr lang="en-GB" sz="1700" i="1">
                            <a:latin typeface="Cambria Math" panose="02040503050406030204" pitchFamily="18" charset="0"/>
                          </a:rPr>
                          <m:t>1</m:t>
                        </m:r>
                      </m:sub>
                    </m:sSub>
                    <m:d>
                      <m:dPr>
                        <m:ctrlPr>
                          <a:rPr lang="en-GB" sz="1700" i="1">
                            <a:latin typeface="Cambria Math" panose="02040503050406030204" pitchFamily="18" charset="0"/>
                          </a:rPr>
                        </m:ctrlPr>
                      </m:dPr>
                      <m:e>
                        <m:sSub>
                          <m:sSubPr>
                            <m:ctrlPr>
                              <a:rPr lang="en-GB" sz="1700" i="1">
                                <a:latin typeface="Cambria Math" panose="02040503050406030204" pitchFamily="18" charset="0"/>
                              </a:rPr>
                            </m:ctrlPr>
                          </m:sSubPr>
                          <m:e>
                            <m:r>
                              <a:rPr lang="en-GB" sz="1700" i="1">
                                <a:latin typeface="Cambria Math" panose="02040503050406030204" pitchFamily="18" charset="0"/>
                              </a:rPr>
                              <m:t>𝑡</m:t>
                            </m:r>
                          </m:e>
                          <m:sub>
                            <m:r>
                              <a:rPr lang="en-GB" sz="1700" b="0" i="1" smtClean="0">
                                <a:latin typeface="Cambria Math" panose="02040503050406030204" pitchFamily="18" charset="0"/>
                              </a:rPr>
                              <m:t>1</m:t>
                            </m:r>
                          </m:sub>
                        </m:sSub>
                      </m:e>
                    </m:d>
                    <m:r>
                      <a:rPr lang="en-GB" sz="1700" i="1">
                        <a:latin typeface="Cambria Math" panose="02040503050406030204" pitchFamily="18" charset="0"/>
                      </a:rPr>
                      <m:t>=</m:t>
                    </m:r>
                    <m:r>
                      <a:rPr lang="en-GB" sz="1700" b="0" i="1" smtClean="0">
                        <a:latin typeface="Cambria Math" panose="02040503050406030204" pitchFamily="18" charset="0"/>
                      </a:rPr>
                      <m:t>0</m:t>
                    </m:r>
                  </m:oMath>
                </a14:m>
                <a:endParaRPr lang="en-GB" sz="1700" dirty="0"/>
              </a:p>
              <a:p>
                <a:pPr>
                  <a:lnSpc>
                    <a:spcPct val="150000"/>
                  </a:lnSpc>
                </a:pPr>
                <a:r>
                  <a:rPr lang="en-GB" sz="1700" dirty="0"/>
                  <a:t>All of these equations are </a:t>
                </a:r>
                <a:r>
                  <a:rPr lang="en-GB" sz="1700" b="1" dirty="0"/>
                  <a:t>linearly dependent</a:t>
                </a:r>
                <a:r>
                  <a:rPr lang="en-GB" sz="1700" dirty="0"/>
                  <a:t> on the parameters</a:t>
                </a:r>
              </a:p>
              <a:p>
                <a:pPr>
                  <a:lnSpc>
                    <a:spcPct val="150000"/>
                  </a:lnSpc>
                </a:pPr>
                <a:endParaRPr lang="en-GB" sz="1600" b="1" dirty="0"/>
              </a:p>
            </p:txBody>
          </p:sp>
        </mc:Choice>
        <mc:Fallback xmlns="">
          <p:sp>
            <p:nvSpPr>
              <p:cNvPr id="2" name="Content Placeholder 1">
                <a:extLst>
                  <a:ext uri="{FF2B5EF4-FFF2-40B4-BE49-F238E27FC236}">
                    <a16:creationId xmlns:a16="http://schemas.microsoft.com/office/drawing/2014/main" id="{6B747B3B-F403-B161-BA45-4F8E37E4C0C0}"/>
                  </a:ext>
                </a:extLst>
              </p:cNvPr>
              <p:cNvSpPr>
                <a:spLocks noGrp="1" noRot="1" noChangeAspect="1" noMove="1" noResize="1" noEditPoints="1" noAdjustHandles="1" noChangeArrowheads="1" noChangeShapeType="1" noTextEdit="1"/>
              </p:cNvSpPr>
              <p:nvPr>
                <p:ph sz="half" idx="1"/>
              </p:nvPr>
            </p:nvSpPr>
            <p:spPr>
              <a:xfrm>
                <a:off x="577994" y="1825624"/>
                <a:ext cx="5181600" cy="4727575"/>
              </a:xfrm>
              <a:blipFill>
                <a:blip r:embed="rId2"/>
                <a:stretch>
                  <a:fillRect l="-1294"/>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6D3A5635-E65A-52CC-E677-ED6B3F21A861}"/>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194938" y="2274323"/>
            <a:ext cx="6997062" cy="2987959"/>
          </a:xfrm>
          <a:prstGeom prst="rect">
            <a:avLst/>
          </a:prstGeom>
        </p:spPr>
      </p:pic>
      <p:sp>
        <p:nvSpPr>
          <p:cNvPr id="4" name="Title 3">
            <a:extLst>
              <a:ext uri="{FF2B5EF4-FFF2-40B4-BE49-F238E27FC236}">
                <a16:creationId xmlns:a16="http://schemas.microsoft.com/office/drawing/2014/main" id="{8DEB0578-CE2E-89B5-A491-0F50CB0DCF97}"/>
              </a:ext>
            </a:extLst>
          </p:cNvPr>
          <p:cNvSpPr>
            <a:spLocks noGrp="1"/>
          </p:cNvSpPr>
          <p:nvPr>
            <p:ph type="title"/>
          </p:nvPr>
        </p:nvSpPr>
        <p:spPr/>
        <p:txBody>
          <a:bodyPr/>
          <a:lstStyle/>
          <a:p>
            <a:r>
              <a:rPr lang="en-GB" dirty="0"/>
              <a:t>Parameters of a cubic spline</a:t>
            </a:r>
          </a:p>
        </p:txBody>
      </p:sp>
    </p:spTree>
    <p:extLst>
      <p:ext uri="{BB962C8B-B14F-4D97-AF65-F5344CB8AC3E}">
        <p14:creationId xmlns:p14="http://schemas.microsoft.com/office/powerpoint/2010/main" val="153249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F61BF8A-74EB-BD6D-9280-74BD0BACDA19}"/>
                  </a:ext>
                </a:extLst>
              </p:cNvPr>
              <p:cNvSpPr>
                <a:spLocks noGrp="1"/>
              </p:cNvSpPr>
              <p:nvPr>
                <p:ph sz="half" idx="1"/>
              </p:nvPr>
            </p:nvSpPr>
            <p:spPr>
              <a:xfrm>
                <a:off x="838198" y="1825625"/>
                <a:ext cx="5181601" cy="4351338"/>
              </a:xfrm>
            </p:spPr>
            <p:txBody>
              <a:bodyPr>
                <a:normAutofit lnSpcReduction="10000"/>
              </a:bodyPr>
              <a:lstStyle/>
              <a:p>
                <a:pPr>
                  <a:lnSpc>
                    <a:spcPct val="150000"/>
                  </a:lnSpc>
                </a:pPr>
                <a:r>
                  <a:rPr lang="en-GB" sz="1600" dirty="0"/>
                  <a:t>Consider the spline on the right image containing 3 knots </a:t>
                </a:r>
                <a14:m>
                  <m:oMath xmlns:m="http://schemas.openxmlformats.org/officeDocument/2006/math">
                    <m:sSub>
                      <m:sSubPr>
                        <m:ctrlPr>
                          <a:rPr lang="en-GB" sz="1600" i="1" smtClean="0">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2</m:t>
                        </m:r>
                      </m:sub>
                    </m:sSub>
                    <m:r>
                      <a:rPr lang="en-GB" sz="1600" b="0" i="0" smtClean="0">
                        <a:latin typeface="Cambria Math" panose="02040503050406030204" pitchFamily="18" charset="0"/>
                      </a:rPr>
                      <m:t>,  </m:t>
                    </m:r>
                    <m:r>
                      <m:rPr>
                        <m:sty m:val="p"/>
                      </m:rPr>
                      <a:rPr lang="en-GB" sz="1600" b="0" i="0" smtClean="0">
                        <a:latin typeface="Cambria Math" panose="02040503050406030204" pitchFamily="18" charset="0"/>
                      </a:rPr>
                      <m:t>and</m:t>
                    </m:r>
                    <m:r>
                      <a:rPr lang="en-GB" sz="1600" b="0" i="0" smtClean="0">
                        <a:latin typeface="Cambria Math" panose="02040503050406030204" pitchFamily="18" charset="0"/>
                      </a:rPr>
                      <m:t> </m:t>
                    </m:r>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3</m:t>
                        </m:r>
                      </m:sub>
                    </m:sSub>
                  </m:oMath>
                </a14:m>
                <a:r>
                  <a:rPr lang="en-GB" sz="1600" dirty="0"/>
                  <a:t> therefore </a:t>
                </a:r>
                <a14:m>
                  <m:oMath xmlns:m="http://schemas.openxmlformats.org/officeDocument/2006/math">
                    <m:r>
                      <a:rPr lang="en-GB" sz="1600" b="0" i="1" smtClean="0">
                        <a:latin typeface="Cambria Math" panose="02040503050406030204" pitchFamily="18" charset="0"/>
                      </a:rPr>
                      <m:t>𝑇</m:t>
                    </m:r>
                    <m:r>
                      <a:rPr lang="en-GB" sz="1600" b="0" i="1" smtClean="0">
                        <a:latin typeface="Cambria Math" panose="02040503050406030204" pitchFamily="18" charset="0"/>
                      </a:rPr>
                      <m:t>=3</m:t>
                    </m:r>
                  </m:oMath>
                </a14:m>
                <a:r>
                  <a:rPr lang="en-GB" sz="1600" dirty="0"/>
                  <a:t>, therefore we need 8 equations.</a:t>
                </a:r>
              </a:p>
              <a:p>
                <a:pPr lvl="1">
                  <a:lnSpc>
                    <a:spcPct val="150000"/>
                  </a:lnSpc>
                </a:pPr>
                <a:r>
                  <a:rPr lang="en-GB" sz="1600" dirty="0"/>
                  <a:t>The exterior knot positions are:</a:t>
                </a:r>
              </a:p>
              <a:p>
                <a:pPr marL="457200" lvl="1" indent="0">
                  <a:lnSpc>
                    <a:spcPct val="150000"/>
                  </a:lnSpc>
                  <a:buNone/>
                </a:pPr>
                <a14:m>
                  <m:oMathPara xmlns:m="http://schemas.openxmlformats.org/officeDocument/2006/math">
                    <m:oMathParaPr>
                      <m:jc m:val="centerGroup"/>
                    </m:oMathParaPr>
                    <m:oMath xmlns:m="http://schemas.openxmlformats.org/officeDocument/2006/math">
                      <m:sSub>
                        <m:sSubPr>
                          <m:ctrlPr>
                            <a:rPr lang="en-GB" sz="1600" b="0" i="1" smtClean="0">
                              <a:latin typeface="Cambria Math" panose="02040503050406030204" pitchFamily="18" charset="0"/>
                            </a:rPr>
                          </m:ctrlPr>
                        </m:sSubPr>
                        <m:e>
                          <m:r>
                            <a:rPr lang="en-GB" sz="1600" i="1">
                              <a:latin typeface="Cambria Math" panose="02040503050406030204" pitchFamily="18" charset="0"/>
                            </a:rPr>
                            <m:t>𝑝</m:t>
                          </m:r>
                        </m:e>
                        <m:sub>
                          <m:r>
                            <a:rPr lang="en-GB" sz="1600" b="0" i="1" smtClean="0">
                              <a:latin typeface="Cambria Math" panose="02040503050406030204" pitchFamily="18" charset="0"/>
                            </a:rPr>
                            <m:t>1</m:t>
                          </m:r>
                        </m:sub>
                      </m:sSub>
                      <m:d>
                        <m:dPr>
                          <m:ctrlPr>
                            <a:rPr lang="en-GB" sz="1600" b="0" i="1" smtClean="0">
                              <a:latin typeface="Cambria Math" panose="02040503050406030204" pitchFamily="18" charset="0"/>
                            </a:rPr>
                          </m:ctrlPr>
                        </m:dPr>
                        <m:e>
                          <m:sSub>
                            <m:sSubPr>
                              <m:ctrlPr>
                                <a:rPr lang="en-GB" sz="1600" i="1">
                                  <a:latin typeface="Cambria Math" panose="02040503050406030204" pitchFamily="18" charset="0"/>
                                </a:rPr>
                              </m:ctrlPr>
                            </m:sSubPr>
                            <m:e>
                              <m:r>
                                <a:rPr lang="en-GB" sz="1600" b="0" i="1" smtClean="0">
                                  <a:latin typeface="Cambria Math" panose="02040503050406030204" pitchFamily="18" charset="0"/>
                                </a:rPr>
                                <m:t>𝑡</m:t>
                              </m:r>
                            </m:e>
                            <m:sub>
                              <m:r>
                                <a:rPr lang="en-GB" sz="1600" i="1">
                                  <a:latin typeface="Cambria Math" panose="02040503050406030204" pitchFamily="18" charset="0"/>
                                </a:rPr>
                                <m:t>1</m:t>
                              </m:r>
                            </m:sub>
                          </m:sSub>
                        </m:e>
                      </m:d>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𝑥</m:t>
                          </m:r>
                        </m:e>
                        <m:sub>
                          <m:r>
                            <a:rPr lang="en-GB" sz="1600" i="1">
                              <a:latin typeface="Cambria Math" panose="02040503050406030204" pitchFamily="18" charset="0"/>
                            </a:rPr>
                            <m:t>1</m:t>
                          </m:r>
                        </m:sub>
                      </m:sSub>
                      <m:r>
                        <a:rPr lang="en-GB" sz="1600" b="0" i="1" smtClean="0">
                          <a:latin typeface="Cambria Math" panose="02040503050406030204" pitchFamily="18" charset="0"/>
                        </a:rPr>
                        <m:t>,    </m:t>
                      </m:r>
                      <m:sSub>
                        <m:sSubPr>
                          <m:ctrlPr>
                            <a:rPr lang="en-GB" sz="1600" i="1">
                              <a:latin typeface="Cambria Math" panose="02040503050406030204" pitchFamily="18" charset="0"/>
                            </a:rPr>
                          </m:ctrlPr>
                        </m:sSubPr>
                        <m:e>
                          <m:r>
                            <a:rPr lang="en-GB" sz="1600" i="1">
                              <a:latin typeface="Cambria Math" panose="02040503050406030204" pitchFamily="18" charset="0"/>
                            </a:rPr>
                            <m:t>𝑝</m:t>
                          </m:r>
                        </m:e>
                        <m:sub>
                          <m:r>
                            <a:rPr lang="en-GB" sz="1600" b="0" i="1" smtClean="0">
                              <a:latin typeface="Cambria Math" panose="02040503050406030204" pitchFamily="18" charset="0"/>
                            </a:rPr>
                            <m:t>𝑇</m:t>
                          </m:r>
                          <m:r>
                            <a:rPr lang="en-GB" sz="1600" b="0" i="1" smtClean="0">
                              <a:latin typeface="Cambria Math" panose="02040503050406030204" pitchFamily="18" charset="0"/>
                            </a:rPr>
                            <m:t>−1</m:t>
                          </m:r>
                        </m:sub>
                      </m:sSub>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b="0" i="1" smtClean="0">
                                  <a:latin typeface="Cambria Math" panose="02040503050406030204" pitchFamily="18" charset="0"/>
                                </a:rPr>
                                <m:t>𝑇</m:t>
                              </m:r>
                            </m:sub>
                          </m:sSub>
                        </m:e>
                      </m:d>
                      <m:r>
                        <a:rPr lang="en-GB" sz="1600">
                          <a:latin typeface="Cambria Math" panose="02040503050406030204" pitchFamily="18" charset="0"/>
                        </a:rPr>
                        <m:t>=</m:t>
                      </m:r>
                      <m:sSub>
                        <m:sSubPr>
                          <m:ctrlPr>
                            <a:rPr lang="en-GB" sz="1600" b="0" i="1" smtClean="0">
                              <a:latin typeface="Cambria Math" panose="02040503050406030204" pitchFamily="18" charset="0"/>
                            </a:rPr>
                          </m:ctrlPr>
                        </m:sSubPr>
                        <m:e>
                          <m:r>
                            <m:rPr>
                              <m:sty m:val="p"/>
                            </m:rPr>
                            <a:rPr lang="en-GB" sz="1600" b="0" i="0" smtClean="0">
                              <a:latin typeface="Cambria Math" panose="02040503050406030204" pitchFamily="18" charset="0"/>
                            </a:rPr>
                            <m:t>p</m:t>
                          </m:r>
                        </m:e>
                        <m:sub>
                          <m:r>
                            <a:rPr lang="en-GB" sz="1600" b="0" i="0" smtClean="0">
                              <a:latin typeface="Cambria Math" panose="02040503050406030204" pitchFamily="18" charset="0"/>
                            </a:rPr>
                            <m:t>2</m:t>
                          </m:r>
                        </m:sub>
                      </m:sSub>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m:rPr>
                                  <m:sty m:val="p"/>
                                </m:rPr>
                                <a:rPr lang="en-GB" sz="1600" b="0" i="0" smtClean="0">
                                  <a:latin typeface="Cambria Math" panose="02040503050406030204" pitchFamily="18" charset="0"/>
                                </a:rPr>
                                <m:t>t</m:t>
                              </m:r>
                            </m:e>
                            <m:sub>
                              <m:r>
                                <a:rPr lang="en-GB" sz="1600" b="0" i="0" smtClean="0">
                                  <a:latin typeface="Cambria Math" panose="02040503050406030204" pitchFamily="18" charset="0"/>
                                </a:rPr>
                                <m:t>3</m:t>
                              </m:r>
                            </m:sub>
                          </m:sSub>
                        </m:e>
                      </m:d>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𝑇</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𝑥</m:t>
                          </m:r>
                        </m:e>
                        <m:sub>
                          <m:r>
                            <a:rPr lang="en-GB" sz="1600" b="0" i="1" smtClean="0">
                              <a:latin typeface="Cambria Math" panose="02040503050406030204" pitchFamily="18" charset="0"/>
                            </a:rPr>
                            <m:t>3</m:t>
                          </m:r>
                        </m:sub>
                      </m:sSub>
                    </m:oMath>
                  </m:oMathPara>
                </a14:m>
                <a:endParaRPr lang="en-GB" sz="1600" dirty="0"/>
              </a:p>
              <a:p>
                <a:pPr lvl="1">
                  <a:lnSpc>
                    <a:spcPct val="150000"/>
                  </a:lnSpc>
                </a:pPr>
                <a:r>
                  <a:rPr lang="en-GB" sz="1600" dirty="0"/>
                  <a:t>The Interior knots are given by</a:t>
                </a:r>
              </a:p>
              <a:p>
                <a:pPr marL="457200" lvl="1" indent="0">
                  <a:lnSpc>
                    <a:spcPct val="150000"/>
                  </a:lnSpc>
                  <a:buNone/>
                </a:pPr>
                <a14:m>
                  <m:oMathPara xmlns:m="http://schemas.openxmlformats.org/officeDocument/2006/math">
                    <m:oMathParaPr>
                      <m:jc m:val="centerGroup"/>
                    </m:oMathParaPr>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𝑝</m:t>
                          </m:r>
                        </m:e>
                        <m:sub>
                          <m:r>
                            <a:rPr lang="en-GB" sz="1600" b="0" i="1" smtClean="0">
                              <a:latin typeface="Cambria Math" panose="02040503050406030204" pitchFamily="18" charset="0"/>
                            </a:rPr>
                            <m:t>𝑘</m:t>
                          </m:r>
                          <m:r>
                            <a:rPr lang="en-GB" sz="1600" b="0" i="1" smtClean="0">
                              <a:latin typeface="Cambria Math" panose="02040503050406030204" pitchFamily="18" charset="0"/>
                            </a:rPr>
                            <m:t>−1</m:t>
                          </m:r>
                        </m:sub>
                      </m:sSub>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b="0" i="1" smtClean="0">
                                  <a:latin typeface="Cambria Math" panose="02040503050406030204" pitchFamily="18" charset="0"/>
                                </a:rPr>
                                <m:t>𝑘</m:t>
                              </m:r>
                            </m:sub>
                          </m:sSub>
                        </m:e>
                      </m:d>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𝑝</m:t>
                          </m:r>
                        </m:e>
                        <m:sub>
                          <m:r>
                            <a:rPr lang="en-GB" sz="1600" b="0" i="0" smtClean="0">
                              <a:latin typeface="Cambria Math" panose="02040503050406030204" pitchFamily="18" charset="0"/>
                            </a:rPr>
                            <m:t>1</m:t>
                          </m:r>
                        </m:sub>
                      </m:sSub>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m:rPr>
                                  <m:sty m:val="p"/>
                                </m:rPr>
                                <a:rPr lang="en-GB" sz="1600" b="0" i="0" smtClean="0">
                                  <a:latin typeface="Cambria Math" panose="02040503050406030204" pitchFamily="18" charset="0"/>
                                </a:rPr>
                                <m:t>t</m:t>
                              </m:r>
                            </m:e>
                            <m:sub>
                              <m:r>
                                <a:rPr lang="en-GB" sz="1600" b="0" i="0" smtClean="0">
                                  <a:latin typeface="Cambria Math" panose="02040503050406030204" pitchFamily="18" charset="0"/>
                                </a:rPr>
                                <m:t>2</m:t>
                              </m:r>
                            </m:sub>
                          </m:sSub>
                        </m:e>
                      </m:d>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𝑥</m:t>
                          </m:r>
                        </m:e>
                        <m:sub>
                          <m:r>
                            <a:rPr lang="en-GB" sz="1600" b="0" i="1" smtClean="0">
                              <a:latin typeface="Cambria Math" panose="02040503050406030204" pitchFamily="18" charset="0"/>
                            </a:rPr>
                            <m:t>2</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𝑝</m:t>
                          </m:r>
                        </m:e>
                        <m:sub>
                          <m:r>
                            <a:rPr lang="en-GB" sz="1600" i="1">
                              <a:latin typeface="Cambria Math" panose="02040503050406030204" pitchFamily="18" charset="0"/>
                            </a:rPr>
                            <m:t>𝑘</m:t>
                          </m:r>
                        </m:sub>
                      </m:sSub>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𝑘</m:t>
                              </m:r>
                            </m:sub>
                          </m:sSub>
                        </m:e>
                      </m:d>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𝑝</m:t>
                          </m:r>
                        </m:e>
                        <m:sub>
                          <m:r>
                            <a:rPr lang="en-GB" sz="1600" b="0" i="1" smtClean="0">
                              <a:latin typeface="Cambria Math" panose="02040503050406030204" pitchFamily="18" charset="0"/>
                            </a:rPr>
                            <m:t>2</m:t>
                          </m:r>
                        </m:sub>
                      </m:sSub>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𝑡</m:t>
                          </m:r>
                        </m:e>
                        <m:sub>
                          <m:r>
                            <a:rPr lang="en-GB" sz="1600" b="0" i="1" smtClean="0">
                              <a:latin typeface="Cambria Math" panose="02040503050406030204" pitchFamily="18" charset="0"/>
                            </a:rPr>
                            <m:t>2</m:t>
                          </m:r>
                        </m:sub>
                      </m:sSub>
                      <m:r>
                        <a:rPr lang="en-GB" sz="1600" b="0" i="1" smtClean="0">
                          <a:latin typeface="Cambria Math" panose="02040503050406030204" pitchFamily="18" charset="0"/>
                        </a:rPr>
                        <m:t>)</m:t>
                      </m:r>
                    </m:oMath>
                  </m:oMathPara>
                </a14:m>
                <a:endParaRPr lang="en-GB" sz="1200" dirty="0"/>
              </a:p>
              <a:p>
                <a:pPr>
                  <a:lnSpc>
                    <a:spcPct val="150000"/>
                  </a:lnSpc>
                </a:pPr>
                <a:r>
                  <a:rPr lang="en-GB" sz="1600" dirty="0"/>
                  <a:t>The interpolation conditions generate </a:t>
                </a:r>
                <a14:m>
                  <m:oMath xmlns:m="http://schemas.openxmlformats.org/officeDocument/2006/math">
                    <m:r>
                      <a:rPr lang="en-GB" sz="1600" b="1" i="1" dirty="0" smtClean="0">
                        <a:latin typeface="Cambria Math" panose="02040503050406030204" pitchFamily="18" charset="0"/>
                      </a:rPr>
                      <m:t>𝟐</m:t>
                    </m:r>
                    <m:r>
                      <a:rPr lang="en-GB" sz="1600" b="1" i="1" dirty="0" smtClean="0">
                        <a:latin typeface="Cambria Math" panose="02040503050406030204" pitchFamily="18" charset="0"/>
                      </a:rPr>
                      <m:t>∗(</m:t>
                    </m:r>
                    <m:r>
                      <a:rPr lang="en-GB" sz="1600" b="1" i="1" dirty="0" smtClean="0">
                        <a:latin typeface="Cambria Math" panose="02040503050406030204" pitchFamily="18" charset="0"/>
                      </a:rPr>
                      <m:t>𝑻</m:t>
                    </m:r>
                    <m:r>
                      <a:rPr lang="en-GB" sz="1600" b="1" i="1" dirty="0" smtClean="0">
                        <a:latin typeface="Cambria Math" panose="02040503050406030204" pitchFamily="18" charset="0"/>
                      </a:rPr>
                      <m:t>−</m:t>
                    </m:r>
                    <m:r>
                      <a:rPr lang="en-GB" sz="1600" b="1" i="1" dirty="0" smtClean="0">
                        <a:latin typeface="Cambria Math" panose="02040503050406030204" pitchFamily="18" charset="0"/>
                      </a:rPr>
                      <m:t>𝟏</m:t>
                    </m:r>
                    <m:r>
                      <a:rPr lang="en-GB" sz="1600" b="1" i="1" dirty="0" smtClean="0">
                        <a:latin typeface="Cambria Math" panose="02040503050406030204" pitchFamily="18" charset="0"/>
                      </a:rPr>
                      <m:t>)</m:t>
                    </m:r>
                  </m:oMath>
                </a14:m>
                <a:r>
                  <a:rPr lang="en-GB" sz="1600" b="1" dirty="0"/>
                  <a:t> linear equations.</a:t>
                </a:r>
                <a:r>
                  <a:rPr lang="en-GB" sz="1600" dirty="0"/>
                  <a:t> </a:t>
                </a:r>
              </a:p>
              <a:p>
                <a:pPr>
                  <a:lnSpc>
                    <a:spcPct val="150000"/>
                  </a:lnSpc>
                </a:pPr>
                <a:r>
                  <a:rPr lang="en-GB" sz="1600" dirty="0"/>
                  <a:t>We need </a:t>
                </a:r>
                <a14:m>
                  <m:oMath xmlns:m="http://schemas.openxmlformats.org/officeDocument/2006/math">
                    <m:r>
                      <a:rPr lang="en-GB" sz="1600" b="1" i="0" dirty="0" smtClean="0">
                        <a:latin typeface="Cambria Math" panose="02040503050406030204" pitchFamily="18" charset="0"/>
                      </a:rPr>
                      <m:t>𝟒</m:t>
                    </m:r>
                    <m:r>
                      <a:rPr lang="en-GB" sz="1600" b="1" i="1" dirty="0" smtClean="0">
                        <a:latin typeface="Cambria Math" panose="02040503050406030204" pitchFamily="18" charset="0"/>
                      </a:rPr>
                      <m:t>∗(</m:t>
                    </m:r>
                    <m:r>
                      <a:rPr lang="en-GB" sz="1600" b="1" i="1" dirty="0" smtClean="0">
                        <a:latin typeface="Cambria Math" panose="02040503050406030204" pitchFamily="18" charset="0"/>
                      </a:rPr>
                      <m:t>𝑻</m:t>
                    </m:r>
                    <m:r>
                      <a:rPr lang="en-GB" sz="1600" b="1" i="1" dirty="0" smtClean="0">
                        <a:latin typeface="Cambria Math" panose="02040503050406030204" pitchFamily="18" charset="0"/>
                      </a:rPr>
                      <m:t>−</m:t>
                    </m:r>
                    <m:r>
                      <a:rPr lang="en-GB" sz="1600" b="1" i="1" dirty="0" smtClean="0">
                        <a:latin typeface="Cambria Math" panose="02040503050406030204" pitchFamily="18" charset="0"/>
                      </a:rPr>
                      <m:t>𝟏</m:t>
                    </m:r>
                    <m:r>
                      <a:rPr lang="en-GB" sz="1600" b="1" i="1" dirty="0" smtClean="0">
                        <a:latin typeface="Cambria Math" panose="02040503050406030204" pitchFamily="18" charset="0"/>
                      </a:rPr>
                      <m:t>)</m:t>
                    </m:r>
                  </m:oMath>
                </a14:m>
                <a:r>
                  <a:rPr lang="en-GB" sz="1600" b="1" dirty="0"/>
                  <a:t> equations… we only have half of the required equations.</a:t>
                </a:r>
                <a:endParaRPr lang="en-GB" sz="1600" dirty="0"/>
              </a:p>
              <a:p>
                <a:endParaRPr lang="en-GB" dirty="0"/>
              </a:p>
            </p:txBody>
          </p:sp>
        </mc:Choice>
        <mc:Fallback xmlns="">
          <p:sp>
            <p:nvSpPr>
              <p:cNvPr id="2" name="Content Placeholder 1">
                <a:extLst>
                  <a:ext uri="{FF2B5EF4-FFF2-40B4-BE49-F238E27FC236}">
                    <a16:creationId xmlns:a16="http://schemas.microsoft.com/office/drawing/2014/main" id="{0F61BF8A-74EB-BD6D-9280-74BD0BACDA19}"/>
                  </a:ext>
                </a:extLst>
              </p:cNvPr>
              <p:cNvSpPr>
                <a:spLocks noGrp="1" noRot="1" noChangeAspect="1" noMove="1" noResize="1" noEditPoints="1" noAdjustHandles="1" noChangeArrowheads="1" noChangeShapeType="1" noTextEdit="1"/>
              </p:cNvSpPr>
              <p:nvPr>
                <p:ph sz="half" idx="1"/>
              </p:nvPr>
            </p:nvSpPr>
            <p:spPr>
              <a:xfrm>
                <a:off x="838198" y="1825625"/>
                <a:ext cx="5181601" cy="4351338"/>
              </a:xfrm>
              <a:blipFill>
                <a:blip r:embed="rId2"/>
                <a:stretch>
                  <a:fillRect l="-353" r="-1765"/>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022F28EB-89E1-5CF6-9C3A-916D30D6D7C8}"/>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172200" y="2158562"/>
            <a:ext cx="5181600" cy="3685463"/>
          </a:xfrm>
          <a:prstGeom prst="rect">
            <a:avLst/>
          </a:prstGeom>
        </p:spPr>
      </p:pic>
      <p:sp>
        <p:nvSpPr>
          <p:cNvPr id="4" name="Title 3">
            <a:extLst>
              <a:ext uri="{FF2B5EF4-FFF2-40B4-BE49-F238E27FC236}">
                <a16:creationId xmlns:a16="http://schemas.microsoft.com/office/drawing/2014/main" id="{474BC9E4-202B-C85F-F6CC-D0F7787036A9}"/>
              </a:ext>
            </a:extLst>
          </p:cNvPr>
          <p:cNvSpPr>
            <a:spLocks noGrp="1"/>
          </p:cNvSpPr>
          <p:nvPr>
            <p:ph type="title"/>
          </p:nvPr>
        </p:nvSpPr>
        <p:spPr/>
        <p:txBody>
          <a:bodyPr/>
          <a:lstStyle/>
          <a:p>
            <a:r>
              <a:rPr lang="en-GB" dirty="0"/>
              <a:t>Data Interpolation at Knots</a:t>
            </a:r>
          </a:p>
        </p:txBody>
      </p:sp>
    </p:spTree>
    <p:extLst>
      <p:ext uri="{BB962C8B-B14F-4D97-AF65-F5344CB8AC3E}">
        <p14:creationId xmlns:p14="http://schemas.microsoft.com/office/powerpoint/2010/main" val="3406742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225208A-B6FD-746F-731E-6F2F514AAB2A}"/>
                  </a:ext>
                </a:extLst>
              </p:cNvPr>
              <p:cNvSpPr>
                <a:spLocks noGrp="1"/>
              </p:cNvSpPr>
              <p:nvPr>
                <p:ph sz="half" idx="1"/>
              </p:nvPr>
            </p:nvSpPr>
            <p:spPr/>
            <p:txBody>
              <a:bodyPr>
                <a:normAutofit/>
              </a:bodyPr>
              <a:lstStyle/>
              <a:p>
                <a:pPr>
                  <a:lnSpc>
                    <a:spcPct val="150000"/>
                  </a:lnSpc>
                </a:pPr>
                <a:r>
                  <a:rPr lang="en-GB" sz="1600" dirty="0"/>
                  <a:t>The interior and exterior position conditions can be written in a matrix form as:</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GB" sz="1600" b="0" i="1" smtClean="0">
                              <a:latin typeface="Cambria Math" panose="02040503050406030204" pitchFamily="18" charset="0"/>
                            </a:rPr>
                          </m:ctrlPr>
                        </m:sSubPr>
                        <m:e>
                          <m:r>
                            <a:rPr lang="en-GB" sz="1600" i="1">
                              <a:latin typeface="Cambria Math" panose="02040503050406030204" pitchFamily="18" charset="0"/>
                            </a:rPr>
                            <m:t>𝑝</m:t>
                          </m:r>
                        </m:e>
                        <m:sub>
                          <m:r>
                            <a:rPr lang="en-GB" sz="1600" b="0" i="1" smtClean="0">
                              <a:latin typeface="Cambria Math" panose="02040503050406030204" pitchFamily="18" charset="0"/>
                            </a:rPr>
                            <m:t>1</m:t>
                          </m:r>
                        </m:sub>
                      </m:sSub>
                      <m:d>
                        <m:dPr>
                          <m:ctrlPr>
                            <a:rPr lang="en-GB" sz="1600" b="0" i="1" smtClean="0">
                              <a:latin typeface="Cambria Math" panose="02040503050406030204" pitchFamily="18" charset="0"/>
                            </a:rPr>
                          </m:ctrlPr>
                        </m:dPr>
                        <m:e>
                          <m:sSub>
                            <m:sSubPr>
                              <m:ctrlPr>
                                <a:rPr lang="en-GB" sz="1600" i="1">
                                  <a:latin typeface="Cambria Math" panose="02040503050406030204" pitchFamily="18" charset="0"/>
                                </a:rPr>
                              </m:ctrlPr>
                            </m:sSubPr>
                            <m:e>
                              <m:r>
                                <a:rPr lang="en-GB" sz="1600" b="0" i="1" smtClean="0">
                                  <a:latin typeface="Cambria Math" panose="02040503050406030204" pitchFamily="18" charset="0"/>
                                </a:rPr>
                                <m:t>𝑡</m:t>
                              </m:r>
                            </m:e>
                            <m:sub>
                              <m:r>
                                <a:rPr lang="en-GB" sz="1600" i="1">
                                  <a:latin typeface="Cambria Math" panose="02040503050406030204" pitchFamily="18" charset="0"/>
                                </a:rPr>
                                <m:t>1</m:t>
                              </m:r>
                            </m:sub>
                          </m:sSub>
                        </m:e>
                      </m:d>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𝑥</m:t>
                          </m:r>
                        </m:e>
                        <m:sub>
                          <m:r>
                            <a:rPr lang="en-GB" sz="1600" i="1">
                              <a:latin typeface="Cambria Math" panose="02040503050406030204" pitchFamily="18" charset="0"/>
                            </a:rPr>
                            <m:t>1</m:t>
                          </m:r>
                        </m:sub>
                      </m:sSub>
                      <m:r>
                        <a:rPr lang="en-GB" sz="1600" b="0" i="1" smtClean="0">
                          <a:latin typeface="Cambria Math" panose="02040503050406030204" pitchFamily="18" charset="0"/>
                        </a:rPr>
                        <m:t>,  </m:t>
                      </m:r>
                      <m:sSub>
                        <m:sSubPr>
                          <m:ctrlPr>
                            <a:rPr lang="en-GB" sz="1600" b="0" i="1" smtClean="0">
                              <a:latin typeface="Cambria Math" panose="02040503050406030204" pitchFamily="18" charset="0"/>
                            </a:rPr>
                          </m:ctrlPr>
                        </m:sSubPr>
                        <m:e>
                          <m:r>
                            <m:rPr>
                              <m:sty m:val="p"/>
                            </m:rPr>
                            <a:rPr lang="en-GB" sz="1600" b="0" i="0" smtClean="0">
                              <a:latin typeface="Cambria Math" panose="02040503050406030204" pitchFamily="18" charset="0"/>
                            </a:rPr>
                            <m:t>p</m:t>
                          </m:r>
                        </m:e>
                        <m:sub>
                          <m:r>
                            <a:rPr lang="en-GB" sz="1600" b="0" i="0" smtClean="0">
                              <a:latin typeface="Cambria Math" panose="02040503050406030204" pitchFamily="18" charset="0"/>
                            </a:rPr>
                            <m:t>2</m:t>
                          </m:r>
                        </m:sub>
                      </m:sSub>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m:rPr>
                                  <m:sty m:val="p"/>
                                </m:rPr>
                                <a:rPr lang="en-GB" sz="1600" b="0" i="0" smtClean="0">
                                  <a:latin typeface="Cambria Math" panose="02040503050406030204" pitchFamily="18" charset="0"/>
                                </a:rPr>
                                <m:t>t</m:t>
                              </m:r>
                            </m:e>
                            <m:sub>
                              <m:r>
                                <a:rPr lang="en-GB" sz="1600" b="0" i="0" smtClean="0">
                                  <a:latin typeface="Cambria Math" panose="02040503050406030204" pitchFamily="18" charset="0"/>
                                </a:rPr>
                                <m:t>3</m:t>
                              </m:r>
                            </m:sub>
                          </m:sSub>
                        </m:e>
                      </m:d>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𝑥</m:t>
                          </m:r>
                        </m:e>
                        <m:sub>
                          <m:r>
                            <a:rPr lang="en-GB" sz="1600" b="0" i="1" smtClean="0">
                              <a:latin typeface="Cambria Math" panose="02040503050406030204" pitchFamily="18" charset="0"/>
                            </a:rPr>
                            <m:t>3</m:t>
                          </m:r>
                        </m:sub>
                      </m:sSub>
                    </m:oMath>
                  </m:oMathPara>
                </a14:m>
                <a:endParaRPr lang="en-GB" sz="1600" dirty="0"/>
              </a:p>
              <a:p>
                <a:pPr marL="457200" lvl="1" indent="0">
                  <a:lnSpc>
                    <a:spcPct val="150000"/>
                  </a:lnSpc>
                  <a:buNone/>
                </a:pPr>
                <a14:m>
                  <m:oMathPara xmlns:m="http://schemas.openxmlformats.org/officeDocument/2006/math">
                    <m:oMathParaPr>
                      <m:jc m:val="centerGroup"/>
                    </m:oMathParaPr>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𝑝</m:t>
                          </m:r>
                        </m:e>
                        <m:sub>
                          <m:r>
                            <a:rPr lang="en-GB" sz="1600">
                              <a:latin typeface="Cambria Math" panose="02040503050406030204" pitchFamily="18" charset="0"/>
                            </a:rPr>
                            <m:t>1</m:t>
                          </m:r>
                        </m:sub>
                      </m:sSub>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m:rPr>
                                  <m:sty m:val="p"/>
                                </m:rPr>
                                <a:rPr lang="en-GB" sz="1600">
                                  <a:latin typeface="Cambria Math" panose="02040503050406030204" pitchFamily="18" charset="0"/>
                                </a:rPr>
                                <m:t>t</m:t>
                              </m:r>
                            </m:e>
                            <m:sub>
                              <m:r>
                                <a:rPr lang="en-GB" sz="1600">
                                  <a:latin typeface="Cambria Math" panose="02040503050406030204" pitchFamily="18" charset="0"/>
                                </a:rPr>
                                <m:t>2</m:t>
                              </m:r>
                            </m:sub>
                          </m:sSub>
                        </m:e>
                      </m:d>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2</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𝑝</m:t>
                          </m:r>
                        </m:e>
                        <m:sub>
                          <m:r>
                            <a:rPr lang="en-GB" sz="1600" i="1">
                              <a:latin typeface="Cambria Math" panose="02040503050406030204" pitchFamily="18" charset="0"/>
                            </a:rPr>
                            <m:t>2</m:t>
                          </m:r>
                        </m:sub>
                      </m:sSub>
                      <m:r>
                        <a:rPr lang="en-GB" sz="1600" i="1">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2</m:t>
                          </m:r>
                        </m:sub>
                      </m:sSub>
                      <m:r>
                        <a:rPr lang="en-GB" sz="1600" i="1">
                          <a:latin typeface="Cambria Math" panose="02040503050406030204" pitchFamily="18" charset="0"/>
                        </a:rPr>
                        <m:t>)</m:t>
                      </m:r>
                    </m:oMath>
                  </m:oMathPara>
                </a14:m>
                <a:endParaRPr lang="en-GB" sz="1200" dirty="0"/>
              </a:p>
              <a:p>
                <a:endParaRPr lang="en-GB" sz="1600" dirty="0"/>
              </a:p>
            </p:txBody>
          </p:sp>
        </mc:Choice>
        <mc:Fallback xmlns="">
          <p:sp>
            <p:nvSpPr>
              <p:cNvPr id="2" name="Content Placeholder 1">
                <a:extLst>
                  <a:ext uri="{FF2B5EF4-FFF2-40B4-BE49-F238E27FC236}">
                    <a16:creationId xmlns:a16="http://schemas.microsoft.com/office/drawing/2014/main" id="{E225208A-B6FD-746F-731E-6F2F514AAB2A}"/>
                  </a:ext>
                </a:extLst>
              </p:cNvPr>
              <p:cNvSpPr>
                <a:spLocks noGrp="1" noRot="1" noChangeAspect="1" noMove="1" noResize="1" noEditPoints="1" noAdjustHandles="1" noChangeArrowheads="1" noChangeShapeType="1" noTextEdit="1"/>
              </p:cNvSpPr>
              <p:nvPr>
                <p:ph sz="half" idx="1"/>
              </p:nvPr>
            </p:nvSpPr>
            <p:spPr>
              <a:blipFill>
                <a:blip r:embed="rId2"/>
                <a:stretch>
                  <a:fillRect l="-471"/>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153D585D-3D21-498D-B4E9-4C4B663442A3}"/>
              </a:ext>
            </a:extLst>
          </p:cNvPr>
          <p:cNvSpPr>
            <a:spLocks noGrp="1"/>
          </p:cNvSpPr>
          <p:nvPr>
            <p:ph type="title"/>
          </p:nvPr>
        </p:nvSpPr>
        <p:spPr/>
        <p:txBody>
          <a:bodyPr/>
          <a:lstStyle/>
          <a:p>
            <a:r>
              <a:rPr lang="en-GB" dirty="0"/>
              <a:t>Data Interpolation at Knots</a:t>
            </a:r>
          </a:p>
        </p:txBody>
      </p:sp>
      <p:pic>
        <p:nvPicPr>
          <p:cNvPr id="5" name="Content Placeholder 4">
            <a:extLst>
              <a:ext uri="{FF2B5EF4-FFF2-40B4-BE49-F238E27FC236}">
                <a16:creationId xmlns:a16="http://schemas.microsoft.com/office/drawing/2014/main" id="{95F257A4-5556-1BB9-7B74-B5A74E734922}"/>
              </a:ext>
            </a:extLst>
          </p:cNvPr>
          <p:cNvPicPr>
            <a:picLocks noGrp="1" noChangeAspect="1"/>
          </p:cNvPicPr>
          <p:nvPr>
            <p:ph sz="half" idx="2"/>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172200" y="2158562"/>
            <a:ext cx="5181600" cy="3685463"/>
          </a:xfrm>
          <a:prstGeom prst="rect">
            <a:avLst/>
          </a:prstGeom>
        </p:spPr>
      </p:pic>
      <p:pic>
        <p:nvPicPr>
          <p:cNvPr id="6" name="Picture 5">
            <a:extLst>
              <a:ext uri="{FF2B5EF4-FFF2-40B4-BE49-F238E27FC236}">
                <a16:creationId xmlns:a16="http://schemas.microsoft.com/office/drawing/2014/main" id="{4B6A0534-7583-CCBF-0CC6-51A12A2502B0}"/>
              </a:ext>
            </a:extLst>
          </p:cNvPr>
          <p:cNvPicPr>
            <a:picLocks noChangeAspect="1"/>
          </p:cNvPicPr>
          <p:nvPr/>
        </p:nvPicPr>
        <p:blipFill>
          <a:blip r:embed="rId5"/>
          <a:stretch>
            <a:fillRect/>
          </a:stretch>
        </p:blipFill>
        <p:spPr>
          <a:xfrm>
            <a:off x="241263" y="3429000"/>
            <a:ext cx="5854737" cy="2935941"/>
          </a:xfrm>
          <a:prstGeom prst="rect">
            <a:avLst/>
          </a:prstGeom>
        </p:spPr>
      </p:pic>
    </p:spTree>
    <p:extLst>
      <p:ext uri="{BB962C8B-B14F-4D97-AF65-F5344CB8AC3E}">
        <p14:creationId xmlns:p14="http://schemas.microsoft.com/office/powerpoint/2010/main" val="164169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70DF938-5A9C-E6A8-BC5C-F24121EA1A3B}"/>
                  </a:ext>
                </a:extLst>
              </p:cNvPr>
              <p:cNvSpPr>
                <a:spLocks noGrp="1"/>
              </p:cNvSpPr>
              <p:nvPr>
                <p:ph sz="half" idx="1"/>
              </p:nvPr>
            </p:nvSpPr>
            <p:spPr>
              <a:xfrm>
                <a:off x="871235" y="1443127"/>
                <a:ext cx="5181600" cy="4351338"/>
              </a:xfrm>
            </p:spPr>
            <p:txBody>
              <a:bodyPr>
                <a:normAutofit/>
              </a:bodyPr>
              <a:lstStyle/>
              <a:p>
                <a:pPr>
                  <a:lnSpc>
                    <a:spcPct val="150000"/>
                  </a:lnSpc>
                </a:pPr>
                <a:r>
                  <a:rPr lang="en-GB" sz="1600" b="1" dirty="0"/>
                  <a:t>Smoothness constraints</a:t>
                </a:r>
                <a:r>
                  <a:rPr lang="en-GB" sz="1600" dirty="0"/>
                  <a:t> ensure two neighbouring cubic polynomials </a:t>
                </a:r>
                <a:r>
                  <a:rPr lang="en-GB" sz="1600" b="1" dirty="0"/>
                  <a:t>join smoothly</a:t>
                </a:r>
                <a:r>
                  <a:rPr lang="en-GB" sz="1600" dirty="0"/>
                  <a:t> at the </a:t>
                </a:r>
                <a:r>
                  <a:rPr lang="en-GB" sz="1600" b="1" dirty="0"/>
                  <a:t>interior knots</a:t>
                </a:r>
              </a:p>
              <a:p>
                <a:pPr>
                  <a:lnSpc>
                    <a:spcPct val="150000"/>
                  </a:lnSpc>
                </a:pPr>
                <a:r>
                  <a:rPr lang="en-GB" sz="1600" dirty="0"/>
                  <a:t>1</a:t>
                </a:r>
                <a:r>
                  <a:rPr lang="en-GB" sz="1600" baseline="30000" dirty="0"/>
                  <a:t>st</a:t>
                </a:r>
                <a:r>
                  <a:rPr lang="en-GB" sz="1600" dirty="0"/>
                  <a:t> derivative:	   </a:t>
                </a:r>
                <a14:m>
                  <m:oMath xmlns:m="http://schemas.openxmlformats.org/officeDocument/2006/math">
                    <m:sSub>
                      <m:sSubPr>
                        <m:ctrlPr>
                          <a:rPr lang="en-GB" sz="1600" b="0" i="1" smtClean="0">
                            <a:latin typeface="Cambria Math" panose="02040503050406030204" pitchFamily="18" charset="0"/>
                          </a:rPr>
                        </m:ctrlPr>
                      </m:sSubPr>
                      <m:e>
                        <m:acc>
                          <m:accPr>
                            <m:chr m:val="̇"/>
                            <m:ctrlPr>
                              <a:rPr lang="en-GB" sz="1600" b="0" i="1" smtClean="0">
                                <a:latin typeface="Cambria Math" panose="02040503050406030204" pitchFamily="18" charset="0"/>
                              </a:rPr>
                            </m:ctrlPr>
                          </m:accPr>
                          <m:e>
                            <m:r>
                              <a:rPr lang="en-GB" sz="1600" i="1">
                                <a:latin typeface="Cambria Math" panose="02040503050406030204" pitchFamily="18" charset="0"/>
                              </a:rPr>
                              <m:t>𝑝</m:t>
                            </m:r>
                          </m:e>
                        </m:acc>
                      </m:e>
                      <m:sub>
                        <m:r>
                          <a:rPr lang="en-GB" sz="1600" b="0" i="1" smtClean="0">
                            <a:latin typeface="Cambria Math" panose="02040503050406030204" pitchFamily="18" charset="0"/>
                          </a:rPr>
                          <m:t>𝑘</m:t>
                        </m:r>
                        <m:r>
                          <a:rPr lang="en-GB" sz="1600" b="0" i="1" smtClean="0">
                            <a:latin typeface="Cambria Math" panose="02040503050406030204" pitchFamily="18" charset="0"/>
                          </a:rPr>
                          <m:t>−1</m:t>
                        </m:r>
                      </m:sub>
                    </m:sSub>
                    <m:d>
                      <m:dPr>
                        <m:ctrlPr>
                          <a:rPr lang="en-GB" sz="1600" b="0" i="1" smtClean="0">
                            <a:latin typeface="Cambria Math" panose="02040503050406030204" pitchFamily="18" charset="0"/>
                          </a:rPr>
                        </m:ctrlPr>
                      </m:dPr>
                      <m:e>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𝑡</m:t>
                            </m:r>
                          </m:e>
                          <m:sub>
                            <m:r>
                              <a:rPr lang="en-GB" sz="1600" b="0" i="1" smtClean="0">
                                <a:latin typeface="Cambria Math" panose="02040503050406030204" pitchFamily="18" charset="0"/>
                              </a:rPr>
                              <m:t>𝑘</m:t>
                            </m:r>
                          </m:sub>
                        </m:sSub>
                      </m:e>
                    </m:d>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acc>
                          <m:accPr>
                            <m:chr m:val="̇"/>
                            <m:ctrlPr>
                              <a:rPr lang="en-GB" sz="1600" i="1">
                                <a:latin typeface="Cambria Math" panose="02040503050406030204" pitchFamily="18" charset="0"/>
                              </a:rPr>
                            </m:ctrlPr>
                          </m:accPr>
                          <m:e>
                            <m:r>
                              <a:rPr lang="en-GB" sz="1600" i="1">
                                <a:latin typeface="Cambria Math" panose="02040503050406030204" pitchFamily="18" charset="0"/>
                              </a:rPr>
                              <m:t>𝑝</m:t>
                            </m:r>
                          </m:e>
                        </m:acc>
                      </m:e>
                      <m:sub>
                        <m:r>
                          <a:rPr lang="en-GB" sz="1600" i="1">
                            <a:latin typeface="Cambria Math" panose="02040503050406030204" pitchFamily="18" charset="0"/>
                          </a:rPr>
                          <m:t>𝑘</m:t>
                        </m:r>
                      </m:sub>
                    </m:sSub>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𝑘</m:t>
                            </m:r>
                          </m:sub>
                        </m:sSub>
                      </m:e>
                    </m:d>
                  </m:oMath>
                </a14:m>
                <a:endParaRPr lang="en-GB" sz="1600" dirty="0"/>
              </a:p>
              <a:p>
                <a:pPr>
                  <a:lnSpc>
                    <a:spcPct val="150000"/>
                  </a:lnSpc>
                </a:pPr>
                <a:r>
                  <a:rPr lang="en-GB" sz="1600" dirty="0"/>
                  <a:t>2</a:t>
                </a:r>
                <a:r>
                  <a:rPr lang="en-GB" sz="1600" baseline="30000" dirty="0"/>
                  <a:t>nd</a:t>
                </a:r>
                <a:r>
                  <a:rPr lang="en-GB" sz="1600" dirty="0"/>
                  <a:t> derivative:    </a:t>
                </a:r>
                <a14:m>
                  <m:oMath xmlns:m="http://schemas.openxmlformats.org/officeDocument/2006/math">
                    <m:sSub>
                      <m:sSubPr>
                        <m:ctrlPr>
                          <a:rPr lang="en-GB" sz="1600" i="1">
                            <a:latin typeface="Cambria Math" panose="02040503050406030204" pitchFamily="18" charset="0"/>
                          </a:rPr>
                        </m:ctrlPr>
                      </m:sSubPr>
                      <m:e>
                        <m:acc>
                          <m:accPr>
                            <m:chr m:val="̈"/>
                            <m:ctrlPr>
                              <a:rPr lang="en-GB" sz="1600" i="1" smtClean="0">
                                <a:latin typeface="Cambria Math" panose="02040503050406030204" pitchFamily="18" charset="0"/>
                              </a:rPr>
                            </m:ctrlPr>
                          </m:accPr>
                          <m:e>
                            <m:r>
                              <a:rPr lang="en-GB" sz="1600" b="0" i="1" smtClean="0">
                                <a:latin typeface="Cambria Math" panose="02040503050406030204" pitchFamily="18" charset="0"/>
                              </a:rPr>
                              <m:t>𝑝</m:t>
                            </m:r>
                          </m:e>
                        </m:acc>
                      </m:e>
                      <m:sub>
                        <m:r>
                          <a:rPr lang="en-GB" sz="1600" i="1">
                            <a:latin typeface="Cambria Math" panose="02040503050406030204" pitchFamily="18" charset="0"/>
                          </a:rPr>
                          <m:t>𝑘</m:t>
                        </m:r>
                        <m:r>
                          <a:rPr lang="en-GB" sz="1600" i="1">
                            <a:latin typeface="Cambria Math" panose="02040503050406030204" pitchFamily="18" charset="0"/>
                          </a:rPr>
                          <m:t>−1</m:t>
                        </m:r>
                      </m:sub>
                    </m:sSub>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𝑘</m:t>
                            </m:r>
                          </m:sub>
                        </m:sSub>
                      </m:e>
                    </m:d>
                    <m:r>
                      <a:rPr lang="en-GB" sz="1600" i="1">
                        <a:latin typeface="Cambria Math" panose="02040503050406030204" pitchFamily="18" charset="0"/>
                      </a:rPr>
                      <m:t>=</m:t>
                    </m:r>
                    <m:sSub>
                      <m:sSubPr>
                        <m:ctrlPr>
                          <a:rPr lang="en-GB" sz="1600" i="1">
                            <a:latin typeface="Cambria Math" panose="02040503050406030204" pitchFamily="18" charset="0"/>
                          </a:rPr>
                        </m:ctrlPr>
                      </m:sSubPr>
                      <m:e>
                        <m:acc>
                          <m:accPr>
                            <m:chr m:val="̈"/>
                            <m:ctrlPr>
                              <a:rPr lang="en-GB" sz="1600" i="1">
                                <a:latin typeface="Cambria Math" panose="02040503050406030204" pitchFamily="18" charset="0"/>
                              </a:rPr>
                            </m:ctrlPr>
                          </m:accPr>
                          <m:e>
                            <m:r>
                              <a:rPr lang="en-GB" sz="1600" i="1">
                                <a:latin typeface="Cambria Math" panose="02040503050406030204" pitchFamily="18" charset="0"/>
                              </a:rPr>
                              <m:t>𝑝</m:t>
                            </m:r>
                          </m:e>
                        </m:acc>
                      </m:e>
                      <m:sub>
                        <m:r>
                          <a:rPr lang="en-GB" sz="1600" i="1">
                            <a:latin typeface="Cambria Math" panose="02040503050406030204" pitchFamily="18" charset="0"/>
                          </a:rPr>
                          <m:t>𝑘</m:t>
                        </m:r>
                      </m:sub>
                    </m:sSub>
                    <m:d>
                      <m:dPr>
                        <m:ctrlPr>
                          <a:rPr lang="en-GB" sz="1600" i="1">
                            <a:latin typeface="Cambria Math" panose="02040503050406030204" pitchFamily="18" charset="0"/>
                          </a:rPr>
                        </m:ctrlPr>
                      </m:dPr>
                      <m:e>
                        <m:sSub>
                          <m:sSubPr>
                            <m:ctrlPr>
                              <a:rPr lang="en-GB" sz="1600" i="1">
                                <a:latin typeface="Cambria Math" panose="02040503050406030204" pitchFamily="18" charset="0"/>
                              </a:rPr>
                            </m:ctrlPr>
                          </m:sSubPr>
                          <m:e>
                            <m:r>
                              <a:rPr lang="en-GB" sz="1600" i="1">
                                <a:latin typeface="Cambria Math" panose="02040503050406030204" pitchFamily="18" charset="0"/>
                              </a:rPr>
                              <m:t>𝑡</m:t>
                            </m:r>
                          </m:e>
                          <m:sub>
                            <m:r>
                              <a:rPr lang="en-GB" sz="1600" i="1">
                                <a:latin typeface="Cambria Math" panose="02040503050406030204" pitchFamily="18" charset="0"/>
                              </a:rPr>
                              <m:t>𝑘</m:t>
                            </m:r>
                          </m:sub>
                        </m:sSub>
                      </m:e>
                    </m:d>
                  </m:oMath>
                </a14:m>
                <a:endParaRPr lang="en-GB" sz="1600" dirty="0"/>
              </a:p>
              <a:p>
                <a:pPr>
                  <a:lnSpc>
                    <a:spcPct val="150000"/>
                  </a:lnSpc>
                </a:pPr>
                <a:r>
                  <a:rPr lang="en-GB" sz="1600" dirty="0"/>
                  <a:t>This gives an additional </a:t>
                </a:r>
                <a:r>
                  <a:rPr lang="en-GB" sz="1600" b="1" dirty="0"/>
                  <a:t>2*(</a:t>
                </a:r>
                <a:r>
                  <a:rPr lang="en-GB" sz="1600" b="1" i="1" dirty="0"/>
                  <a:t>T</a:t>
                </a:r>
                <a:r>
                  <a:rPr lang="en-GB" sz="1600" b="1" dirty="0"/>
                  <a:t>-2) linear equations</a:t>
                </a:r>
              </a:p>
              <a:p>
                <a:pPr>
                  <a:lnSpc>
                    <a:spcPct val="150000"/>
                  </a:lnSpc>
                </a:pPr>
                <a:endParaRPr lang="en-GB" sz="1600" b="1" dirty="0"/>
              </a:p>
              <a:p>
                <a:endParaRPr lang="en-GB" dirty="0"/>
              </a:p>
            </p:txBody>
          </p:sp>
        </mc:Choice>
        <mc:Fallback xmlns="">
          <p:sp>
            <p:nvSpPr>
              <p:cNvPr id="2" name="Content Placeholder 1">
                <a:extLst>
                  <a:ext uri="{FF2B5EF4-FFF2-40B4-BE49-F238E27FC236}">
                    <a16:creationId xmlns:a16="http://schemas.microsoft.com/office/drawing/2014/main" id="{070DF938-5A9C-E6A8-BC5C-F24121EA1A3B}"/>
                  </a:ext>
                </a:extLst>
              </p:cNvPr>
              <p:cNvSpPr>
                <a:spLocks noGrp="1" noRot="1" noChangeAspect="1" noMove="1" noResize="1" noEditPoints="1" noAdjustHandles="1" noChangeArrowheads="1" noChangeShapeType="1" noTextEdit="1"/>
              </p:cNvSpPr>
              <p:nvPr>
                <p:ph sz="half" idx="1"/>
              </p:nvPr>
            </p:nvSpPr>
            <p:spPr>
              <a:xfrm>
                <a:off x="871235" y="1443127"/>
                <a:ext cx="5181600" cy="4351338"/>
              </a:xfrm>
              <a:blipFill>
                <a:blip r:embed="rId2"/>
                <a:stretch>
                  <a:fillRect l="-471"/>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3C19DC5D-701C-236C-7644-6E5F6C10AC42}"/>
              </a:ext>
            </a:extLst>
          </p:cNvPr>
          <p:cNvPicPr>
            <a:picLocks noGrp="1" noChangeAspect="1"/>
          </p:cNvPicPr>
          <p:nvPr>
            <p:ph sz="half" idx="2"/>
          </p:nvPr>
        </p:nvPicPr>
        <p:blipFill>
          <a:blip r:embed="rId3"/>
          <a:stretch>
            <a:fillRect/>
          </a:stretch>
        </p:blipFill>
        <p:spPr>
          <a:xfrm>
            <a:off x="6205234" y="1825625"/>
            <a:ext cx="5115531" cy="4351338"/>
          </a:xfrm>
          <a:prstGeom prst="rect">
            <a:avLst/>
          </a:prstGeom>
        </p:spPr>
      </p:pic>
      <p:sp>
        <p:nvSpPr>
          <p:cNvPr id="4" name="Title 3">
            <a:extLst>
              <a:ext uri="{FF2B5EF4-FFF2-40B4-BE49-F238E27FC236}">
                <a16:creationId xmlns:a16="http://schemas.microsoft.com/office/drawing/2014/main" id="{6FD65DD2-5937-0AE0-9A00-3A0EAFE195AA}"/>
              </a:ext>
            </a:extLst>
          </p:cNvPr>
          <p:cNvSpPr>
            <a:spLocks noGrp="1"/>
          </p:cNvSpPr>
          <p:nvPr>
            <p:ph type="title"/>
          </p:nvPr>
        </p:nvSpPr>
        <p:spPr/>
        <p:txBody>
          <a:bodyPr/>
          <a:lstStyle/>
          <a:p>
            <a:r>
              <a:rPr lang="en-GB" sz="4400" b="1" dirty="0"/>
              <a:t>Internal Smoothness Constraints</a:t>
            </a:r>
            <a:endParaRPr lang="en-GB" dirty="0"/>
          </a:p>
        </p:txBody>
      </p:sp>
      <p:pic>
        <p:nvPicPr>
          <p:cNvPr id="6" name="Picture 5">
            <a:extLst>
              <a:ext uri="{FF2B5EF4-FFF2-40B4-BE49-F238E27FC236}">
                <a16:creationId xmlns:a16="http://schemas.microsoft.com/office/drawing/2014/main" id="{0211F0A9-0785-D88E-46B4-6A9244232B57}"/>
              </a:ext>
            </a:extLst>
          </p:cNvPr>
          <p:cNvPicPr>
            <a:picLocks noChangeAspect="1"/>
          </p:cNvPicPr>
          <p:nvPr/>
        </p:nvPicPr>
        <p:blipFill>
          <a:blip r:embed="rId4"/>
          <a:stretch>
            <a:fillRect/>
          </a:stretch>
        </p:blipFill>
        <p:spPr>
          <a:xfrm>
            <a:off x="674402" y="4227014"/>
            <a:ext cx="5530832" cy="2630986"/>
          </a:xfrm>
          <a:prstGeom prst="rect">
            <a:avLst/>
          </a:prstGeom>
        </p:spPr>
      </p:pic>
    </p:spTree>
    <p:extLst>
      <p:ext uri="{BB962C8B-B14F-4D97-AF65-F5344CB8AC3E}">
        <p14:creationId xmlns:p14="http://schemas.microsoft.com/office/powerpoint/2010/main" val="3184256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2468F45-A7DC-A575-593C-7DE89892A126}"/>
                  </a:ext>
                </a:extLst>
              </p:cNvPr>
              <p:cNvSpPr>
                <a:spLocks noGrp="1"/>
              </p:cNvSpPr>
              <p:nvPr>
                <p:ph sz="half" idx="1"/>
              </p:nvPr>
            </p:nvSpPr>
            <p:spPr/>
            <p:txBody>
              <a:bodyPr>
                <a:normAutofit lnSpcReduction="10000"/>
              </a:bodyPr>
              <a:lstStyle/>
              <a:p>
                <a:pPr>
                  <a:lnSpc>
                    <a:spcPct val="150000"/>
                  </a:lnSpc>
                </a:pPr>
                <a:r>
                  <a:rPr lang="en-GB" sz="1600" dirty="0"/>
                  <a:t>So far </a:t>
                </a:r>
                <a14:m>
                  <m:oMath xmlns:m="http://schemas.openxmlformats.org/officeDocument/2006/math">
                    <m:r>
                      <a:rPr lang="en-GB" sz="1600" b="1" i="1" dirty="0" smtClean="0">
                        <a:latin typeface="Cambria Math" panose="02040503050406030204" pitchFamily="18" charset="0"/>
                      </a:rPr>
                      <m:t>𝟒</m:t>
                    </m:r>
                    <m:r>
                      <a:rPr lang="en-GB" sz="1600" b="1" i="1" dirty="0" smtClean="0">
                        <a:latin typeface="Cambria Math" panose="02040503050406030204" pitchFamily="18" charset="0"/>
                      </a:rPr>
                      <m:t>∗(</m:t>
                    </m:r>
                    <m:r>
                      <a:rPr lang="en-GB" sz="1600" b="1" i="1" dirty="0" smtClean="0">
                        <a:latin typeface="Cambria Math" panose="02040503050406030204" pitchFamily="18" charset="0"/>
                      </a:rPr>
                      <m:t>𝑻</m:t>
                    </m:r>
                    <m:r>
                      <a:rPr lang="en-GB" sz="1600" b="1" i="1" dirty="0" smtClean="0">
                        <a:latin typeface="Cambria Math" panose="02040503050406030204" pitchFamily="18" charset="0"/>
                      </a:rPr>
                      <m:t>−</m:t>
                    </m:r>
                    <m:r>
                      <a:rPr lang="en-GB" sz="1600" b="1" i="1" dirty="0" smtClean="0">
                        <a:latin typeface="Cambria Math" panose="02040503050406030204" pitchFamily="18" charset="0"/>
                      </a:rPr>
                      <m:t>𝟐</m:t>
                    </m:r>
                    <m:r>
                      <a:rPr lang="en-GB" sz="1600" b="1" i="1" dirty="0" smtClean="0">
                        <a:latin typeface="Cambria Math" panose="02040503050406030204" pitchFamily="18" charset="0"/>
                      </a:rPr>
                      <m:t>)+</m:t>
                    </m:r>
                    <m:r>
                      <a:rPr lang="en-GB" sz="1600" b="1" i="1" dirty="0" smtClean="0">
                        <a:latin typeface="Cambria Math" panose="02040503050406030204" pitchFamily="18" charset="0"/>
                      </a:rPr>
                      <m:t>𝟐</m:t>
                    </m:r>
                    <m:r>
                      <a:rPr lang="en-GB" sz="1600" b="1" i="1" dirty="0" smtClean="0">
                        <a:latin typeface="Cambria Math" panose="02040503050406030204" pitchFamily="18" charset="0"/>
                      </a:rPr>
                      <m:t> </m:t>
                    </m:r>
                  </m:oMath>
                </a14:m>
                <a:r>
                  <a:rPr lang="en-GB" sz="1600" dirty="0"/>
                  <a:t>equations have been generated in the </a:t>
                </a:r>
                <a14:m>
                  <m:oMath xmlns:m="http://schemas.openxmlformats.org/officeDocument/2006/math">
                    <m:r>
                      <a:rPr lang="en-GB" sz="1600" b="1" i="1" dirty="0" smtClean="0">
                        <a:latin typeface="Cambria Math" panose="02040503050406030204" pitchFamily="18" charset="0"/>
                      </a:rPr>
                      <m:t>𝟒</m:t>
                    </m:r>
                    <m:r>
                      <a:rPr lang="en-GB" sz="1600" i="1" dirty="0" smtClean="0">
                        <a:latin typeface="Cambria Math" panose="02040503050406030204" pitchFamily="18" charset="0"/>
                      </a:rPr>
                      <m:t>∗</m:t>
                    </m:r>
                    <m:r>
                      <a:rPr lang="en-GB" sz="1600" b="1" i="1" dirty="0" smtClean="0">
                        <a:latin typeface="Cambria Math" panose="02040503050406030204" pitchFamily="18" charset="0"/>
                      </a:rPr>
                      <m:t>(</m:t>
                    </m:r>
                    <m:r>
                      <a:rPr lang="en-GB" sz="1600" b="1" i="1" dirty="0" smtClean="0">
                        <a:latin typeface="Cambria Math" panose="02040503050406030204" pitchFamily="18" charset="0"/>
                      </a:rPr>
                      <m:t>𝑻</m:t>
                    </m:r>
                    <m:r>
                      <a:rPr lang="en-GB" sz="1600" b="1" i="1" dirty="0" smtClean="0">
                        <a:latin typeface="Cambria Math" panose="02040503050406030204" pitchFamily="18" charset="0"/>
                      </a:rPr>
                      <m:t>−</m:t>
                    </m:r>
                    <m:r>
                      <a:rPr lang="en-GB" sz="1600" b="1" i="1" dirty="0" smtClean="0">
                        <a:latin typeface="Cambria Math" panose="02040503050406030204" pitchFamily="18" charset="0"/>
                      </a:rPr>
                      <m:t>𝟏</m:t>
                    </m:r>
                    <m:r>
                      <a:rPr lang="en-GB" sz="1600" b="1" i="1" dirty="0" smtClean="0">
                        <a:latin typeface="Cambria Math" panose="02040503050406030204" pitchFamily="18" charset="0"/>
                      </a:rPr>
                      <m:t>)</m:t>
                    </m:r>
                  </m:oMath>
                </a14:m>
                <a:r>
                  <a:rPr lang="en-GB" sz="1600" b="1" dirty="0"/>
                  <a:t> </a:t>
                </a:r>
                <a:r>
                  <a:rPr lang="en-GB" sz="1600" dirty="0"/>
                  <a:t>parameters.  Therefore 2 extra constraints must be specified</a:t>
                </a:r>
              </a:p>
              <a:p>
                <a:pPr>
                  <a:lnSpc>
                    <a:spcPct val="150000"/>
                  </a:lnSpc>
                </a:pPr>
                <a:r>
                  <a:rPr lang="en-GB" sz="1600" dirty="0"/>
                  <a:t>This is typically done by specifying the derivatives at the two exterior knots, </a:t>
                </a:r>
                <a14:m>
                  <m:oMath xmlns:m="http://schemas.openxmlformats.org/officeDocument/2006/math">
                    <m:sSub>
                      <m:sSubPr>
                        <m:ctrlPr>
                          <a:rPr lang="en-GB" sz="1600" b="0" i="1" dirty="0" smtClean="0">
                            <a:latin typeface="Cambria Math" panose="02040503050406030204" pitchFamily="18" charset="0"/>
                          </a:rPr>
                        </m:ctrlPr>
                      </m:sSubPr>
                      <m:e>
                        <m:r>
                          <a:rPr lang="en-GB" sz="1600" i="1" dirty="0" smtClean="0">
                            <a:latin typeface="Cambria Math" panose="02040503050406030204" pitchFamily="18" charset="0"/>
                          </a:rPr>
                          <m:t>𝑡</m:t>
                        </m:r>
                      </m:e>
                      <m:sub>
                        <m:r>
                          <a:rPr lang="en-GB" sz="1600" i="1" dirty="0" smtClean="0">
                            <a:latin typeface="Cambria Math" panose="02040503050406030204" pitchFamily="18" charset="0"/>
                          </a:rPr>
                          <m:t>1</m:t>
                        </m:r>
                      </m:sub>
                    </m:sSub>
                    <m:r>
                      <a:rPr lang="en-GB" sz="1600" i="1" dirty="0" smtClean="0">
                        <a:latin typeface="Cambria Math" panose="02040503050406030204" pitchFamily="18" charset="0"/>
                      </a:rPr>
                      <m:t> </m:t>
                    </m:r>
                  </m:oMath>
                </a14:m>
                <a:r>
                  <a:rPr lang="en-GB" sz="1600" dirty="0"/>
                  <a:t>and </a:t>
                </a:r>
                <a14:m>
                  <m:oMath xmlns:m="http://schemas.openxmlformats.org/officeDocument/2006/math">
                    <m:sSub>
                      <m:sSubPr>
                        <m:ctrlPr>
                          <a:rPr lang="en-GB" sz="1600" i="1" dirty="0" smtClean="0">
                            <a:latin typeface="Cambria Math" panose="02040503050406030204" pitchFamily="18" charset="0"/>
                          </a:rPr>
                        </m:ctrlPr>
                      </m:sSubPr>
                      <m:e>
                        <m:r>
                          <a:rPr lang="en-GB" sz="1600" i="1" dirty="0" smtClean="0">
                            <a:latin typeface="Cambria Math" panose="02040503050406030204" pitchFamily="18" charset="0"/>
                          </a:rPr>
                          <m:t>𝑡</m:t>
                        </m:r>
                      </m:e>
                      <m:sub>
                        <m:r>
                          <a:rPr lang="en-GB" sz="1600" i="1" dirty="0" smtClean="0">
                            <a:latin typeface="Cambria Math" panose="02040503050406030204" pitchFamily="18" charset="0"/>
                          </a:rPr>
                          <m:t>𝑇</m:t>
                        </m:r>
                      </m:sub>
                    </m:sSub>
                  </m:oMath>
                </a14:m>
                <a:r>
                  <a:rPr lang="en-GB" sz="1600" dirty="0"/>
                  <a:t>, to be zero</a:t>
                </a:r>
              </a:p>
              <a:p>
                <a:pPr>
                  <a:lnSpc>
                    <a:spcPct val="150000"/>
                  </a:lnSpc>
                </a:pPr>
                <a:r>
                  <a:rPr lang="en-GB" sz="1600" dirty="0"/>
                  <a:t>Other similar constraints include having a zero acceleration at the exterior knots.</a:t>
                </a:r>
              </a:p>
              <a:p>
                <a:pPr>
                  <a:lnSpc>
                    <a:spcPct val="150000"/>
                  </a:lnSpc>
                </a:pPr>
                <a:r>
                  <a:rPr lang="en-GB" sz="1600" dirty="0"/>
                  <a:t>The user can also specify the 1st and 2nd derivative at the first knot to smoothly join with another spline.</a:t>
                </a:r>
              </a:p>
              <a:p>
                <a:pPr>
                  <a:lnSpc>
                    <a:spcPct val="150000"/>
                  </a:lnSpc>
                </a:pPr>
                <a:endParaRPr lang="en-GB" sz="1600" dirty="0"/>
              </a:p>
              <a:p>
                <a:pPr marL="0" indent="0">
                  <a:buNone/>
                </a:pPr>
                <a:endParaRPr lang="en-GB" dirty="0"/>
              </a:p>
            </p:txBody>
          </p:sp>
        </mc:Choice>
        <mc:Fallback xmlns="">
          <p:sp>
            <p:nvSpPr>
              <p:cNvPr id="2" name="Content Placeholder 1">
                <a:extLst>
                  <a:ext uri="{FF2B5EF4-FFF2-40B4-BE49-F238E27FC236}">
                    <a16:creationId xmlns:a16="http://schemas.microsoft.com/office/drawing/2014/main" id="{42468F45-A7DC-A575-593C-7DE89892A126}"/>
                  </a:ext>
                </a:extLst>
              </p:cNvPr>
              <p:cNvSpPr>
                <a:spLocks noGrp="1" noRot="1" noChangeAspect="1" noMove="1" noResize="1" noEditPoints="1" noAdjustHandles="1" noChangeArrowheads="1" noChangeShapeType="1" noTextEdit="1"/>
              </p:cNvSpPr>
              <p:nvPr>
                <p:ph sz="half" idx="1"/>
              </p:nvPr>
            </p:nvSpPr>
            <p:spPr>
              <a:blipFill>
                <a:blip r:embed="rId2"/>
                <a:stretch>
                  <a:fillRect l="-471" r="-1294"/>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3F5A2F8D-DD72-A0CB-BBFC-88DDBE42EC3D}"/>
              </a:ext>
            </a:extLst>
          </p:cNvPr>
          <p:cNvSpPr>
            <a:spLocks noGrp="1"/>
          </p:cNvSpPr>
          <p:nvPr>
            <p:ph type="title"/>
          </p:nvPr>
        </p:nvSpPr>
        <p:spPr/>
        <p:txBody>
          <a:bodyPr/>
          <a:lstStyle/>
          <a:p>
            <a:r>
              <a:rPr lang="en-GB" sz="4400" b="1" dirty="0"/>
              <a:t>Boundary Conditions</a:t>
            </a:r>
            <a:endParaRPr lang="en-GB" dirty="0"/>
          </a:p>
        </p:txBody>
      </p:sp>
      <p:pic>
        <p:nvPicPr>
          <p:cNvPr id="11" name="Content Placeholder 10">
            <a:extLst>
              <a:ext uri="{FF2B5EF4-FFF2-40B4-BE49-F238E27FC236}">
                <a16:creationId xmlns:a16="http://schemas.microsoft.com/office/drawing/2014/main" id="{8E07038C-BD73-E30C-DF46-CDD149AD1A36}"/>
              </a:ext>
            </a:extLst>
          </p:cNvPr>
          <p:cNvPicPr>
            <a:picLocks noGrp="1" noChangeAspect="1"/>
          </p:cNvPicPr>
          <p:nvPr>
            <p:ph sz="half" idx="2"/>
          </p:nvPr>
        </p:nvPicPr>
        <p:blipFill>
          <a:blip r:embed="rId3"/>
          <a:stretch>
            <a:fillRect/>
          </a:stretch>
        </p:blipFill>
        <p:spPr>
          <a:xfrm>
            <a:off x="7631749" y="1441820"/>
            <a:ext cx="3722051" cy="3161877"/>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E6C02FD-F12D-05AA-6989-69A178798A7F}"/>
                  </a:ext>
                </a:extLst>
              </p:cNvPr>
              <p:cNvSpPr txBox="1"/>
              <p:nvPr/>
            </p:nvSpPr>
            <p:spPr>
              <a:xfrm>
                <a:off x="6690448" y="4629440"/>
                <a:ext cx="4860498" cy="21078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m>
                            <m:mPr>
                              <m:mcs>
                                <m:mc>
                                  <m:mcPr>
                                    <m:count m:val="8"/>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0</m:t>
                                </m:r>
                              </m:e>
                              <m:e>
                                <m:r>
                                  <a:rPr lang="en-GB" b="0" i="1" smtClean="0">
                                    <a:latin typeface="Cambria Math" panose="02040503050406030204" pitchFamily="18" charset="0"/>
                                  </a:rPr>
                                  <m:t>1</m:t>
                                </m:r>
                              </m:e>
                              <m:e>
                                <m:r>
                                  <a:rPr lang="en-GB" b="0" i="1" smtClean="0">
                                    <a:latin typeface="Cambria Math" panose="02040503050406030204" pitchFamily="18" charset="0"/>
                                  </a:rPr>
                                  <m:t>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e>
                              <m:e>
                                <m:r>
                                  <a:rPr lang="en-GB" b="0" i="1" smtClean="0">
                                    <a:latin typeface="Cambria Math" panose="02040503050406030204" pitchFamily="18" charset="0"/>
                                  </a:rPr>
                                  <m:t>3</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𝑡</m:t>
                                    </m:r>
                                  </m:e>
                                  <m:sub>
                                    <m:r>
                                      <a:rPr lang="en-GB" b="0" i="1" smtClean="0">
                                        <a:latin typeface="Cambria Math" panose="02040503050406030204" pitchFamily="18" charset="0"/>
                                      </a:rPr>
                                      <m:t>1</m:t>
                                    </m:r>
                                  </m:sub>
                                  <m:sup>
                                    <m:r>
                                      <a:rPr lang="en-GB" b="0" i="1" smtClean="0">
                                        <a:latin typeface="Cambria Math" panose="02040503050406030204" pitchFamily="18" charset="0"/>
                                      </a:rPr>
                                      <m:t>2</m:t>
                                    </m:r>
                                  </m:sup>
                                </m:sSubSup>
                              </m:e>
                              <m:e>
                                <m:r>
                                  <a:rPr lang="en-GB" b="0" i="1" smtClean="0">
                                    <a:latin typeface="Cambria Math" panose="02040503050406030204" pitchFamily="18" charset="0"/>
                                  </a:rPr>
                                  <m:t>0</m:t>
                                </m:r>
                              </m:e>
                              <m:e>
                                <m:r>
                                  <a:rPr lang="en-GB" b="0" i="1" smtClean="0">
                                    <a:latin typeface="Cambria Math" panose="02040503050406030204" pitchFamily="18" charset="0"/>
                                  </a:rPr>
                                  <m:t>0</m:t>
                                </m:r>
                              </m:e>
                              <m:e>
                                <m:r>
                                  <a:rPr lang="en-GB" b="0" i="1" smtClean="0">
                                    <a:latin typeface="Cambria Math" panose="02040503050406030204" pitchFamily="18" charset="0"/>
                                  </a:rPr>
                                  <m:t>0</m:t>
                                </m:r>
                              </m:e>
                              <m:e>
                                <m:r>
                                  <a:rPr lang="en-GB" b="0" i="1" smtClean="0">
                                    <a:latin typeface="Cambria Math" panose="02040503050406030204" pitchFamily="18" charset="0"/>
                                  </a:rPr>
                                  <m:t>0</m:t>
                                </m:r>
                              </m:e>
                            </m:mr>
                            <m:mr>
                              <m:e>
                                <m:r>
                                  <a:rPr lang="en-GB" b="0" i="1" smtClean="0">
                                    <a:latin typeface="Cambria Math" panose="02040503050406030204" pitchFamily="18" charset="0"/>
                                  </a:rPr>
                                  <m:t>0</m:t>
                                </m:r>
                              </m:e>
                              <m:e>
                                <m:r>
                                  <a:rPr lang="en-GB" b="0" i="1" smtClean="0">
                                    <a:latin typeface="Cambria Math" panose="02040503050406030204" pitchFamily="18" charset="0"/>
                                  </a:rPr>
                                  <m:t>0</m:t>
                                </m:r>
                              </m:e>
                              <m:e>
                                <m:r>
                                  <a:rPr lang="en-GB" b="0" i="1" smtClean="0">
                                    <a:latin typeface="Cambria Math" panose="02040503050406030204" pitchFamily="18" charset="0"/>
                                  </a:rPr>
                                  <m:t>0</m:t>
                                </m:r>
                              </m:e>
                              <m:e>
                                <m:r>
                                  <a:rPr lang="en-GB" b="0" i="1" smtClean="0">
                                    <a:latin typeface="Cambria Math" panose="02040503050406030204" pitchFamily="18" charset="0"/>
                                  </a:rPr>
                                  <m:t>0</m:t>
                                </m:r>
                              </m:e>
                              <m:e>
                                <m:r>
                                  <a:rPr lang="en-GB" b="0" i="1" smtClean="0">
                                    <a:latin typeface="Cambria Math" panose="02040503050406030204" pitchFamily="18" charset="0"/>
                                  </a:rPr>
                                  <m:t>1</m:t>
                                </m:r>
                              </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3</m:t>
                                    </m:r>
                                  </m:sub>
                                </m:sSub>
                              </m:e>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𝑡</m:t>
                                    </m:r>
                                  </m:e>
                                  <m:sub>
                                    <m:r>
                                      <a:rPr lang="en-GB" b="0" i="1" smtClean="0">
                                        <a:latin typeface="Cambria Math" panose="02040503050406030204" pitchFamily="18" charset="0"/>
                                      </a:rPr>
                                      <m:t>3</m:t>
                                    </m:r>
                                  </m:sub>
                                  <m:sup>
                                    <m:r>
                                      <a:rPr lang="en-GB" b="0" i="1" smtClean="0">
                                        <a:latin typeface="Cambria Math" panose="02040503050406030204" pitchFamily="18" charset="0"/>
                                      </a:rPr>
                                      <m:t>2</m:t>
                                    </m:r>
                                  </m:sup>
                                </m:sSubSup>
                              </m:e>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𝑡</m:t>
                                    </m:r>
                                  </m:e>
                                  <m:sub>
                                    <m:r>
                                      <a:rPr lang="en-GB" b="0" i="1" smtClean="0">
                                        <a:latin typeface="Cambria Math" panose="02040503050406030204" pitchFamily="18" charset="0"/>
                                      </a:rPr>
                                      <m:t>3</m:t>
                                    </m:r>
                                  </m:sub>
                                  <m:sup>
                                    <m:r>
                                      <a:rPr lang="en-GB" b="0" i="1" smtClean="0">
                                        <a:latin typeface="Cambria Math" panose="02040503050406030204" pitchFamily="18" charset="0"/>
                                      </a:rPr>
                                      <m:t>3</m:t>
                                    </m:r>
                                  </m:sup>
                                </m:sSubSup>
                              </m:e>
                            </m:mr>
                          </m:m>
                        </m:e>
                      </m:d>
                      <m:d>
                        <m:dPr>
                          <m:begChr m:val="["/>
                          <m:endChr m:val="]"/>
                          <m:ctrlPr>
                            <a:rPr lang="en-GB"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1,</m:t>
                                    </m:r>
                                    <m:r>
                                      <a:rPr lang="en-GB" b="0" i="1" smtClean="0">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1,</m:t>
                                    </m:r>
                                    <m:r>
                                      <a:rPr lang="en-GB" b="0" i="1" smtClean="0">
                                        <a:latin typeface="Cambria Math" panose="02040503050406030204" pitchFamily="18" charset="0"/>
                                      </a:rPr>
                                      <m:t>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1,</m:t>
                                    </m:r>
                                    <m:r>
                                      <a:rPr lang="en-GB" b="0" i="1" smtClean="0">
                                        <a:latin typeface="Cambria Math" panose="02040503050406030204" pitchFamily="18" charset="0"/>
                                      </a:rPr>
                                      <m:t>4</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2</m:t>
                                    </m:r>
                                    <m:r>
                                      <a:rPr lang="en-GB" i="1">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2</m:t>
                                    </m:r>
                                    <m:r>
                                      <a:rPr lang="en-GB" i="1">
                                        <a:latin typeface="Cambria Math" panose="02040503050406030204" pitchFamily="18" charset="0"/>
                                      </a:rPr>
                                      <m:t>,</m:t>
                                    </m:r>
                                    <m:r>
                                      <a:rPr lang="en-GB" b="0" i="1" smtClean="0">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2</m:t>
                                    </m:r>
                                    <m:r>
                                      <a:rPr lang="en-GB" i="1">
                                        <a:latin typeface="Cambria Math" panose="02040503050406030204" pitchFamily="18" charset="0"/>
                                      </a:rPr>
                                      <m:t>,</m:t>
                                    </m:r>
                                    <m:r>
                                      <a:rPr lang="en-GB" b="0" i="1" smtClean="0">
                                        <a:latin typeface="Cambria Math" panose="02040503050406030204" pitchFamily="18" charset="0"/>
                                      </a:rPr>
                                      <m:t>3</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b="0" i="1" smtClean="0">
                                        <a:latin typeface="Cambria Math" panose="02040503050406030204" pitchFamily="18" charset="0"/>
                                      </a:rPr>
                                      <m:t>2</m:t>
                                    </m:r>
                                    <m:r>
                                      <a:rPr lang="en-GB" i="1">
                                        <a:latin typeface="Cambria Math" panose="02040503050406030204" pitchFamily="18" charset="0"/>
                                      </a:rPr>
                                      <m:t>,</m:t>
                                    </m:r>
                                    <m:r>
                                      <a:rPr lang="en-GB" b="0" i="1" smtClean="0">
                                        <a:latin typeface="Cambria Math" panose="02040503050406030204" pitchFamily="18" charset="0"/>
                                      </a:rPr>
                                      <m:t>4</m:t>
                                    </m:r>
                                  </m:sub>
                                </m:sSub>
                              </m:e>
                            </m:mr>
                          </m:m>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m:rPr>
                                            <m:brk m:alnAt="7"/>
                                          </m:rPr>
                                          <a:rPr lang="en-GB" i="1">
                                            <a:latin typeface="Cambria Math" panose="02040503050406030204" pitchFamily="18" charset="0"/>
                                          </a:rPr>
                                          <m:t>𝑥</m:t>
                                        </m:r>
                                      </m:e>
                                    </m:acc>
                                  </m:e>
                                  <m:sub>
                                    <m:r>
                                      <m:rPr>
                                        <m:brk m:alnAt="7"/>
                                      </m:rPr>
                                      <a:rPr lang="en-GB" i="1">
                                        <a:latin typeface="Cambria Math" panose="02040503050406030204" pitchFamily="18" charset="0"/>
                                      </a:rPr>
                                      <m:t>1</m:t>
                                    </m:r>
                                  </m:sub>
                                </m:sSub>
                              </m:e>
                            </m:mr>
                            <m:m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m:rPr>
                                            <m:brk m:alnAt="7"/>
                                          </m:rPr>
                                          <a:rPr lang="en-GB" i="1">
                                            <a:latin typeface="Cambria Math" panose="02040503050406030204" pitchFamily="18" charset="0"/>
                                          </a:rPr>
                                          <m:t>𝑥</m:t>
                                        </m:r>
                                      </m:e>
                                    </m:acc>
                                  </m:e>
                                  <m:sub>
                                    <m:r>
                                      <a:rPr lang="en-GB" b="0" i="1" smtClean="0">
                                        <a:latin typeface="Cambria Math" panose="02040503050406030204" pitchFamily="18" charset="0"/>
                                      </a:rPr>
                                      <m:t>3</m:t>
                                    </m:r>
                                  </m:sub>
                                </m:sSub>
                              </m:e>
                            </m:mr>
                          </m:m>
                        </m:e>
                      </m:d>
                    </m:oMath>
                  </m:oMathPara>
                </a14:m>
                <a:endParaRPr lang="en-GB" dirty="0"/>
              </a:p>
            </p:txBody>
          </p:sp>
        </mc:Choice>
        <mc:Fallback xmlns="">
          <p:sp>
            <p:nvSpPr>
              <p:cNvPr id="12" name="TextBox 11">
                <a:extLst>
                  <a:ext uri="{FF2B5EF4-FFF2-40B4-BE49-F238E27FC236}">
                    <a16:creationId xmlns:a16="http://schemas.microsoft.com/office/drawing/2014/main" id="{CE6C02FD-F12D-05AA-6989-69A178798A7F}"/>
                  </a:ext>
                </a:extLst>
              </p:cNvPr>
              <p:cNvSpPr txBox="1">
                <a:spLocks noRot="1" noChangeAspect="1" noMove="1" noResize="1" noEditPoints="1" noAdjustHandles="1" noChangeArrowheads="1" noChangeShapeType="1" noTextEdit="1"/>
              </p:cNvSpPr>
              <p:nvPr/>
            </p:nvSpPr>
            <p:spPr>
              <a:xfrm>
                <a:off x="6690448" y="4629440"/>
                <a:ext cx="4860498" cy="2107821"/>
              </a:xfrm>
              <a:prstGeom prst="rect">
                <a:avLst/>
              </a:prstGeom>
              <a:blipFill>
                <a:blip r:embed="rId4"/>
                <a:stretch>
                  <a:fillRect/>
                </a:stretch>
              </a:blipFill>
            </p:spPr>
            <p:txBody>
              <a:bodyPr/>
              <a:lstStyle/>
              <a:p>
                <a:r>
                  <a:rPr lang="en-GB">
                    <a:noFill/>
                  </a:rPr>
                  <a:t> </a:t>
                </a:r>
              </a:p>
            </p:txBody>
          </p:sp>
        </mc:Fallback>
      </mc:AlternateContent>
      <p:cxnSp>
        <p:nvCxnSpPr>
          <p:cNvPr id="13" name="Straight Connector 12">
            <a:extLst>
              <a:ext uri="{FF2B5EF4-FFF2-40B4-BE49-F238E27FC236}">
                <a16:creationId xmlns:a16="http://schemas.microsoft.com/office/drawing/2014/main" id="{CCFD43A1-12DF-463E-EC7C-E73C1BDD43A6}"/>
              </a:ext>
            </a:extLst>
          </p:cNvPr>
          <p:cNvCxnSpPr/>
          <p:nvPr/>
        </p:nvCxnSpPr>
        <p:spPr>
          <a:xfrm>
            <a:off x="8543002" y="5046436"/>
            <a:ext cx="9367" cy="1311941"/>
          </a:xfrm>
          <a:prstGeom prst="line">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9EDC976-CAB2-5ABC-1A99-2A4AC9E504A8}"/>
                  </a:ext>
                </a:extLst>
              </p:cNvPr>
              <p:cNvSpPr/>
              <p:nvPr/>
            </p:nvSpPr>
            <p:spPr>
              <a:xfrm>
                <a:off x="7805722" y="6166078"/>
                <a:ext cx="841897"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dirty="0" smtClean="0">
                              <a:latin typeface="Cambria Math" panose="02040503050406030204" pitchFamily="18" charset="0"/>
                            </a:rPr>
                          </m:ctrlPr>
                        </m:sSubPr>
                        <m:e>
                          <m:r>
                            <a:rPr lang="en-GB" sz="2400" i="1" dirty="0">
                              <a:latin typeface="Cambria Math" panose="02040503050406030204" pitchFamily="18" charset="0"/>
                            </a:rPr>
                            <m:t>𝑝</m:t>
                          </m:r>
                        </m:e>
                        <m:sub>
                          <m:r>
                            <a:rPr lang="en-GB" sz="2400" b="0" i="1" dirty="0" smtClean="0">
                              <a:latin typeface="Cambria Math" panose="02040503050406030204" pitchFamily="18" charset="0"/>
                            </a:rPr>
                            <m:t>𝑘</m:t>
                          </m:r>
                          <m:r>
                            <a:rPr lang="en-GB" sz="2400" b="0" i="1" dirty="0" smtClean="0">
                              <a:latin typeface="Cambria Math" panose="02040503050406030204" pitchFamily="18" charset="0"/>
                            </a:rPr>
                            <m:t>−1</m:t>
                          </m:r>
                        </m:sub>
                      </m:sSub>
                    </m:oMath>
                  </m:oMathPara>
                </a14:m>
                <a:endParaRPr lang="en-GB" sz="2400" baseline="-25000" dirty="0"/>
              </a:p>
            </p:txBody>
          </p:sp>
        </mc:Choice>
        <mc:Fallback xmlns="">
          <p:sp>
            <p:nvSpPr>
              <p:cNvPr id="14" name="Rectangle 13">
                <a:extLst>
                  <a:ext uri="{FF2B5EF4-FFF2-40B4-BE49-F238E27FC236}">
                    <a16:creationId xmlns:a16="http://schemas.microsoft.com/office/drawing/2014/main" id="{19EDC976-CAB2-5ABC-1A99-2A4AC9E504A8}"/>
                  </a:ext>
                </a:extLst>
              </p:cNvPr>
              <p:cNvSpPr>
                <a:spLocks noRot="1" noChangeAspect="1" noMove="1" noResize="1" noEditPoints="1" noAdjustHandles="1" noChangeArrowheads="1" noChangeShapeType="1" noTextEdit="1"/>
              </p:cNvSpPr>
              <p:nvPr/>
            </p:nvSpPr>
            <p:spPr>
              <a:xfrm>
                <a:off x="7805722" y="6166078"/>
                <a:ext cx="841897" cy="453137"/>
              </a:xfrm>
              <a:prstGeom prst="rect">
                <a:avLst/>
              </a:prstGeom>
              <a:blipFill>
                <a:blip r:embed="rId5"/>
                <a:stretch>
                  <a:fillRect b="-13333"/>
                </a:stretch>
              </a:blipFill>
            </p:spPr>
            <p:txBody>
              <a:bodyPr/>
              <a:lstStyle/>
              <a:p>
                <a:r>
                  <a:rPr lang="en-GB">
                    <a:noFill/>
                  </a:rPr>
                  <a:t> </a:t>
                </a:r>
              </a:p>
            </p:txBody>
          </p:sp>
        </mc:Fallback>
      </mc:AlternateContent>
      <p:cxnSp>
        <p:nvCxnSpPr>
          <p:cNvPr id="15" name="Straight Arrow Connector 14">
            <a:extLst>
              <a:ext uri="{FF2B5EF4-FFF2-40B4-BE49-F238E27FC236}">
                <a16:creationId xmlns:a16="http://schemas.microsoft.com/office/drawing/2014/main" id="{FEEB4D9F-C39F-63D3-2714-53A8E579BB00}"/>
              </a:ext>
            </a:extLst>
          </p:cNvPr>
          <p:cNvCxnSpPr/>
          <p:nvPr/>
        </p:nvCxnSpPr>
        <p:spPr>
          <a:xfrm flipH="1" flipV="1">
            <a:off x="7031365" y="6463812"/>
            <a:ext cx="778054" cy="1"/>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4856539-83BB-F29A-AF26-2F0F14AEFFD0}"/>
              </a:ext>
            </a:extLst>
          </p:cNvPr>
          <p:cNvCxnSpPr/>
          <p:nvPr/>
        </p:nvCxnSpPr>
        <p:spPr>
          <a:xfrm flipV="1">
            <a:off x="9028619" y="6472465"/>
            <a:ext cx="778054" cy="1"/>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4888D254-FAA3-418F-FDAC-10B58C1E242B}"/>
                  </a:ext>
                </a:extLst>
              </p:cNvPr>
              <p:cNvSpPr/>
              <p:nvPr/>
            </p:nvSpPr>
            <p:spPr>
              <a:xfrm>
                <a:off x="8565193" y="6176963"/>
                <a:ext cx="525528"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𝑝</m:t>
                      </m:r>
                      <m:r>
                        <a:rPr lang="en-GB" sz="2400" i="1" baseline="-25000" dirty="0" err="1" smtClean="0">
                          <a:latin typeface="Cambria Math" panose="02040503050406030204" pitchFamily="18" charset="0"/>
                        </a:rPr>
                        <m:t>𝑘</m:t>
                      </m:r>
                    </m:oMath>
                  </m:oMathPara>
                </a14:m>
                <a:endParaRPr lang="en-GB" sz="2400" i="1" baseline="-25000" dirty="0"/>
              </a:p>
            </p:txBody>
          </p:sp>
        </mc:Choice>
        <mc:Fallback xmlns="">
          <p:sp>
            <p:nvSpPr>
              <p:cNvPr id="17" name="Rectangle 16">
                <a:extLst>
                  <a:ext uri="{FF2B5EF4-FFF2-40B4-BE49-F238E27FC236}">
                    <a16:creationId xmlns:a16="http://schemas.microsoft.com/office/drawing/2014/main" id="{4888D254-FAA3-418F-FDAC-10B58C1E242B}"/>
                  </a:ext>
                </a:extLst>
              </p:cNvPr>
              <p:cNvSpPr>
                <a:spLocks noRot="1" noChangeAspect="1" noMove="1" noResize="1" noEditPoints="1" noAdjustHandles="1" noChangeArrowheads="1" noChangeShapeType="1" noTextEdit="1"/>
              </p:cNvSpPr>
              <p:nvPr/>
            </p:nvSpPr>
            <p:spPr>
              <a:xfrm>
                <a:off x="8565193" y="6176963"/>
                <a:ext cx="525528" cy="453137"/>
              </a:xfrm>
              <a:prstGeom prst="rect">
                <a:avLst/>
              </a:prstGeom>
              <a:blipFill>
                <a:blip r:embed="rId6"/>
                <a:stretch>
                  <a:fillRect b="-13333"/>
                </a:stretch>
              </a:blipFill>
            </p:spPr>
            <p:txBody>
              <a:bodyPr/>
              <a:lstStyle/>
              <a:p>
                <a:r>
                  <a:rPr lang="en-GB">
                    <a:noFill/>
                  </a:rPr>
                  <a:t> </a:t>
                </a:r>
              </a:p>
            </p:txBody>
          </p:sp>
        </mc:Fallback>
      </mc:AlternateContent>
    </p:spTree>
    <p:extLst>
      <p:ext uri="{BB962C8B-B14F-4D97-AF65-F5344CB8AC3E}">
        <p14:creationId xmlns:p14="http://schemas.microsoft.com/office/powerpoint/2010/main" val="371440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0F8C01A-9120-D02E-2D67-077A0D03D8E3}"/>
              </a:ext>
            </a:extLst>
          </p:cNvPr>
          <p:cNvGrpSpPr/>
          <p:nvPr/>
        </p:nvGrpSpPr>
        <p:grpSpPr>
          <a:xfrm>
            <a:off x="-366890" y="1812388"/>
            <a:ext cx="8297334" cy="3051001"/>
            <a:chOff x="62088" y="2314744"/>
            <a:chExt cx="8297334" cy="3051001"/>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1A7289-DDED-064A-69DF-9FF34FF712F5}"/>
                    </a:ext>
                  </a:extLst>
                </p:cNvPr>
                <p:cNvSpPr txBox="1"/>
                <p:nvPr/>
              </p:nvSpPr>
              <p:spPr>
                <a:xfrm>
                  <a:off x="62088" y="2314744"/>
                  <a:ext cx="8297334" cy="25800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GB" sz="1800" b="0" i="1" smtClean="0">
                                <a:latin typeface="Cambria Math" panose="02040503050406030204" pitchFamily="18" charset="0"/>
                              </a:rPr>
                            </m:ctrlPr>
                          </m:mPr>
                          <m:mr>
                            <m:e>
                              <m:sSub>
                                <m:sSubPr>
                                  <m:ctrlPr>
                                    <a:rPr lang="en-GB" sz="1800" b="0" i="1" smtClean="0">
                                      <a:latin typeface="Cambria Math" panose="02040503050406030204" pitchFamily="18" charset="0"/>
                                    </a:rPr>
                                  </m:ctrlPr>
                                </m:sSubPr>
                                <m:e>
                                  <m:r>
                                    <m:rPr>
                                      <m:brk m:alnAt="7"/>
                                    </m:rPr>
                                    <a:rPr lang="en-GB" sz="1800" b="0" i="1" smtClean="0">
                                      <a:latin typeface="Cambria Math" panose="02040503050406030204" pitchFamily="18" charset="0"/>
                                    </a:rPr>
                                    <m:t>𝑝</m:t>
                                  </m:r>
                                </m:e>
                                <m:sub>
                                  <m:r>
                                    <m:rPr>
                                      <m:brk m:alnAt="7"/>
                                    </m:rPr>
                                    <a:rPr lang="en-GB" sz="1800" b="0" i="1" smtClean="0">
                                      <a:latin typeface="Cambria Math" panose="02040503050406030204" pitchFamily="18" charset="0"/>
                                    </a:rPr>
                                    <m:t>1</m:t>
                                  </m:r>
                                </m:sub>
                              </m:sSub>
                              <m:d>
                                <m:dPr>
                                  <m:ctrlPr>
                                    <a:rPr lang="en-GB" sz="1800" b="0" i="1" smtClean="0">
                                      <a:latin typeface="Cambria Math" panose="02040503050406030204" pitchFamily="18" charset="0"/>
                                    </a:rPr>
                                  </m:ctrlPr>
                                </m:dPr>
                                <m:e>
                                  <m:sSub>
                                    <m:sSubPr>
                                      <m:ctrlPr>
                                        <a:rPr lang="en-GB" sz="1800" b="0" i="1" smtClean="0">
                                          <a:latin typeface="Cambria Math" panose="02040503050406030204" pitchFamily="18" charset="0"/>
                                        </a:rPr>
                                      </m:ctrlPr>
                                    </m:sSubPr>
                                    <m:e>
                                      <m:r>
                                        <m:rPr>
                                          <m:brk m:alnAt="7"/>
                                        </m:rPr>
                                        <a:rPr lang="en-GB" sz="1800" b="0" i="1" smtClean="0">
                                          <a:latin typeface="Cambria Math" panose="02040503050406030204" pitchFamily="18" charset="0"/>
                                        </a:rPr>
                                        <m:t>𝑡</m:t>
                                      </m:r>
                                    </m:e>
                                    <m:sub>
                                      <m:r>
                                        <m:rPr>
                                          <m:brk m:alnAt="7"/>
                                        </m:rPr>
                                        <a:rPr lang="en-GB" sz="1800" b="0" i="1" smtClean="0">
                                          <a:latin typeface="Cambria Math" panose="02040503050406030204" pitchFamily="18" charset="0"/>
                                        </a:rPr>
                                        <m:t>1</m:t>
                                      </m:r>
                                    </m:sub>
                                  </m:sSub>
                                </m:e>
                              </m:d>
                              <m:r>
                                <m:rPr>
                                  <m:brk m:alnAt="7"/>
                                </m:rPr>
                                <a:rPr lang="en-GB" sz="1800" b="0" i="1" smtClean="0">
                                  <a:latin typeface="Cambria Math" panose="02040503050406030204" pitchFamily="18" charset="0"/>
                                </a:rPr>
                                <m:t>=</m:t>
                              </m:r>
                              <m:sSub>
                                <m:sSubPr>
                                  <m:ctrlPr>
                                    <a:rPr lang="en-GB" sz="1800" b="0" i="1" smtClean="0">
                                      <a:latin typeface="Cambria Math" panose="02040503050406030204" pitchFamily="18" charset="0"/>
                                    </a:rPr>
                                  </m:ctrlPr>
                                </m:sSubPr>
                                <m:e>
                                  <m:r>
                                    <m:rPr>
                                      <m:brk m:alnAt="7"/>
                                    </m:rPr>
                                    <a:rPr lang="en-GB" sz="1800" b="0" i="1" smtClean="0">
                                      <a:latin typeface="Cambria Math" panose="02040503050406030204" pitchFamily="18" charset="0"/>
                                    </a:rPr>
                                    <m:t>𝑥</m:t>
                                  </m:r>
                                </m:e>
                                <m:sub>
                                  <m:r>
                                    <m:rPr>
                                      <m:brk m:alnAt="7"/>
                                    </m:rPr>
                                    <a:rPr lang="en-GB" sz="1800" b="0" i="1" smtClean="0">
                                      <a:latin typeface="Cambria Math" panose="02040503050406030204" pitchFamily="18" charset="0"/>
                                    </a:rPr>
                                    <m:t>1</m:t>
                                  </m:r>
                                </m:sub>
                              </m:sSub>
                            </m:e>
                          </m:mr>
                          <m:mr>
                            <m:e>
                              <m:sSub>
                                <m:sSubPr>
                                  <m:ctrlPr>
                                    <a:rPr lang="en-GB" sz="1800" i="1">
                                      <a:latin typeface="Cambria Math" panose="02040503050406030204" pitchFamily="18" charset="0"/>
                                    </a:rPr>
                                  </m:ctrlPr>
                                </m:sSubPr>
                                <m:e>
                                  <m:acc>
                                    <m:accPr>
                                      <m:chr m:val="̇"/>
                                      <m:ctrlPr>
                                        <a:rPr lang="en-GB" sz="1800" b="0" i="1" smtClean="0">
                                          <a:latin typeface="Cambria Math" panose="02040503050406030204" pitchFamily="18" charset="0"/>
                                        </a:rPr>
                                      </m:ctrlPr>
                                    </m:accPr>
                                    <m:e>
                                      <m:r>
                                        <m:rPr>
                                          <m:brk m:alnAt="7"/>
                                        </m:rPr>
                                        <a:rPr lang="en-GB" sz="1800" i="1">
                                          <a:latin typeface="Cambria Math" panose="02040503050406030204" pitchFamily="18" charset="0"/>
                                        </a:rPr>
                                        <m:t>𝑝</m:t>
                                      </m:r>
                                    </m:e>
                                  </m:acc>
                                </m:e>
                                <m:sub>
                                  <m:r>
                                    <m:rPr>
                                      <m:brk m:alnAt="7"/>
                                    </m:rPr>
                                    <a:rPr lang="en-GB" sz="1800" i="1">
                                      <a:latin typeface="Cambria Math" panose="02040503050406030204" pitchFamily="18" charset="0"/>
                                    </a:rPr>
                                    <m:t>1</m:t>
                                  </m:r>
                                </m:sub>
                              </m:sSub>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m:rPr>
                                          <m:brk m:alnAt="7"/>
                                        </m:rPr>
                                        <a:rPr lang="en-GB" sz="1800" i="1">
                                          <a:latin typeface="Cambria Math" panose="02040503050406030204" pitchFamily="18" charset="0"/>
                                        </a:rPr>
                                        <m:t>𝑡</m:t>
                                      </m:r>
                                    </m:e>
                                    <m:sub>
                                      <m:r>
                                        <m:rPr>
                                          <m:brk m:alnAt="7"/>
                                        </m:rPr>
                                        <a:rPr lang="en-GB" sz="1800" i="1">
                                          <a:latin typeface="Cambria Math" panose="02040503050406030204" pitchFamily="18" charset="0"/>
                                        </a:rPr>
                                        <m:t>1</m:t>
                                      </m:r>
                                    </m:sub>
                                  </m:sSub>
                                </m:e>
                              </m:d>
                              <m:r>
                                <m:rPr>
                                  <m:brk m:alnAt="7"/>
                                </m:rPr>
                                <a:rPr lang="en-GB" sz="1800" i="1">
                                  <a:latin typeface="Cambria Math" panose="02040503050406030204" pitchFamily="18" charset="0"/>
                                </a:rPr>
                                <m:t>=</m:t>
                              </m:r>
                              <m:sSub>
                                <m:sSubPr>
                                  <m:ctrlPr>
                                    <a:rPr lang="en-GB" sz="1800" b="0" i="1" smtClean="0">
                                      <a:latin typeface="Cambria Math" panose="02040503050406030204" pitchFamily="18" charset="0"/>
                                    </a:rPr>
                                  </m:ctrlPr>
                                </m:sSubPr>
                                <m:e>
                                  <m:acc>
                                    <m:accPr>
                                      <m:chr m:val="̇"/>
                                      <m:ctrlPr>
                                        <a:rPr lang="en-GB" sz="1800" b="0" i="1" smtClean="0">
                                          <a:latin typeface="Cambria Math" panose="02040503050406030204" pitchFamily="18" charset="0"/>
                                        </a:rPr>
                                      </m:ctrlPr>
                                    </m:accPr>
                                    <m:e>
                                      <m:r>
                                        <m:rPr>
                                          <m:brk m:alnAt="7"/>
                                        </m:rPr>
                                        <a:rPr lang="en-GB" sz="1800" b="0" i="1" smtClean="0">
                                          <a:latin typeface="Cambria Math" panose="02040503050406030204" pitchFamily="18" charset="0"/>
                                        </a:rPr>
                                        <m:t>𝑥</m:t>
                                      </m:r>
                                    </m:e>
                                  </m:acc>
                                </m:e>
                                <m:sub>
                                  <m:r>
                                    <m:rPr>
                                      <m:brk m:alnAt="7"/>
                                    </m:rPr>
                                    <a:rPr lang="en-GB" sz="1800" b="0" i="1" smtClean="0">
                                      <a:latin typeface="Cambria Math" panose="02040503050406030204" pitchFamily="18" charset="0"/>
                                    </a:rPr>
                                    <m:t>1</m:t>
                                  </m:r>
                                </m:sub>
                              </m:sSub>
                            </m:e>
                          </m:mr>
                          <m:mr>
                            <m:e>
                              <m:sSub>
                                <m:sSubPr>
                                  <m:ctrlPr>
                                    <a:rPr lang="en-GB" sz="1800" i="1">
                                      <a:latin typeface="Cambria Math" panose="02040503050406030204" pitchFamily="18" charset="0"/>
                                    </a:rPr>
                                  </m:ctrlPr>
                                </m:sSubPr>
                                <m:e>
                                  <m:r>
                                    <m:rPr>
                                      <m:brk m:alnAt="7"/>
                                    </m:rPr>
                                    <a:rPr lang="en-GB" sz="1800" i="1">
                                      <a:latin typeface="Cambria Math" panose="02040503050406030204" pitchFamily="18" charset="0"/>
                                    </a:rPr>
                                    <m:t>𝑝</m:t>
                                  </m:r>
                                </m:e>
                                <m:sub>
                                  <m:r>
                                    <m:rPr>
                                      <m:brk m:alnAt="7"/>
                                    </m:rPr>
                                    <a:rPr lang="en-GB" sz="1800" i="1">
                                      <a:latin typeface="Cambria Math" panose="02040503050406030204" pitchFamily="18" charset="0"/>
                                    </a:rPr>
                                    <m:t>1</m:t>
                                  </m:r>
                                </m:sub>
                              </m:sSub>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m:rPr>
                                          <m:brk m:alnAt="7"/>
                                        </m:rPr>
                                        <a:rPr lang="en-GB" sz="1800" i="1">
                                          <a:latin typeface="Cambria Math" panose="02040503050406030204" pitchFamily="18" charset="0"/>
                                        </a:rPr>
                                        <m:t>𝑡</m:t>
                                      </m:r>
                                    </m:e>
                                    <m:sub>
                                      <m:r>
                                        <a:rPr lang="en-GB" sz="1800" b="0" i="1" smtClean="0">
                                          <a:latin typeface="Cambria Math" panose="02040503050406030204" pitchFamily="18" charset="0"/>
                                        </a:rPr>
                                        <m:t>2</m:t>
                                      </m:r>
                                    </m:sub>
                                  </m:sSub>
                                </m:e>
                              </m:d>
                              <m:r>
                                <m:rPr>
                                  <m:brk m:alnAt="7"/>
                                </m:rPr>
                                <a:rPr lang="en-GB" sz="1800" i="1">
                                  <a:latin typeface="Cambria Math" panose="02040503050406030204" pitchFamily="18" charset="0"/>
                                </a:rPr>
                                <m:t>=</m:t>
                              </m:r>
                              <m:sSub>
                                <m:sSubPr>
                                  <m:ctrlPr>
                                    <a:rPr lang="en-GB" sz="1800" b="0" i="1" smtClean="0">
                                      <a:latin typeface="Cambria Math" panose="02040503050406030204" pitchFamily="18" charset="0"/>
                                    </a:rPr>
                                  </m:ctrlPr>
                                </m:sSubPr>
                                <m:e>
                                  <m:r>
                                    <m:rPr>
                                      <m:brk m:alnAt="7"/>
                                    </m:rPr>
                                    <a:rPr lang="en-GB" sz="1800" b="0" i="1" smtClean="0">
                                      <a:latin typeface="Cambria Math" panose="02040503050406030204" pitchFamily="18" charset="0"/>
                                    </a:rPr>
                                    <m:t>𝑥</m:t>
                                  </m:r>
                                </m:e>
                                <m:sub>
                                  <m:r>
                                    <m:rPr>
                                      <m:brk m:alnAt="7"/>
                                    </m:rPr>
                                    <a:rPr lang="en-GB" sz="1800" b="0" i="1" smtClean="0">
                                      <a:latin typeface="Cambria Math" panose="02040503050406030204" pitchFamily="18" charset="0"/>
                                    </a:rPr>
                                    <m:t>2</m:t>
                                  </m:r>
                                </m:sub>
                              </m:sSub>
                            </m:e>
                          </m:mr>
                          <m:mr>
                            <m:e>
                              <m:sSub>
                                <m:sSubPr>
                                  <m:ctrlPr>
                                    <a:rPr lang="en-GB" sz="1800" i="1">
                                      <a:latin typeface="Cambria Math" panose="02040503050406030204" pitchFamily="18" charset="0"/>
                                    </a:rPr>
                                  </m:ctrlPr>
                                </m:sSubPr>
                                <m:e>
                                  <m:acc>
                                    <m:accPr>
                                      <m:chr m:val="̇"/>
                                      <m:ctrlPr>
                                        <a:rPr lang="en-GB" sz="1800" b="0" i="1" smtClean="0">
                                          <a:latin typeface="Cambria Math" panose="02040503050406030204" pitchFamily="18" charset="0"/>
                                        </a:rPr>
                                      </m:ctrlPr>
                                    </m:accPr>
                                    <m:e>
                                      <m:r>
                                        <m:rPr>
                                          <m:brk m:alnAt="7"/>
                                        </m:rPr>
                                        <a:rPr lang="en-GB" sz="1800" i="1">
                                          <a:latin typeface="Cambria Math" panose="02040503050406030204" pitchFamily="18" charset="0"/>
                                        </a:rPr>
                                        <m:t>𝑝</m:t>
                                      </m:r>
                                    </m:e>
                                  </m:acc>
                                </m:e>
                                <m:sub>
                                  <m:r>
                                    <m:rPr>
                                      <m:brk m:alnAt="7"/>
                                    </m:rPr>
                                    <a:rPr lang="en-GB" sz="1800" i="1">
                                      <a:latin typeface="Cambria Math" panose="02040503050406030204" pitchFamily="18" charset="0"/>
                                    </a:rPr>
                                    <m:t>1</m:t>
                                  </m:r>
                                </m:sub>
                              </m:sSub>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m:rPr>
                                          <m:brk m:alnAt="7"/>
                                        </m:rPr>
                                        <a:rPr lang="en-GB" sz="1800" i="1">
                                          <a:latin typeface="Cambria Math" panose="02040503050406030204" pitchFamily="18" charset="0"/>
                                        </a:rPr>
                                        <m:t>𝑡</m:t>
                                      </m:r>
                                    </m:e>
                                    <m:sub>
                                      <m:r>
                                        <a:rPr lang="en-GB" sz="1800" b="0" i="1" smtClean="0">
                                          <a:latin typeface="Cambria Math" panose="02040503050406030204" pitchFamily="18" charset="0"/>
                                        </a:rPr>
                                        <m:t>2</m:t>
                                      </m:r>
                                    </m:sub>
                                  </m:sSub>
                                </m:e>
                              </m:d>
                              <m:r>
                                <m:rPr>
                                  <m:brk m:alnAt="7"/>
                                </m:rPr>
                                <a:rPr lang="en-GB" sz="1800" i="1">
                                  <a:latin typeface="Cambria Math" panose="02040503050406030204" pitchFamily="18" charset="0"/>
                                </a:rPr>
                                <m:t>=</m:t>
                              </m:r>
                              <m:sSub>
                                <m:sSubPr>
                                  <m:ctrlPr>
                                    <a:rPr lang="en-GB" sz="1800" i="1">
                                      <a:latin typeface="Cambria Math" panose="02040503050406030204" pitchFamily="18" charset="0"/>
                                    </a:rPr>
                                  </m:ctrlPr>
                                </m:sSubPr>
                                <m:e>
                                  <m:acc>
                                    <m:accPr>
                                      <m:chr m:val="̇"/>
                                      <m:ctrlPr>
                                        <a:rPr lang="en-GB" sz="1800" b="0" i="1" smtClean="0">
                                          <a:latin typeface="Cambria Math" panose="02040503050406030204" pitchFamily="18" charset="0"/>
                                        </a:rPr>
                                      </m:ctrlPr>
                                    </m:accPr>
                                    <m:e>
                                      <m:r>
                                        <a:rPr lang="en-GB" sz="1800" b="0" i="1" smtClean="0">
                                          <a:latin typeface="Cambria Math" panose="02040503050406030204" pitchFamily="18" charset="0"/>
                                        </a:rPr>
                                        <m:t>𝑝</m:t>
                                      </m:r>
                                    </m:e>
                                  </m:acc>
                                </m:e>
                                <m:sub>
                                  <m:r>
                                    <a:rPr lang="en-GB" sz="1800" b="0" i="1" smtClean="0">
                                      <a:latin typeface="Cambria Math" panose="02040503050406030204" pitchFamily="18" charset="0"/>
                                    </a:rPr>
                                    <m:t>2</m:t>
                                  </m:r>
                                </m:sub>
                              </m:sSub>
                              <m:d>
                                <m:dPr>
                                  <m:ctrlPr>
                                    <a:rPr lang="en-GB" sz="1800" b="0" i="1" smtClean="0">
                                      <a:latin typeface="Cambria Math" panose="02040503050406030204" pitchFamily="18" charset="0"/>
                                    </a:rPr>
                                  </m:ctrlPr>
                                </m:d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Sub>
                                </m:e>
                              </m:d>
                            </m:e>
                          </m:mr>
                          <m:mr>
                            <m:e>
                              <m:sSub>
                                <m:sSubPr>
                                  <m:ctrlPr>
                                    <a:rPr lang="en-GB" sz="1800" i="1">
                                      <a:latin typeface="Cambria Math" panose="02040503050406030204" pitchFamily="18" charset="0"/>
                                    </a:rPr>
                                  </m:ctrlPr>
                                </m:sSubPr>
                                <m:e>
                                  <m:acc>
                                    <m:accPr>
                                      <m:chr m:val="̈"/>
                                      <m:ctrlPr>
                                        <a:rPr lang="en-GB" sz="1800" b="0" i="1" smtClean="0">
                                          <a:latin typeface="Cambria Math" panose="02040503050406030204" pitchFamily="18" charset="0"/>
                                        </a:rPr>
                                      </m:ctrlPr>
                                    </m:accPr>
                                    <m:e>
                                      <m:r>
                                        <m:rPr>
                                          <m:brk m:alnAt="7"/>
                                        </m:rPr>
                                        <a:rPr lang="en-GB" sz="1800" i="1">
                                          <a:latin typeface="Cambria Math" panose="02040503050406030204" pitchFamily="18" charset="0"/>
                                        </a:rPr>
                                        <m:t>𝑝</m:t>
                                      </m:r>
                                    </m:e>
                                  </m:acc>
                                </m:e>
                                <m:sub>
                                  <m:r>
                                    <m:rPr>
                                      <m:brk m:alnAt="7"/>
                                    </m:rPr>
                                    <a:rPr lang="en-GB" sz="1800" i="1">
                                      <a:latin typeface="Cambria Math" panose="02040503050406030204" pitchFamily="18" charset="0"/>
                                    </a:rPr>
                                    <m:t>1</m:t>
                                  </m:r>
                                </m:sub>
                              </m:sSub>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m:rPr>
                                          <m:brk m:alnAt="7"/>
                                        </m:rPr>
                                        <a:rPr lang="en-GB" sz="1800" i="1">
                                          <a:latin typeface="Cambria Math" panose="02040503050406030204" pitchFamily="18" charset="0"/>
                                        </a:rPr>
                                        <m:t>𝑡</m:t>
                                      </m:r>
                                    </m:e>
                                    <m:sub>
                                      <m:r>
                                        <a:rPr lang="en-GB" sz="1800" b="0" i="1" smtClean="0">
                                          <a:latin typeface="Cambria Math" panose="02040503050406030204" pitchFamily="18" charset="0"/>
                                        </a:rPr>
                                        <m:t>2</m:t>
                                      </m:r>
                                    </m:sub>
                                  </m:sSub>
                                </m:e>
                              </m:d>
                              <m:r>
                                <m:rPr>
                                  <m:brk m:alnAt="7"/>
                                </m:rPr>
                                <a:rPr lang="en-GB" sz="1800" i="1">
                                  <a:latin typeface="Cambria Math" panose="02040503050406030204" pitchFamily="18" charset="0"/>
                                </a:rPr>
                                <m:t>=</m:t>
                              </m:r>
                              <m:sSub>
                                <m:sSubPr>
                                  <m:ctrlPr>
                                    <a:rPr lang="en-GB" sz="1800" i="1">
                                      <a:latin typeface="Cambria Math" panose="02040503050406030204" pitchFamily="18" charset="0"/>
                                    </a:rPr>
                                  </m:ctrlPr>
                                </m:sSubPr>
                                <m:e>
                                  <m:acc>
                                    <m:accPr>
                                      <m:chr m:val="̈"/>
                                      <m:ctrlPr>
                                        <a:rPr lang="en-GB" sz="1800" b="0" i="1" smtClean="0">
                                          <a:latin typeface="Cambria Math" panose="02040503050406030204" pitchFamily="18" charset="0"/>
                                        </a:rPr>
                                      </m:ctrlPr>
                                    </m:accPr>
                                    <m:e>
                                      <m:r>
                                        <a:rPr lang="en-GB" sz="1800" b="0" i="1" smtClean="0">
                                          <a:latin typeface="Cambria Math" panose="02040503050406030204" pitchFamily="18" charset="0"/>
                                        </a:rPr>
                                        <m:t>𝑝</m:t>
                                      </m:r>
                                    </m:e>
                                  </m:acc>
                                </m:e>
                                <m:sub>
                                  <m:r>
                                    <a:rPr lang="en-GB" sz="1800" b="0" i="1" smtClean="0">
                                      <a:latin typeface="Cambria Math" panose="02040503050406030204" pitchFamily="18" charset="0"/>
                                    </a:rPr>
                                    <m:t>2</m:t>
                                  </m:r>
                                </m:sub>
                              </m:sSub>
                              <m:d>
                                <m:dPr>
                                  <m:ctrlPr>
                                    <a:rPr lang="en-GB" sz="1800" b="0" i="1" smtClean="0">
                                      <a:latin typeface="Cambria Math" panose="02040503050406030204" pitchFamily="18" charset="0"/>
                                    </a:rPr>
                                  </m:ctrlPr>
                                </m:dP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Sub>
                                </m:e>
                              </m:d>
                            </m:e>
                          </m:mr>
                          <m:mr>
                            <m:e>
                              <m:sSub>
                                <m:sSubPr>
                                  <m:ctrlPr>
                                    <a:rPr lang="en-GB" sz="1800" i="1">
                                      <a:latin typeface="Cambria Math" panose="02040503050406030204" pitchFamily="18" charset="0"/>
                                    </a:rPr>
                                  </m:ctrlPr>
                                </m:sSubPr>
                                <m:e>
                                  <m:r>
                                    <m:rPr>
                                      <m:brk m:alnAt="7"/>
                                    </m:rPr>
                                    <a:rPr lang="en-GB" sz="1800" i="1">
                                      <a:latin typeface="Cambria Math" panose="02040503050406030204" pitchFamily="18" charset="0"/>
                                    </a:rPr>
                                    <m:t>𝑝</m:t>
                                  </m:r>
                                </m:e>
                                <m:sub>
                                  <m:r>
                                    <a:rPr lang="en-GB" sz="1800" b="0" i="1" smtClean="0">
                                      <a:latin typeface="Cambria Math" panose="02040503050406030204" pitchFamily="18" charset="0"/>
                                    </a:rPr>
                                    <m:t>2</m:t>
                                  </m:r>
                                </m:sub>
                              </m:sSub>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m:rPr>
                                          <m:brk m:alnAt="7"/>
                                        </m:rPr>
                                        <a:rPr lang="en-GB" sz="1800" i="1">
                                          <a:latin typeface="Cambria Math" panose="02040503050406030204" pitchFamily="18" charset="0"/>
                                        </a:rPr>
                                        <m:t>𝑡</m:t>
                                      </m:r>
                                    </m:e>
                                    <m:sub>
                                      <m:r>
                                        <a:rPr lang="en-GB" sz="1800" b="0" i="1" smtClean="0">
                                          <a:latin typeface="Cambria Math" panose="02040503050406030204" pitchFamily="18" charset="0"/>
                                        </a:rPr>
                                        <m:t>2</m:t>
                                      </m:r>
                                    </m:sub>
                                  </m:sSub>
                                </m:e>
                              </m:d>
                              <m:r>
                                <m:rPr>
                                  <m:brk m:alnAt="7"/>
                                </m:rPr>
                                <a:rPr lang="en-GB" sz="1800" i="1">
                                  <a:latin typeface="Cambria Math" panose="02040503050406030204" pitchFamily="18" charset="0"/>
                                </a:rPr>
                                <m:t>=</m:t>
                              </m:r>
                              <m:sSub>
                                <m:sSubPr>
                                  <m:ctrlPr>
                                    <a:rPr lang="en-GB" sz="1800" b="0" i="1" smtClean="0">
                                      <a:latin typeface="Cambria Math" panose="02040503050406030204" pitchFamily="18" charset="0"/>
                                    </a:rPr>
                                  </m:ctrlPr>
                                </m:sSubPr>
                                <m:e>
                                  <m:r>
                                    <m:rPr>
                                      <m:brk m:alnAt="7"/>
                                    </m:rPr>
                                    <a:rPr lang="en-GB" sz="1800" b="0" i="1" smtClean="0">
                                      <a:latin typeface="Cambria Math" panose="02040503050406030204" pitchFamily="18" charset="0"/>
                                    </a:rPr>
                                    <m:t>𝑥</m:t>
                                  </m:r>
                                </m:e>
                                <m:sub>
                                  <m:r>
                                    <m:rPr>
                                      <m:brk m:alnAt="7"/>
                                    </m:rPr>
                                    <a:rPr lang="en-GB" sz="1800" b="0" i="1" smtClean="0">
                                      <a:latin typeface="Cambria Math" panose="02040503050406030204" pitchFamily="18" charset="0"/>
                                    </a:rPr>
                                    <m:t>2</m:t>
                                  </m:r>
                                </m:sub>
                              </m:sSub>
                            </m:e>
                          </m:mr>
                          <m:mr>
                            <m:e>
                              <m:sSub>
                                <m:sSubPr>
                                  <m:ctrlPr>
                                    <a:rPr lang="en-GB" sz="1800" i="1">
                                      <a:latin typeface="Cambria Math" panose="02040503050406030204" pitchFamily="18" charset="0"/>
                                    </a:rPr>
                                  </m:ctrlPr>
                                </m:sSubPr>
                                <m:e>
                                  <m:r>
                                    <m:rPr>
                                      <m:brk m:alnAt="7"/>
                                    </m:rPr>
                                    <a:rPr lang="en-GB" sz="1800" i="1">
                                      <a:latin typeface="Cambria Math" panose="02040503050406030204" pitchFamily="18" charset="0"/>
                                    </a:rPr>
                                    <m:t>𝑝</m:t>
                                  </m:r>
                                </m:e>
                                <m:sub>
                                  <m:r>
                                    <a:rPr lang="en-GB" sz="1800" b="0" i="1" smtClean="0">
                                      <a:latin typeface="Cambria Math" panose="02040503050406030204" pitchFamily="18" charset="0"/>
                                    </a:rPr>
                                    <m:t>2</m:t>
                                  </m:r>
                                </m:sub>
                              </m:sSub>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m:rPr>
                                          <m:brk m:alnAt="7"/>
                                        </m:rPr>
                                        <a:rPr lang="en-GB" sz="1800" i="1">
                                          <a:latin typeface="Cambria Math" panose="02040503050406030204" pitchFamily="18" charset="0"/>
                                        </a:rPr>
                                        <m:t>𝑡</m:t>
                                      </m:r>
                                    </m:e>
                                    <m:sub>
                                      <m:r>
                                        <a:rPr lang="en-GB" sz="1800" b="0" i="1" smtClean="0">
                                          <a:latin typeface="Cambria Math" panose="02040503050406030204" pitchFamily="18" charset="0"/>
                                        </a:rPr>
                                        <m:t>3</m:t>
                                      </m:r>
                                    </m:sub>
                                  </m:sSub>
                                </m:e>
                              </m:d>
                              <m:r>
                                <m:rPr>
                                  <m:brk m:alnAt="7"/>
                                </m:rPr>
                                <a:rPr lang="en-GB" sz="1800" i="1">
                                  <a:latin typeface="Cambria Math" panose="02040503050406030204" pitchFamily="18" charset="0"/>
                                </a:rPr>
                                <m:t>=</m:t>
                              </m:r>
                              <m:sSub>
                                <m:sSubPr>
                                  <m:ctrlPr>
                                    <a:rPr lang="en-GB" sz="1800" b="0" i="1" smtClean="0">
                                      <a:latin typeface="Cambria Math" panose="02040503050406030204" pitchFamily="18" charset="0"/>
                                    </a:rPr>
                                  </m:ctrlPr>
                                </m:sSubPr>
                                <m:e>
                                  <m:r>
                                    <m:rPr>
                                      <m:brk m:alnAt="7"/>
                                    </m:rPr>
                                    <a:rPr lang="en-GB" sz="1800" b="0" i="1" smtClean="0">
                                      <a:latin typeface="Cambria Math" panose="02040503050406030204" pitchFamily="18" charset="0"/>
                                    </a:rPr>
                                    <m:t>𝑥</m:t>
                                  </m:r>
                                </m:e>
                                <m:sub>
                                  <m:r>
                                    <m:rPr>
                                      <m:brk m:alnAt="7"/>
                                    </m:rPr>
                                    <a:rPr lang="en-GB" sz="1800" b="0" i="1" smtClean="0">
                                      <a:latin typeface="Cambria Math" panose="02040503050406030204" pitchFamily="18" charset="0"/>
                                    </a:rPr>
                                    <m:t>3</m:t>
                                  </m:r>
                                </m:sub>
                              </m:sSub>
                            </m:e>
                          </m:mr>
                          <m:mr>
                            <m:e>
                              <m:sSub>
                                <m:sSubPr>
                                  <m:ctrlPr>
                                    <a:rPr lang="en-GB" sz="1800" i="1">
                                      <a:latin typeface="Cambria Math" panose="02040503050406030204" pitchFamily="18" charset="0"/>
                                    </a:rPr>
                                  </m:ctrlPr>
                                </m:sSubPr>
                                <m:e>
                                  <m:acc>
                                    <m:accPr>
                                      <m:chr m:val="̇"/>
                                      <m:ctrlPr>
                                        <a:rPr lang="en-GB" sz="1800" b="0" i="1" smtClean="0">
                                          <a:latin typeface="Cambria Math" panose="02040503050406030204" pitchFamily="18" charset="0"/>
                                        </a:rPr>
                                      </m:ctrlPr>
                                    </m:accPr>
                                    <m:e>
                                      <m:r>
                                        <m:rPr>
                                          <m:brk m:alnAt="7"/>
                                        </m:rPr>
                                        <a:rPr lang="en-GB" sz="1800" i="1">
                                          <a:latin typeface="Cambria Math" panose="02040503050406030204" pitchFamily="18" charset="0"/>
                                        </a:rPr>
                                        <m:t>𝑝</m:t>
                                      </m:r>
                                    </m:e>
                                  </m:acc>
                                </m:e>
                                <m:sub>
                                  <m:r>
                                    <a:rPr lang="en-GB" sz="1800" b="0" i="1" smtClean="0">
                                      <a:latin typeface="Cambria Math" panose="02040503050406030204" pitchFamily="18" charset="0"/>
                                    </a:rPr>
                                    <m:t>2</m:t>
                                  </m:r>
                                </m:sub>
                              </m:sSub>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m:rPr>
                                          <m:brk m:alnAt="7"/>
                                        </m:rPr>
                                        <a:rPr lang="en-GB" sz="1800" i="1">
                                          <a:latin typeface="Cambria Math" panose="02040503050406030204" pitchFamily="18" charset="0"/>
                                        </a:rPr>
                                        <m:t>𝑡</m:t>
                                      </m:r>
                                    </m:e>
                                    <m:sub>
                                      <m:r>
                                        <a:rPr lang="en-GB" sz="1800" b="0" i="1" smtClean="0">
                                          <a:latin typeface="Cambria Math" panose="02040503050406030204" pitchFamily="18" charset="0"/>
                                        </a:rPr>
                                        <m:t>3</m:t>
                                      </m:r>
                                    </m:sub>
                                  </m:sSub>
                                </m:e>
                              </m:d>
                              <m:r>
                                <m:rPr>
                                  <m:brk m:alnAt="7"/>
                                </m:rPr>
                                <a:rPr lang="en-GB" sz="1800" i="1">
                                  <a:latin typeface="Cambria Math" panose="02040503050406030204" pitchFamily="18" charset="0"/>
                                </a:rPr>
                                <m:t>=</m:t>
                              </m:r>
                              <m:sSub>
                                <m:sSubPr>
                                  <m:ctrlPr>
                                    <a:rPr lang="en-GB" sz="1800" b="0" i="1" smtClean="0">
                                      <a:latin typeface="Cambria Math" panose="02040503050406030204" pitchFamily="18" charset="0"/>
                                    </a:rPr>
                                  </m:ctrlPr>
                                </m:sSubPr>
                                <m:e>
                                  <m:acc>
                                    <m:accPr>
                                      <m:chr m:val="̇"/>
                                      <m:ctrlPr>
                                        <a:rPr lang="en-GB" sz="1800" b="0" i="1" smtClean="0">
                                          <a:latin typeface="Cambria Math" panose="02040503050406030204" pitchFamily="18" charset="0"/>
                                        </a:rPr>
                                      </m:ctrlPr>
                                    </m:accPr>
                                    <m:e>
                                      <m:r>
                                        <m:rPr>
                                          <m:brk m:alnAt="7"/>
                                        </m:rPr>
                                        <a:rPr lang="en-GB" sz="1800" b="0" i="1" smtClean="0">
                                          <a:latin typeface="Cambria Math" panose="02040503050406030204" pitchFamily="18" charset="0"/>
                                        </a:rPr>
                                        <m:t>𝑥</m:t>
                                      </m:r>
                                    </m:e>
                                  </m:acc>
                                </m:e>
                                <m:sub>
                                  <m:r>
                                    <m:rPr>
                                      <m:brk m:alnAt="7"/>
                                    </m:rPr>
                                    <a:rPr lang="en-GB" sz="1800" b="0" i="1" smtClean="0">
                                      <a:latin typeface="Cambria Math" panose="02040503050406030204" pitchFamily="18" charset="0"/>
                                    </a:rPr>
                                    <m:t>3</m:t>
                                  </m:r>
                                </m:sub>
                              </m:sSub>
                            </m:e>
                          </m:mr>
                        </m:m>
                        <m:d>
                          <m:dPr>
                            <m:begChr m:val="["/>
                            <m:endChr m:val="]"/>
                            <m:ctrlPr>
                              <a:rPr lang="en-GB" sz="1800" i="1" smtClean="0">
                                <a:latin typeface="Cambria Math" panose="02040503050406030204" pitchFamily="18" charset="0"/>
                              </a:rPr>
                            </m:ctrlPr>
                          </m:dPr>
                          <m:e>
                            <m:m>
                              <m:mPr>
                                <m:mcs>
                                  <m:mc>
                                    <m:mcPr>
                                      <m:count m:val="8"/>
                                      <m:mcJc m:val="center"/>
                                    </m:mcPr>
                                  </m:mc>
                                </m:mcs>
                                <m:ctrlPr>
                                  <a:rPr lang="en-GB" sz="1800" b="0" i="1" smtClean="0">
                                    <a:latin typeface="Cambria Math" panose="02040503050406030204" pitchFamily="18" charset="0"/>
                                  </a:rPr>
                                </m:ctrlPr>
                              </m:mPr>
                              <m:mr>
                                <m:e>
                                  <m:r>
                                    <m:rPr>
                                      <m:brk m:alnAt="7"/>
                                    </m:rPr>
                                    <a:rPr lang="en-GB" sz="1800" b="0" i="1" smtClean="0">
                                      <a:latin typeface="Cambria Math" panose="02040503050406030204" pitchFamily="18" charset="0"/>
                                    </a:rPr>
                                    <m:t>1</m:t>
                                  </m:r>
                                </m:e>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1</m:t>
                                      </m:r>
                                    </m:sub>
                                  </m:sSub>
                                </m:e>
                                <m:e>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1</m:t>
                                      </m:r>
                                    </m:sub>
                                    <m:sup>
                                      <m:r>
                                        <a:rPr lang="en-GB" sz="1800" b="0" i="1" smtClean="0">
                                          <a:latin typeface="Cambria Math" panose="02040503050406030204" pitchFamily="18" charset="0"/>
                                        </a:rPr>
                                        <m:t>2</m:t>
                                      </m:r>
                                    </m:sup>
                                  </m:sSubSup>
                                </m:e>
                                <m:e>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1</m:t>
                                      </m:r>
                                    </m:sub>
                                    <m:sup>
                                      <m:r>
                                        <a:rPr lang="en-GB" sz="1800" b="0" i="1" smtClean="0">
                                          <a:latin typeface="Cambria Math" panose="02040503050406030204" pitchFamily="18" charset="0"/>
                                        </a:rPr>
                                        <m:t>3</m:t>
                                      </m:r>
                                    </m:sup>
                                  </m:sSubSup>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mr>
                              <m:mr>
                                <m:e>
                                  <m:r>
                                    <a:rPr lang="en-GB" sz="1800" b="0" i="1" smtClean="0">
                                      <a:latin typeface="Cambria Math" panose="02040503050406030204" pitchFamily="18" charset="0"/>
                                    </a:rPr>
                                    <m:t>0</m:t>
                                  </m:r>
                                </m:e>
                                <m:e>
                                  <m:r>
                                    <a:rPr lang="en-GB" sz="1800" b="0" i="1" smtClean="0">
                                      <a:latin typeface="Cambria Math" panose="02040503050406030204" pitchFamily="18" charset="0"/>
                                    </a:rPr>
                                    <m:t>1</m:t>
                                  </m:r>
                                </m:e>
                                <m:e>
                                  <m:r>
                                    <a:rPr lang="en-GB" sz="1800" b="0" i="1" smtClean="0">
                                      <a:latin typeface="Cambria Math" panose="02040503050406030204" pitchFamily="18" charset="0"/>
                                    </a:rPr>
                                    <m:t>2</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1</m:t>
                                      </m:r>
                                    </m:sub>
                                  </m:sSub>
                                </m:e>
                                <m:e>
                                  <m:r>
                                    <a:rPr lang="en-GB" sz="1800" b="0" i="1" smtClean="0">
                                      <a:latin typeface="Cambria Math" panose="02040503050406030204" pitchFamily="18" charset="0"/>
                                    </a:rPr>
                                    <m:t>3</m:t>
                                  </m:r>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1</m:t>
                                      </m:r>
                                    </m:sub>
                                    <m:sup>
                                      <m:r>
                                        <a:rPr lang="en-GB" sz="1800" b="0" i="1" smtClean="0">
                                          <a:latin typeface="Cambria Math" panose="02040503050406030204" pitchFamily="18" charset="0"/>
                                        </a:rPr>
                                        <m:t>2</m:t>
                                      </m:r>
                                    </m:sup>
                                  </m:sSubSup>
                                  <m:r>
                                    <a:rPr lang="en-GB" sz="1800" b="0" i="1" smtClean="0">
                                      <a:latin typeface="Cambria Math" panose="02040503050406030204" pitchFamily="18" charset="0"/>
                                    </a:rPr>
                                    <m:t> </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mr>
                              <m:mr>
                                <m:e>
                                  <m:r>
                                    <a:rPr lang="en-GB" sz="1800" b="0" i="1" smtClean="0">
                                      <a:latin typeface="Cambria Math" panose="02040503050406030204" pitchFamily="18" charset="0"/>
                                    </a:rPr>
                                    <m:t>1</m:t>
                                  </m:r>
                                </m:e>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Sub>
                                </m:e>
                                <m:e>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up>
                                      <m:r>
                                        <a:rPr lang="en-GB" sz="1800" b="0" i="1" smtClean="0">
                                          <a:latin typeface="Cambria Math" panose="02040503050406030204" pitchFamily="18" charset="0"/>
                                        </a:rPr>
                                        <m:t>2</m:t>
                                      </m:r>
                                    </m:sup>
                                  </m:sSubSup>
                                </m:e>
                                <m:e>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up>
                                      <m:r>
                                        <a:rPr lang="en-GB" sz="1800" b="0" i="1" smtClean="0">
                                          <a:latin typeface="Cambria Math" panose="02040503050406030204" pitchFamily="18" charset="0"/>
                                        </a:rPr>
                                        <m:t>3</m:t>
                                      </m:r>
                                    </m:sup>
                                  </m:sSubSup>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mr>
                              <m:mr>
                                <m:e>
                                  <m:r>
                                    <a:rPr lang="en-GB" sz="1800" b="0" i="1" smtClean="0">
                                      <a:latin typeface="Cambria Math" panose="02040503050406030204" pitchFamily="18" charset="0"/>
                                    </a:rPr>
                                    <m:t>0</m:t>
                                  </m:r>
                                </m:e>
                                <m:e>
                                  <m:r>
                                    <a:rPr lang="en-GB" sz="1800" b="0" i="1" smtClean="0">
                                      <a:latin typeface="Cambria Math" panose="02040503050406030204" pitchFamily="18" charset="0"/>
                                    </a:rPr>
                                    <m:t>1</m:t>
                                  </m:r>
                                </m:e>
                                <m:e>
                                  <m:r>
                                    <a:rPr lang="en-GB" sz="1800" b="0" i="1" smtClean="0">
                                      <a:latin typeface="Cambria Math" panose="02040503050406030204" pitchFamily="18" charset="0"/>
                                    </a:rPr>
                                    <m:t>2</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Sub>
                                </m:e>
                                <m:e>
                                  <m:r>
                                    <a:rPr lang="en-GB" sz="1800" b="0" i="1" smtClean="0">
                                      <a:latin typeface="Cambria Math" panose="02040503050406030204" pitchFamily="18" charset="0"/>
                                    </a:rPr>
                                    <m:t>3</m:t>
                                  </m:r>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up>
                                      <m:r>
                                        <a:rPr lang="en-GB" sz="1800" b="0" i="1" smtClean="0">
                                          <a:latin typeface="Cambria Math" panose="02040503050406030204" pitchFamily="18" charset="0"/>
                                        </a:rPr>
                                        <m:t>2</m:t>
                                      </m:r>
                                    </m:sup>
                                  </m:sSubSup>
                                </m:e>
                                <m:e>
                                  <m:r>
                                    <a:rPr lang="en-GB" sz="1800" b="0" i="1" smtClean="0">
                                      <a:latin typeface="Cambria Math" panose="02040503050406030204" pitchFamily="18" charset="0"/>
                                    </a:rPr>
                                    <m:t>0</m:t>
                                  </m:r>
                                </m:e>
                                <m:e>
                                  <m:r>
                                    <a:rPr lang="en-GB" sz="1800" b="0" i="1" smtClean="0">
                                      <a:latin typeface="Cambria Math" panose="02040503050406030204" pitchFamily="18" charset="0"/>
                                    </a:rPr>
                                    <m:t>−1</m:t>
                                  </m:r>
                                </m:e>
                                <m:e>
                                  <m:r>
                                    <a:rPr lang="en-GB" sz="1800" b="0" i="1" smtClean="0">
                                      <a:latin typeface="Cambria Math" panose="02040503050406030204" pitchFamily="18" charset="0"/>
                                    </a:rPr>
                                    <m:t>−2</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Sub>
                                </m:e>
                                <m:e>
                                  <m:r>
                                    <a:rPr lang="en-GB" sz="1800" b="0" i="1" smtClean="0">
                                      <a:latin typeface="Cambria Math" panose="02040503050406030204" pitchFamily="18" charset="0"/>
                                    </a:rPr>
                                    <m:t>−3</m:t>
                                  </m:r>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up>
                                      <m:r>
                                        <a:rPr lang="en-GB" sz="1800" b="0" i="1" smtClean="0">
                                          <a:latin typeface="Cambria Math" panose="02040503050406030204" pitchFamily="18" charset="0"/>
                                        </a:rPr>
                                        <m:t>2</m:t>
                                      </m:r>
                                    </m:sup>
                                  </m:sSubSup>
                                </m:e>
                              </m:mr>
                              <m:mr>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2</m:t>
                                  </m:r>
                                </m:e>
                                <m:e>
                                  <m:r>
                                    <a:rPr lang="en-GB" sz="1800" b="0" i="1" smtClean="0">
                                      <a:latin typeface="Cambria Math" panose="02040503050406030204" pitchFamily="18" charset="0"/>
                                    </a:rPr>
                                    <m:t>6</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Sub>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−2</m:t>
                                  </m:r>
                                </m:e>
                                <m:e>
                                  <m:r>
                                    <a:rPr lang="en-GB" sz="1800" b="0" i="1" smtClean="0">
                                      <a:latin typeface="Cambria Math" panose="02040503050406030204" pitchFamily="18" charset="0"/>
                                    </a:rPr>
                                    <m:t>−6</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Sub>
                                </m:e>
                              </m:mr>
                              <m:mr>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1</m:t>
                                  </m:r>
                                </m:e>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Sub>
                                </m:e>
                                <m:e>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up>
                                      <m:r>
                                        <a:rPr lang="en-GB" sz="1800" b="0" i="1" smtClean="0">
                                          <a:latin typeface="Cambria Math" panose="02040503050406030204" pitchFamily="18" charset="0"/>
                                        </a:rPr>
                                        <m:t>2</m:t>
                                      </m:r>
                                    </m:sup>
                                  </m:sSubSup>
                                </m:e>
                                <m:e>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2</m:t>
                                      </m:r>
                                    </m:sub>
                                    <m:sup>
                                      <m:r>
                                        <a:rPr lang="en-GB" sz="1800" b="0" i="1" smtClean="0">
                                          <a:latin typeface="Cambria Math" panose="02040503050406030204" pitchFamily="18" charset="0"/>
                                        </a:rPr>
                                        <m:t>3</m:t>
                                      </m:r>
                                    </m:sup>
                                  </m:sSubSup>
                                </m:e>
                              </m:mr>
                              <m:mr>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1</m:t>
                                  </m:r>
                                </m:e>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3</m:t>
                                      </m:r>
                                    </m:sub>
                                  </m:sSub>
                                </m:e>
                                <m:e>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3</m:t>
                                      </m:r>
                                    </m:sub>
                                    <m:sup>
                                      <m:r>
                                        <a:rPr lang="en-GB" sz="1800" b="0" i="1" smtClean="0">
                                          <a:latin typeface="Cambria Math" panose="02040503050406030204" pitchFamily="18" charset="0"/>
                                        </a:rPr>
                                        <m:t>2</m:t>
                                      </m:r>
                                    </m:sup>
                                  </m:sSubSup>
                                </m:e>
                                <m:e>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3</m:t>
                                      </m:r>
                                    </m:sub>
                                    <m:sup>
                                      <m:r>
                                        <a:rPr lang="en-GB" sz="1800" b="0" i="1" smtClean="0">
                                          <a:latin typeface="Cambria Math" panose="02040503050406030204" pitchFamily="18" charset="0"/>
                                        </a:rPr>
                                        <m:t>3</m:t>
                                      </m:r>
                                    </m:sup>
                                  </m:sSubSup>
                                </m:e>
                              </m:mr>
                              <m:mr>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0</m:t>
                                  </m:r>
                                </m:e>
                                <m:e>
                                  <m:r>
                                    <a:rPr lang="en-GB" sz="1800" b="0" i="1" smtClean="0">
                                      <a:latin typeface="Cambria Math" panose="02040503050406030204" pitchFamily="18" charset="0"/>
                                    </a:rPr>
                                    <m:t>1</m:t>
                                  </m:r>
                                </m:e>
                                <m:e>
                                  <m:r>
                                    <a:rPr lang="en-GB" sz="1800" b="0" i="1" smtClean="0">
                                      <a:latin typeface="Cambria Math" panose="02040503050406030204" pitchFamily="18" charset="0"/>
                                    </a:rPr>
                                    <m:t>2</m:t>
                                  </m:r>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𝑡</m:t>
                                      </m:r>
                                    </m:e>
                                    <m:sub>
                                      <m:r>
                                        <a:rPr lang="en-GB" sz="1800" b="0" i="1" smtClean="0">
                                          <a:latin typeface="Cambria Math" panose="02040503050406030204" pitchFamily="18" charset="0"/>
                                        </a:rPr>
                                        <m:t>3</m:t>
                                      </m:r>
                                    </m:sub>
                                  </m:sSub>
                                </m:e>
                                <m:e>
                                  <m:r>
                                    <a:rPr lang="en-GB" sz="1800" b="0" i="1" smtClean="0">
                                      <a:latin typeface="Cambria Math" panose="02040503050406030204" pitchFamily="18" charset="0"/>
                                    </a:rPr>
                                    <m:t>3</m:t>
                                  </m:r>
                                  <m:sSubSup>
                                    <m:sSubSupPr>
                                      <m:ctrlPr>
                                        <a:rPr lang="en-GB" sz="1800" b="0" i="1" smtClean="0">
                                          <a:latin typeface="Cambria Math" panose="02040503050406030204" pitchFamily="18" charset="0"/>
                                        </a:rPr>
                                      </m:ctrlPr>
                                    </m:sSubSupPr>
                                    <m:e>
                                      <m:r>
                                        <a:rPr lang="en-GB" sz="1800" b="0" i="1" smtClean="0">
                                          <a:latin typeface="Cambria Math" panose="02040503050406030204" pitchFamily="18" charset="0"/>
                                        </a:rPr>
                                        <m:t>𝑡</m:t>
                                      </m:r>
                                    </m:e>
                                    <m:sub>
                                      <m:r>
                                        <a:rPr lang="en-GB" sz="1800" b="0" i="1" smtClean="0">
                                          <a:latin typeface="Cambria Math" panose="02040503050406030204" pitchFamily="18" charset="0"/>
                                        </a:rPr>
                                        <m:t>3</m:t>
                                      </m:r>
                                    </m:sub>
                                    <m:sup>
                                      <m:r>
                                        <a:rPr lang="en-GB" sz="1800" b="0" i="1" smtClean="0">
                                          <a:latin typeface="Cambria Math" panose="02040503050406030204" pitchFamily="18" charset="0"/>
                                        </a:rPr>
                                        <m:t>2</m:t>
                                      </m:r>
                                    </m:sup>
                                  </m:sSubSup>
                                </m:e>
                              </m:mr>
                            </m:m>
                          </m:e>
                        </m:d>
                        <m:r>
                          <a:rPr lang="en-GB" sz="1800" b="0" i="1" smtClean="0">
                            <a:latin typeface="Cambria Math" panose="02040503050406030204" pitchFamily="18" charset="0"/>
                          </a:rPr>
                          <m:t>⋅</m:t>
                        </m:r>
                        <m:d>
                          <m:dPr>
                            <m:begChr m:val="["/>
                            <m:endChr m:val="]"/>
                            <m:ctrlPr>
                              <a:rPr lang="en-GB" sz="1800" i="1" smtClean="0">
                                <a:latin typeface="Cambria Math" panose="02040503050406030204" pitchFamily="18" charset="0"/>
                              </a:rPr>
                            </m:ctrlPr>
                          </m:dPr>
                          <m:e>
                            <m:m>
                              <m:mPr>
                                <m:mcs>
                                  <m:mc>
                                    <m:mcPr>
                                      <m:count m:val="1"/>
                                      <m:mcJc m:val="center"/>
                                    </m:mcPr>
                                  </m:mc>
                                </m:mcs>
                                <m:ctrlPr>
                                  <a:rPr lang="en-GB" sz="1800" b="0" i="1" smtClean="0">
                                    <a:latin typeface="Cambria Math" panose="02040503050406030204" pitchFamily="18" charset="0"/>
                                  </a:rPr>
                                </m:ctrlPr>
                              </m:mPr>
                              <m:mr>
                                <m:e>
                                  <m:sSub>
                                    <m:sSubPr>
                                      <m:ctrlPr>
                                        <a:rPr lang="en-GB" sz="1800" b="0" i="1" smtClean="0">
                                          <a:latin typeface="Cambria Math" panose="02040503050406030204" pitchFamily="18" charset="0"/>
                                        </a:rPr>
                                      </m:ctrlPr>
                                    </m:sSubPr>
                                    <m:e>
                                      <m:r>
                                        <a:rPr lang="en-GB" sz="1800" b="0" i="1" smtClean="0">
                                          <a:latin typeface="Cambria Math" panose="02040503050406030204" pitchFamily="18" charset="0"/>
                                        </a:rPr>
                                        <m:t>𝑎</m:t>
                                      </m:r>
                                    </m:e>
                                    <m:sub>
                                      <m:r>
                                        <a:rPr lang="en-GB" sz="1800" b="0" i="1" smtClean="0">
                                          <a:latin typeface="Cambria Math" panose="02040503050406030204" pitchFamily="18" charset="0"/>
                                        </a:rPr>
                                        <m:t>1,1</m:t>
                                      </m:r>
                                    </m:sub>
                                  </m:sSub>
                                </m:e>
                              </m:mr>
                              <m:mr>
                                <m:e>
                                  <m:sSub>
                                    <m:sSubPr>
                                      <m:ctrlPr>
                                        <a:rPr lang="en-GB"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1,</m:t>
                                      </m:r>
                                      <m:r>
                                        <a:rPr lang="en-GB" sz="1800" b="0" i="1" smtClean="0">
                                          <a:latin typeface="Cambria Math" panose="02040503050406030204" pitchFamily="18" charset="0"/>
                                        </a:rPr>
                                        <m:t>2</m:t>
                                      </m:r>
                                    </m:sub>
                                  </m:sSub>
                                </m:e>
                              </m:mr>
                              <m:mr>
                                <m:e>
                                  <m:sSub>
                                    <m:sSubPr>
                                      <m:ctrlPr>
                                        <a:rPr lang="en-GB"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1,</m:t>
                                      </m:r>
                                      <m:r>
                                        <a:rPr lang="en-GB" sz="1800" b="0" i="1" smtClean="0">
                                          <a:latin typeface="Cambria Math" panose="02040503050406030204" pitchFamily="18" charset="0"/>
                                        </a:rPr>
                                        <m:t>3</m:t>
                                      </m:r>
                                    </m:sub>
                                  </m:sSub>
                                </m:e>
                              </m:mr>
                              <m:mr>
                                <m:e>
                                  <m:sSub>
                                    <m:sSubPr>
                                      <m:ctrlPr>
                                        <a:rPr lang="en-GB" sz="1800" i="1">
                                          <a:latin typeface="Cambria Math" panose="02040503050406030204" pitchFamily="18" charset="0"/>
                                        </a:rPr>
                                      </m:ctrlPr>
                                    </m:sSubPr>
                                    <m:e>
                                      <m:r>
                                        <a:rPr lang="en-GB" sz="1800" i="1">
                                          <a:latin typeface="Cambria Math" panose="02040503050406030204" pitchFamily="18" charset="0"/>
                                        </a:rPr>
                                        <m:t>𝑎</m:t>
                                      </m:r>
                                    </m:e>
                                    <m:sub>
                                      <m:r>
                                        <a:rPr lang="en-GB" sz="1800" i="1">
                                          <a:latin typeface="Cambria Math" panose="02040503050406030204" pitchFamily="18" charset="0"/>
                                        </a:rPr>
                                        <m:t>1,</m:t>
                                      </m:r>
                                      <m:r>
                                        <a:rPr lang="en-GB" sz="1800" b="0" i="1" smtClean="0">
                                          <a:latin typeface="Cambria Math" panose="02040503050406030204" pitchFamily="18" charset="0"/>
                                        </a:rPr>
                                        <m:t>4</m:t>
                                      </m:r>
                                    </m:sub>
                                  </m:sSub>
                                </m:e>
                              </m:mr>
                              <m:mr>
                                <m:e>
                                  <m:sSub>
                                    <m:sSubPr>
                                      <m:ctrlPr>
                                        <a:rPr lang="en-GB" sz="1800" i="1">
                                          <a:latin typeface="Cambria Math" panose="02040503050406030204" pitchFamily="18" charset="0"/>
                                        </a:rPr>
                                      </m:ctrlPr>
                                    </m:sSubPr>
                                    <m:e>
                                      <m:r>
                                        <a:rPr lang="en-GB" sz="1800" i="1">
                                          <a:latin typeface="Cambria Math" panose="02040503050406030204" pitchFamily="18" charset="0"/>
                                        </a:rPr>
                                        <m:t>𝑎</m:t>
                                      </m:r>
                                    </m:e>
                                    <m:sub>
                                      <m:r>
                                        <a:rPr lang="en-GB" sz="1800" b="0" i="1" smtClean="0">
                                          <a:latin typeface="Cambria Math" panose="02040503050406030204" pitchFamily="18" charset="0"/>
                                        </a:rPr>
                                        <m:t>2</m:t>
                                      </m:r>
                                      <m:r>
                                        <a:rPr lang="en-GB" sz="1800" i="1">
                                          <a:latin typeface="Cambria Math" panose="02040503050406030204" pitchFamily="18" charset="0"/>
                                        </a:rPr>
                                        <m:t>,1</m:t>
                                      </m:r>
                                    </m:sub>
                                  </m:sSub>
                                </m:e>
                              </m:mr>
                              <m:mr>
                                <m:e>
                                  <m:sSub>
                                    <m:sSubPr>
                                      <m:ctrlPr>
                                        <a:rPr lang="en-GB" sz="1800" i="1">
                                          <a:latin typeface="Cambria Math" panose="02040503050406030204" pitchFamily="18" charset="0"/>
                                        </a:rPr>
                                      </m:ctrlPr>
                                    </m:sSubPr>
                                    <m:e>
                                      <m:r>
                                        <a:rPr lang="en-GB" sz="1800" i="1">
                                          <a:latin typeface="Cambria Math" panose="02040503050406030204" pitchFamily="18" charset="0"/>
                                        </a:rPr>
                                        <m:t>𝑎</m:t>
                                      </m:r>
                                    </m:e>
                                    <m:sub>
                                      <m:r>
                                        <a:rPr lang="en-GB" sz="1800" b="0" i="1" smtClean="0">
                                          <a:latin typeface="Cambria Math" panose="02040503050406030204" pitchFamily="18" charset="0"/>
                                        </a:rPr>
                                        <m:t>2</m:t>
                                      </m:r>
                                      <m:r>
                                        <a:rPr lang="en-GB" sz="1800" i="1">
                                          <a:latin typeface="Cambria Math" panose="02040503050406030204" pitchFamily="18" charset="0"/>
                                        </a:rPr>
                                        <m:t>,</m:t>
                                      </m:r>
                                      <m:r>
                                        <a:rPr lang="en-GB" sz="1800" b="0" i="1" smtClean="0">
                                          <a:latin typeface="Cambria Math" panose="02040503050406030204" pitchFamily="18" charset="0"/>
                                        </a:rPr>
                                        <m:t>2</m:t>
                                      </m:r>
                                    </m:sub>
                                  </m:sSub>
                                </m:e>
                              </m:mr>
                              <m:mr>
                                <m:e>
                                  <m:sSub>
                                    <m:sSubPr>
                                      <m:ctrlPr>
                                        <a:rPr lang="en-GB" sz="1800" i="1">
                                          <a:latin typeface="Cambria Math" panose="02040503050406030204" pitchFamily="18" charset="0"/>
                                        </a:rPr>
                                      </m:ctrlPr>
                                    </m:sSubPr>
                                    <m:e>
                                      <m:r>
                                        <a:rPr lang="en-GB" sz="1800" i="1">
                                          <a:latin typeface="Cambria Math" panose="02040503050406030204" pitchFamily="18" charset="0"/>
                                        </a:rPr>
                                        <m:t>𝑎</m:t>
                                      </m:r>
                                    </m:e>
                                    <m:sub>
                                      <m:r>
                                        <a:rPr lang="en-GB" sz="1800" b="0" i="1" smtClean="0">
                                          <a:latin typeface="Cambria Math" panose="02040503050406030204" pitchFamily="18" charset="0"/>
                                        </a:rPr>
                                        <m:t>2</m:t>
                                      </m:r>
                                      <m:r>
                                        <a:rPr lang="en-GB" sz="1800" i="1">
                                          <a:latin typeface="Cambria Math" panose="02040503050406030204" pitchFamily="18" charset="0"/>
                                        </a:rPr>
                                        <m:t>,</m:t>
                                      </m:r>
                                      <m:r>
                                        <a:rPr lang="en-GB" sz="1800" b="0" i="1" smtClean="0">
                                          <a:latin typeface="Cambria Math" panose="02040503050406030204" pitchFamily="18" charset="0"/>
                                        </a:rPr>
                                        <m:t>3</m:t>
                                      </m:r>
                                    </m:sub>
                                  </m:sSub>
                                </m:e>
                              </m:mr>
                              <m:mr>
                                <m:e>
                                  <m:sSub>
                                    <m:sSubPr>
                                      <m:ctrlPr>
                                        <a:rPr lang="en-GB" sz="1800" i="1">
                                          <a:latin typeface="Cambria Math" panose="02040503050406030204" pitchFamily="18" charset="0"/>
                                        </a:rPr>
                                      </m:ctrlPr>
                                    </m:sSubPr>
                                    <m:e>
                                      <m:r>
                                        <a:rPr lang="en-GB" sz="1800" i="1">
                                          <a:latin typeface="Cambria Math" panose="02040503050406030204" pitchFamily="18" charset="0"/>
                                        </a:rPr>
                                        <m:t>𝑎</m:t>
                                      </m:r>
                                    </m:e>
                                    <m:sub>
                                      <m:r>
                                        <a:rPr lang="en-GB" sz="1800" b="0" i="1" smtClean="0">
                                          <a:latin typeface="Cambria Math" panose="02040503050406030204" pitchFamily="18" charset="0"/>
                                        </a:rPr>
                                        <m:t>2</m:t>
                                      </m:r>
                                      <m:r>
                                        <a:rPr lang="en-GB" sz="1800" i="1">
                                          <a:latin typeface="Cambria Math" panose="02040503050406030204" pitchFamily="18" charset="0"/>
                                        </a:rPr>
                                        <m:t>,</m:t>
                                      </m:r>
                                      <m:r>
                                        <a:rPr lang="en-GB" sz="1800" b="0" i="1" smtClean="0">
                                          <a:latin typeface="Cambria Math" panose="02040503050406030204" pitchFamily="18" charset="0"/>
                                        </a:rPr>
                                        <m:t>4</m:t>
                                      </m:r>
                                    </m:sub>
                                  </m:sSub>
                                </m:e>
                              </m:mr>
                            </m:m>
                          </m:e>
                        </m:d>
                        <m:r>
                          <a:rPr lang="en-GB" sz="1800" b="0" i="1" smtClean="0">
                            <a:latin typeface="Cambria Math" panose="02040503050406030204" pitchFamily="18" charset="0"/>
                          </a:rPr>
                          <m:t>=</m:t>
                        </m:r>
                        <m:d>
                          <m:dPr>
                            <m:begChr m:val="["/>
                            <m:endChr m:val="]"/>
                            <m:ctrlPr>
                              <a:rPr lang="en-GB" sz="1800" b="0" i="1" smtClean="0">
                                <a:latin typeface="Cambria Math" panose="02040503050406030204" pitchFamily="18" charset="0"/>
                              </a:rPr>
                            </m:ctrlPr>
                          </m:dPr>
                          <m:e>
                            <m:m>
                              <m:mPr>
                                <m:mcs>
                                  <m:mc>
                                    <m:mcPr>
                                      <m:count m:val="1"/>
                                      <m:mcJc m:val="center"/>
                                    </m:mcPr>
                                  </m:mc>
                                </m:mcs>
                                <m:ctrlPr>
                                  <a:rPr lang="en-GB" sz="1800" b="0" i="1" smtClean="0">
                                    <a:latin typeface="Cambria Math" panose="02040503050406030204" pitchFamily="18" charset="0"/>
                                  </a:rPr>
                                </m:ctrlPr>
                              </m:mPr>
                              <m:mr>
                                <m:e>
                                  <m:sSub>
                                    <m:sSubPr>
                                      <m:ctrlPr>
                                        <a:rPr lang="en-GB" sz="1800" b="0" i="1" smtClean="0">
                                          <a:latin typeface="Cambria Math" panose="02040503050406030204" pitchFamily="18" charset="0"/>
                                        </a:rPr>
                                      </m:ctrlPr>
                                    </m:sSubPr>
                                    <m:e>
                                      <m:r>
                                        <m:rPr>
                                          <m:brk m:alnAt="7"/>
                                        </m:rPr>
                                        <a:rPr lang="en-GB" sz="1800" b="0" i="1" smtClean="0">
                                          <a:latin typeface="Cambria Math" panose="02040503050406030204" pitchFamily="18" charset="0"/>
                                        </a:rPr>
                                        <m:t>𝑥</m:t>
                                      </m:r>
                                    </m:e>
                                    <m:sub>
                                      <m:r>
                                        <m:rPr>
                                          <m:brk m:alnAt="7"/>
                                        </m:rPr>
                                        <a:rPr lang="en-GB" sz="1800" b="0" i="1" smtClean="0">
                                          <a:latin typeface="Cambria Math" panose="02040503050406030204" pitchFamily="18" charset="0"/>
                                        </a:rPr>
                                        <m:t>1</m:t>
                                      </m:r>
                                    </m:sub>
                                  </m:sSub>
                                </m:e>
                              </m:mr>
                              <m:mr>
                                <m:e>
                                  <m:sSub>
                                    <m:sSubPr>
                                      <m:ctrlPr>
                                        <a:rPr lang="en-GB" sz="1800" b="0" i="1" smtClean="0">
                                          <a:latin typeface="Cambria Math" panose="02040503050406030204" pitchFamily="18" charset="0"/>
                                        </a:rPr>
                                      </m:ctrlPr>
                                    </m:sSubPr>
                                    <m:e>
                                      <m:acc>
                                        <m:accPr>
                                          <m:chr m:val="̇"/>
                                          <m:ctrlPr>
                                            <a:rPr lang="en-GB" sz="1800" b="0" i="1" smtClean="0">
                                              <a:latin typeface="Cambria Math" panose="02040503050406030204" pitchFamily="18" charset="0"/>
                                            </a:rPr>
                                          </m:ctrlPr>
                                        </m:accPr>
                                        <m:e>
                                          <m:r>
                                            <a:rPr lang="en-GB" sz="1800" b="0" i="1" smtClean="0">
                                              <a:latin typeface="Cambria Math" panose="02040503050406030204" pitchFamily="18" charset="0"/>
                                            </a:rPr>
                                            <m:t>𝑥</m:t>
                                          </m:r>
                                        </m:e>
                                      </m:acc>
                                    </m:e>
                                    <m:sub>
                                      <m:r>
                                        <m:rPr>
                                          <m:brk m:alnAt="7"/>
                                        </m:rPr>
                                        <a:rPr lang="en-GB" sz="1800" b="0" i="1" smtClean="0">
                                          <a:latin typeface="Cambria Math" panose="02040503050406030204" pitchFamily="18" charset="0"/>
                                        </a:rPr>
                                        <m:t>1</m:t>
                                      </m:r>
                                    </m:sub>
                                  </m:sSub>
                                </m:e>
                              </m:m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2</m:t>
                                      </m:r>
                                    </m:sub>
                                  </m:sSub>
                                </m:e>
                              </m:mr>
                              <m:mr>
                                <m:e>
                                  <m:r>
                                    <a:rPr lang="en-GB" sz="1800" b="0" i="1" smtClean="0">
                                      <a:latin typeface="Cambria Math" panose="02040503050406030204" pitchFamily="18" charset="0"/>
                                    </a:rPr>
                                    <m:t>0</m:t>
                                  </m:r>
                                </m:e>
                              </m:mr>
                              <m:mr>
                                <m:e>
                                  <m:r>
                                    <a:rPr lang="en-GB" sz="1800" b="0" i="1" smtClean="0">
                                      <a:latin typeface="Cambria Math" panose="02040503050406030204" pitchFamily="18" charset="0"/>
                                    </a:rPr>
                                    <m:t>0</m:t>
                                  </m:r>
                                </m:e>
                              </m:m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2</m:t>
                                      </m:r>
                                    </m:sub>
                                  </m:sSub>
                                </m:e>
                              </m:mr>
                              <m:mr>
                                <m:e>
                                  <m:sSub>
                                    <m:sSubPr>
                                      <m:ctrlPr>
                                        <a:rPr lang="en-GB" i="1">
                                          <a:latin typeface="Cambria Math" panose="02040503050406030204" pitchFamily="18" charset="0"/>
                                        </a:rPr>
                                      </m:ctrlPr>
                                    </m:sSubPr>
                                    <m:e>
                                      <m:r>
                                        <m:rPr>
                                          <m:brk m:alnAt="7"/>
                                        </m:rPr>
                                        <a:rPr lang="en-GB" i="1">
                                          <a:latin typeface="Cambria Math" panose="02040503050406030204" pitchFamily="18" charset="0"/>
                                        </a:rPr>
                                        <m:t>𝑥</m:t>
                                      </m:r>
                                    </m:e>
                                    <m:sub>
                                      <m:r>
                                        <m:rPr>
                                          <m:brk m:alnAt="7"/>
                                        </m:rPr>
                                        <a:rPr lang="en-GB" i="1">
                                          <a:latin typeface="Cambria Math" panose="02040503050406030204" pitchFamily="18" charset="0"/>
                                        </a:rPr>
                                        <m:t>3</m:t>
                                      </m:r>
                                    </m:sub>
                                  </m:sSub>
                                </m:e>
                              </m:mr>
                              <m:m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m:rPr>
                                              <m:brk m:alnAt="7"/>
                                            </m:rPr>
                                            <a:rPr lang="en-GB" i="1">
                                              <a:latin typeface="Cambria Math" panose="02040503050406030204" pitchFamily="18" charset="0"/>
                                            </a:rPr>
                                            <m:t>𝑥</m:t>
                                          </m:r>
                                        </m:e>
                                      </m:acc>
                                    </m:e>
                                    <m:sub>
                                      <m:r>
                                        <m:rPr>
                                          <m:brk m:alnAt="7"/>
                                        </m:rPr>
                                        <a:rPr lang="en-GB" i="1">
                                          <a:latin typeface="Cambria Math" panose="02040503050406030204" pitchFamily="18" charset="0"/>
                                        </a:rPr>
                                        <m:t>3</m:t>
                                      </m:r>
                                    </m:sub>
                                  </m:sSub>
                                </m:e>
                              </m:mr>
                            </m:m>
                          </m:e>
                        </m:d>
                      </m:oMath>
                    </m:oMathPara>
                  </a14:m>
                  <a:endParaRPr lang="en-GB" dirty="0"/>
                </a:p>
              </p:txBody>
            </p:sp>
          </mc:Choice>
          <mc:Fallback xmlns="">
            <p:sp>
              <p:nvSpPr>
                <p:cNvPr id="5" name="TextBox 4">
                  <a:extLst>
                    <a:ext uri="{FF2B5EF4-FFF2-40B4-BE49-F238E27FC236}">
                      <a16:creationId xmlns:a16="http://schemas.microsoft.com/office/drawing/2014/main" id="{E51A7289-DDED-064A-69DF-9FF34FF712F5}"/>
                    </a:ext>
                  </a:extLst>
                </p:cNvPr>
                <p:cNvSpPr txBox="1">
                  <a:spLocks noRot="1" noChangeAspect="1" noMove="1" noResize="1" noEditPoints="1" noAdjustHandles="1" noChangeArrowheads="1" noChangeShapeType="1" noTextEdit="1"/>
                </p:cNvSpPr>
                <p:nvPr/>
              </p:nvSpPr>
              <p:spPr>
                <a:xfrm>
                  <a:off x="62088" y="2314744"/>
                  <a:ext cx="8297334" cy="2580002"/>
                </a:xfrm>
                <a:prstGeom prst="rect">
                  <a:avLst/>
                </a:prstGeom>
                <a:blipFill>
                  <a:blip r:embed="rId2"/>
                  <a:stretch>
                    <a:fillRect/>
                  </a:stretch>
                </a:blipFill>
              </p:spPr>
              <p:txBody>
                <a:bodyPr/>
                <a:lstStyle/>
                <a:p>
                  <a:r>
                    <a:rPr lang="en-GB">
                      <a:noFill/>
                    </a:rPr>
                    <a:t> </a:t>
                  </a:r>
                </a:p>
              </p:txBody>
            </p:sp>
          </mc:Fallback>
        </mc:AlternateContent>
        <p:cxnSp>
          <p:nvCxnSpPr>
            <p:cNvPr id="6" name="Straight Connector 5">
              <a:extLst>
                <a:ext uri="{FF2B5EF4-FFF2-40B4-BE49-F238E27FC236}">
                  <a16:creationId xmlns:a16="http://schemas.microsoft.com/office/drawing/2014/main" id="{5CDD516F-B68B-FB7D-BFC1-9AE797B8192D}"/>
                </a:ext>
              </a:extLst>
            </p:cNvPr>
            <p:cNvCxnSpPr/>
            <p:nvPr/>
          </p:nvCxnSpPr>
          <p:spPr>
            <a:xfrm>
              <a:off x="4055669" y="3782081"/>
              <a:ext cx="9367" cy="1311941"/>
            </a:xfrm>
            <a:prstGeom prst="line">
              <a:avLst/>
            </a:prstGeom>
            <a:ln w="1905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6558F3-1703-5C53-879F-D7AE6F7AEF12}"/>
                    </a:ext>
                  </a:extLst>
                </p:cNvPr>
                <p:cNvSpPr/>
                <p:nvPr/>
              </p:nvSpPr>
              <p:spPr>
                <a:xfrm>
                  <a:off x="3318389" y="4901723"/>
                  <a:ext cx="528413"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dirty="0" smtClean="0">
                                <a:latin typeface="Cambria Math" panose="02040503050406030204" pitchFamily="18" charset="0"/>
                              </a:rPr>
                            </m:ctrlPr>
                          </m:sSubPr>
                          <m:e>
                            <m:r>
                              <a:rPr lang="en-GB" sz="2400" i="1" dirty="0">
                                <a:latin typeface="Cambria Math" panose="02040503050406030204" pitchFamily="18" charset="0"/>
                              </a:rPr>
                              <m:t>𝑝</m:t>
                            </m:r>
                          </m:e>
                          <m:sub>
                            <m:r>
                              <a:rPr lang="en-GB" sz="2400" b="0" i="1" dirty="0" smtClean="0">
                                <a:latin typeface="Cambria Math" panose="02040503050406030204" pitchFamily="18" charset="0"/>
                              </a:rPr>
                              <m:t>1</m:t>
                            </m:r>
                          </m:sub>
                        </m:sSub>
                      </m:oMath>
                    </m:oMathPara>
                  </a14:m>
                  <a:endParaRPr lang="en-GB" sz="2400" baseline="-25000" dirty="0"/>
                </a:p>
              </p:txBody>
            </p:sp>
          </mc:Choice>
          <mc:Fallback xmlns="">
            <p:sp>
              <p:nvSpPr>
                <p:cNvPr id="7" name="Rectangle 6">
                  <a:extLst>
                    <a:ext uri="{FF2B5EF4-FFF2-40B4-BE49-F238E27FC236}">
                      <a16:creationId xmlns:a16="http://schemas.microsoft.com/office/drawing/2014/main" id="{7A6558F3-1703-5C53-879F-D7AE6F7AEF12}"/>
                    </a:ext>
                  </a:extLst>
                </p:cNvPr>
                <p:cNvSpPr>
                  <a:spLocks noRot="1" noChangeAspect="1" noMove="1" noResize="1" noEditPoints="1" noAdjustHandles="1" noChangeArrowheads="1" noChangeShapeType="1" noTextEdit="1"/>
                </p:cNvSpPr>
                <p:nvPr/>
              </p:nvSpPr>
              <p:spPr>
                <a:xfrm>
                  <a:off x="3318389" y="4901723"/>
                  <a:ext cx="528413" cy="453137"/>
                </a:xfrm>
                <a:prstGeom prst="rect">
                  <a:avLst/>
                </a:prstGeom>
                <a:blipFill>
                  <a:blip r:embed="rId3"/>
                  <a:stretch>
                    <a:fillRect b="-13514"/>
                  </a:stretch>
                </a:blipFill>
              </p:spPr>
              <p:txBody>
                <a:bodyPr/>
                <a:lstStyle/>
                <a:p>
                  <a:r>
                    <a:rPr lang="en-GB">
                      <a:noFill/>
                    </a:rPr>
                    <a:t> </a:t>
                  </a:r>
                </a:p>
              </p:txBody>
            </p:sp>
          </mc:Fallback>
        </mc:AlternateContent>
        <p:cxnSp>
          <p:nvCxnSpPr>
            <p:cNvPr id="8" name="Straight Arrow Connector 7">
              <a:extLst>
                <a:ext uri="{FF2B5EF4-FFF2-40B4-BE49-F238E27FC236}">
                  <a16:creationId xmlns:a16="http://schemas.microsoft.com/office/drawing/2014/main" id="{1A27362E-B996-5A6B-716F-590B344A17A7}"/>
                </a:ext>
              </a:extLst>
            </p:cNvPr>
            <p:cNvCxnSpPr/>
            <p:nvPr/>
          </p:nvCxnSpPr>
          <p:spPr>
            <a:xfrm flipH="1" flipV="1">
              <a:off x="2544032" y="5199457"/>
              <a:ext cx="778054" cy="1"/>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11AE47F-14B1-E772-DBFB-37E75E406A4D}"/>
                </a:ext>
              </a:extLst>
            </p:cNvPr>
            <p:cNvCxnSpPr/>
            <p:nvPr/>
          </p:nvCxnSpPr>
          <p:spPr>
            <a:xfrm flipV="1">
              <a:off x="4541286" y="5208110"/>
              <a:ext cx="778054" cy="1"/>
            </a:xfrm>
            <a:prstGeom prst="straightConnector1">
              <a:avLst/>
            </a:prstGeom>
            <a:ln w="1905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0B08CD4B-27A9-0FE1-FB27-3FF88E0E8A2C}"/>
                    </a:ext>
                  </a:extLst>
                </p:cNvPr>
                <p:cNvSpPr/>
                <p:nvPr/>
              </p:nvSpPr>
              <p:spPr>
                <a:xfrm>
                  <a:off x="4077860" y="4912608"/>
                  <a:ext cx="572593"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smtClean="0">
                            <a:latin typeface="Cambria Math" panose="02040503050406030204" pitchFamily="18" charset="0"/>
                          </a:rPr>
                          <m:t>𝑝</m:t>
                        </m:r>
                        <m:r>
                          <a:rPr lang="en-GB" sz="2400" b="0" i="1" dirty="0" smtClean="0">
                            <a:latin typeface="Cambria Math" panose="02040503050406030204" pitchFamily="18" charset="0"/>
                          </a:rPr>
                          <m:t>2</m:t>
                        </m:r>
                      </m:oMath>
                    </m:oMathPara>
                  </a14:m>
                  <a:endParaRPr lang="en-GB" sz="2400" i="1" baseline="-25000" dirty="0"/>
                </a:p>
              </p:txBody>
            </p:sp>
          </mc:Choice>
          <mc:Fallback xmlns="">
            <p:sp>
              <p:nvSpPr>
                <p:cNvPr id="10" name="Rectangle 9">
                  <a:extLst>
                    <a:ext uri="{FF2B5EF4-FFF2-40B4-BE49-F238E27FC236}">
                      <a16:creationId xmlns:a16="http://schemas.microsoft.com/office/drawing/2014/main" id="{0B08CD4B-27A9-0FE1-FB27-3FF88E0E8A2C}"/>
                    </a:ext>
                  </a:extLst>
                </p:cNvPr>
                <p:cNvSpPr>
                  <a:spLocks noRot="1" noChangeAspect="1" noMove="1" noResize="1" noEditPoints="1" noAdjustHandles="1" noChangeArrowheads="1" noChangeShapeType="1" noTextEdit="1"/>
                </p:cNvSpPr>
                <p:nvPr/>
              </p:nvSpPr>
              <p:spPr>
                <a:xfrm>
                  <a:off x="4077860" y="4912608"/>
                  <a:ext cx="572593" cy="453137"/>
                </a:xfrm>
                <a:prstGeom prst="rect">
                  <a:avLst/>
                </a:prstGeom>
                <a:blipFill>
                  <a:blip r:embed="rId4"/>
                  <a:stretch>
                    <a:fillRect b="-13333"/>
                  </a:stretch>
                </a:blipFill>
              </p:spPr>
              <p:txBody>
                <a:bodyPr/>
                <a:lstStyle/>
                <a:p>
                  <a:r>
                    <a:rPr lang="en-GB">
                      <a:noFill/>
                    </a:rPr>
                    <a:t> </a:t>
                  </a:r>
                </a:p>
              </p:txBody>
            </p:sp>
          </mc:Fallback>
        </mc:AlternateContent>
      </p:grpSp>
      <p:pic>
        <p:nvPicPr>
          <p:cNvPr id="11" name="Content Placeholder 10">
            <a:extLst>
              <a:ext uri="{FF2B5EF4-FFF2-40B4-BE49-F238E27FC236}">
                <a16:creationId xmlns:a16="http://schemas.microsoft.com/office/drawing/2014/main" id="{177938C2-CF5C-CE93-0A1C-82A49D8111F4}"/>
              </a:ext>
            </a:extLst>
          </p:cNvPr>
          <p:cNvPicPr>
            <a:picLocks noChangeAspect="1"/>
          </p:cNvPicPr>
          <p:nvPr/>
        </p:nvPicPr>
        <p:blipFill>
          <a:blip r:embed="rId5"/>
          <a:stretch>
            <a:fillRect/>
          </a:stretch>
        </p:blipFill>
        <p:spPr>
          <a:xfrm>
            <a:off x="7629639" y="1454911"/>
            <a:ext cx="4823546" cy="4097596"/>
          </a:xfrm>
          <a:prstGeom prst="rect">
            <a:avLst/>
          </a:prstGeom>
        </p:spPr>
      </p:pic>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C2F9DF18-C358-9F39-9031-F4AB88219185}"/>
                  </a:ext>
                </a:extLst>
              </p14:cNvPr>
              <p14:cNvContentPartPr/>
              <p14:nvPr/>
            </p14:nvContentPartPr>
            <p14:xfrm>
              <a:off x="4780636" y="5275498"/>
              <a:ext cx="1800" cy="25920"/>
            </p14:xfrm>
          </p:contentPart>
        </mc:Choice>
        <mc:Fallback xmlns="">
          <p:pic>
            <p:nvPicPr>
              <p:cNvPr id="13" name="Ink 12">
                <a:extLst>
                  <a:ext uri="{FF2B5EF4-FFF2-40B4-BE49-F238E27FC236}">
                    <a16:creationId xmlns:a16="http://schemas.microsoft.com/office/drawing/2014/main" id="{C2F9DF18-C358-9F39-9031-F4AB88219185}"/>
                  </a:ext>
                </a:extLst>
              </p:cNvPr>
              <p:cNvPicPr/>
              <p:nvPr/>
            </p:nvPicPr>
            <p:blipFill>
              <a:blip r:embed="rId7"/>
              <a:stretch>
                <a:fillRect/>
              </a:stretch>
            </p:blipFill>
            <p:spPr>
              <a:xfrm>
                <a:off x="4771996" y="5266498"/>
                <a:ext cx="194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56BC4C4C-6D52-858B-C7D1-D22F95C01C62}"/>
                  </a:ext>
                </a:extLst>
              </p14:cNvPr>
              <p14:cNvContentPartPr/>
              <p14:nvPr/>
            </p14:nvContentPartPr>
            <p14:xfrm>
              <a:off x="188476" y="2783578"/>
              <a:ext cx="24120" cy="30600"/>
            </p14:xfrm>
          </p:contentPart>
        </mc:Choice>
        <mc:Fallback xmlns="">
          <p:pic>
            <p:nvPicPr>
              <p:cNvPr id="24" name="Ink 23">
                <a:extLst>
                  <a:ext uri="{FF2B5EF4-FFF2-40B4-BE49-F238E27FC236}">
                    <a16:creationId xmlns:a16="http://schemas.microsoft.com/office/drawing/2014/main" id="{56BC4C4C-6D52-858B-C7D1-D22F95C01C62}"/>
                  </a:ext>
                </a:extLst>
              </p:cNvPr>
              <p:cNvPicPr/>
              <p:nvPr/>
            </p:nvPicPr>
            <p:blipFill>
              <a:blip r:embed="rId9"/>
              <a:stretch>
                <a:fillRect/>
              </a:stretch>
            </p:blipFill>
            <p:spPr>
              <a:xfrm>
                <a:off x="179836" y="2774578"/>
                <a:ext cx="417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2" name="Ink 131">
                <a:extLst>
                  <a:ext uri="{FF2B5EF4-FFF2-40B4-BE49-F238E27FC236}">
                    <a16:creationId xmlns:a16="http://schemas.microsoft.com/office/drawing/2014/main" id="{55A8B9C7-39C4-35FA-312F-3DAC0F384116}"/>
                  </a:ext>
                </a:extLst>
              </p14:cNvPr>
              <p14:cNvContentPartPr/>
              <p14:nvPr/>
            </p14:nvContentPartPr>
            <p14:xfrm>
              <a:off x="10231756" y="3322858"/>
              <a:ext cx="283680" cy="15840"/>
            </p14:xfrm>
          </p:contentPart>
        </mc:Choice>
        <mc:Fallback xmlns="">
          <p:pic>
            <p:nvPicPr>
              <p:cNvPr id="132" name="Ink 131">
                <a:extLst>
                  <a:ext uri="{FF2B5EF4-FFF2-40B4-BE49-F238E27FC236}">
                    <a16:creationId xmlns:a16="http://schemas.microsoft.com/office/drawing/2014/main" id="{55A8B9C7-39C4-35FA-312F-3DAC0F384116}"/>
                  </a:ext>
                </a:extLst>
              </p:cNvPr>
              <p:cNvPicPr/>
              <p:nvPr/>
            </p:nvPicPr>
            <p:blipFill>
              <a:blip r:embed="rId11"/>
              <a:stretch>
                <a:fillRect/>
              </a:stretch>
            </p:blipFill>
            <p:spPr>
              <a:xfrm>
                <a:off x="10223116" y="3313858"/>
                <a:ext cx="301320" cy="3348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54FBED-5E4B-7DCE-F51B-DCF7AD84F6E7}"/>
              </a:ext>
            </a:extLst>
          </p:cNvPr>
          <p:cNvSpPr>
            <a:spLocks noGrp="1"/>
          </p:cNvSpPr>
          <p:nvPr>
            <p:ph sz="half" idx="1"/>
          </p:nvPr>
        </p:nvSpPr>
        <p:spPr>
          <a:xfrm>
            <a:off x="838200" y="1825625"/>
            <a:ext cx="5181600" cy="4911636"/>
          </a:xfrm>
        </p:spPr>
        <p:txBody>
          <a:bodyPr>
            <a:normAutofit fontScale="85000" lnSpcReduction="20000"/>
          </a:bodyPr>
          <a:lstStyle/>
          <a:p>
            <a:pPr>
              <a:lnSpc>
                <a:spcPct val="160000"/>
              </a:lnSpc>
            </a:pPr>
            <a:r>
              <a:rPr lang="en-GB" sz="1600" dirty="0"/>
              <a:t>This example will calculate a cubic spline trajectory for the following points:</a:t>
            </a:r>
          </a:p>
          <a:p>
            <a:pPr>
              <a:lnSpc>
                <a:spcPct val="160000"/>
              </a:lnSpc>
            </a:pPr>
            <a:endParaRPr lang="en-GB" sz="1600" dirty="0"/>
          </a:p>
          <a:p>
            <a:pPr>
              <a:lnSpc>
                <a:spcPct val="160000"/>
              </a:lnSpc>
            </a:pPr>
            <a:endParaRPr lang="en-GB" sz="1600" dirty="0"/>
          </a:p>
          <a:p>
            <a:pPr marL="0" indent="0">
              <a:lnSpc>
                <a:spcPct val="160000"/>
              </a:lnSpc>
              <a:buNone/>
            </a:pPr>
            <a:endParaRPr lang="en-GB" sz="1600" dirty="0"/>
          </a:p>
          <a:p>
            <a:pPr>
              <a:lnSpc>
                <a:spcPct val="160000"/>
              </a:lnSpc>
            </a:pPr>
            <a:r>
              <a:rPr lang="en-GB" sz="1600" dirty="0"/>
              <a:t>Continuous position, velocity and acceleration.</a:t>
            </a:r>
          </a:p>
          <a:p>
            <a:pPr marL="0" indent="0">
              <a:lnSpc>
                <a:spcPct val="160000"/>
              </a:lnSpc>
              <a:buNone/>
            </a:pPr>
            <a:r>
              <a:rPr lang="en-GB" sz="1600" dirty="0"/>
              <a:t>Note:</a:t>
            </a:r>
          </a:p>
          <a:p>
            <a:pPr>
              <a:lnSpc>
                <a:spcPct val="160000"/>
              </a:lnSpc>
            </a:pPr>
            <a:r>
              <a:rPr lang="en-GB" sz="1600" dirty="0"/>
              <a:t>The variable could be joint, </a:t>
            </a:r>
            <a:r>
              <a:rPr lang="en-GB" sz="1600" i="1" dirty="0"/>
              <a:t>y</a:t>
            </a:r>
            <a:r>
              <a:rPr lang="en-GB" sz="1600" dirty="0"/>
              <a:t>-position, …. </a:t>
            </a:r>
          </a:p>
          <a:p>
            <a:pPr>
              <a:lnSpc>
                <a:spcPct val="160000"/>
              </a:lnSpc>
            </a:pPr>
            <a:r>
              <a:rPr lang="en-GB" sz="1600" dirty="0"/>
              <a:t>There is no requirement for the points to be equally spaced</a:t>
            </a:r>
          </a:p>
          <a:p>
            <a:pPr>
              <a:lnSpc>
                <a:spcPct val="160000"/>
              </a:lnSpc>
            </a:pPr>
            <a:r>
              <a:rPr lang="en-GB" sz="1600" dirty="0"/>
              <a:t>There is generally more than 2 intervals &amp; polynomials (or equivalently one interior knot)  </a:t>
            </a:r>
          </a:p>
          <a:p>
            <a:endParaRPr lang="en-GB" dirty="0"/>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BC19C182-A6C9-3311-22C7-A48BCF5159F6}"/>
                  </a:ext>
                </a:extLst>
              </p:cNvPr>
              <p:cNvGraphicFramePr>
                <a:graphicFrameLocks noGrp="1"/>
              </p:cNvGraphicFramePr>
              <p:nvPr>
                <p:ph sz="half" idx="2"/>
                <p:extLst>
                  <p:ext uri="{D42A27DB-BD31-4B8C-83A1-F6EECF244321}">
                    <p14:modId xmlns:p14="http://schemas.microsoft.com/office/powerpoint/2010/main" val="860884727"/>
                  </p:ext>
                </p:extLst>
              </p:nvPr>
            </p:nvGraphicFramePr>
            <p:xfrm>
              <a:off x="1170034" y="2528193"/>
              <a:ext cx="4522464" cy="1341120"/>
            </p:xfrm>
            <a:graphic>
              <a:graphicData uri="http://schemas.openxmlformats.org/drawingml/2006/table">
                <a:tbl>
                  <a:tblPr firstRow="1" bandRow="1">
                    <a:tableStyleId>{9D7B26C5-4107-4FEC-AEDC-1716B250A1EF}</a:tableStyleId>
                  </a:tblPr>
                  <a:tblGrid>
                    <a:gridCol w="1130616">
                      <a:extLst>
                        <a:ext uri="{9D8B030D-6E8A-4147-A177-3AD203B41FA5}">
                          <a16:colId xmlns:a16="http://schemas.microsoft.com/office/drawing/2014/main" val="2164108813"/>
                        </a:ext>
                      </a:extLst>
                    </a:gridCol>
                    <a:gridCol w="1130616">
                      <a:extLst>
                        <a:ext uri="{9D8B030D-6E8A-4147-A177-3AD203B41FA5}">
                          <a16:colId xmlns:a16="http://schemas.microsoft.com/office/drawing/2014/main" val="652887704"/>
                        </a:ext>
                      </a:extLst>
                    </a:gridCol>
                    <a:gridCol w="1130616">
                      <a:extLst>
                        <a:ext uri="{9D8B030D-6E8A-4147-A177-3AD203B41FA5}">
                          <a16:colId xmlns:a16="http://schemas.microsoft.com/office/drawing/2014/main" val="3194261963"/>
                        </a:ext>
                      </a:extLst>
                    </a:gridCol>
                    <a:gridCol w="1130616">
                      <a:extLst>
                        <a:ext uri="{9D8B030D-6E8A-4147-A177-3AD203B41FA5}">
                          <a16:colId xmlns:a16="http://schemas.microsoft.com/office/drawing/2014/main" val="3280001016"/>
                        </a:ext>
                      </a:extLst>
                    </a:gridCol>
                  </a:tblGrid>
                  <a:tr h="291197">
                    <a:tc>
                      <a:txBody>
                        <a:bodyPr/>
                        <a:lstStyle/>
                        <a:p>
                          <a:pPr algn="ctr"/>
                          <a14:m>
                            <m:oMathPara xmlns:m="http://schemas.openxmlformats.org/officeDocument/2006/math">
                              <m:oMathParaPr>
                                <m:jc m:val="centerGroup"/>
                              </m:oMathParaPr>
                              <m:oMath xmlns:m="http://schemas.openxmlformats.org/officeDocument/2006/math">
                                <m:r>
                                  <a:rPr lang="en-GB" sz="1600" i="1" kern="1200" smtClean="0">
                                    <a:solidFill>
                                      <a:schemeClr val="bg2">
                                        <a:lumMod val="50000"/>
                                      </a:schemeClr>
                                    </a:solidFill>
                                    <a:latin typeface="Cambria Math" panose="02040503050406030204" pitchFamily="18" charset="0"/>
                                  </a:rPr>
                                  <m:t>𝑘</m:t>
                                </m:r>
                              </m:oMath>
                            </m:oMathPara>
                          </a14:m>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600" b="0" i="1" kern="1200" smtClean="0">
                                        <a:solidFill>
                                          <a:schemeClr val="bg2">
                                            <a:lumMod val="50000"/>
                                          </a:schemeClr>
                                        </a:solidFill>
                                        <a:latin typeface="Cambria Math" panose="02040503050406030204" pitchFamily="18" charset="0"/>
                                      </a:rPr>
                                    </m:ctrlPr>
                                  </m:sSubPr>
                                  <m:e>
                                    <m:r>
                                      <a:rPr lang="en-GB" sz="1600" b="0" i="1" kern="1200" smtClean="0">
                                        <a:solidFill>
                                          <a:schemeClr val="bg2">
                                            <a:lumMod val="50000"/>
                                          </a:schemeClr>
                                        </a:solidFill>
                                        <a:latin typeface="Cambria Math" panose="02040503050406030204" pitchFamily="18" charset="0"/>
                                      </a:rPr>
                                      <m:t>𝑡</m:t>
                                    </m:r>
                                  </m:e>
                                  <m:sub>
                                    <m:r>
                                      <a:rPr lang="en-GB" sz="1600" b="0" i="1" kern="1200" smtClean="0">
                                        <a:solidFill>
                                          <a:schemeClr val="bg2">
                                            <a:lumMod val="50000"/>
                                          </a:schemeClr>
                                        </a:solidFill>
                                        <a:latin typeface="Cambria Math" panose="02040503050406030204" pitchFamily="18" charset="0"/>
                                      </a:rPr>
                                      <m:t>𝑘</m:t>
                                    </m:r>
                                  </m:sub>
                                </m:sSub>
                              </m:oMath>
                            </m:oMathPara>
                          </a14:m>
                          <a:endParaRPr lang="en-GB" sz="1600" b="0" kern="1200" dirty="0">
                            <a:solidFill>
                              <a:schemeClr val="bg2">
                                <a:lumMod val="50000"/>
                              </a:schemeClr>
                            </a:solidFill>
                            <a:latin typeface="Nexa-Light" panose="01000000000000000000" pitchFamily="2" charset="0"/>
                            <a:ea typeface="+mn-ea"/>
                            <a:cs typeface="+mn-cs"/>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600" b="1" i="1" kern="1200" smtClean="0">
                                        <a:solidFill>
                                          <a:schemeClr val="bg2">
                                            <a:lumMod val="50000"/>
                                          </a:schemeClr>
                                        </a:solidFill>
                                        <a:latin typeface="Cambria Math" panose="02040503050406030204" pitchFamily="18" charset="0"/>
                                      </a:rPr>
                                    </m:ctrlPr>
                                  </m:sSubPr>
                                  <m:e>
                                    <m:r>
                                      <a:rPr lang="en-GB" sz="1600" i="1" kern="1200" smtClean="0">
                                        <a:solidFill>
                                          <a:schemeClr val="bg2">
                                            <a:lumMod val="50000"/>
                                          </a:schemeClr>
                                        </a:solidFill>
                                        <a:latin typeface="Cambria Math" panose="02040503050406030204" pitchFamily="18" charset="0"/>
                                      </a:rPr>
                                      <m:t>𝑥</m:t>
                                    </m:r>
                                  </m:e>
                                  <m:sub>
                                    <m:r>
                                      <a:rPr lang="en-GB" sz="1600" i="1" kern="1200" smtClean="0">
                                        <a:solidFill>
                                          <a:schemeClr val="bg2">
                                            <a:lumMod val="50000"/>
                                          </a:schemeClr>
                                        </a:solidFill>
                                        <a:latin typeface="Cambria Math" panose="02040503050406030204" pitchFamily="18" charset="0"/>
                                      </a:rPr>
                                      <m:t>𝑘</m:t>
                                    </m:r>
                                  </m:sub>
                                </m:sSub>
                              </m:oMath>
                            </m:oMathPara>
                          </a14:m>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GB" sz="1600" b="1" i="1" kern="1200" dirty="0" smtClean="0">
                                        <a:solidFill>
                                          <a:schemeClr val="bg2">
                                            <a:lumMod val="50000"/>
                                          </a:schemeClr>
                                        </a:solidFill>
                                        <a:latin typeface="Cambria Math" panose="02040503050406030204" pitchFamily="18" charset="0"/>
                                      </a:rPr>
                                    </m:ctrlPr>
                                  </m:sSubPr>
                                  <m:e>
                                    <m:acc>
                                      <m:accPr>
                                        <m:chr m:val="̇"/>
                                        <m:ctrlPr>
                                          <a:rPr lang="en-GB" sz="1600" b="1" i="1" kern="1200" dirty="0" smtClean="0">
                                            <a:solidFill>
                                              <a:schemeClr val="bg2">
                                                <a:lumMod val="50000"/>
                                              </a:schemeClr>
                                            </a:solidFill>
                                            <a:latin typeface="Cambria Math" panose="02040503050406030204" pitchFamily="18" charset="0"/>
                                          </a:rPr>
                                        </m:ctrlPr>
                                      </m:accPr>
                                      <m:e>
                                        <m:r>
                                          <a:rPr lang="en-GB" sz="1600" i="1" kern="1200" dirty="0" smtClean="0">
                                            <a:solidFill>
                                              <a:schemeClr val="bg2">
                                                <a:lumMod val="50000"/>
                                              </a:schemeClr>
                                            </a:solidFill>
                                            <a:latin typeface="Cambria Math" panose="02040503050406030204" pitchFamily="18" charset="0"/>
                                          </a:rPr>
                                          <m:t>𝑥</m:t>
                                        </m:r>
                                      </m:e>
                                    </m:acc>
                                  </m:e>
                                  <m:sub>
                                    <m:r>
                                      <a:rPr lang="en-GB" sz="1600" i="1" kern="1200" dirty="0" smtClean="0">
                                        <a:solidFill>
                                          <a:schemeClr val="bg2">
                                            <a:lumMod val="50000"/>
                                          </a:schemeClr>
                                        </a:solidFill>
                                        <a:latin typeface="Cambria Math" panose="02040503050406030204" pitchFamily="18" charset="0"/>
                                      </a:rPr>
                                      <m:t>𝑘</m:t>
                                    </m:r>
                                  </m:sub>
                                </m:sSub>
                              </m:oMath>
                            </m:oMathPara>
                          </a14:m>
                          <a:endParaRPr lang="en-GB" sz="1600" kern="1200" dirty="0">
                            <a:solidFill>
                              <a:schemeClr val="bg2">
                                <a:lumMod val="50000"/>
                              </a:schemeClr>
                            </a:solidFill>
                            <a:latin typeface="Nexa-Light" panose="01000000000000000000" pitchFamily="2" charset="0"/>
                            <a:ea typeface="+mn-ea"/>
                            <a:cs typeface="+mn-cs"/>
                          </a:endParaRPr>
                        </a:p>
                      </a:txBody>
                      <a:tcPr/>
                    </a:tc>
                    <a:extLst>
                      <a:ext uri="{0D108BD9-81ED-4DB2-BD59-A6C34878D82A}">
                        <a16:rowId xmlns:a16="http://schemas.microsoft.com/office/drawing/2014/main" val="3453405322"/>
                      </a:ext>
                    </a:extLst>
                  </a:tr>
                  <a:tr h="291197">
                    <a:tc>
                      <a:txBody>
                        <a:bodyPr/>
                        <a:lstStyle/>
                        <a:p>
                          <a:pPr algn="ctr"/>
                          <a:r>
                            <a:rPr lang="en-GB" sz="1600" kern="1200" dirty="0">
                              <a:solidFill>
                                <a:schemeClr val="bg2">
                                  <a:lumMod val="50000"/>
                                </a:schemeClr>
                              </a:solidFill>
                            </a:rPr>
                            <a:t>1</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0</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0</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0</a:t>
                          </a:r>
                          <a:endParaRPr lang="en-GB" sz="1600" kern="1200" dirty="0">
                            <a:solidFill>
                              <a:schemeClr val="bg2">
                                <a:lumMod val="50000"/>
                              </a:schemeClr>
                            </a:solidFill>
                            <a:latin typeface="Nexa-Light" panose="01000000000000000000" pitchFamily="2" charset="0"/>
                            <a:ea typeface="+mn-ea"/>
                            <a:cs typeface="+mn-cs"/>
                          </a:endParaRPr>
                        </a:p>
                      </a:txBody>
                      <a:tcPr/>
                    </a:tc>
                    <a:extLst>
                      <a:ext uri="{0D108BD9-81ED-4DB2-BD59-A6C34878D82A}">
                        <a16:rowId xmlns:a16="http://schemas.microsoft.com/office/drawing/2014/main" val="1604315831"/>
                      </a:ext>
                    </a:extLst>
                  </a:tr>
                  <a:tr h="291197">
                    <a:tc>
                      <a:txBody>
                        <a:bodyPr/>
                        <a:lstStyle/>
                        <a:p>
                          <a:pPr algn="ctr"/>
                          <a:r>
                            <a:rPr lang="en-GB" sz="1600" kern="1200" dirty="0">
                              <a:solidFill>
                                <a:schemeClr val="bg2">
                                  <a:lumMod val="50000"/>
                                </a:schemeClr>
                              </a:solidFill>
                            </a:rPr>
                            <a:t>2</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1</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2</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endParaRPr lang="en-GB" sz="1600" kern="1200" dirty="0">
                            <a:solidFill>
                              <a:schemeClr val="bg2">
                                <a:lumMod val="50000"/>
                              </a:schemeClr>
                            </a:solidFill>
                            <a:latin typeface="Nexa-Light" panose="01000000000000000000" pitchFamily="2" charset="0"/>
                            <a:ea typeface="+mn-ea"/>
                            <a:cs typeface="+mn-cs"/>
                          </a:endParaRPr>
                        </a:p>
                      </a:txBody>
                      <a:tcPr/>
                    </a:tc>
                    <a:extLst>
                      <a:ext uri="{0D108BD9-81ED-4DB2-BD59-A6C34878D82A}">
                        <a16:rowId xmlns:a16="http://schemas.microsoft.com/office/drawing/2014/main" val="2694998127"/>
                      </a:ext>
                    </a:extLst>
                  </a:tr>
                  <a:tr h="291197">
                    <a:tc>
                      <a:txBody>
                        <a:bodyPr/>
                        <a:lstStyle/>
                        <a:p>
                          <a:pPr algn="ctr"/>
                          <a:r>
                            <a:rPr lang="en-GB" sz="1600" kern="1200" dirty="0">
                              <a:solidFill>
                                <a:schemeClr val="bg2">
                                  <a:lumMod val="50000"/>
                                </a:schemeClr>
                              </a:solidFill>
                            </a:rPr>
                            <a:t>3</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2</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3</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0</a:t>
                          </a:r>
                          <a:endParaRPr lang="en-GB" sz="1600" kern="1200" dirty="0">
                            <a:solidFill>
                              <a:schemeClr val="bg2">
                                <a:lumMod val="50000"/>
                              </a:schemeClr>
                            </a:solidFill>
                            <a:latin typeface="Nexa-Light" panose="01000000000000000000" pitchFamily="2" charset="0"/>
                            <a:ea typeface="+mn-ea"/>
                            <a:cs typeface="+mn-cs"/>
                          </a:endParaRPr>
                        </a:p>
                      </a:txBody>
                      <a:tcPr/>
                    </a:tc>
                    <a:extLst>
                      <a:ext uri="{0D108BD9-81ED-4DB2-BD59-A6C34878D82A}">
                        <a16:rowId xmlns:a16="http://schemas.microsoft.com/office/drawing/2014/main" val="3855873465"/>
                      </a:ext>
                    </a:extLst>
                  </a:tr>
                </a:tbl>
              </a:graphicData>
            </a:graphic>
          </p:graphicFrame>
        </mc:Choice>
        <mc:Fallback xmlns="">
          <p:graphicFrame>
            <p:nvGraphicFramePr>
              <p:cNvPr id="5" name="Content Placeholder 4">
                <a:extLst>
                  <a:ext uri="{FF2B5EF4-FFF2-40B4-BE49-F238E27FC236}">
                    <a16:creationId xmlns:a16="http://schemas.microsoft.com/office/drawing/2014/main" id="{BC19C182-A6C9-3311-22C7-A48BCF5159F6}"/>
                  </a:ext>
                </a:extLst>
              </p:cNvPr>
              <p:cNvGraphicFramePr>
                <a:graphicFrameLocks noGrp="1"/>
              </p:cNvGraphicFramePr>
              <p:nvPr>
                <p:ph sz="half" idx="2"/>
                <p:extLst>
                  <p:ext uri="{D42A27DB-BD31-4B8C-83A1-F6EECF244321}">
                    <p14:modId xmlns:p14="http://schemas.microsoft.com/office/powerpoint/2010/main" val="860884727"/>
                  </p:ext>
                </p:extLst>
              </p:nvPr>
            </p:nvGraphicFramePr>
            <p:xfrm>
              <a:off x="1170034" y="2528193"/>
              <a:ext cx="4522464" cy="1341120"/>
            </p:xfrm>
            <a:graphic>
              <a:graphicData uri="http://schemas.openxmlformats.org/drawingml/2006/table">
                <a:tbl>
                  <a:tblPr firstRow="1" bandRow="1">
                    <a:tableStyleId>{9D7B26C5-4107-4FEC-AEDC-1716B250A1EF}</a:tableStyleId>
                  </a:tblPr>
                  <a:tblGrid>
                    <a:gridCol w="1130616">
                      <a:extLst>
                        <a:ext uri="{9D8B030D-6E8A-4147-A177-3AD203B41FA5}">
                          <a16:colId xmlns:a16="http://schemas.microsoft.com/office/drawing/2014/main" val="2164108813"/>
                        </a:ext>
                      </a:extLst>
                    </a:gridCol>
                    <a:gridCol w="1130616">
                      <a:extLst>
                        <a:ext uri="{9D8B030D-6E8A-4147-A177-3AD203B41FA5}">
                          <a16:colId xmlns:a16="http://schemas.microsoft.com/office/drawing/2014/main" val="652887704"/>
                        </a:ext>
                      </a:extLst>
                    </a:gridCol>
                    <a:gridCol w="1130616">
                      <a:extLst>
                        <a:ext uri="{9D8B030D-6E8A-4147-A177-3AD203B41FA5}">
                          <a16:colId xmlns:a16="http://schemas.microsoft.com/office/drawing/2014/main" val="3194261963"/>
                        </a:ext>
                      </a:extLst>
                    </a:gridCol>
                    <a:gridCol w="1130616">
                      <a:extLst>
                        <a:ext uri="{9D8B030D-6E8A-4147-A177-3AD203B41FA5}">
                          <a16:colId xmlns:a16="http://schemas.microsoft.com/office/drawing/2014/main" val="3280001016"/>
                        </a:ext>
                      </a:extLst>
                    </a:gridCol>
                  </a:tblGrid>
                  <a:tr h="335280">
                    <a:tc>
                      <a:txBody>
                        <a:bodyPr/>
                        <a:lstStyle/>
                        <a:p>
                          <a:endParaRPr lang="en-US"/>
                        </a:p>
                      </a:txBody>
                      <a:tcPr>
                        <a:blipFill>
                          <a:blip r:embed="rId2"/>
                          <a:stretch>
                            <a:fillRect t="-1818" r="-300000" b="-325455"/>
                          </a:stretch>
                        </a:blipFill>
                      </a:tcPr>
                    </a:tc>
                    <a:tc>
                      <a:txBody>
                        <a:bodyPr/>
                        <a:lstStyle/>
                        <a:p>
                          <a:endParaRPr lang="en-US"/>
                        </a:p>
                      </a:txBody>
                      <a:tcPr>
                        <a:blipFill>
                          <a:blip r:embed="rId2"/>
                          <a:stretch>
                            <a:fillRect l="-100000" t="-1818" r="-200000" b="-325455"/>
                          </a:stretch>
                        </a:blipFill>
                      </a:tcPr>
                    </a:tc>
                    <a:tc>
                      <a:txBody>
                        <a:bodyPr/>
                        <a:lstStyle/>
                        <a:p>
                          <a:endParaRPr lang="en-US"/>
                        </a:p>
                      </a:txBody>
                      <a:tcPr>
                        <a:blipFill>
                          <a:blip r:embed="rId2"/>
                          <a:stretch>
                            <a:fillRect l="-201081" t="-1818" r="-101081" b="-325455"/>
                          </a:stretch>
                        </a:blipFill>
                      </a:tcPr>
                    </a:tc>
                    <a:tc>
                      <a:txBody>
                        <a:bodyPr/>
                        <a:lstStyle/>
                        <a:p>
                          <a:endParaRPr lang="en-US"/>
                        </a:p>
                      </a:txBody>
                      <a:tcPr>
                        <a:blipFill>
                          <a:blip r:embed="rId2"/>
                          <a:stretch>
                            <a:fillRect l="-299462" t="-1818" r="-538" b="-325455"/>
                          </a:stretch>
                        </a:blipFill>
                      </a:tcPr>
                    </a:tc>
                    <a:extLst>
                      <a:ext uri="{0D108BD9-81ED-4DB2-BD59-A6C34878D82A}">
                        <a16:rowId xmlns:a16="http://schemas.microsoft.com/office/drawing/2014/main" val="3453405322"/>
                      </a:ext>
                    </a:extLst>
                  </a:tr>
                  <a:tr h="335280">
                    <a:tc>
                      <a:txBody>
                        <a:bodyPr/>
                        <a:lstStyle/>
                        <a:p>
                          <a:pPr algn="ctr"/>
                          <a:r>
                            <a:rPr lang="en-GB" sz="1600" kern="1200" dirty="0">
                              <a:solidFill>
                                <a:schemeClr val="bg2">
                                  <a:lumMod val="50000"/>
                                </a:schemeClr>
                              </a:solidFill>
                            </a:rPr>
                            <a:t>1</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0</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0</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0</a:t>
                          </a:r>
                          <a:endParaRPr lang="en-GB" sz="1600" kern="1200" dirty="0">
                            <a:solidFill>
                              <a:schemeClr val="bg2">
                                <a:lumMod val="50000"/>
                              </a:schemeClr>
                            </a:solidFill>
                            <a:latin typeface="Nexa-Light" panose="01000000000000000000" pitchFamily="2" charset="0"/>
                            <a:ea typeface="+mn-ea"/>
                            <a:cs typeface="+mn-cs"/>
                          </a:endParaRPr>
                        </a:p>
                      </a:txBody>
                      <a:tcPr/>
                    </a:tc>
                    <a:extLst>
                      <a:ext uri="{0D108BD9-81ED-4DB2-BD59-A6C34878D82A}">
                        <a16:rowId xmlns:a16="http://schemas.microsoft.com/office/drawing/2014/main" val="1604315831"/>
                      </a:ext>
                    </a:extLst>
                  </a:tr>
                  <a:tr h="335280">
                    <a:tc>
                      <a:txBody>
                        <a:bodyPr/>
                        <a:lstStyle/>
                        <a:p>
                          <a:pPr algn="ctr"/>
                          <a:r>
                            <a:rPr lang="en-GB" sz="1600" kern="1200" dirty="0">
                              <a:solidFill>
                                <a:schemeClr val="bg2">
                                  <a:lumMod val="50000"/>
                                </a:schemeClr>
                              </a:solidFill>
                            </a:rPr>
                            <a:t>2</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1</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2</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endParaRPr lang="en-GB" sz="1600" kern="1200" dirty="0">
                            <a:solidFill>
                              <a:schemeClr val="bg2">
                                <a:lumMod val="50000"/>
                              </a:schemeClr>
                            </a:solidFill>
                            <a:latin typeface="Nexa-Light" panose="01000000000000000000" pitchFamily="2" charset="0"/>
                            <a:ea typeface="+mn-ea"/>
                            <a:cs typeface="+mn-cs"/>
                          </a:endParaRPr>
                        </a:p>
                      </a:txBody>
                      <a:tcPr/>
                    </a:tc>
                    <a:extLst>
                      <a:ext uri="{0D108BD9-81ED-4DB2-BD59-A6C34878D82A}">
                        <a16:rowId xmlns:a16="http://schemas.microsoft.com/office/drawing/2014/main" val="2694998127"/>
                      </a:ext>
                    </a:extLst>
                  </a:tr>
                  <a:tr h="335280">
                    <a:tc>
                      <a:txBody>
                        <a:bodyPr/>
                        <a:lstStyle/>
                        <a:p>
                          <a:pPr algn="ctr"/>
                          <a:r>
                            <a:rPr lang="en-GB" sz="1600" kern="1200" dirty="0">
                              <a:solidFill>
                                <a:schemeClr val="bg2">
                                  <a:lumMod val="50000"/>
                                </a:schemeClr>
                              </a:solidFill>
                            </a:rPr>
                            <a:t>3</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2</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3</a:t>
                          </a:r>
                          <a:endParaRPr lang="en-GB" sz="1600" kern="1200" dirty="0">
                            <a:solidFill>
                              <a:schemeClr val="bg2">
                                <a:lumMod val="50000"/>
                              </a:schemeClr>
                            </a:solidFill>
                            <a:latin typeface="Nexa-Light" panose="01000000000000000000" pitchFamily="2" charset="0"/>
                            <a:ea typeface="+mn-ea"/>
                            <a:cs typeface="+mn-cs"/>
                          </a:endParaRPr>
                        </a:p>
                      </a:txBody>
                      <a:tcPr/>
                    </a:tc>
                    <a:tc>
                      <a:txBody>
                        <a:bodyPr/>
                        <a:lstStyle/>
                        <a:p>
                          <a:pPr algn="ctr"/>
                          <a:r>
                            <a:rPr lang="en-GB" sz="1600" kern="1200" dirty="0">
                              <a:solidFill>
                                <a:schemeClr val="bg2">
                                  <a:lumMod val="50000"/>
                                </a:schemeClr>
                              </a:solidFill>
                            </a:rPr>
                            <a:t>0</a:t>
                          </a:r>
                          <a:endParaRPr lang="en-GB" sz="1600" kern="1200" dirty="0">
                            <a:solidFill>
                              <a:schemeClr val="bg2">
                                <a:lumMod val="50000"/>
                              </a:schemeClr>
                            </a:solidFill>
                            <a:latin typeface="Nexa-Light" panose="01000000000000000000" pitchFamily="2" charset="0"/>
                            <a:ea typeface="+mn-ea"/>
                            <a:cs typeface="+mn-cs"/>
                          </a:endParaRPr>
                        </a:p>
                      </a:txBody>
                      <a:tcPr/>
                    </a:tc>
                    <a:extLst>
                      <a:ext uri="{0D108BD9-81ED-4DB2-BD59-A6C34878D82A}">
                        <a16:rowId xmlns:a16="http://schemas.microsoft.com/office/drawing/2014/main" val="3855873465"/>
                      </a:ext>
                    </a:extLst>
                  </a:tr>
                </a:tbl>
              </a:graphicData>
            </a:graphic>
          </p:graphicFrame>
        </mc:Fallback>
      </mc:AlternateContent>
      <p:sp>
        <p:nvSpPr>
          <p:cNvPr id="4" name="Title 3">
            <a:extLst>
              <a:ext uri="{FF2B5EF4-FFF2-40B4-BE49-F238E27FC236}">
                <a16:creationId xmlns:a16="http://schemas.microsoft.com/office/drawing/2014/main" id="{835F0241-6E65-C7C4-CAA8-D263BD3C2B4C}"/>
              </a:ext>
            </a:extLst>
          </p:cNvPr>
          <p:cNvSpPr>
            <a:spLocks noGrp="1"/>
          </p:cNvSpPr>
          <p:nvPr>
            <p:ph type="title"/>
          </p:nvPr>
        </p:nvSpPr>
        <p:spPr/>
        <p:txBody>
          <a:bodyPr/>
          <a:lstStyle/>
          <a:p>
            <a:r>
              <a:rPr lang="en-GB" sz="4400" b="1" dirty="0"/>
              <a:t>Example: Cubic Spline Trajectory</a:t>
            </a:r>
            <a:endParaRPr lang="en-GB" dirty="0"/>
          </a:p>
        </p:txBody>
      </p:sp>
      <p:grpSp>
        <p:nvGrpSpPr>
          <p:cNvPr id="6" name="Group 5">
            <a:extLst>
              <a:ext uri="{FF2B5EF4-FFF2-40B4-BE49-F238E27FC236}">
                <a16:creationId xmlns:a16="http://schemas.microsoft.com/office/drawing/2014/main" id="{9DD8B7CF-63D9-BCF9-ABC2-E0EB6AABD1A2}"/>
              </a:ext>
            </a:extLst>
          </p:cNvPr>
          <p:cNvGrpSpPr/>
          <p:nvPr/>
        </p:nvGrpSpPr>
        <p:grpSpPr>
          <a:xfrm>
            <a:off x="6172202" y="2086294"/>
            <a:ext cx="5606903" cy="3641048"/>
            <a:chOff x="2353778" y="1727705"/>
            <a:chExt cx="5606903" cy="3641048"/>
          </a:xfrm>
        </p:grpSpPr>
        <p:sp>
          <p:nvSpPr>
            <p:cNvPr id="7" name="Free-form: Shape 6">
              <a:extLst>
                <a:ext uri="{FF2B5EF4-FFF2-40B4-BE49-F238E27FC236}">
                  <a16:creationId xmlns:a16="http://schemas.microsoft.com/office/drawing/2014/main" id="{44322D1A-A765-27E5-87F0-9B9A12299F74}"/>
                </a:ext>
              </a:extLst>
            </p:cNvPr>
            <p:cNvSpPr/>
            <p:nvPr/>
          </p:nvSpPr>
          <p:spPr>
            <a:xfrm>
              <a:off x="3738282" y="2008094"/>
              <a:ext cx="2160494" cy="2411506"/>
            </a:xfrm>
            <a:custGeom>
              <a:avLst/>
              <a:gdLst>
                <a:gd name="connsiteX0" fmla="*/ 0 w 2160494"/>
                <a:gd name="connsiteY0" fmla="*/ 2411506 h 2411506"/>
                <a:gd name="connsiteX1" fmla="*/ 1066800 w 2160494"/>
                <a:gd name="connsiteY1" fmla="*/ 941294 h 2411506"/>
                <a:gd name="connsiteX2" fmla="*/ 2160494 w 2160494"/>
                <a:gd name="connsiteY2" fmla="*/ 0 h 2411506"/>
                <a:gd name="connsiteX3" fmla="*/ 2160494 w 2160494"/>
                <a:gd name="connsiteY3" fmla="*/ 0 h 2411506"/>
              </a:gdLst>
              <a:ahLst/>
              <a:cxnLst>
                <a:cxn ang="0">
                  <a:pos x="connsiteX0" y="connsiteY0"/>
                </a:cxn>
                <a:cxn ang="0">
                  <a:pos x="connsiteX1" y="connsiteY1"/>
                </a:cxn>
                <a:cxn ang="0">
                  <a:pos x="connsiteX2" y="connsiteY2"/>
                </a:cxn>
                <a:cxn ang="0">
                  <a:pos x="connsiteX3" y="connsiteY3"/>
                </a:cxn>
              </a:cxnLst>
              <a:rect l="l" t="t" r="r" b="b"/>
              <a:pathLst>
                <a:path w="2160494" h="2411506">
                  <a:moveTo>
                    <a:pt x="0" y="2411506"/>
                  </a:moveTo>
                  <a:cubicBezTo>
                    <a:pt x="353359" y="1877359"/>
                    <a:pt x="706718" y="1343212"/>
                    <a:pt x="1066800" y="941294"/>
                  </a:cubicBezTo>
                  <a:cubicBezTo>
                    <a:pt x="1426882" y="539376"/>
                    <a:pt x="2160494" y="0"/>
                    <a:pt x="2160494" y="0"/>
                  </a:cubicBezTo>
                  <a:lnTo>
                    <a:pt x="2160494" y="0"/>
                  </a:lnTo>
                </a:path>
              </a:pathLst>
            </a:cu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a:extLst>
                <a:ext uri="{FF2B5EF4-FFF2-40B4-BE49-F238E27FC236}">
                  <a16:creationId xmlns:a16="http://schemas.microsoft.com/office/drawing/2014/main" id="{8564620F-FEEA-EC48-D7AA-C1A4F74F22F6}"/>
                </a:ext>
              </a:extLst>
            </p:cNvPr>
            <p:cNvCxnSpPr>
              <a:cxnSpLocks/>
              <a:stCxn id="13" idx="4"/>
              <a:endCxn id="23" idx="0"/>
            </p:cNvCxnSpPr>
            <p:nvPr/>
          </p:nvCxnSpPr>
          <p:spPr>
            <a:xfrm>
              <a:off x="4832738" y="3018455"/>
              <a:ext cx="8201" cy="1447164"/>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8C56DD5-2A7C-0325-104F-67233BBEA05C}"/>
                </a:ext>
              </a:extLst>
            </p:cNvPr>
            <p:cNvCxnSpPr>
              <a:cxnSpLocks/>
              <a:stCxn id="14" idx="4"/>
              <a:endCxn id="24" idx="0"/>
            </p:cNvCxnSpPr>
            <p:nvPr/>
          </p:nvCxnSpPr>
          <p:spPr>
            <a:xfrm>
              <a:off x="5898799" y="2100820"/>
              <a:ext cx="26260" cy="2349404"/>
            </a:xfrm>
            <a:prstGeom prst="line">
              <a:avLst/>
            </a:prstGeom>
            <a:ln w="1905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38F816-BCE0-9D9E-3963-9F261D43B84A}"/>
                </a:ext>
              </a:extLst>
            </p:cNvPr>
            <p:cNvCxnSpPr>
              <a:cxnSpLocks/>
            </p:cNvCxnSpPr>
            <p:nvPr/>
          </p:nvCxnSpPr>
          <p:spPr>
            <a:xfrm flipH="1" flipV="1">
              <a:off x="3756209" y="1927792"/>
              <a:ext cx="8967" cy="2860558"/>
            </a:xfrm>
            <a:prstGeom prst="straightConnector1">
              <a:avLst/>
            </a:prstGeom>
            <a:ln w="3810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24EFB33-A81A-186F-3DFD-8E32F1F61EF7}"/>
                </a:ext>
              </a:extLst>
            </p:cNvPr>
            <p:cNvCxnSpPr>
              <a:cxnSpLocks/>
            </p:cNvCxnSpPr>
            <p:nvPr/>
          </p:nvCxnSpPr>
          <p:spPr>
            <a:xfrm>
              <a:off x="3442446" y="4465619"/>
              <a:ext cx="3325907" cy="0"/>
            </a:xfrm>
            <a:prstGeom prst="straightConnector1">
              <a:avLst/>
            </a:prstGeom>
            <a:ln w="38100">
              <a:solidFill>
                <a:schemeClr val="tx1">
                  <a:lumMod val="95000"/>
                  <a:lumOff val="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D77A249-A7BD-F1B9-C41D-368288CDF834}"/>
                </a:ext>
              </a:extLst>
            </p:cNvPr>
            <p:cNvSpPr/>
            <p:nvPr/>
          </p:nvSpPr>
          <p:spPr>
            <a:xfrm>
              <a:off x="3693457" y="4380098"/>
              <a:ext cx="143435" cy="14343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E868F365-F856-142E-7C23-7F897374A020}"/>
                </a:ext>
              </a:extLst>
            </p:cNvPr>
            <p:cNvSpPr/>
            <p:nvPr/>
          </p:nvSpPr>
          <p:spPr>
            <a:xfrm>
              <a:off x="4761020" y="2875020"/>
              <a:ext cx="143435" cy="14343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9A4DEA17-BD9E-D525-AD49-F77FA2D9A2F5}"/>
                </a:ext>
              </a:extLst>
            </p:cNvPr>
            <p:cNvSpPr/>
            <p:nvPr/>
          </p:nvSpPr>
          <p:spPr>
            <a:xfrm>
              <a:off x="5827081" y="1957385"/>
              <a:ext cx="143435" cy="14343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9E5E074-163E-C675-F86B-2446BA58C125}"/>
                    </a:ext>
                  </a:extLst>
                </p:cNvPr>
                <p:cNvSpPr txBox="1"/>
                <p:nvPr/>
              </p:nvSpPr>
              <p:spPr>
                <a:xfrm>
                  <a:off x="3982245" y="3092247"/>
                  <a:ext cx="5652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69E5E074-163E-C675-F86B-2446BA58C125}"/>
                    </a:ext>
                  </a:extLst>
                </p:cNvPr>
                <p:cNvSpPr txBox="1">
                  <a:spLocks noRot="1" noChangeAspect="1" noMove="1" noResize="1" noEditPoints="1" noAdjustHandles="1" noChangeArrowheads="1" noChangeShapeType="1" noTextEdit="1"/>
                </p:cNvSpPr>
                <p:nvPr/>
              </p:nvSpPr>
              <p:spPr>
                <a:xfrm>
                  <a:off x="3982245" y="3092247"/>
                  <a:ext cx="565218" cy="276999"/>
                </a:xfrm>
                <a:prstGeom prst="rect">
                  <a:avLst/>
                </a:prstGeom>
                <a:blipFill>
                  <a:blip r:embed="rId3"/>
                  <a:stretch>
                    <a:fillRect l="-9783" t="-2174" r="-15217" b="-3260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7EB5458-555B-3A87-1B1D-3B5CC85A9C54}"/>
                    </a:ext>
                  </a:extLst>
                </p:cNvPr>
                <p:cNvSpPr txBox="1"/>
                <p:nvPr/>
              </p:nvSpPr>
              <p:spPr>
                <a:xfrm>
                  <a:off x="4904455" y="1988676"/>
                  <a:ext cx="5705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GB" dirty="0"/>
                </a:p>
              </p:txBody>
            </p:sp>
          </mc:Choice>
          <mc:Fallback xmlns="">
            <p:sp>
              <p:nvSpPr>
                <p:cNvPr id="16" name="TextBox 15">
                  <a:extLst>
                    <a:ext uri="{FF2B5EF4-FFF2-40B4-BE49-F238E27FC236}">
                      <a16:creationId xmlns:a16="http://schemas.microsoft.com/office/drawing/2014/main" id="{87EB5458-555B-3A87-1B1D-3B5CC85A9C54}"/>
                    </a:ext>
                  </a:extLst>
                </p:cNvPr>
                <p:cNvSpPr txBox="1">
                  <a:spLocks noRot="1" noChangeAspect="1" noMove="1" noResize="1" noEditPoints="1" noAdjustHandles="1" noChangeArrowheads="1" noChangeShapeType="1" noTextEdit="1"/>
                </p:cNvSpPr>
                <p:nvPr/>
              </p:nvSpPr>
              <p:spPr>
                <a:xfrm>
                  <a:off x="4904455" y="1988676"/>
                  <a:ext cx="570541" cy="276999"/>
                </a:xfrm>
                <a:prstGeom prst="rect">
                  <a:avLst/>
                </a:prstGeom>
                <a:blipFill>
                  <a:blip r:embed="rId4"/>
                  <a:stretch>
                    <a:fillRect l="-9574" t="-2222" r="-13830"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4E59A59-8741-A274-BFB4-3FB67B273ACF}"/>
                    </a:ext>
                  </a:extLst>
                </p:cNvPr>
                <p:cNvSpPr txBox="1"/>
                <p:nvPr/>
              </p:nvSpPr>
              <p:spPr>
                <a:xfrm>
                  <a:off x="3382783" y="3853708"/>
                  <a:ext cx="27610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m:oMath xmlns:m="http://schemas.openxmlformats.org/officeDocument/2006/math">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e>
                          <m:sub>
                            <m:r>
                              <a:rPr lang="en-GB" b="0" i="1" smtClean="0">
                                <a:latin typeface="Cambria Math" panose="02040503050406030204" pitchFamily="18" charset="0"/>
                              </a:rPr>
                              <m:t>1</m:t>
                            </m:r>
                          </m:sub>
                        </m:sSub>
                      </m:oMath>
                    </m:oMathPara>
                  </a14:m>
                  <a:endParaRPr lang="en-GB" dirty="0"/>
                </a:p>
              </p:txBody>
            </p:sp>
          </mc:Choice>
          <mc:Fallback xmlns="">
            <p:sp>
              <p:nvSpPr>
                <p:cNvPr id="17" name="TextBox 16">
                  <a:extLst>
                    <a:ext uri="{FF2B5EF4-FFF2-40B4-BE49-F238E27FC236}">
                      <a16:creationId xmlns:a16="http://schemas.microsoft.com/office/drawing/2014/main" id="{D4E59A59-8741-A274-BFB4-3FB67B273ACF}"/>
                    </a:ext>
                  </a:extLst>
                </p:cNvPr>
                <p:cNvSpPr txBox="1">
                  <a:spLocks noRot="1" noChangeAspect="1" noMove="1" noResize="1" noEditPoints="1" noAdjustHandles="1" noChangeArrowheads="1" noChangeShapeType="1" noTextEdit="1"/>
                </p:cNvSpPr>
                <p:nvPr/>
              </p:nvSpPr>
              <p:spPr>
                <a:xfrm>
                  <a:off x="3382783" y="3853708"/>
                  <a:ext cx="276101" cy="553998"/>
                </a:xfrm>
                <a:prstGeom prst="rect">
                  <a:avLst/>
                </a:prstGeom>
                <a:blipFill>
                  <a:blip r:embed="rId5"/>
                  <a:stretch>
                    <a:fillRect l="-13043" r="-8696" b="-65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7DAB9D-BE29-EF32-F6E6-C3FE6C758FCD}"/>
                    </a:ext>
                  </a:extLst>
                </p:cNvPr>
                <p:cNvSpPr txBox="1"/>
                <p:nvPr/>
              </p:nvSpPr>
              <p:spPr>
                <a:xfrm>
                  <a:off x="5994176" y="1727705"/>
                  <a:ext cx="28142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3</m:t>
                            </m:r>
                          </m:sub>
                        </m:sSub>
                      </m:oMath>
                      <m:oMath xmlns:m="http://schemas.openxmlformats.org/officeDocument/2006/math">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e>
                          <m:sub>
                            <m:r>
                              <a:rPr lang="en-GB" b="0" i="1" smtClean="0">
                                <a:latin typeface="Cambria Math" panose="02040503050406030204" pitchFamily="18" charset="0"/>
                              </a:rPr>
                              <m:t>3</m:t>
                            </m:r>
                          </m:sub>
                        </m:sSub>
                      </m:oMath>
                    </m:oMathPara>
                  </a14:m>
                  <a:endParaRPr lang="en-GB" dirty="0"/>
                </a:p>
              </p:txBody>
            </p:sp>
          </mc:Choice>
          <mc:Fallback xmlns="">
            <p:sp>
              <p:nvSpPr>
                <p:cNvPr id="18" name="TextBox 17">
                  <a:extLst>
                    <a:ext uri="{FF2B5EF4-FFF2-40B4-BE49-F238E27FC236}">
                      <a16:creationId xmlns:a16="http://schemas.microsoft.com/office/drawing/2014/main" id="{1C7DAB9D-BE29-EF32-F6E6-C3FE6C758FCD}"/>
                    </a:ext>
                  </a:extLst>
                </p:cNvPr>
                <p:cNvSpPr txBox="1">
                  <a:spLocks noRot="1" noChangeAspect="1" noMove="1" noResize="1" noEditPoints="1" noAdjustHandles="1" noChangeArrowheads="1" noChangeShapeType="1" noTextEdit="1"/>
                </p:cNvSpPr>
                <p:nvPr/>
              </p:nvSpPr>
              <p:spPr>
                <a:xfrm>
                  <a:off x="5994176" y="1727705"/>
                  <a:ext cx="281423" cy="553998"/>
                </a:xfrm>
                <a:prstGeom prst="rect">
                  <a:avLst/>
                </a:prstGeom>
                <a:blipFill>
                  <a:blip r:embed="rId6"/>
                  <a:stretch>
                    <a:fillRect l="-13043" r="-8696" b="-7692"/>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75FB43AD-EB21-DBCB-41F1-20154DCB8291}"/>
                </a:ext>
              </a:extLst>
            </p:cNvPr>
            <p:cNvSpPr txBox="1"/>
            <p:nvPr/>
          </p:nvSpPr>
          <p:spPr>
            <a:xfrm>
              <a:off x="2353778" y="3778095"/>
              <a:ext cx="1151878" cy="738664"/>
            </a:xfrm>
            <a:prstGeom prst="rect">
              <a:avLst/>
            </a:prstGeom>
            <a:noFill/>
          </p:spPr>
          <p:txBody>
            <a:bodyPr wrap="square" rtlCol="0">
              <a:spAutoFit/>
            </a:bodyPr>
            <a:lstStyle/>
            <a:p>
              <a:r>
                <a:rPr lang="en-GB" sz="1400" dirty="0">
                  <a:solidFill>
                    <a:schemeClr val="bg1">
                      <a:lumMod val="50000"/>
                    </a:schemeClr>
                  </a:solidFill>
                  <a:latin typeface="Nexa Bold" panose="02000000000000000000" pitchFamily="50" charset="0"/>
                </a:rPr>
                <a:t>Initial boundary condition</a:t>
              </a:r>
            </a:p>
          </p:txBody>
        </p:sp>
        <p:sp>
          <p:nvSpPr>
            <p:cNvPr id="20" name="TextBox 19">
              <a:extLst>
                <a:ext uri="{FF2B5EF4-FFF2-40B4-BE49-F238E27FC236}">
                  <a16:creationId xmlns:a16="http://schemas.microsoft.com/office/drawing/2014/main" id="{13C37678-3233-DD1E-D909-D7DB4B84B7E6}"/>
                </a:ext>
              </a:extLst>
            </p:cNvPr>
            <p:cNvSpPr txBox="1"/>
            <p:nvPr/>
          </p:nvSpPr>
          <p:spPr>
            <a:xfrm>
              <a:off x="6427385" y="1782727"/>
              <a:ext cx="1533296" cy="523220"/>
            </a:xfrm>
            <a:prstGeom prst="rect">
              <a:avLst/>
            </a:prstGeom>
            <a:noFill/>
          </p:spPr>
          <p:txBody>
            <a:bodyPr wrap="square" rtlCol="0">
              <a:spAutoFit/>
            </a:bodyPr>
            <a:lstStyle/>
            <a:p>
              <a:r>
                <a:rPr lang="en-GB" sz="1400" dirty="0">
                  <a:solidFill>
                    <a:schemeClr val="bg1">
                      <a:lumMod val="50000"/>
                    </a:schemeClr>
                  </a:solidFill>
                  <a:latin typeface="Nexa Bold" panose="02000000000000000000" pitchFamily="50" charset="0"/>
                </a:rPr>
                <a:t>Final boundary condition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66224C-D0D2-CAEA-3CFB-F8604229B87D}"/>
                    </a:ext>
                  </a:extLst>
                </p:cNvPr>
                <p:cNvSpPr txBox="1"/>
                <p:nvPr/>
              </p:nvSpPr>
              <p:spPr>
                <a:xfrm>
                  <a:off x="6270250" y="4382466"/>
                  <a:ext cx="49305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𝑡</m:t>
                        </m:r>
                      </m:oMath>
                    </m:oMathPara>
                  </a14:m>
                  <a:endParaRPr lang="en-GB" sz="2800" dirty="0"/>
                </a:p>
              </p:txBody>
            </p:sp>
          </mc:Choice>
          <mc:Fallback xmlns="">
            <p:sp>
              <p:nvSpPr>
                <p:cNvPr id="21" name="TextBox 20">
                  <a:extLst>
                    <a:ext uri="{FF2B5EF4-FFF2-40B4-BE49-F238E27FC236}">
                      <a16:creationId xmlns:a16="http://schemas.microsoft.com/office/drawing/2014/main" id="{1F66224C-D0D2-CAEA-3CFB-F8604229B87D}"/>
                    </a:ext>
                  </a:extLst>
                </p:cNvPr>
                <p:cNvSpPr txBox="1">
                  <a:spLocks noRot="1" noChangeAspect="1" noMove="1" noResize="1" noEditPoints="1" noAdjustHandles="1" noChangeArrowheads="1" noChangeShapeType="1" noTextEdit="1"/>
                </p:cNvSpPr>
                <p:nvPr/>
              </p:nvSpPr>
              <p:spPr>
                <a:xfrm>
                  <a:off x="6270250" y="4382466"/>
                  <a:ext cx="493059" cy="523220"/>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2B69889-1389-146A-6FFB-3B8FB9E1A206}"/>
                    </a:ext>
                  </a:extLst>
                </p:cNvPr>
                <p:cNvSpPr txBox="1"/>
                <p:nvPr/>
              </p:nvSpPr>
              <p:spPr>
                <a:xfrm>
                  <a:off x="3272117" y="2039070"/>
                  <a:ext cx="493059"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𝑥</m:t>
                        </m:r>
                      </m:oMath>
                    </m:oMathPara>
                  </a14:m>
                  <a:endParaRPr lang="en-GB" sz="2800" dirty="0"/>
                </a:p>
              </p:txBody>
            </p:sp>
          </mc:Choice>
          <mc:Fallback xmlns="">
            <p:sp>
              <p:nvSpPr>
                <p:cNvPr id="22" name="TextBox 21">
                  <a:extLst>
                    <a:ext uri="{FF2B5EF4-FFF2-40B4-BE49-F238E27FC236}">
                      <a16:creationId xmlns:a16="http://schemas.microsoft.com/office/drawing/2014/main" id="{C2B69889-1389-146A-6FFB-3B8FB9E1A206}"/>
                    </a:ext>
                  </a:extLst>
                </p:cNvPr>
                <p:cNvSpPr txBox="1">
                  <a:spLocks noRot="1" noChangeAspect="1" noMove="1" noResize="1" noEditPoints="1" noAdjustHandles="1" noChangeArrowheads="1" noChangeShapeType="1" noTextEdit="1"/>
                </p:cNvSpPr>
                <p:nvPr/>
              </p:nvSpPr>
              <p:spPr>
                <a:xfrm>
                  <a:off x="3272117" y="2039070"/>
                  <a:ext cx="493059" cy="523220"/>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962FF7B-21FF-D3D8-71F3-8FF3554720B8}"/>
                    </a:ext>
                  </a:extLst>
                </p:cNvPr>
                <p:cNvSpPr txBox="1"/>
                <p:nvPr/>
              </p:nvSpPr>
              <p:spPr>
                <a:xfrm>
                  <a:off x="4713114" y="4465619"/>
                  <a:ext cx="2556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GB" dirty="0"/>
                </a:p>
              </p:txBody>
            </p:sp>
          </mc:Choice>
          <mc:Fallback xmlns="">
            <p:sp>
              <p:nvSpPr>
                <p:cNvPr id="23" name="TextBox 22">
                  <a:extLst>
                    <a:ext uri="{FF2B5EF4-FFF2-40B4-BE49-F238E27FC236}">
                      <a16:creationId xmlns:a16="http://schemas.microsoft.com/office/drawing/2014/main" id="{3962FF7B-21FF-D3D8-71F3-8FF3554720B8}"/>
                    </a:ext>
                  </a:extLst>
                </p:cNvPr>
                <p:cNvSpPr txBox="1">
                  <a:spLocks noRot="1" noChangeAspect="1" noMove="1" noResize="1" noEditPoints="1" noAdjustHandles="1" noChangeArrowheads="1" noChangeShapeType="1" noTextEdit="1"/>
                </p:cNvSpPr>
                <p:nvPr/>
              </p:nvSpPr>
              <p:spPr>
                <a:xfrm>
                  <a:off x="4713114" y="4465619"/>
                  <a:ext cx="255650" cy="369332"/>
                </a:xfrm>
                <a:prstGeom prst="rect">
                  <a:avLst/>
                </a:prstGeom>
                <a:blipFill>
                  <a:blip r:embed="rId9"/>
                  <a:stretch>
                    <a:fillRect r="-1951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7915818-3F1F-C5C1-71AA-3661AE83BBD8}"/>
                    </a:ext>
                  </a:extLst>
                </p:cNvPr>
                <p:cNvSpPr txBox="1"/>
                <p:nvPr/>
              </p:nvSpPr>
              <p:spPr>
                <a:xfrm>
                  <a:off x="5797234" y="4450224"/>
                  <a:ext cx="2556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oMath>
                    </m:oMathPara>
                  </a14:m>
                  <a:endParaRPr lang="en-GB" dirty="0"/>
                </a:p>
              </p:txBody>
            </p:sp>
          </mc:Choice>
          <mc:Fallback xmlns="">
            <p:sp>
              <p:nvSpPr>
                <p:cNvPr id="24" name="TextBox 23">
                  <a:extLst>
                    <a:ext uri="{FF2B5EF4-FFF2-40B4-BE49-F238E27FC236}">
                      <a16:creationId xmlns:a16="http://schemas.microsoft.com/office/drawing/2014/main" id="{B7915818-3F1F-C5C1-71AA-3661AE83BBD8}"/>
                    </a:ext>
                  </a:extLst>
                </p:cNvPr>
                <p:cNvSpPr txBox="1">
                  <a:spLocks noRot="1" noChangeAspect="1" noMove="1" noResize="1" noEditPoints="1" noAdjustHandles="1" noChangeArrowheads="1" noChangeShapeType="1" noTextEdit="1"/>
                </p:cNvSpPr>
                <p:nvPr/>
              </p:nvSpPr>
              <p:spPr>
                <a:xfrm>
                  <a:off x="5797234" y="4450224"/>
                  <a:ext cx="255650" cy="369332"/>
                </a:xfrm>
                <a:prstGeom prst="rect">
                  <a:avLst/>
                </a:prstGeom>
                <a:blipFill>
                  <a:blip r:embed="rId10"/>
                  <a:stretch>
                    <a:fillRect r="-190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F37140C-CAD7-9806-56FD-A73873DD836F}"/>
                    </a:ext>
                  </a:extLst>
                </p:cNvPr>
                <p:cNvSpPr txBox="1"/>
                <p:nvPr/>
              </p:nvSpPr>
              <p:spPr>
                <a:xfrm>
                  <a:off x="3766003" y="4459410"/>
                  <a:ext cx="2556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0</m:t>
                        </m:r>
                      </m:oMath>
                    </m:oMathPara>
                  </a14:m>
                  <a:endParaRPr lang="en-GB" dirty="0"/>
                </a:p>
              </p:txBody>
            </p:sp>
          </mc:Choice>
          <mc:Fallback xmlns="">
            <p:sp>
              <p:nvSpPr>
                <p:cNvPr id="25" name="TextBox 24">
                  <a:extLst>
                    <a:ext uri="{FF2B5EF4-FFF2-40B4-BE49-F238E27FC236}">
                      <a16:creationId xmlns:a16="http://schemas.microsoft.com/office/drawing/2014/main" id="{8F37140C-CAD7-9806-56FD-A73873DD836F}"/>
                    </a:ext>
                  </a:extLst>
                </p:cNvPr>
                <p:cNvSpPr txBox="1">
                  <a:spLocks noRot="1" noChangeAspect="1" noMove="1" noResize="1" noEditPoints="1" noAdjustHandles="1" noChangeArrowheads="1" noChangeShapeType="1" noTextEdit="1"/>
                </p:cNvSpPr>
                <p:nvPr/>
              </p:nvSpPr>
              <p:spPr>
                <a:xfrm>
                  <a:off x="3766003" y="4459410"/>
                  <a:ext cx="255650" cy="369332"/>
                </a:xfrm>
                <a:prstGeom prst="rect">
                  <a:avLst/>
                </a:prstGeom>
                <a:blipFill>
                  <a:blip r:embed="rId11"/>
                  <a:stretch>
                    <a:fillRect r="-19048"/>
                  </a:stretch>
                </a:blipFill>
              </p:spPr>
              <p:txBody>
                <a:bodyPr/>
                <a:lstStyle/>
                <a:p>
                  <a:r>
                    <a:rPr lang="en-GB">
                      <a:noFill/>
                    </a:rPr>
                    <a:t> </a:t>
                  </a:r>
                </a:p>
              </p:txBody>
            </p:sp>
          </mc:Fallback>
        </mc:AlternateContent>
        <p:cxnSp>
          <p:nvCxnSpPr>
            <p:cNvPr id="26" name="Straight Arrow Connector 25">
              <a:extLst>
                <a:ext uri="{FF2B5EF4-FFF2-40B4-BE49-F238E27FC236}">
                  <a16:creationId xmlns:a16="http://schemas.microsoft.com/office/drawing/2014/main" id="{515B886A-B5A1-E9F8-3B38-85E411A9049E}"/>
                </a:ext>
              </a:extLst>
            </p:cNvPr>
            <p:cNvCxnSpPr>
              <a:cxnSpLocks/>
            </p:cNvCxnSpPr>
            <p:nvPr/>
          </p:nvCxnSpPr>
          <p:spPr>
            <a:xfrm>
              <a:off x="3765176" y="5006668"/>
              <a:ext cx="1075763" cy="0"/>
            </a:xfrm>
            <a:prstGeom prst="straightConnector1">
              <a:avLst/>
            </a:prstGeom>
            <a:ln w="3810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045EB4-A0CC-05FC-C9FA-AA4BDA330100}"/>
                </a:ext>
              </a:extLst>
            </p:cNvPr>
            <p:cNvCxnSpPr/>
            <p:nvPr/>
          </p:nvCxnSpPr>
          <p:spPr>
            <a:xfrm>
              <a:off x="3765176" y="4828742"/>
              <a:ext cx="0" cy="36195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C10BEB1-3E47-CA30-613A-99863DAF60EA}"/>
                </a:ext>
              </a:extLst>
            </p:cNvPr>
            <p:cNvCxnSpPr/>
            <p:nvPr/>
          </p:nvCxnSpPr>
          <p:spPr>
            <a:xfrm>
              <a:off x="4840939" y="4825693"/>
              <a:ext cx="0" cy="36195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4EE31C5-B5B0-4244-971A-844F52458B05}"/>
                </a:ext>
              </a:extLst>
            </p:cNvPr>
            <p:cNvCxnSpPr>
              <a:cxnSpLocks/>
            </p:cNvCxnSpPr>
            <p:nvPr/>
          </p:nvCxnSpPr>
          <p:spPr>
            <a:xfrm>
              <a:off x="4840939" y="5006668"/>
              <a:ext cx="1075763" cy="0"/>
            </a:xfrm>
            <a:prstGeom prst="straightConnector1">
              <a:avLst/>
            </a:prstGeom>
            <a:ln w="38100">
              <a:solidFill>
                <a:srgbClr val="FFC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3242FB2-F1C5-05EA-81FD-34DEE36ADBBD}"/>
                </a:ext>
              </a:extLst>
            </p:cNvPr>
            <p:cNvCxnSpPr/>
            <p:nvPr/>
          </p:nvCxnSpPr>
          <p:spPr>
            <a:xfrm>
              <a:off x="4840939" y="4828742"/>
              <a:ext cx="0" cy="36195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8AED74-CF05-C866-9C47-30B90B75735F}"/>
                </a:ext>
              </a:extLst>
            </p:cNvPr>
            <p:cNvCxnSpPr/>
            <p:nvPr/>
          </p:nvCxnSpPr>
          <p:spPr>
            <a:xfrm>
              <a:off x="5916702" y="4825693"/>
              <a:ext cx="0" cy="36195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FBF2941-822E-A54F-03E8-0A922B85C72A}"/>
                    </a:ext>
                  </a:extLst>
                </p:cNvPr>
                <p:cNvSpPr txBox="1"/>
                <p:nvPr/>
              </p:nvSpPr>
              <p:spPr>
                <a:xfrm>
                  <a:off x="4121042" y="5060283"/>
                  <a:ext cx="36372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1</m:t>
                            </m:r>
                          </m:e>
                          <m:sup>
                            <m:r>
                              <a:rPr lang="en-GB" sz="1400" b="0" i="1" smtClean="0">
                                <a:latin typeface="Cambria Math" panose="02040503050406030204" pitchFamily="18" charset="0"/>
                              </a:rPr>
                              <m:t>𝑠𝑡</m:t>
                            </m:r>
                          </m:sup>
                        </m:sSup>
                      </m:oMath>
                    </m:oMathPara>
                  </a14:m>
                  <a:endParaRPr lang="en-GB" dirty="0"/>
                </a:p>
              </p:txBody>
            </p:sp>
          </mc:Choice>
          <mc:Fallback xmlns="">
            <p:sp>
              <p:nvSpPr>
                <p:cNvPr id="32" name="TextBox 31">
                  <a:extLst>
                    <a:ext uri="{FF2B5EF4-FFF2-40B4-BE49-F238E27FC236}">
                      <a16:creationId xmlns:a16="http://schemas.microsoft.com/office/drawing/2014/main" id="{6FBF2941-822E-A54F-03E8-0A922B85C72A}"/>
                    </a:ext>
                  </a:extLst>
                </p:cNvPr>
                <p:cNvSpPr txBox="1">
                  <a:spLocks noRot="1" noChangeAspect="1" noMove="1" noResize="1" noEditPoints="1" noAdjustHandles="1" noChangeArrowheads="1" noChangeShapeType="1" noTextEdit="1"/>
                </p:cNvSpPr>
                <p:nvPr/>
              </p:nvSpPr>
              <p:spPr>
                <a:xfrm>
                  <a:off x="4121042" y="5060283"/>
                  <a:ext cx="363728" cy="307777"/>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7F54DD97-07AD-B57E-15FD-E5CACA7426B5}"/>
                    </a:ext>
                  </a:extLst>
                </p:cNvPr>
                <p:cNvSpPr txBox="1"/>
                <p:nvPr/>
              </p:nvSpPr>
              <p:spPr>
                <a:xfrm>
                  <a:off x="5196957" y="5057193"/>
                  <a:ext cx="363728" cy="311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2</m:t>
                            </m:r>
                          </m:e>
                          <m:sup>
                            <m:r>
                              <a:rPr lang="en-GB" sz="1400" b="0" i="1" smtClean="0">
                                <a:latin typeface="Cambria Math" panose="02040503050406030204" pitchFamily="18" charset="0"/>
                              </a:rPr>
                              <m:t>𝑛𝑑</m:t>
                            </m:r>
                          </m:sup>
                        </m:sSup>
                      </m:oMath>
                    </m:oMathPara>
                  </a14:m>
                  <a:endParaRPr lang="en-GB" dirty="0"/>
                </a:p>
              </p:txBody>
            </p:sp>
          </mc:Choice>
          <mc:Fallback xmlns="">
            <p:sp>
              <p:nvSpPr>
                <p:cNvPr id="33" name="TextBox 32">
                  <a:extLst>
                    <a:ext uri="{FF2B5EF4-FFF2-40B4-BE49-F238E27FC236}">
                      <a16:creationId xmlns:a16="http://schemas.microsoft.com/office/drawing/2014/main" id="{7F54DD97-07AD-B57E-15FD-E5CACA7426B5}"/>
                    </a:ext>
                  </a:extLst>
                </p:cNvPr>
                <p:cNvSpPr txBox="1">
                  <a:spLocks noRot="1" noChangeAspect="1" noMove="1" noResize="1" noEditPoints="1" noAdjustHandles="1" noChangeArrowheads="1" noChangeShapeType="1" noTextEdit="1"/>
                </p:cNvSpPr>
                <p:nvPr/>
              </p:nvSpPr>
              <p:spPr>
                <a:xfrm>
                  <a:off x="5196957" y="5057193"/>
                  <a:ext cx="363728" cy="311560"/>
                </a:xfrm>
                <a:prstGeom prst="rect">
                  <a:avLst/>
                </a:prstGeom>
                <a:blipFill>
                  <a:blip r:embed="rId13"/>
                  <a:stretch>
                    <a:fillRect r="-8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3540232-9C4A-499A-43F5-29BEC210336F}"/>
                    </a:ext>
                  </a:extLst>
                </p:cNvPr>
                <p:cNvSpPr txBox="1"/>
                <p:nvPr/>
              </p:nvSpPr>
              <p:spPr>
                <a:xfrm>
                  <a:off x="4540848" y="2477407"/>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m:oMathPara>
                  </a14:m>
                  <a:endParaRPr lang="en-GB" dirty="0"/>
                </a:p>
              </p:txBody>
            </p:sp>
          </mc:Choice>
          <mc:Fallback xmlns="">
            <p:sp>
              <p:nvSpPr>
                <p:cNvPr id="34" name="TextBox 33">
                  <a:extLst>
                    <a:ext uri="{FF2B5EF4-FFF2-40B4-BE49-F238E27FC236}">
                      <a16:creationId xmlns:a16="http://schemas.microsoft.com/office/drawing/2014/main" id="{F3540232-9C4A-499A-43F5-29BEC210336F}"/>
                    </a:ext>
                  </a:extLst>
                </p:cNvPr>
                <p:cNvSpPr txBox="1">
                  <a:spLocks noRot="1" noChangeAspect="1" noMove="1" noResize="1" noEditPoints="1" noAdjustHandles="1" noChangeArrowheads="1" noChangeShapeType="1" noTextEdit="1"/>
                </p:cNvSpPr>
                <p:nvPr/>
              </p:nvSpPr>
              <p:spPr>
                <a:xfrm>
                  <a:off x="4540848" y="2477407"/>
                  <a:ext cx="281423" cy="276999"/>
                </a:xfrm>
                <a:prstGeom prst="rect">
                  <a:avLst/>
                </a:prstGeom>
                <a:blipFill>
                  <a:blip r:embed="rId14"/>
                  <a:stretch>
                    <a:fillRect l="-13043" r="-8696" b="-15217"/>
                  </a:stretch>
                </a:blipFill>
              </p:spPr>
              <p:txBody>
                <a:bodyPr/>
                <a:lstStyle/>
                <a:p>
                  <a:r>
                    <a:rPr lang="en-GB">
                      <a:noFill/>
                    </a:rPr>
                    <a:t> </a:t>
                  </a:r>
                </a:p>
              </p:txBody>
            </p:sp>
          </mc:Fallback>
        </mc:AlternateContent>
      </p:grpSp>
      <mc:AlternateContent xmlns:mc="http://schemas.openxmlformats.org/markup-compatibility/2006" xmlns:p14="http://schemas.microsoft.com/office/powerpoint/2010/main">
        <mc:Choice Requires="p14">
          <p:contentPart p14:bwMode="auto" r:id="rId15">
            <p14:nvContentPartPr>
              <p14:cNvPr id="85" name="Ink 84">
                <a:extLst>
                  <a:ext uri="{FF2B5EF4-FFF2-40B4-BE49-F238E27FC236}">
                    <a16:creationId xmlns:a16="http://schemas.microsoft.com/office/drawing/2014/main" id="{9C9F84BA-ACA6-B5EA-48AD-56B38A8624F1}"/>
                  </a:ext>
                </a:extLst>
              </p14:cNvPr>
              <p14:cNvContentPartPr/>
              <p14:nvPr/>
            </p14:nvContentPartPr>
            <p14:xfrm>
              <a:off x="5248636" y="2915338"/>
              <a:ext cx="38520" cy="17280"/>
            </p14:xfrm>
          </p:contentPart>
        </mc:Choice>
        <mc:Fallback xmlns="">
          <p:pic>
            <p:nvPicPr>
              <p:cNvPr id="85" name="Ink 84">
                <a:extLst>
                  <a:ext uri="{FF2B5EF4-FFF2-40B4-BE49-F238E27FC236}">
                    <a16:creationId xmlns:a16="http://schemas.microsoft.com/office/drawing/2014/main" id="{9C9F84BA-ACA6-B5EA-48AD-56B38A8624F1}"/>
                  </a:ext>
                </a:extLst>
              </p:cNvPr>
              <p:cNvPicPr/>
              <p:nvPr/>
            </p:nvPicPr>
            <p:blipFill>
              <a:blip r:embed="rId26"/>
              <a:stretch>
                <a:fillRect/>
              </a:stretch>
            </p:blipFill>
            <p:spPr>
              <a:xfrm>
                <a:off x="5239996" y="2906698"/>
                <a:ext cx="56160" cy="34920"/>
              </a:xfrm>
              <a:prstGeom prst="rect">
                <a:avLst/>
              </a:prstGeom>
            </p:spPr>
          </p:pic>
        </mc:Fallback>
      </mc:AlternateContent>
    </p:spTree>
    <p:extLst>
      <p:ext uri="{BB962C8B-B14F-4D97-AF65-F5344CB8AC3E}">
        <p14:creationId xmlns:p14="http://schemas.microsoft.com/office/powerpoint/2010/main" val="1054679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7DBBB01-55E7-A176-751D-3928203F972E}"/>
                  </a:ext>
                </a:extLst>
              </p:cNvPr>
              <p:cNvSpPr>
                <a:spLocks noGrp="1"/>
              </p:cNvSpPr>
              <p:nvPr>
                <p:ph sz="half" idx="1"/>
              </p:nvPr>
            </p:nvSpPr>
            <p:spPr/>
            <p:txBody>
              <a:bodyPr>
                <a:normAutofit/>
              </a:bodyPr>
              <a:lstStyle/>
              <a:p>
                <a:pPr>
                  <a:lnSpc>
                    <a:spcPct val="150000"/>
                  </a:lnSpc>
                </a:pPr>
                <a:r>
                  <a:rPr lang="en-GB" sz="1600" dirty="0"/>
                  <a:t>The cubic spline trajectory has two cubic polynomials, </a:t>
                </a:r>
                <a14:m>
                  <m:oMath xmlns:m="http://schemas.openxmlformats.org/officeDocument/2006/math">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𝑝</m:t>
                        </m:r>
                      </m:e>
                      <m:sub>
                        <m:r>
                          <a:rPr lang="en-GB" sz="1600" b="0" i="1" smtClean="0">
                            <a:latin typeface="Cambria Math" panose="02040503050406030204" pitchFamily="18" charset="0"/>
                          </a:rPr>
                          <m:t>1</m:t>
                        </m:r>
                      </m:sub>
                    </m:sSub>
                  </m:oMath>
                </a14:m>
                <a:r>
                  <a:rPr lang="en-GB" sz="1600" dirty="0"/>
                  <a:t> and </a:t>
                </a: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𝑝</m:t>
                        </m:r>
                      </m:e>
                      <m:sub>
                        <m:r>
                          <a:rPr lang="en-GB" sz="1600" b="0" i="1" smtClean="0">
                            <a:latin typeface="Cambria Math" panose="02040503050406030204" pitchFamily="18" charset="0"/>
                          </a:rPr>
                          <m:t>2</m:t>
                        </m:r>
                      </m:sub>
                    </m:sSub>
                  </m:oMath>
                </a14:m>
                <a:r>
                  <a:rPr lang="en-GB" sz="1600" dirty="0"/>
                  <a:t>, defined on the intervals [0,1] and [1,2], which have 4 parameters each, </a:t>
                </a:r>
                <a14:m>
                  <m:oMath xmlns:m="http://schemas.openxmlformats.org/officeDocument/2006/math">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𝑎</m:t>
                        </m:r>
                      </m:e>
                      <m:sub>
                        <m:r>
                          <a:rPr lang="en-GB" sz="1600" b="0" i="1" smtClean="0">
                            <a:latin typeface="Cambria Math" panose="02040503050406030204" pitchFamily="18" charset="0"/>
                          </a:rPr>
                          <m:t>1,1:4</m:t>
                        </m:r>
                      </m:sub>
                    </m:sSub>
                  </m:oMath>
                </a14:m>
                <a:r>
                  <a:rPr lang="en-GB" sz="1600" dirty="0"/>
                  <a:t> and </a:t>
                </a: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𝑎</m:t>
                        </m:r>
                      </m:e>
                      <m:sub>
                        <m:r>
                          <a:rPr lang="en-GB" sz="1600" b="0" i="1" smtClean="0">
                            <a:latin typeface="Cambria Math" panose="02040503050406030204" pitchFamily="18" charset="0"/>
                          </a:rPr>
                          <m:t>2</m:t>
                        </m:r>
                        <m:r>
                          <a:rPr lang="en-GB" sz="1600" i="1">
                            <a:latin typeface="Cambria Math" panose="02040503050406030204" pitchFamily="18" charset="0"/>
                          </a:rPr>
                          <m:t>,1</m:t>
                        </m:r>
                        <m:r>
                          <a:rPr lang="en-GB" sz="1600" b="0" i="1" smtClean="0">
                            <a:latin typeface="Cambria Math" panose="02040503050406030204" pitchFamily="18" charset="0"/>
                          </a:rPr>
                          <m:t>:</m:t>
                        </m:r>
                        <m:r>
                          <a:rPr lang="en-GB" sz="1600" i="1">
                            <a:latin typeface="Cambria Math" panose="02040503050406030204" pitchFamily="18" charset="0"/>
                          </a:rPr>
                          <m:t>4</m:t>
                        </m:r>
                      </m:sub>
                    </m:sSub>
                  </m:oMath>
                </a14:m>
                <a:r>
                  <a:rPr lang="en-GB" sz="1600" dirty="0"/>
                  <a:t>.</a:t>
                </a:r>
              </a:p>
              <a:p>
                <a:pPr>
                  <a:lnSpc>
                    <a:spcPct val="150000"/>
                  </a:lnSpc>
                </a:pPr>
                <a:r>
                  <a:rPr lang="en-GB" sz="1600" dirty="0"/>
                  <a:t>The 4 interpolation, 2 smoothness and 2 boundary conditions gives the following set of 8 linear equations</a:t>
                </a:r>
              </a:p>
              <a:p>
                <a:pPr marL="0" indent="0">
                  <a:buNone/>
                </a:pPr>
                <a:endParaRPr lang="en-GB" dirty="0"/>
              </a:p>
            </p:txBody>
          </p:sp>
        </mc:Choice>
        <mc:Fallback xmlns="">
          <p:sp>
            <p:nvSpPr>
              <p:cNvPr id="2" name="Content Placeholder 1">
                <a:extLst>
                  <a:ext uri="{FF2B5EF4-FFF2-40B4-BE49-F238E27FC236}">
                    <a16:creationId xmlns:a16="http://schemas.microsoft.com/office/drawing/2014/main" id="{97DBBB01-55E7-A176-751D-3928203F972E}"/>
                  </a:ext>
                </a:extLst>
              </p:cNvPr>
              <p:cNvSpPr>
                <a:spLocks noGrp="1" noRot="1" noChangeAspect="1" noMove="1" noResize="1" noEditPoints="1" noAdjustHandles="1" noChangeArrowheads="1" noChangeShapeType="1" noTextEdit="1"/>
              </p:cNvSpPr>
              <p:nvPr>
                <p:ph sz="half" idx="1"/>
              </p:nvPr>
            </p:nvSpPr>
            <p:spPr>
              <a:blipFill>
                <a:blip r:embed="rId2"/>
                <a:stretch>
                  <a:fillRect l="-4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FD6857E-7738-B87E-C3F9-8880621B08D7}"/>
                  </a:ext>
                </a:extLst>
              </p:cNvPr>
              <p:cNvSpPr>
                <a:spLocks noGrp="1"/>
              </p:cNvSpPr>
              <p:nvPr>
                <p:ph sz="half" idx="2"/>
              </p:nvPr>
            </p:nvSpPr>
            <p:spPr>
              <a:xfrm>
                <a:off x="6172200" y="1825625"/>
                <a:ext cx="5912224" cy="4351338"/>
              </a:xfrm>
            </p:spPr>
            <p:txBody>
              <a:bodyPr>
                <a:normAutofit lnSpcReduction="10000"/>
              </a:bodyPr>
              <a:lstStyle/>
              <a:p>
                <a:pPr marL="0" indent="0">
                  <a:buNone/>
                </a:pPr>
                <a:endParaRPr lang="en-GB" sz="1400" b="0" i="1" dirty="0">
                  <a:latin typeface="Cambria Math" panose="02040503050406030204" pitchFamily="18" charset="0"/>
                </a:endParaRPr>
              </a:p>
              <a:p>
                <a:r>
                  <a:rPr lang="en-GB" sz="1400" dirty="0"/>
                  <a:t>Substituting the values in the Matrix we have:</a:t>
                </a:r>
              </a:p>
              <a:p>
                <a:pPr marL="0" indent="0">
                  <a:buNone/>
                </a:pPr>
                <a:endParaRPr lang="en-GB" sz="1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GB" sz="1400" b="0" i="1" smtClean="0">
                              <a:latin typeface="Cambria Math" panose="02040503050406030204" pitchFamily="18" charset="0"/>
                            </a:rPr>
                          </m:ctrlPr>
                        </m:mPr>
                        <m:mr>
                          <m:e>
                            <m:sSub>
                              <m:sSubPr>
                                <m:ctrlPr>
                                  <a:rPr lang="en-GB" sz="1400" b="0" i="1" smtClean="0">
                                    <a:latin typeface="Cambria Math" panose="02040503050406030204" pitchFamily="18" charset="0"/>
                                  </a:rPr>
                                </m:ctrlPr>
                              </m:sSubPr>
                              <m:e>
                                <m:r>
                                  <m:rPr>
                                    <m:brk m:alnAt="7"/>
                                  </m:rPr>
                                  <a:rPr lang="en-GB" sz="1400" b="0" i="1" smtClean="0">
                                    <a:latin typeface="Cambria Math" panose="02040503050406030204" pitchFamily="18" charset="0"/>
                                  </a:rPr>
                                  <m:t>𝑝</m:t>
                                </m:r>
                              </m:e>
                              <m:sub>
                                <m:r>
                                  <m:rPr>
                                    <m:brk m:alnAt="7"/>
                                  </m:rPr>
                                  <a:rPr lang="en-GB" sz="1400" b="0" i="1" smtClean="0">
                                    <a:latin typeface="Cambria Math" panose="02040503050406030204" pitchFamily="18" charset="0"/>
                                  </a:rPr>
                                  <m:t>1</m:t>
                                </m:r>
                              </m:sub>
                            </m:sSub>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m:rPr>
                                        <m:brk m:alnAt="7"/>
                                      </m:rPr>
                                      <a:rPr lang="en-GB" sz="1400" b="0" i="1" smtClean="0">
                                        <a:latin typeface="Cambria Math" panose="02040503050406030204" pitchFamily="18" charset="0"/>
                                      </a:rPr>
                                      <m:t>𝑡</m:t>
                                    </m:r>
                                  </m:e>
                                  <m:sub>
                                    <m:r>
                                      <m:rPr>
                                        <m:brk m:alnAt="7"/>
                                      </m:rPr>
                                      <a:rPr lang="en-GB" sz="1400" b="0" i="1" smtClean="0">
                                        <a:latin typeface="Cambria Math" panose="02040503050406030204" pitchFamily="18" charset="0"/>
                                      </a:rPr>
                                      <m:t>1</m:t>
                                    </m:r>
                                  </m:sub>
                                </m:sSub>
                              </m:e>
                            </m:d>
                            <m:r>
                              <m:rPr>
                                <m:brk m:alnAt="7"/>
                              </m:rPr>
                              <a:rPr lang="en-GB" sz="1400" b="0" i="1" smtClean="0">
                                <a:latin typeface="Cambria Math" panose="02040503050406030204" pitchFamily="18" charset="0"/>
                              </a:rPr>
                              <m:t>=</m:t>
                            </m:r>
                            <m:r>
                              <a:rPr lang="en-GB" sz="1400" b="0" i="1" smtClean="0">
                                <a:latin typeface="Cambria Math" panose="02040503050406030204" pitchFamily="18" charset="0"/>
                              </a:rPr>
                              <m:t>0</m:t>
                            </m:r>
                          </m:e>
                        </m:mr>
                        <m:mr>
                          <m:e>
                            <m:sSub>
                              <m:sSubPr>
                                <m:ctrlPr>
                                  <a:rPr lang="en-GB" sz="1400" i="1">
                                    <a:latin typeface="Cambria Math" panose="02040503050406030204" pitchFamily="18" charset="0"/>
                                  </a:rPr>
                                </m:ctrlPr>
                              </m:sSubPr>
                              <m:e>
                                <m:acc>
                                  <m:accPr>
                                    <m:chr m:val="̇"/>
                                    <m:ctrlPr>
                                      <a:rPr lang="en-GB" sz="1400" b="0" i="1" smtClean="0">
                                        <a:latin typeface="Cambria Math" panose="02040503050406030204" pitchFamily="18" charset="0"/>
                                      </a:rPr>
                                    </m:ctrlPr>
                                  </m:accPr>
                                  <m:e>
                                    <m:r>
                                      <m:rPr>
                                        <m:brk m:alnAt="7"/>
                                      </m:rPr>
                                      <a:rPr lang="en-GB" sz="1400" i="1">
                                        <a:latin typeface="Cambria Math" panose="02040503050406030204" pitchFamily="18" charset="0"/>
                                      </a:rPr>
                                      <m:t>𝑝</m:t>
                                    </m:r>
                                  </m:e>
                                </m:acc>
                              </m:e>
                              <m:sub>
                                <m:r>
                                  <m:rPr>
                                    <m:brk m:alnAt="7"/>
                                  </m:rPr>
                                  <a:rPr lang="en-GB" sz="1400" i="1">
                                    <a:latin typeface="Cambria Math" panose="02040503050406030204" pitchFamily="18" charset="0"/>
                                  </a:rPr>
                                  <m:t>1</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𝑡</m:t>
                                    </m:r>
                                  </m:e>
                                  <m:sub>
                                    <m:r>
                                      <m:rPr>
                                        <m:brk m:alnAt="7"/>
                                      </m:rPr>
                                      <a:rPr lang="en-GB" sz="1400" i="1">
                                        <a:latin typeface="Cambria Math" panose="02040503050406030204" pitchFamily="18" charset="0"/>
                                      </a:rPr>
                                      <m:t>1</m:t>
                                    </m:r>
                                  </m:sub>
                                </m:sSub>
                              </m:e>
                            </m:d>
                            <m:r>
                              <m:rPr>
                                <m:brk m:alnAt="7"/>
                              </m:rPr>
                              <a:rPr lang="en-GB" sz="1400" i="1">
                                <a:latin typeface="Cambria Math" panose="02040503050406030204" pitchFamily="18" charset="0"/>
                              </a:rPr>
                              <m:t>=</m:t>
                            </m:r>
                            <m:r>
                              <a:rPr lang="en-GB" sz="1400" b="0" i="1" smtClean="0">
                                <a:latin typeface="Cambria Math" panose="02040503050406030204" pitchFamily="18" charset="0"/>
                              </a:rPr>
                              <m:t>0</m:t>
                            </m:r>
                          </m:e>
                        </m:mr>
                        <m:mr>
                          <m:e>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𝑝</m:t>
                                </m:r>
                              </m:e>
                              <m:sub>
                                <m:r>
                                  <m:rPr>
                                    <m:brk m:alnAt="7"/>
                                  </m:rPr>
                                  <a:rPr lang="en-GB" sz="1400" i="1">
                                    <a:latin typeface="Cambria Math" panose="02040503050406030204" pitchFamily="18" charset="0"/>
                                  </a:rPr>
                                  <m:t>1</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𝑡</m:t>
                                    </m:r>
                                  </m:e>
                                  <m:sub>
                                    <m:r>
                                      <a:rPr lang="en-GB" sz="1400" b="0" i="1" smtClean="0">
                                        <a:latin typeface="Cambria Math" panose="02040503050406030204" pitchFamily="18" charset="0"/>
                                      </a:rPr>
                                      <m:t>2</m:t>
                                    </m:r>
                                  </m:sub>
                                </m:sSub>
                              </m:e>
                            </m:d>
                            <m:r>
                              <m:rPr>
                                <m:brk m:alnAt="7"/>
                              </m:rPr>
                              <a:rPr lang="en-GB" sz="1400" i="1">
                                <a:latin typeface="Cambria Math" panose="02040503050406030204" pitchFamily="18" charset="0"/>
                              </a:rPr>
                              <m:t>=</m:t>
                            </m:r>
                            <m:r>
                              <a:rPr lang="en-GB" sz="1400" b="0" i="1" smtClean="0">
                                <a:latin typeface="Cambria Math" panose="02040503050406030204" pitchFamily="18" charset="0"/>
                              </a:rPr>
                              <m:t>2</m:t>
                            </m:r>
                          </m:e>
                        </m:mr>
                        <m:mr>
                          <m:e>
                            <m:sSub>
                              <m:sSubPr>
                                <m:ctrlPr>
                                  <a:rPr lang="en-GB" sz="1400" i="1">
                                    <a:latin typeface="Cambria Math" panose="02040503050406030204" pitchFamily="18" charset="0"/>
                                  </a:rPr>
                                </m:ctrlPr>
                              </m:sSubPr>
                              <m:e>
                                <m:acc>
                                  <m:accPr>
                                    <m:chr m:val="̇"/>
                                    <m:ctrlPr>
                                      <a:rPr lang="en-GB" sz="1400" b="0" i="1" smtClean="0">
                                        <a:latin typeface="Cambria Math" panose="02040503050406030204" pitchFamily="18" charset="0"/>
                                      </a:rPr>
                                    </m:ctrlPr>
                                  </m:accPr>
                                  <m:e>
                                    <m:r>
                                      <m:rPr>
                                        <m:brk m:alnAt="7"/>
                                      </m:rPr>
                                      <a:rPr lang="en-GB" sz="1400" i="1">
                                        <a:latin typeface="Cambria Math" panose="02040503050406030204" pitchFamily="18" charset="0"/>
                                      </a:rPr>
                                      <m:t>𝑝</m:t>
                                    </m:r>
                                  </m:e>
                                </m:acc>
                              </m:e>
                              <m:sub>
                                <m:r>
                                  <m:rPr>
                                    <m:brk m:alnAt="7"/>
                                  </m:rPr>
                                  <a:rPr lang="en-GB" sz="1400" i="1">
                                    <a:latin typeface="Cambria Math" panose="02040503050406030204" pitchFamily="18" charset="0"/>
                                  </a:rPr>
                                  <m:t>1</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𝑡</m:t>
                                    </m:r>
                                  </m:e>
                                  <m:sub>
                                    <m:r>
                                      <a:rPr lang="en-GB" sz="1400" b="0" i="1" smtClean="0">
                                        <a:latin typeface="Cambria Math" panose="02040503050406030204" pitchFamily="18" charset="0"/>
                                      </a:rPr>
                                      <m:t>2</m:t>
                                    </m:r>
                                  </m:sub>
                                </m:sSub>
                              </m:e>
                            </m:d>
                            <m:r>
                              <m:rPr>
                                <m:brk m:alnAt="7"/>
                              </m:rPr>
                              <a:rPr lang="en-GB" sz="1400" i="1">
                                <a:latin typeface="Cambria Math" panose="02040503050406030204" pitchFamily="18" charset="0"/>
                              </a:rPr>
                              <m:t>=</m:t>
                            </m:r>
                            <m:sSub>
                              <m:sSubPr>
                                <m:ctrlPr>
                                  <a:rPr lang="en-GB" sz="1400" i="1">
                                    <a:latin typeface="Cambria Math" panose="02040503050406030204" pitchFamily="18" charset="0"/>
                                  </a:rPr>
                                </m:ctrlPr>
                              </m:sSubP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𝑝</m:t>
                                    </m:r>
                                  </m:e>
                                </m:acc>
                              </m:e>
                              <m:sub>
                                <m:r>
                                  <a:rPr lang="en-GB" sz="1400" b="0" i="1" smtClean="0">
                                    <a:latin typeface="Cambria Math" panose="02040503050406030204" pitchFamily="18" charset="0"/>
                                  </a:rPr>
                                  <m:t>2</m:t>
                                </m:r>
                              </m:sub>
                            </m:sSub>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𝑡</m:t>
                                    </m:r>
                                  </m:e>
                                  <m:sub>
                                    <m:r>
                                      <a:rPr lang="en-GB" sz="1400" b="0" i="1" smtClean="0">
                                        <a:latin typeface="Cambria Math" panose="02040503050406030204" pitchFamily="18" charset="0"/>
                                      </a:rPr>
                                      <m:t>2</m:t>
                                    </m:r>
                                  </m:sub>
                                </m:sSub>
                              </m:e>
                            </m:d>
                          </m:e>
                        </m:mr>
                        <m:mr>
                          <m:e>
                            <m:sSub>
                              <m:sSubPr>
                                <m:ctrlPr>
                                  <a:rPr lang="en-GB" sz="1400" i="1">
                                    <a:latin typeface="Cambria Math" panose="02040503050406030204" pitchFamily="18" charset="0"/>
                                  </a:rPr>
                                </m:ctrlPr>
                              </m:sSubPr>
                              <m:e>
                                <m:acc>
                                  <m:accPr>
                                    <m:chr m:val="̈"/>
                                    <m:ctrlPr>
                                      <a:rPr lang="en-GB" sz="1400" b="0" i="1" smtClean="0">
                                        <a:latin typeface="Cambria Math" panose="02040503050406030204" pitchFamily="18" charset="0"/>
                                      </a:rPr>
                                    </m:ctrlPr>
                                  </m:accPr>
                                  <m:e>
                                    <m:r>
                                      <m:rPr>
                                        <m:brk m:alnAt="7"/>
                                      </m:rPr>
                                      <a:rPr lang="en-GB" sz="1400" i="1">
                                        <a:latin typeface="Cambria Math" panose="02040503050406030204" pitchFamily="18" charset="0"/>
                                      </a:rPr>
                                      <m:t>𝑝</m:t>
                                    </m:r>
                                  </m:e>
                                </m:acc>
                              </m:e>
                              <m:sub>
                                <m:r>
                                  <m:rPr>
                                    <m:brk m:alnAt="7"/>
                                  </m:rPr>
                                  <a:rPr lang="en-GB" sz="1400" i="1">
                                    <a:latin typeface="Cambria Math" panose="02040503050406030204" pitchFamily="18" charset="0"/>
                                  </a:rPr>
                                  <m:t>1</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𝑡</m:t>
                                    </m:r>
                                  </m:e>
                                  <m:sub>
                                    <m:r>
                                      <a:rPr lang="en-GB" sz="1400" b="0" i="1" smtClean="0">
                                        <a:latin typeface="Cambria Math" panose="02040503050406030204" pitchFamily="18" charset="0"/>
                                      </a:rPr>
                                      <m:t>2</m:t>
                                    </m:r>
                                  </m:sub>
                                </m:sSub>
                              </m:e>
                            </m:d>
                            <m:r>
                              <m:rPr>
                                <m:brk m:alnAt="7"/>
                              </m:rPr>
                              <a:rPr lang="en-GB" sz="1400" i="1">
                                <a:latin typeface="Cambria Math" panose="02040503050406030204" pitchFamily="18" charset="0"/>
                              </a:rPr>
                              <m:t>=</m:t>
                            </m:r>
                            <m:sSub>
                              <m:sSubPr>
                                <m:ctrlPr>
                                  <a:rPr lang="en-GB" sz="1400" i="1">
                                    <a:latin typeface="Cambria Math" panose="02040503050406030204" pitchFamily="18" charset="0"/>
                                  </a:rPr>
                                </m:ctrlPr>
                              </m:sSubPr>
                              <m:e>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𝑝</m:t>
                                    </m:r>
                                  </m:e>
                                </m:acc>
                              </m:e>
                              <m:sub>
                                <m:r>
                                  <a:rPr lang="en-GB" sz="1400" b="0" i="1" smtClean="0">
                                    <a:latin typeface="Cambria Math" panose="02040503050406030204" pitchFamily="18" charset="0"/>
                                  </a:rPr>
                                  <m:t>2</m:t>
                                </m:r>
                              </m:sub>
                            </m:sSub>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𝑡</m:t>
                                    </m:r>
                                  </m:e>
                                  <m:sub>
                                    <m:r>
                                      <a:rPr lang="en-GB" sz="1400" b="0" i="1" smtClean="0">
                                        <a:latin typeface="Cambria Math" panose="02040503050406030204" pitchFamily="18" charset="0"/>
                                      </a:rPr>
                                      <m:t>2</m:t>
                                    </m:r>
                                  </m:sub>
                                </m:sSub>
                              </m:e>
                            </m:d>
                          </m:e>
                        </m:mr>
                        <m:mr>
                          <m:e>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𝑝</m:t>
                                </m:r>
                              </m:e>
                              <m:sub>
                                <m:r>
                                  <a:rPr lang="en-GB" sz="1400" b="0" i="1" smtClean="0">
                                    <a:latin typeface="Cambria Math" panose="02040503050406030204" pitchFamily="18" charset="0"/>
                                  </a:rPr>
                                  <m:t>2</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𝑡</m:t>
                                    </m:r>
                                  </m:e>
                                  <m:sub>
                                    <m:r>
                                      <a:rPr lang="en-GB" sz="1400" b="0" i="1" smtClean="0">
                                        <a:latin typeface="Cambria Math" panose="02040503050406030204" pitchFamily="18" charset="0"/>
                                      </a:rPr>
                                      <m:t>2</m:t>
                                    </m:r>
                                  </m:sub>
                                </m:sSub>
                              </m:e>
                            </m:d>
                            <m:r>
                              <m:rPr>
                                <m:brk m:alnAt="7"/>
                              </m:rPr>
                              <a:rPr lang="en-GB" sz="1400" i="1">
                                <a:latin typeface="Cambria Math" panose="02040503050406030204" pitchFamily="18" charset="0"/>
                              </a:rPr>
                              <m:t>=</m:t>
                            </m:r>
                            <m:r>
                              <a:rPr lang="en-GB" sz="1400" b="0" i="1" smtClean="0">
                                <a:latin typeface="Cambria Math" panose="02040503050406030204" pitchFamily="18" charset="0"/>
                              </a:rPr>
                              <m:t>2</m:t>
                            </m:r>
                          </m:e>
                        </m:mr>
                        <m:mr>
                          <m:e>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𝑝</m:t>
                                </m:r>
                              </m:e>
                              <m:sub>
                                <m:r>
                                  <a:rPr lang="en-GB" sz="1400" b="0" i="1" smtClean="0">
                                    <a:latin typeface="Cambria Math" panose="02040503050406030204" pitchFamily="18" charset="0"/>
                                  </a:rPr>
                                  <m:t>2</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𝑡</m:t>
                                    </m:r>
                                  </m:e>
                                  <m:sub>
                                    <m:r>
                                      <a:rPr lang="en-GB" sz="1400" b="0" i="1" smtClean="0">
                                        <a:latin typeface="Cambria Math" panose="02040503050406030204" pitchFamily="18" charset="0"/>
                                      </a:rPr>
                                      <m:t>3</m:t>
                                    </m:r>
                                  </m:sub>
                                </m:sSub>
                              </m:e>
                            </m:d>
                            <m:r>
                              <m:rPr>
                                <m:brk m:alnAt="7"/>
                              </m:rPr>
                              <a:rPr lang="en-GB" sz="1400" i="1">
                                <a:latin typeface="Cambria Math" panose="02040503050406030204" pitchFamily="18" charset="0"/>
                              </a:rPr>
                              <m:t>=</m:t>
                            </m:r>
                            <m:r>
                              <a:rPr lang="en-GB" sz="1400" b="0" i="1" smtClean="0">
                                <a:latin typeface="Cambria Math" panose="02040503050406030204" pitchFamily="18" charset="0"/>
                              </a:rPr>
                              <m:t>3</m:t>
                            </m:r>
                          </m:e>
                        </m:mr>
                        <m:mr>
                          <m:e>
                            <m:sSub>
                              <m:sSubPr>
                                <m:ctrlPr>
                                  <a:rPr lang="en-GB" sz="1400" i="1">
                                    <a:latin typeface="Cambria Math" panose="02040503050406030204" pitchFamily="18" charset="0"/>
                                  </a:rPr>
                                </m:ctrlPr>
                              </m:sSubPr>
                              <m:e>
                                <m:acc>
                                  <m:accPr>
                                    <m:chr m:val="̇"/>
                                    <m:ctrlPr>
                                      <a:rPr lang="en-GB" sz="1400" b="0" i="1" smtClean="0">
                                        <a:latin typeface="Cambria Math" panose="02040503050406030204" pitchFamily="18" charset="0"/>
                                      </a:rPr>
                                    </m:ctrlPr>
                                  </m:accPr>
                                  <m:e>
                                    <m:r>
                                      <m:rPr>
                                        <m:brk m:alnAt="7"/>
                                      </m:rPr>
                                      <a:rPr lang="en-GB" sz="1400" i="1">
                                        <a:latin typeface="Cambria Math" panose="02040503050406030204" pitchFamily="18" charset="0"/>
                                      </a:rPr>
                                      <m:t>𝑝</m:t>
                                    </m:r>
                                  </m:e>
                                </m:acc>
                              </m:e>
                              <m:sub>
                                <m:r>
                                  <a:rPr lang="en-GB" sz="1400" b="0" i="1" smtClean="0">
                                    <a:latin typeface="Cambria Math" panose="02040503050406030204" pitchFamily="18" charset="0"/>
                                  </a:rPr>
                                  <m:t>2</m:t>
                                </m:r>
                              </m:sub>
                            </m:sSub>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m:rPr>
                                        <m:brk m:alnAt="7"/>
                                      </m:rPr>
                                      <a:rPr lang="en-GB" sz="1400" i="1">
                                        <a:latin typeface="Cambria Math" panose="02040503050406030204" pitchFamily="18" charset="0"/>
                                      </a:rPr>
                                      <m:t>𝑡</m:t>
                                    </m:r>
                                  </m:e>
                                  <m:sub>
                                    <m:r>
                                      <a:rPr lang="en-GB" sz="1400" b="0" i="1" smtClean="0">
                                        <a:latin typeface="Cambria Math" panose="02040503050406030204" pitchFamily="18" charset="0"/>
                                      </a:rPr>
                                      <m:t>3</m:t>
                                    </m:r>
                                  </m:sub>
                                </m:sSub>
                              </m:e>
                            </m:d>
                            <m:r>
                              <m:rPr>
                                <m:brk m:alnAt="7"/>
                              </m:rPr>
                              <a:rPr lang="en-GB" sz="1400" i="1">
                                <a:latin typeface="Cambria Math" panose="02040503050406030204" pitchFamily="18" charset="0"/>
                              </a:rPr>
                              <m:t>=</m:t>
                            </m:r>
                            <m:r>
                              <a:rPr lang="en-GB" sz="1400" b="0" i="1" smtClean="0">
                                <a:latin typeface="Cambria Math" panose="02040503050406030204" pitchFamily="18" charset="0"/>
                              </a:rPr>
                              <m:t>0</m:t>
                            </m:r>
                          </m:e>
                        </m:mr>
                      </m:m>
                      <m:d>
                        <m:dPr>
                          <m:begChr m:val="["/>
                          <m:endChr m:val="]"/>
                          <m:ctrlPr>
                            <a:rPr lang="en-GB" sz="1400" i="1" smtClean="0">
                              <a:latin typeface="Cambria Math" panose="02040503050406030204" pitchFamily="18" charset="0"/>
                            </a:rPr>
                          </m:ctrlPr>
                        </m:dPr>
                        <m:e>
                          <m:m>
                            <m:mPr>
                              <m:mcs>
                                <m:mc>
                                  <m:mcPr>
                                    <m:count m:val="8"/>
                                    <m:mcJc m:val="center"/>
                                  </m:mcPr>
                                </m:mc>
                              </m:mcs>
                              <m:ctrlPr>
                                <a:rPr lang="en-GB" sz="1400" b="0" i="1" smtClean="0">
                                  <a:latin typeface="Cambria Math" panose="02040503050406030204" pitchFamily="18" charset="0"/>
                                </a:rPr>
                              </m:ctrlPr>
                            </m:mPr>
                            <m:mr>
                              <m:e>
                                <m:r>
                                  <m:rPr>
                                    <m:brk m:alnAt="7"/>
                                  </m:rPr>
                                  <a:rPr lang="en-GB" sz="1400" b="0" i="1" smtClean="0">
                                    <a:latin typeface="Cambria Math" panose="02040503050406030204" pitchFamily="18" charset="0"/>
                                  </a:rPr>
                                  <m:t>1</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mr>
                            <m:mr>
                              <m:e>
                                <m:r>
                                  <a:rPr lang="en-GB" sz="1400" b="0" i="1" smtClean="0">
                                    <a:latin typeface="Cambria Math" panose="02040503050406030204" pitchFamily="18" charset="0"/>
                                  </a:rPr>
                                  <m:t>0</m:t>
                                </m:r>
                              </m:e>
                              <m:e>
                                <m:r>
                                  <a:rPr lang="en-GB" sz="1400" b="0" i="1" smtClean="0">
                                    <a:latin typeface="Cambria Math" panose="02040503050406030204" pitchFamily="18" charset="0"/>
                                  </a:rPr>
                                  <m:t>1</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mr>
                            <m:mr>
                              <m:e>
                                <m:r>
                                  <a:rPr lang="en-GB" sz="1400" b="0" i="1" smtClean="0">
                                    <a:latin typeface="Cambria Math" panose="02040503050406030204" pitchFamily="18" charset="0"/>
                                  </a:rPr>
                                  <m:t>1</m:t>
                                </m:r>
                              </m:e>
                              <m:e>
                                <m:r>
                                  <a:rPr lang="en-GB" sz="1400" b="0" i="1" smtClean="0">
                                    <a:latin typeface="Cambria Math" panose="02040503050406030204" pitchFamily="18" charset="0"/>
                                  </a:rPr>
                                  <m:t>1</m:t>
                                </m:r>
                              </m:e>
                              <m:e>
                                <m:r>
                                  <a:rPr lang="en-GB" sz="1400" b="0" i="1" smtClean="0">
                                    <a:latin typeface="Cambria Math" panose="02040503050406030204" pitchFamily="18" charset="0"/>
                                  </a:rPr>
                                  <m:t>1</m:t>
                                </m:r>
                              </m:e>
                              <m:e>
                                <m:r>
                                  <a:rPr lang="en-GB" sz="1400" b="0" i="1" smtClean="0">
                                    <a:latin typeface="Cambria Math" panose="02040503050406030204" pitchFamily="18" charset="0"/>
                                  </a:rPr>
                                  <m:t>1</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mr>
                            <m:mr>
                              <m:e>
                                <m:r>
                                  <a:rPr lang="en-GB" sz="1400" b="0" i="1" smtClean="0">
                                    <a:latin typeface="Cambria Math" panose="02040503050406030204" pitchFamily="18" charset="0"/>
                                  </a:rPr>
                                  <m:t>0</m:t>
                                </m:r>
                              </m:e>
                              <m:e>
                                <m:r>
                                  <a:rPr lang="en-GB" sz="1400" b="0" i="1" smtClean="0">
                                    <a:latin typeface="Cambria Math" panose="02040503050406030204" pitchFamily="18" charset="0"/>
                                  </a:rPr>
                                  <m:t>1</m:t>
                                </m:r>
                              </m:e>
                              <m:e>
                                <m:r>
                                  <a:rPr lang="en-GB" sz="1400" b="0" i="1" smtClean="0">
                                    <a:latin typeface="Cambria Math" panose="02040503050406030204" pitchFamily="18" charset="0"/>
                                  </a:rPr>
                                  <m:t>2</m:t>
                                </m:r>
                              </m:e>
                              <m:e>
                                <m:r>
                                  <a:rPr lang="en-GB" sz="1400" b="0" i="1" smtClean="0">
                                    <a:latin typeface="Cambria Math" panose="02040503050406030204" pitchFamily="18" charset="0"/>
                                  </a:rPr>
                                  <m:t>3</m:t>
                                </m:r>
                              </m:e>
                              <m:e>
                                <m:r>
                                  <a:rPr lang="en-GB" sz="1400" b="0" i="1" smtClean="0">
                                    <a:latin typeface="Cambria Math" panose="02040503050406030204" pitchFamily="18" charset="0"/>
                                  </a:rPr>
                                  <m:t>0</m:t>
                                </m:r>
                              </m:e>
                              <m:e>
                                <m:r>
                                  <a:rPr lang="en-GB" sz="1400" b="0" i="1" smtClean="0">
                                    <a:latin typeface="Cambria Math" panose="02040503050406030204" pitchFamily="18" charset="0"/>
                                  </a:rPr>
                                  <m:t>−1</m:t>
                                </m:r>
                              </m:e>
                              <m:e>
                                <m:r>
                                  <a:rPr lang="en-GB" sz="1400" b="0" i="1" smtClean="0">
                                    <a:latin typeface="Cambria Math" panose="02040503050406030204" pitchFamily="18" charset="0"/>
                                  </a:rPr>
                                  <m:t>−2</m:t>
                                </m:r>
                              </m:e>
                              <m:e>
                                <m:r>
                                  <a:rPr lang="en-GB" sz="1400" b="0" i="1" smtClean="0">
                                    <a:latin typeface="Cambria Math" panose="02040503050406030204" pitchFamily="18" charset="0"/>
                                  </a:rPr>
                                  <m:t>−3</m:t>
                                </m:r>
                              </m:e>
                            </m:mr>
                            <m:mr>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1</m:t>
                                </m:r>
                              </m:e>
                              <m:e>
                                <m:r>
                                  <a:rPr lang="en-GB" sz="1400" b="0" i="1" smtClean="0">
                                    <a:latin typeface="Cambria Math" panose="02040503050406030204" pitchFamily="18" charset="0"/>
                                  </a:rPr>
                                  <m:t>6</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−1</m:t>
                                </m:r>
                              </m:e>
                              <m:e>
                                <m:r>
                                  <a:rPr lang="en-GB" sz="1400" b="0" i="1" smtClean="0">
                                    <a:latin typeface="Cambria Math" panose="02040503050406030204" pitchFamily="18" charset="0"/>
                                  </a:rPr>
                                  <m:t>−6</m:t>
                                </m:r>
                              </m:e>
                            </m:mr>
                            <m:mr>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1</m:t>
                                </m:r>
                              </m:e>
                              <m:e>
                                <m:r>
                                  <a:rPr lang="en-GB" sz="1400" b="0" i="1" smtClean="0">
                                    <a:latin typeface="Cambria Math" panose="02040503050406030204" pitchFamily="18" charset="0"/>
                                  </a:rPr>
                                  <m:t>1</m:t>
                                </m:r>
                              </m:e>
                              <m:e>
                                <m:r>
                                  <a:rPr lang="en-GB" sz="1400" b="0" i="1" smtClean="0">
                                    <a:latin typeface="Cambria Math" panose="02040503050406030204" pitchFamily="18" charset="0"/>
                                  </a:rPr>
                                  <m:t>1</m:t>
                                </m:r>
                              </m:e>
                              <m:e>
                                <m:r>
                                  <a:rPr lang="en-GB" sz="1400" b="0" i="1" smtClean="0">
                                    <a:latin typeface="Cambria Math" panose="02040503050406030204" pitchFamily="18" charset="0"/>
                                  </a:rPr>
                                  <m:t>1</m:t>
                                </m:r>
                              </m:e>
                            </m:mr>
                            <m:mr>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1</m:t>
                                </m:r>
                              </m:e>
                              <m:e>
                                <m:r>
                                  <a:rPr lang="en-GB" sz="1400" b="0" i="1" smtClean="0">
                                    <a:latin typeface="Cambria Math" panose="02040503050406030204" pitchFamily="18" charset="0"/>
                                  </a:rPr>
                                  <m:t>2</m:t>
                                </m:r>
                              </m:e>
                              <m:e>
                                <m:r>
                                  <a:rPr lang="en-GB" sz="1400" b="0" i="1" smtClean="0">
                                    <a:latin typeface="Cambria Math" panose="02040503050406030204" pitchFamily="18" charset="0"/>
                                  </a:rPr>
                                  <m:t>4</m:t>
                                </m:r>
                              </m:e>
                              <m:e>
                                <m:r>
                                  <a:rPr lang="en-GB" sz="1400" b="0" i="1" smtClean="0">
                                    <a:latin typeface="Cambria Math" panose="02040503050406030204" pitchFamily="18" charset="0"/>
                                  </a:rPr>
                                  <m:t>8</m:t>
                                </m:r>
                              </m:e>
                            </m:mr>
                            <m:mr>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0</m:t>
                                </m:r>
                              </m:e>
                              <m:e>
                                <m:r>
                                  <a:rPr lang="en-GB" sz="1400" b="0" i="1" smtClean="0">
                                    <a:latin typeface="Cambria Math" panose="02040503050406030204" pitchFamily="18" charset="0"/>
                                  </a:rPr>
                                  <m:t>1</m:t>
                                </m:r>
                              </m:e>
                              <m:e>
                                <m:r>
                                  <a:rPr lang="en-GB" sz="1400" b="0" i="1" smtClean="0">
                                    <a:latin typeface="Cambria Math" panose="02040503050406030204" pitchFamily="18" charset="0"/>
                                  </a:rPr>
                                  <m:t>4</m:t>
                                </m:r>
                              </m:e>
                              <m:e>
                                <m:r>
                                  <a:rPr lang="en-GB" sz="1400" b="0" i="1" smtClean="0">
                                    <a:latin typeface="Cambria Math" panose="02040503050406030204" pitchFamily="18" charset="0"/>
                                  </a:rPr>
                                  <m:t>12</m:t>
                                </m:r>
                              </m:e>
                            </m:mr>
                          </m:m>
                        </m:e>
                      </m:d>
                      <m:r>
                        <a:rPr lang="en-GB" sz="1400" b="0" i="1" smtClean="0">
                          <a:latin typeface="Cambria Math" panose="02040503050406030204" pitchFamily="18" charset="0"/>
                        </a:rPr>
                        <m:t>⋅</m:t>
                      </m:r>
                      <m:d>
                        <m:dPr>
                          <m:begChr m:val="["/>
                          <m:endChr m:val="]"/>
                          <m:ctrlPr>
                            <a:rPr lang="en-GB" sz="140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𝑎</m:t>
                                    </m:r>
                                  </m:e>
                                  <m:sub>
                                    <m:r>
                                      <a:rPr lang="en-GB" sz="1400" b="0" i="1" smtClean="0">
                                        <a:latin typeface="Cambria Math" panose="02040503050406030204" pitchFamily="18" charset="0"/>
                                      </a:rPr>
                                      <m:t>1,1</m:t>
                                    </m:r>
                                  </m:sub>
                                </m:sSub>
                              </m:e>
                            </m:mr>
                            <m:mr>
                              <m:e>
                                <m:sSub>
                                  <m:sSubPr>
                                    <m:ctrlPr>
                                      <a:rPr lang="en-GB" sz="1400" i="1">
                                        <a:latin typeface="Cambria Math" panose="02040503050406030204" pitchFamily="18" charset="0"/>
                                      </a:rPr>
                                    </m:ctrlPr>
                                  </m:sSubPr>
                                  <m:e>
                                    <m:r>
                                      <a:rPr lang="en-GB" sz="1400" i="1">
                                        <a:latin typeface="Cambria Math" panose="02040503050406030204" pitchFamily="18" charset="0"/>
                                      </a:rPr>
                                      <m:t>𝑎</m:t>
                                    </m:r>
                                  </m:e>
                                  <m:sub>
                                    <m:r>
                                      <a:rPr lang="en-GB" sz="1400" i="1">
                                        <a:latin typeface="Cambria Math" panose="02040503050406030204" pitchFamily="18" charset="0"/>
                                      </a:rPr>
                                      <m:t>1,</m:t>
                                    </m:r>
                                    <m:r>
                                      <a:rPr lang="en-GB" sz="1400" b="0" i="1" smtClean="0">
                                        <a:latin typeface="Cambria Math" panose="02040503050406030204" pitchFamily="18" charset="0"/>
                                      </a:rPr>
                                      <m:t>2</m:t>
                                    </m:r>
                                  </m:sub>
                                </m:sSub>
                              </m:e>
                            </m:mr>
                            <m:mr>
                              <m:e>
                                <m:sSub>
                                  <m:sSubPr>
                                    <m:ctrlPr>
                                      <a:rPr lang="en-GB" sz="1400" i="1">
                                        <a:latin typeface="Cambria Math" panose="02040503050406030204" pitchFamily="18" charset="0"/>
                                      </a:rPr>
                                    </m:ctrlPr>
                                  </m:sSubPr>
                                  <m:e>
                                    <m:r>
                                      <a:rPr lang="en-GB" sz="1400" i="1">
                                        <a:latin typeface="Cambria Math" panose="02040503050406030204" pitchFamily="18" charset="0"/>
                                      </a:rPr>
                                      <m:t>𝑎</m:t>
                                    </m:r>
                                  </m:e>
                                  <m:sub>
                                    <m:r>
                                      <a:rPr lang="en-GB" sz="1400" i="1">
                                        <a:latin typeface="Cambria Math" panose="02040503050406030204" pitchFamily="18" charset="0"/>
                                      </a:rPr>
                                      <m:t>1,</m:t>
                                    </m:r>
                                    <m:r>
                                      <a:rPr lang="en-GB" sz="1400" b="0" i="1" smtClean="0">
                                        <a:latin typeface="Cambria Math" panose="02040503050406030204" pitchFamily="18" charset="0"/>
                                      </a:rPr>
                                      <m:t>3</m:t>
                                    </m:r>
                                  </m:sub>
                                </m:sSub>
                              </m:e>
                            </m:mr>
                            <m:mr>
                              <m:e>
                                <m:sSub>
                                  <m:sSubPr>
                                    <m:ctrlPr>
                                      <a:rPr lang="en-GB" sz="1400" i="1">
                                        <a:latin typeface="Cambria Math" panose="02040503050406030204" pitchFamily="18" charset="0"/>
                                      </a:rPr>
                                    </m:ctrlPr>
                                  </m:sSubPr>
                                  <m:e>
                                    <m:r>
                                      <a:rPr lang="en-GB" sz="1400" i="1">
                                        <a:latin typeface="Cambria Math" panose="02040503050406030204" pitchFamily="18" charset="0"/>
                                      </a:rPr>
                                      <m:t>𝑎</m:t>
                                    </m:r>
                                  </m:e>
                                  <m:sub>
                                    <m:r>
                                      <a:rPr lang="en-GB" sz="1400" i="1">
                                        <a:latin typeface="Cambria Math" panose="02040503050406030204" pitchFamily="18" charset="0"/>
                                      </a:rPr>
                                      <m:t>1,</m:t>
                                    </m:r>
                                    <m:r>
                                      <a:rPr lang="en-GB" sz="1400" b="0" i="1" smtClean="0">
                                        <a:latin typeface="Cambria Math" panose="02040503050406030204" pitchFamily="18" charset="0"/>
                                      </a:rPr>
                                      <m:t>4</m:t>
                                    </m:r>
                                  </m:sub>
                                </m:sSub>
                              </m:e>
                            </m:mr>
                            <m:mr>
                              <m:e>
                                <m:sSub>
                                  <m:sSubPr>
                                    <m:ctrlPr>
                                      <a:rPr lang="en-GB" sz="1400" i="1">
                                        <a:latin typeface="Cambria Math" panose="02040503050406030204" pitchFamily="18" charset="0"/>
                                      </a:rPr>
                                    </m:ctrlPr>
                                  </m:sSubPr>
                                  <m:e>
                                    <m:r>
                                      <a:rPr lang="en-GB" sz="1400" i="1">
                                        <a:latin typeface="Cambria Math" panose="02040503050406030204" pitchFamily="18" charset="0"/>
                                      </a:rPr>
                                      <m:t>𝑎</m:t>
                                    </m:r>
                                  </m:e>
                                  <m:sub>
                                    <m:r>
                                      <a:rPr lang="en-GB" sz="1400" b="0" i="1" smtClean="0">
                                        <a:latin typeface="Cambria Math" panose="02040503050406030204" pitchFamily="18" charset="0"/>
                                      </a:rPr>
                                      <m:t>2</m:t>
                                    </m:r>
                                    <m:r>
                                      <a:rPr lang="en-GB" sz="1400" i="1">
                                        <a:latin typeface="Cambria Math" panose="02040503050406030204" pitchFamily="18" charset="0"/>
                                      </a:rPr>
                                      <m:t>,1</m:t>
                                    </m:r>
                                  </m:sub>
                                </m:sSub>
                              </m:e>
                            </m:mr>
                            <m:mr>
                              <m:e>
                                <m:sSub>
                                  <m:sSubPr>
                                    <m:ctrlPr>
                                      <a:rPr lang="en-GB" sz="1400" i="1">
                                        <a:latin typeface="Cambria Math" panose="02040503050406030204" pitchFamily="18" charset="0"/>
                                      </a:rPr>
                                    </m:ctrlPr>
                                  </m:sSubPr>
                                  <m:e>
                                    <m:r>
                                      <a:rPr lang="en-GB" sz="1400" i="1">
                                        <a:latin typeface="Cambria Math" panose="02040503050406030204" pitchFamily="18" charset="0"/>
                                      </a:rPr>
                                      <m:t>𝑎</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b="0" i="1" smtClean="0">
                                        <a:latin typeface="Cambria Math" panose="02040503050406030204" pitchFamily="18" charset="0"/>
                                      </a:rPr>
                                      <m:t>2</m:t>
                                    </m:r>
                                  </m:sub>
                                </m:sSub>
                              </m:e>
                            </m:mr>
                            <m:mr>
                              <m:e>
                                <m:sSub>
                                  <m:sSubPr>
                                    <m:ctrlPr>
                                      <a:rPr lang="en-GB" sz="1400" i="1">
                                        <a:latin typeface="Cambria Math" panose="02040503050406030204" pitchFamily="18" charset="0"/>
                                      </a:rPr>
                                    </m:ctrlPr>
                                  </m:sSubPr>
                                  <m:e>
                                    <m:r>
                                      <a:rPr lang="en-GB" sz="1400" i="1">
                                        <a:latin typeface="Cambria Math" panose="02040503050406030204" pitchFamily="18" charset="0"/>
                                      </a:rPr>
                                      <m:t>𝑎</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b="0" i="1" smtClean="0">
                                        <a:latin typeface="Cambria Math" panose="02040503050406030204" pitchFamily="18" charset="0"/>
                                      </a:rPr>
                                      <m:t>3</m:t>
                                    </m:r>
                                  </m:sub>
                                </m:sSub>
                              </m:e>
                            </m:mr>
                            <m:mr>
                              <m:e>
                                <m:sSub>
                                  <m:sSubPr>
                                    <m:ctrlPr>
                                      <a:rPr lang="en-GB" sz="1400" i="1">
                                        <a:latin typeface="Cambria Math" panose="02040503050406030204" pitchFamily="18" charset="0"/>
                                      </a:rPr>
                                    </m:ctrlPr>
                                  </m:sSubPr>
                                  <m:e>
                                    <m:r>
                                      <a:rPr lang="en-GB" sz="1400" i="1">
                                        <a:latin typeface="Cambria Math" panose="02040503050406030204" pitchFamily="18" charset="0"/>
                                      </a:rPr>
                                      <m:t>𝑎</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b="0" i="1" smtClean="0">
                                        <a:latin typeface="Cambria Math" panose="02040503050406030204" pitchFamily="18" charset="0"/>
                                      </a:rPr>
                                      <m:t>4</m:t>
                                    </m:r>
                                  </m:sub>
                                </m:sSub>
                              </m:e>
                            </m:mr>
                          </m:m>
                        </m:e>
                      </m:d>
                      <m:r>
                        <a:rPr lang="en-GB" sz="1400" b="0" i="1" smtClean="0">
                          <a:latin typeface="Cambria Math" panose="02040503050406030204" pitchFamily="18" charset="0"/>
                        </a:rPr>
                        <m:t>=</m:t>
                      </m:r>
                      <m:d>
                        <m:dPr>
                          <m:begChr m:val="["/>
                          <m:endChr m:val="]"/>
                          <m:ctrlPr>
                            <a:rPr lang="en-GB" sz="1400" b="0" i="1" smtClean="0">
                              <a:latin typeface="Cambria Math" panose="02040503050406030204" pitchFamily="18" charset="0"/>
                            </a:rPr>
                          </m:ctrlPr>
                        </m:dPr>
                        <m:e>
                          <m:m>
                            <m:mPr>
                              <m:mcs>
                                <m:mc>
                                  <m:mcPr>
                                    <m:count m:val="1"/>
                                    <m:mcJc m:val="center"/>
                                  </m:mcPr>
                                </m:mc>
                              </m:mcs>
                              <m:ctrlPr>
                                <a:rPr lang="en-GB" sz="1400" b="0" i="1" smtClean="0">
                                  <a:latin typeface="Cambria Math" panose="02040503050406030204" pitchFamily="18" charset="0"/>
                                </a:rPr>
                              </m:ctrlPr>
                            </m:mPr>
                            <m:mr>
                              <m:e>
                                <m:r>
                                  <a:rPr lang="en-GB" sz="1400" b="0" i="1" smtClean="0">
                                    <a:latin typeface="Cambria Math" panose="02040503050406030204" pitchFamily="18" charset="0"/>
                                  </a:rPr>
                                  <m:t>0</m:t>
                                </m:r>
                              </m:e>
                            </m:mr>
                            <m:mr>
                              <m:e>
                                <m:r>
                                  <a:rPr lang="en-GB" sz="1400" b="0" i="1" smtClean="0">
                                    <a:latin typeface="Cambria Math" panose="02040503050406030204" pitchFamily="18" charset="0"/>
                                  </a:rPr>
                                  <m:t>0</m:t>
                                </m:r>
                              </m:e>
                            </m:mr>
                            <m:mr>
                              <m:e>
                                <m:r>
                                  <a:rPr lang="en-GB" sz="1400" b="0" i="1" smtClean="0">
                                    <a:latin typeface="Cambria Math" panose="02040503050406030204" pitchFamily="18" charset="0"/>
                                  </a:rPr>
                                  <m:t>2</m:t>
                                </m:r>
                              </m:e>
                            </m:mr>
                            <m:mr>
                              <m:e>
                                <m:r>
                                  <a:rPr lang="en-GB" sz="1400" b="0" i="1" smtClean="0">
                                    <a:latin typeface="Cambria Math" panose="02040503050406030204" pitchFamily="18" charset="0"/>
                                  </a:rPr>
                                  <m:t>0</m:t>
                                </m:r>
                              </m:e>
                            </m:mr>
                            <m:mr>
                              <m:e>
                                <m:r>
                                  <a:rPr lang="en-GB" sz="1400" b="0" i="1" smtClean="0">
                                    <a:latin typeface="Cambria Math" panose="02040503050406030204" pitchFamily="18" charset="0"/>
                                  </a:rPr>
                                  <m:t>0</m:t>
                                </m:r>
                              </m:e>
                            </m:mr>
                            <m:mr>
                              <m:e>
                                <m:r>
                                  <a:rPr lang="en-GB" sz="1400" b="0" i="1" smtClean="0">
                                    <a:latin typeface="Cambria Math" panose="02040503050406030204" pitchFamily="18" charset="0"/>
                                  </a:rPr>
                                  <m:t>2</m:t>
                                </m:r>
                              </m:e>
                            </m:mr>
                            <m:mr>
                              <m:e>
                                <m:r>
                                  <a:rPr lang="en-GB" sz="1400" b="0" i="1" smtClean="0">
                                    <a:latin typeface="Cambria Math" panose="02040503050406030204" pitchFamily="18" charset="0"/>
                                  </a:rPr>
                                  <m:t>3</m:t>
                                </m:r>
                              </m:e>
                            </m:mr>
                            <m:mr>
                              <m:e>
                                <m:r>
                                  <a:rPr lang="en-GB" sz="1400" b="0" i="1" smtClean="0">
                                    <a:latin typeface="Cambria Math" panose="02040503050406030204" pitchFamily="18" charset="0"/>
                                  </a:rPr>
                                  <m:t>0</m:t>
                                </m:r>
                              </m:e>
                            </m:mr>
                          </m:m>
                        </m:e>
                      </m:d>
                    </m:oMath>
                  </m:oMathPara>
                </a14:m>
                <a:endParaRPr lang="en-GB" sz="2400" dirty="0"/>
              </a:p>
              <a:p>
                <a:pPr>
                  <a:lnSpc>
                    <a:spcPct val="150000"/>
                  </a:lnSpc>
                </a:pPr>
                <a:r>
                  <a:rPr lang="en-GB" sz="1400" dirty="0"/>
                  <a:t>Inverting the matrix and solving for the vector of parameters </a:t>
                </a:r>
                <a14:m>
                  <m:oMath xmlns:m="http://schemas.openxmlformats.org/officeDocument/2006/math">
                    <m:r>
                      <a:rPr lang="en-GB" sz="1400" dirty="0">
                        <a:latin typeface="Cambria Math" panose="02040503050406030204" pitchFamily="18" charset="0"/>
                      </a:rPr>
                      <m:t>𝒂</m:t>
                    </m:r>
                  </m:oMath>
                </a14:m>
                <a:r>
                  <a:rPr lang="en-GB" sz="1400" dirty="0"/>
                  <a:t> in MATLAB</a:t>
                </a:r>
              </a:p>
              <a:p>
                <a:pPr marL="0" indent="0">
                  <a:lnSpc>
                    <a:spcPct val="150000"/>
                  </a:lnSpc>
                  <a:buNone/>
                </a:pPr>
                <a14:m>
                  <m:oMathPara xmlns:m="http://schemas.openxmlformats.org/officeDocument/2006/math">
                    <m:oMathParaPr>
                      <m:jc m:val="centerGroup"/>
                    </m:oMathParaPr>
                    <m:oMath xmlns:m="http://schemas.openxmlformats.org/officeDocument/2006/math">
                      <m:r>
                        <a:rPr lang="en-GB" sz="1400" b="1" i="1" dirty="0" smtClean="0">
                          <a:latin typeface="Cambria Math" panose="02040503050406030204" pitchFamily="18" charset="0"/>
                        </a:rPr>
                        <m:t>𝒂</m:t>
                      </m:r>
                      <m:r>
                        <a:rPr lang="en-GB" sz="1400" i="1" dirty="0" smtClean="0">
                          <a:latin typeface="Cambria Math" panose="02040503050406030204" pitchFamily="18" charset="0"/>
                        </a:rPr>
                        <m:t> </m:t>
                      </m:r>
                      <m:r>
                        <a:rPr lang="en-GB" sz="1400" i="1" dirty="0">
                          <a:latin typeface="Cambria Math" panose="02040503050406030204" pitchFamily="18" charset="0"/>
                        </a:rPr>
                        <m:t>= </m:t>
                      </m:r>
                      <m:sSup>
                        <m:sSupPr>
                          <m:ctrlPr>
                            <a:rPr lang="en-GB" sz="1400" b="0" i="1" dirty="0" smtClean="0">
                              <a:latin typeface="Cambria Math" panose="02040503050406030204" pitchFamily="18" charset="0"/>
                            </a:rPr>
                          </m:ctrlPr>
                        </m:sSupPr>
                        <m:e>
                          <m:d>
                            <m:dPr>
                              <m:begChr m:val="["/>
                              <m:endChr m:val="]"/>
                              <m:ctrlPr>
                                <a:rPr lang="en-GB" sz="1400" i="1" dirty="0">
                                  <a:latin typeface="Cambria Math" panose="02040503050406030204" pitchFamily="18" charset="0"/>
                                </a:rPr>
                              </m:ctrlPr>
                            </m:dPr>
                            <m:e>
                              <m:r>
                                <a:rPr lang="en-GB" sz="1400" i="1" dirty="0">
                                  <a:latin typeface="Cambria Math" panose="02040503050406030204" pitchFamily="18" charset="0"/>
                                </a:rPr>
                                <m:t>0, 0, 3.75, −1.75, </m:t>
                              </m:r>
                              <m:r>
                                <a:rPr lang="en-GB" sz="1400" i="1" dirty="0" smtClean="0">
                                  <a:latin typeface="Cambria Math" panose="02040503050406030204" pitchFamily="18" charset="0"/>
                                </a:rPr>
                                <m:t>−</m:t>
                              </m:r>
                              <m:r>
                                <a:rPr lang="en-GB" sz="1400" i="1" dirty="0">
                                  <a:latin typeface="Cambria Math" panose="02040503050406030204" pitchFamily="18" charset="0"/>
                                </a:rPr>
                                <m:t>2, 6, −2.25, 0.25</m:t>
                              </m:r>
                            </m:e>
                          </m:d>
                        </m:e>
                        <m:sup>
                          <m:r>
                            <a:rPr lang="en-GB" sz="1400" b="0" i="1" dirty="0" smtClean="0">
                              <a:latin typeface="Cambria Math" panose="02040503050406030204" pitchFamily="18" charset="0"/>
                            </a:rPr>
                            <m:t>𝑇</m:t>
                          </m:r>
                        </m:sup>
                      </m:sSup>
                    </m:oMath>
                  </m:oMathPara>
                </a14:m>
                <a:endParaRPr lang="en-GB" sz="1400" dirty="0"/>
              </a:p>
              <a:p>
                <a:pPr marL="0" indent="0">
                  <a:lnSpc>
                    <a:spcPct val="150000"/>
                  </a:lnSpc>
                  <a:buNone/>
                </a:pPr>
                <a:endParaRPr lang="en-GB" sz="1400" dirty="0"/>
              </a:p>
              <a:p>
                <a:pPr marL="0" indent="0">
                  <a:buNone/>
                </a:pPr>
                <a:r>
                  <a:rPr lang="en-GB" sz="1400" dirty="0"/>
                  <a:t> </a:t>
                </a:r>
              </a:p>
            </p:txBody>
          </p:sp>
        </mc:Choice>
        <mc:Fallback xmlns="">
          <p:sp>
            <p:nvSpPr>
              <p:cNvPr id="3" name="Content Placeholder 2">
                <a:extLst>
                  <a:ext uri="{FF2B5EF4-FFF2-40B4-BE49-F238E27FC236}">
                    <a16:creationId xmlns:a16="http://schemas.microsoft.com/office/drawing/2014/main" id="{2FD6857E-7738-B87E-C3F9-8880621B08D7}"/>
                  </a:ext>
                </a:extLst>
              </p:cNvPr>
              <p:cNvSpPr>
                <a:spLocks noGrp="1" noRot="1" noChangeAspect="1" noMove="1" noResize="1" noEditPoints="1" noAdjustHandles="1" noChangeArrowheads="1" noChangeShapeType="1" noTextEdit="1"/>
              </p:cNvSpPr>
              <p:nvPr>
                <p:ph sz="half" idx="2"/>
              </p:nvPr>
            </p:nvSpPr>
            <p:spPr>
              <a:xfrm>
                <a:off x="6172200" y="1825625"/>
                <a:ext cx="5912224" cy="4351338"/>
              </a:xfrm>
              <a:blipFill>
                <a:blip r:embed="rId3"/>
                <a:stretch>
                  <a:fillRect l="-206"/>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90ADA800-F859-4DE2-98C1-3FE841CC6AF4}"/>
              </a:ext>
            </a:extLst>
          </p:cNvPr>
          <p:cNvSpPr>
            <a:spLocks noGrp="1"/>
          </p:cNvSpPr>
          <p:nvPr>
            <p:ph type="title"/>
          </p:nvPr>
        </p:nvSpPr>
        <p:spPr/>
        <p:txBody>
          <a:bodyPr/>
          <a:lstStyle/>
          <a:p>
            <a:r>
              <a:rPr lang="en-GB" sz="4400" b="1" dirty="0"/>
              <a:t>Example: Cubic Spline Trajectory</a:t>
            </a:r>
            <a:endParaRPr lang="en-GB" dirty="0"/>
          </a:p>
        </p:txBody>
      </p:sp>
    </p:spTree>
    <p:extLst>
      <p:ext uri="{BB962C8B-B14F-4D97-AF65-F5344CB8AC3E}">
        <p14:creationId xmlns:p14="http://schemas.microsoft.com/office/powerpoint/2010/main" val="218046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rtoon character in a room&#10;&#10;Description automatically generated with medium confidence">
            <a:extLst>
              <a:ext uri="{FF2B5EF4-FFF2-40B4-BE49-F238E27FC236}">
                <a16:creationId xmlns:a16="http://schemas.microsoft.com/office/drawing/2014/main" id="{467BF471-D348-8818-1CC4-7CBE4503C81C}"/>
              </a:ext>
            </a:extLst>
          </p:cNvPr>
          <p:cNvPicPr>
            <a:picLocks noChangeAspect="1"/>
          </p:cNvPicPr>
          <p:nvPr/>
        </p:nvPicPr>
        <p:blipFill rotWithShape="1">
          <a:blip r:embed="rId2">
            <a:extLst>
              <a:ext uri="{28A0092B-C50C-407E-A947-70E740481C1C}">
                <a14:useLocalDpi xmlns:a14="http://schemas.microsoft.com/office/drawing/2010/main" val="0"/>
              </a:ext>
            </a:extLst>
          </a:blip>
          <a:srcRect t="28235" b="26797"/>
          <a:stretch/>
        </p:blipFill>
        <p:spPr>
          <a:xfrm>
            <a:off x="3325346" y="726141"/>
            <a:ext cx="5541308" cy="5537284"/>
          </a:xfrm>
          <a:prstGeom prst="rect">
            <a:avLst/>
          </a:prstGeom>
        </p:spPr>
      </p:pic>
    </p:spTree>
    <p:extLst>
      <p:ext uri="{BB962C8B-B14F-4D97-AF65-F5344CB8AC3E}">
        <p14:creationId xmlns:p14="http://schemas.microsoft.com/office/powerpoint/2010/main" val="3927543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924FA0-CDDF-FC4A-A687-9E0A3F9D847D}"/>
              </a:ext>
            </a:extLst>
          </p:cNvPr>
          <p:cNvSpPr>
            <a:spLocks noGrp="1"/>
          </p:cNvSpPr>
          <p:nvPr>
            <p:ph sz="half" idx="1"/>
          </p:nvPr>
        </p:nvSpPr>
        <p:spPr/>
        <p:txBody>
          <a:bodyPr/>
          <a:lstStyle/>
          <a:p>
            <a:pPr>
              <a:lnSpc>
                <a:spcPct val="150000"/>
              </a:lnSpc>
            </a:pPr>
            <a:r>
              <a:rPr lang="en-GB" sz="1600" dirty="0"/>
              <a:t>The original data points and the interpolating spline trajectory can therefore be plotted.</a:t>
            </a:r>
          </a:p>
          <a:p>
            <a:pPr>
              <a:lnSpc>
                <a:spcPct val="150000"/>
              </a:lnSpc>
            </a:pPr>
            <a:r>
              <a:rPr lang="en-GB" sz="1600" dirty="0"/>
              <a:t>Each segment is cubic.</a:t>
            </a:r>
          </a:p>
          <a:p>
            <a:pPr marL="0" indent="0">
              <a:lnSpc>
                <a:spcPct val="150000"/>
              </a:lnSpc>
              <a:buNone/>
            </a:pPr>
            <a:endParaRPr lang="en-GB" sz="1600" dirty="0"/>
          </a:p>
          <a:p>
            <a:endParaRPr lang="en-GB" dirty="0"/>
          </a:p>
        </p:txBody>
      </p:sp>
      <p:sp>
        <p:nvSpPr>
          <p:cNvPr id="3" name="Content Placeholder 2">
            <a:extLst>
              <a:ext uri="{FF2B5EF4-FFF2-40B4-BE49-F238E27FC236}">
                <a16:creationId xmlns:a16="http://schemas.microsoft.com/office/drawing/2014/main" id="{B205D885-06CF-5616-DB00-FCF8A057CD91}"/>
              </a:ext>
            </a:extLst>
          </p:cNvPr>
          <p:cNvSpPr>
            <a:spLocks noGrp="1"/>
          </p:cNvSpPr>
          <p:nvPr>
            <p:ph sz="half" idx="2"/>
          </p:nvPr>
        </p:nvSpPr>
        <p:spPr/>
        <p:txBody>
          <a:bodyPr/>
          <a:lstStyle/>
          <a:p>
            <a:r>
              <a:rPr lang="en-GB" sz="1600" dirty="0"/>
              <a:t>Velocity (first derivative) of the cubic spline.</a:t>
            </a:r>
          </a:p>
          <a:p>
            <a:r>
              <a:rPr lang="en-GB" sz="1600" dirty="0"/>
              <a:t>Each segment is quadratic.</a:t>
            </a:r>
          </a:p>
          <a:p>
            <a:r>
              <a:rPr lang="en-GB" sz="1600" dirty="0"/>
              <a:t>First derivative meets specified boundary conditions.</a:t>
            </a:r>
          </a:p>
          <a:p>
            <a:r>
              <a:rPr lang="en-GB" sz="1600" dirty="0"/>
              <a:t>Still appears smooth.</a:t>
            </a:r>
          </a:p>
          <a:p>
            <a:pPr marL="0" indent="0">
              <a:buNone/>
            </a:pPr>
            <a:endParaRPr lang="en-GB" sz="1600" dirty="0"/>
          </a:p>
          <a:p>
            <a:endParaRPr lang="en-GB" dirty="0"/>
          </a:p>
        </p:txBody>
      </p:sp>
      <p:sp>
        <p:nvSpPr>
          <p:cNvPr id="4" name="Title 3">
            <a:extLst>
              <a:ext uri="{FF2B5EF4-FFF2-40B4-BE49-F238E27FC236}">
                <a16:creationId xmlns:a16="http://schemas.microsoft.com/office/drawing/2014/main" id="{D3505037-DE37-424F-F832-463450E23625}"/>
              </a:ext>
            </a:extLst>
          </p:cNvPr>
          <p:cNvSpPr>
            <a:spLocks noGrp="1"/>
          </p:cNvSpPr>
          <p:nvPr>
            <p:ph type="title"/>
          </p:nvPr>
        </p:nvSpPr>
        <p:spPr/>
        <p:txBody>
          <a:bodyPr/>
          <a:lstStyle/>
          <a:p>
            <a:r>
              <a:rPr lang="en-GB" dirty="0"/>
              <a:t>Results</a:t>
            </a:r>
          </a:p>
        </p:txBody>
      </p:sp>
      <p:pic>
        <p:nvPicPr>
          <p:cNvPr id="9" name="Picture 8">
            <a:extLst>
              <a:ext uri="{FF2B5EF4-FFF2-40B4-BE49-F238E27FC236}">
                <a16:creationId xmlns:a16="http://schemas.microsoft.com/office/drawing/2014/main" id="{080C61FE-EFA8-6800-0AC0-163046B4421C}"/>
              </a:ext>
            </a:extLst>
          </p:cNvPr>
          <p:cNvPicPr>
            <a:picLocks noChangeAspect="1"/>
          </p:cNvPicPr>
          <p:nvPr/>
        </p:nvPicPr>
        <p:blipFill>
          <a:blip r:embed="rId2"/>
          <a:stretch>
            <a:fillRect/>
          </a:stretch>
        </p:blipFill>
        <p:spPr>
          <a:xfrm>
            <a:off x="838200" y="3657534"/>
            <a:ext cx="4490459" cy="2048567"/>
          </a:xfrm>
          <a:prstGeom prst="rect">
            <a:avLst/>
          </a:prstGeom>
        </p:spPr>
      </p:pic>
      <p:pic>
        <p:nvPicPr>
          <p:cNvPr id="15" name="Picture 14">
            <a:extLst>
              <a:ext uri="{FF2B5EF4-FFF2-40B4-BE49-F238E27FC236}">
                <a16:creationId xmlns:a16="http://schemas.microsoft.com/office/drawing/2014/main" id="{E0F95373-6FB2-72A0-0DF0-8CDD9D4821A5}"/>
              </a:ext>
            </a:extLst>
          </p:cNvPr>
          <p:cNvPicPr>
            <a:picLocks noChangeAspect="1"/>
          </p:cNvPicPr>
          <p:nvPr/>
        </p:nvPicPr>
        <p:blipFill>
          <a:blip r:embed="rId3"/>
          <a:stretch>
            <a:fillRect/>
          </a:stretch>
        </p:blipFill>
        <p:spPr>
          <a:xfrm>
            <a:off x="6096000" y="3590365"/>
            <a:ext cx="4581408" cy="2182906"/>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CB4786AF-CA0F-FB98-F892-B61ACB87F3BB}"/>
                  </a:ext>
                </a:extLst>
              </p14:cNvPr>
              <p14:cNvContentPartPr/>
              <p14:nvPr/>
            </p14:nvContentPartPr>
            <p14:xfrm>
              <a:off x="4973956" y="5452258"/>
              <a:ext cx="23400" cy="17280"/>
            </p14:xfrm>
          </p:contentPart>
        </mc:Choice>
        <mc:Fallback xmlns="">
          <p:pic>
            <p:nvPicPr>
              <p:cNvPr id="16" name="Ink 15">
                <a:extLst>
                  <a:ext uri="{FF2B5EF4-FFF2-40B4-BE49-F238E27FC236}">
                    <a16:creationId xmlns:a16="http://schemas.microsoft.com/office/drawing/2014/main" id="{CB4786AF-CA0F-FB98-F892-B61ACB87F3BB}"/>
                  </a:ext>
                </a:extLst>
              </p:cNvPr>
              <p:cNvPicPr/>
              <p:nvPr/>
            </p:nvPicPr>
            <p:blipFill>
              <a:blip r:embed="rId5"/>
              <a:stretch>
                <a:fillRect/>
              </a:stretch>
            </p:blipFill>
            <p:spPr>
              <a:xfrm>
                <a:off x="4964956" y="5443258"/>
                <a:ext cx="410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01DD35CE-8A25-4664-3134-F3A31E7E4DD0}"/>
                  </a:ext>
                </a:extLst>
              </p14:cNvPr>
              <p14:cNvContentPartPr/>
              <p14:nvPr/>
            </p14:nvContentPartPr>
            <p14:xfrm>
              <a:off x="4863436" y="3989218"/>
              <a:ext cx="19440" cy="6840"/>
            </p14:xfrm>
          </p:contentPart>
        </mc:Choice>
        <mc:Fallback xmlns="">
          <p:pic>
            <p:nvPicPr>
              <p:cNvPr id="17" name="Ink 16">
                <a:extLst>
                  <a:ext uri="{FF2B5EF4-FFF2-40B4-BE49-F238E27FC236}">
                    <a16:creationId xmlns:a16="http://schemas.microsoft.com/office/drawing/2014/main" id="{01DD35CE-8A25-4664-3134-F3A31E7E4DD0}"/>
                  </a:ext>
                </a:extLst>
              </p:cNvPr>
              <p:cNvPicPr/>
              <p:nvPr/>
            </p:nvPicPr>
            <p:blipFill>
              <a:blip r:embed="rId7"/>
              <a:stretch>
                <a:fillRect/>
              </a:stretch>
            </p:blipFill>
            <p:spPr>
              <a:xfrm>
                <a:off x="4854796" y="3980218"/>
                <a:ext cx="37080" cy="24480"/>
              </a:xfrm>
              <a:prstGeom prst="rect">
                <a:avLst/>
              </a:prstGeom>
            </p:spPr>
          </p:pic>
        </mc:Fallback>
      </mc:AlternateContent>
      <p:grpSp>
        <p:nvGrpSpPr>
          <p:cNvPr id="39" name="Group 38">
            <a:extLst>
              <a:ext uri="{FF2B5EF4-FFF2-40B4-BE49-F238E27FC236}">
                <a16:creationId xmlns:a16="http://schemas.microsoft.com/office/drawing/2014/main" id="{D2EA3B16-8663-5387-B1BD-EC51102E4144}"/>
              </a:ext>
            </a:extLst>
          </p:cNvPr>
          <p:cNvGrpSpPr/>
          <p:nvPr/>
        </p:nvGrpSpPr>
        <p:grpSpPr>
          <a:xfrm>
            <a:off x="1237156" y="4450018"/>
            <a:ext cx="2026080" cy="1214280"/>
            <a:chOff x="1237156" y="4450018"/>
            <a:chExt cx="2026080" cy="1214280"/>
          </a:xfrm>
        </p:grpSpPr>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1B9E054-89AA-C1BB-B0FF-E0F1F59D9736}"/>
                    </a:ext>
                  </a:extLst>
                </p14:cNvPr>
                <p14:cNvContentPartPr/>
                <p14:nvPr/>
              </p14:nvContentPartPr>
              <p14:xfrm>
                <a:off x="1378636" y="5621818"/>
                <a:ext cx="24120" cy="42480"/>
              </p14:xfrm>
            </p:contentPart>
          </mc:Choice>
          <mc:Fallback xmlns="">
            <p:pic>
              <p:nvPicPr>
                <p:cNvPr id="10" name="Ink 9">
                  <a:extLst>
                    <a:ext uri="{FF2B5EF4-FFF2-40B4-BE49-F238E27FC236}">
                      <a16:creationId xmlns:a16="http://schemas.microsoft.com/office/drawing/2014/main" id="{61B9E054-89AA-C1BB-B0FF-E0F1F59D9736}"/>
                    </a:ext>
                  </a:extLst>
                </p:cNvPr>
                <p:cNvPicPr/>
                <p:nvPr/>
              </p:nvPicPr>
              <p:blipFill>
                <a:blip r:embed="rId9"/>
                <a:stretch>
                  <a:fillRect/>
                </a:stretch>
              </p:blipFill>
              <p:spPr>
                <a:xfrm>
                  <a:off x="1369636" y="5612818"/>
                  <a:ext cx="4176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04F5083A-5E70-D8F0-1F78-5DB8FD00E907}"/>
                    </a:ext>
                  </a:extLst>
                </p14:cNvPr>
                <p14:cNvContentPartPr/>
                <p14:nvPr/>
              </p14:nvContentPartPr>
              <p14:xfrm>
                <a:off x="1237156" y="5501218"/>
                <a:ext cx="39960" cy="3240"/>
              </p14:xfrm>
            </p:contentPart>
          </mc:Choice>
          <mc:Fallback xmlns="">
            <p:pic>
              <p:nvPicPr>
                <p:cNvPr id="11" name="Ink 10">
                  <a:extLst>
                    <a:ext uri="{FF2B5EF4-FFF2-40B4-BE49-F238E27FC236}">
                      <a16:creationId xmlns:a16="http://schemas.microsoft.com/office/drawing/2014/main" id="{04F5083A-5E70-D8F0-1F78-5DB8FD00E907}"/>
                    </a:ext>
                  </a:extLst>
                </p:cNvPr>
                <p:cNvPicPr/>
                <p:nvPr/>
              </p:nvPicPr>
              <p:blipFill>
                <a:blip r:embed="rId11"/>
                <a:stretch>
                  <a:fillRect/>
                </a:stretch>
              </p:blipFill>
              <p:spPr>
                <a:xfrm>
                  <a:off x="1228156" y="5492578"/>
                  <a:ext cx="5760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672379F1-0395-8FC3-1313-4BC82A284490}"/>
                    </a:ext>
                  </a:extLst>
                </p14:cNvPr>
                <p14:cNvContentPartPr/>
                <p14:nvPr/>
              </p14:nvContentPartPr>
              <p14:xfrm>
                <a:off x="3239836" y="5428858"/>
                <a:ext cx="23400" cy="115920"/>
              </p14:xfrm>
            </p:contentPart>
          </mc:Choice>
          <mc:Fallback xmlns="">
            <p:pic>
              <p:nvPicPr>
                <p:cNvPr id="12" name="Ink 11">
                  <a:extLst>
                    <a:ext uri="{FF2B5EF4-FFF2-40B4-BE49-F238E27FC236}">
                      <a16:creationId xmlns:a16="http://schemas.microsoft.com/office/drawing/2014/main" id="{672379F1-0395-8FC3-1313-4BC82A284490}"/>
                    </a:ext>
                  </a:extLst>
                </p:cNvPr>
                <p:cNvPicPr/>
                <p:nvPr/>
              </p:nvPicPr>
              <p:blipFill>
                <a:blip r:embed="rId13"/>
                <a:stretch>
                  <a:fillRect/>
                </a:stretch>
              </p:blipFill>
              <p:spPr>
                <a:xfrm>
                  <a:off x="3231196" y="5420218"/>
                  <a:ext cx="410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A97FDF55-27B2-EBA8-EBD8-ECE04DEE3E29}"/>
                    </a:ext>
                  </a:extLst>
                </p14:cNvPr>
                <p14:cNvContentPartPr/>
                <p14:nvPr/>
              </p14:nvContentPartPr>
              <p14:xfrm>
                <a:off x="3159556" y="4450018"/>
                <a:ext cx="14760" cy="12960"/>
              </p14:xfrm>
            </p:contentPart>
          </mc:Choice>
          <mc:Fallback xmlns="">
            <p:pic>
              <p:nvPicPr>
                <p:cNvPr id="13" name="Ink 12">
                  <a:extLst>
                    <a:ext uri="{FF2B5EF4-FFF2-40B4-BE49-F238E27FC236}">
                      <a16:creationId xmlns:a16="http://schemas.microsoft.com/office/drawing/2014/main" id="{A97FDF55-27B2-EBA8-EBD8-ECE04DEE3E29}"/>
                    </a:ext>
                  </a:extLst>
                </p:cNvPr>
                <p:cNvPicPr/>
                <p:nvPr/>
              </p:nvPicPr>
              <p:blipFill>
                <a:blip r:embed="rId15"/>
                <a:stretch>
                  <a:fillRect/>
                </a:stretch>
              </p:blipFill>
              <p:spPr>
                <a:xfrm>
                  <a:off x="3150916" y="4441378"/>
                  <a:ext cx="32400" cy="30600"/>
                </a:xfrm>
                <a:prstGeom prst="rect">
                  <a:avLst/>
                </a:prstGeom>
              </p:spPr>
            </p:pic>
          </mc:Fallback>
        </mc:AlternateContent>
      </p:grpSp>
    </p:spTree>
    <p:extLst>
      <p:ext uri="{BB962C8B-B14F-4D97-AF65-F5344CB8AC3E}">
        <p14:creationId xmlns:p14="http://schemas.microsoft.com/office/powerpoint/2010/main" val="356223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07B884-1FA7-653E-0F82-8F04F2F3BC8E}"/>
              </a:ext>
            </a:extLst>
          </p:cNvPr>
          <p:cNvSpPr>
            <a:spLocks noGrp="1"/>
          </p:cNvSpPr>
          <p:nvPr>
            <p:ph sz="half" idx="1"/>
          </p:nvPr>
        </p:nvSpPr>
        <p:spPr/>
        <p:txBody>
          <a:bodyPr/>
          <a:lstStyle/>
          <a:p>
            <a:pPr>
              <a:lnSpc>
                <a:spcPct val="150000"/>
              </a:lnSpc>
            </a:pPr>
            <a:r>
              <a:rPr lang="en-GB" sz="1600" b="1" dirty="0"/>
              <a:t>Acceleration</a:t>
            </a:r>
            <a:r>
              <a:rPr lang="en-GB" sz="1600" dirty="0"/>
              <a:t> (second derivative) of the cubic spline.</a:t>
            </a:r>
          </a:p>
          <a:p>
            <a:r>
              <a:rPr lang="en-GB" sz="1600" dirty="0"/>
              <a:t>Each segment is linear.</a:t>
            </a:r>
          </a:p>
          <a:p>
            <a:r>
              <a:rPr lang="en-GB" sz="1600" dirty="0"/>
              <a:t>Second derivative (acceleration) is piecewise linear.</a:t>
            </a:r>
          </a:p>
          <a:p>
            <a:r>
              <a:rPr lang="en-GB" sz="1600" dirty="0"/>
              <a:t>Discontinuous in jerk.</a:t>
            </a:r>
          </a:p>
          <a:p>
            <a:pPr>
              <a:lnSpc>
                <a:spcPct val="150000"/>
              </a:lnSpc>
            </a:pPr>
            <a:endParaRPr lang="en-GB" sz="1600" dirty="0"/>
          </a:p>
          <a:p>
            <a:endParaRPr lang="en-GB" dirty="0"/>
          </a:p>
        </p:txBody>
      </p:sp>
      <p:sp>
        <p:nvSpPr>
          <p:cNvPr id="3" name="Content Placeholder 2">
            <a:extLst>
              <a:ext uri="{FF2B5EF4-FFF2-40B4-BE49-F238E27FC236}">
                <a16:creationId xmlns:a16="http://schemas.microsoft.com/office/drawing/2014/main" id="{1643A28F-36E7-F741-3D98-2B3ABA6CBFD9}"/>
              </a:ext>
            </a:extLst>
          </p:cNvPr>
          <p:cNvSpPr>
            <a:spLocks noGrp="1"/>
          </p:cNvSpPr>
          <p:nvPr>
            <p:ph sz="half" idx="2"/>
          </p:nvPr>
        </p:nvSpPr>
        <p:spPr/>
        <p:txBody>
          <a:bodyPr>
            <a:normAutofit fontScale="40000" lnSpcReduction="20000"/>
          </a:bodyPr>
          <a:lstStyle/>
          <a:p>
            <a:pPr marL="0" indent="0">
              <a:buNone/>
            </a:pPr>
            <a:r>
              <a:rPr lang="en-GB" dirty="0">
                <a:latin typeface="Courier New" panose="02070309020205020404" pitchFamily="49" charset="0"/>
                <a:cs typeface="Courier New" panose="02070309020205020404" pitchFamily="49" charset="0"/>
              </a:rPr>
              <a:t>%% MATLAB CODE</a:t>
            </a:r>
            <a:endParaRPr lang="en-GB" sz="2800" dirty="0">
              <a:latin typeface="Courier New" panose="02070309020205020404" pitchFamily="49" charset="0"/>
              <a:cs typeface="Courier New" panose="02070309020205020404" pitchFamily="49" charset="0"/>
            </a:endParaRPr>
          </a:p>
          <a:p>
            <a:pPr marL="0" indent="0">
              <a:buNone/>
            </a:pPr>
            <a:r>
              <a:rPr lang="en-GB" sz="2800" dirty="0">
                <a:latin typeface="Courier New" panose="02070309020205020404" pitchFamily="49" charset="0"/>
                <a:cs typeface="Courier New" panose="02070309020205020404" pitchFamily="49" charset="0"/>
              </a:rPr>
              <a:t>% Points to interpolate</a:t>
            </a:r>
          </a:p>
          <a:p>
            <a:pPr marL="0" indent="0">
              <a:buNone/>
            </a:pPr>
            <a:r>
              <a:rPr lang="en-GB" sz="2800" dirty="0">
                <a:latin typeface="Courier New" panose="02070309020205020404" pitchFamily="49" charset="0"/>
                <a:cs typeface="Courier New" panose="02070309020205020404" pitchFamily="49" charset="0"/>
              </a:rPr>
              <a:t>td = [0 1 2];</a:t>
            </a:r>
          </a:p>
          <a:p>
            <a:pPr marL="0" indent="0">
              <a:buNone/>
            </a:pPr>
            <a:r>
              <a:rPr lang="en-GB" sz="2800" dirty="0" err="1">
                <a:latin typeface="Courier New" panose="02070309020205020404" pitchFamily="49" charset="0"/>
                <a:cs typeface="Courier New" panose="02070309020205020404" pitchFamily="49" charset="0"/>
              </a:rPr>
              <a:t>xp</a:t>
            </a:r>
            <a:r>
              <a:rPr lang="en-GB" sz="2800" dirty="0">
                <a:latin typeface="Courier New" panose="02070309020205020404" pitchFamily="49" charset="0"/>
                <a:cs typeface="Courier New" panose="02070309020205020404" pitchFamily="49" charset="0"/>
              </a:rPr>
              <a:t> = [0 2 3];</a:t>
            </a:r>
          </a:p>
          <a:p>
            <a:pPr marL="0" indent="0">
              <a:buNone/>
            </a:pPr>
            <a:r>
              <a:rPr lang="en-GB" sz="2800" dirty="0">
                <a:latin typeface="Courier New" panose="02070309020205020404" pitchFamily="49" charset="0"/>
                <a:cs typeface="Courier New" panose="02070309020205020404" pitchFamily="49" charset="0"/>
              </a:rPr>
              <a:t> </a:t>
            </a:r>
          </a:p>
          <a:p>
            <a:pPr marL="0" indent="0">
              <a:buNone/>
            </a:pPr>
            <a:r>
              <a:rPr lang="en-GB" sz="2800" dirty="0">
                <a:latin typeface="Courier New" panose="02070309020205020404" pitchFamily="49" charset="0"/>
                <a:cs typeface="Courier New" panose="02070309020205020404" pitchFamily="49" charset="0"/>
              </a:rPr>
              <a:t>% Estimate parameters of cubic spline</a:t>
            </a:r>
          </a:p>
          <a:p>
            <a:pPr marL="0" indent="0">
              <a:buNone/>
            </a:pPr>
            <a:r>
              <a:rPr lang="de-DE" sz="2800" dirty="0">
                <a:latin typeface="Courier New" panose="02070309020205020404" pitchFamily="49" charset="0"/>
                <a:cs typeface="Courier New" panose="02070309020205020404" pitchFamily="49" charset="0"/>
              </a:rPr>
              <a:t>T = [1 td(1) td(1)^2 td(1)^3 0 0 0 0; ...</a:t>
            </a:r>
          </a:p>
          <a:p>
            <a:pPr marL="0" indent="0">
              <a:buNone/>
            </a:pPr>
            <a:r>
              <a:rPr lang="en-GB" sz="2800" dirty="0">
                <a:latin typeface="Courier New" panose="02070309020205020404" pitchFamily="49" charset="0"/>
                <a:cs typeface="Courier New" panose="02070309020205020404" pitchFamily="49" charset="0"/>
              </a:rPr>
              <a:t>    0 1 2*td(1) 3*td(1)^2 0 0 0 0; ...</a:t>
            </a:r>
          </a:p>
          <a:p>
            <a:pPr marL="0" indent="0">
              <a:buNone/>
            </a:pPr>
            <a:r>
              <a:rPr lang="en-GB" sz="2800" dirty="0">
                <a:latin typeface="Courier New" panose="02070309020205020404" pitchFamily="49" charset="0"/>
                <a:cs typeface="Courier New" panose="02070309020205020404" pitchFamily="49" charset="0"/>
              </a:rPr>
              <a:t>    1 td(2) td(2)^2 td(2)^3 0 0 0 0; ...</a:t>
            </a:r>
          </a:p>
          <a:p>
            <a:pPr marL="0" indent="0">
              <a:buNone/>
            </a:pPr>
            <a:r>
              <a:rPr lang="en-GB" sz="2800" dirty="0">
                <a:latin typeface="Courier New" panose="02070309020205020404" pitchFamily="49" charset="0"/>
                <a:cs typeface="Courier New" panose="02070309020205020404" pitchFamily="49" charset="0"/>
              </a:rPr>
              <a:t>    0 1 2*td(2) 3*td(2)^2 0 -1 -2*td(2) -3*td(2)^2; ...</a:t>
            </a:r>
          </a:p>
          <a:p>
            <a:pPr marL="0" indent="0">
              <a:buNone/>
            </a:pPr>
            <a:r>
              <a:rPr lang="en-GB" sz="2800" dirty="0">
                <a:latin typeface="Courier New" panose="02070309020205020404" pitchFamily="49" charset="0"/>
                <a:cs typeface="Courier New" panose="02070309020205020404" pitchFamily="49" charset="0"/>
              </a:rPr>
              <a:t>    0 0 2 6*td(2) 0 0 -2 -6*td(2); ...</a:t>
            </a:r>
          </a:p>
          <a:p>
            <a:pPr marL="0" indent="0">
              <a:buNone/>
            </a:pPr>
            <a:r>
              <a:rPr lang="en-GB" sz="2800" dirty="0">
                <a:latin typeface="Courier New" panose="02070309020205020404" pitchFamily="49" charset="0"/>
                <a:cs typeface="Courier New" panose="02070309020205020404" pitchFamily="49" charset="0"/>
              </a:rPr>
              <a:t>    0 0 0 0 1 td(2) td(2)^2 td(2)^3; ...</a:t>
            </a:r>
          </a:p>
          <a:p>
            <a:pPr marL="0" indent="0">
              <a:buNone/>
            </a:pPr>
            <a:r>
              <a:rPr lang="en-GB" sz="2800" dirty="0">
                <a:latin typeface="Courier New" panose="02070309020205020404" pitchFamily="49" charset="0"/>
                <a:cs typeface="Courier New" panose="02070309020205020404" pitchFamily="49" charset="0"/>
              </a:rPr>
              <a:t>    0 0 0 0 1 td(3) td(3)^2 td(3)^3; ...</a:t>
            </a:r>
          </a:p>
          <a:p>
            <a:pPr marL="0" indent="0">
              <a:buNone/>
            </a:pPr>
            <a:r>
              <a:rPr lang="en-GB" sz="2800" dirty="0">
                <a:latin typeface="Courier New" panose="02070309020205020404" pitchFamily="49" charset="0"/>
                <a:cs typeface="Courier New" panose="02070309020205020404" pitchFamily="49" charset="0"/>
              </a:rPr>
              <a:t>    0 0 0 0 0 1 2*td(3) 3*td(3)^2];</a:t>
            </a:r>
          </a:p>
          <a:p>
            <a:pPr marL="0" indent="0">
              <a:buNone/>
            </a:pPr>
            <a:r>
              <a:rPr lang="en-GB" sz="2800" dirty="0">
                <a:latin typeface="Courier New" panose="02070309020205020404" pitchFamily="49" charset="0"/>
                <a:cs typeface="Courier New" panose="02070309020205020404" pitchFamily="49" charset="0"/>
              </a:rPr>
              <a:t>x = [</a:t>
            </a:r>
            <a:r>
              <a:rPr lang="en-GB" sz="2800" dirty="0" err="1">
                <a:latin typeface="Courier New" panose="02070309020205020404" pitchFamily="49" charset="0"/>
                <a:cs typeface="Courier New" panose="02070309020205020404" pitchFamily="49" charset="0"/>
              </a:rPr>
              <a:t>xp</a:t>
            </a:r>
            <a:r>
              <a:rPr lang="en-GB" sz="2800" dirty="0">
                <a:latin typeface="Courier New" panose="02070309020205020404" pitchFamily="49" charset="0"/>
                <a:cs typeface="Courier New" panose="02070309020205020404" pitchFamily="49" charset="0"/>
              </a:rPr>
              <a:t>(1) 0 </a:t>
            </a:r>
            <a:r>
              <a:rPr lang="en-GB" sz="2800" dirty="0" err="1">
                <a:latin typeface="Courier New" panose="02070309020205020404" pitchFamily="49" charset="0"/>
                <a:cs typeface="Courier New" panose="02070309020205020404" pitchFamily="49" charset="0"/>
              </a:rPr>
              <a:t>xp</a:t>
            </a:r>
            <a:r>
              <a:rPr lang="en-GB" sz="2800" dirty="0">
                <a:latin typeface="Courier New" panose="02070309020205020404" pitchFamily="49" charset="0"/>
                <a:cs typeface="Courier New" panose="02070309020205020404" pitchFamily="49" charset="0"/>
              </a:rPr>
              <a:t>(2) 0 0 </a:t>
            </a:r>
            <a:r>
              <a:rPr lang="en-GB" sz="2800" dirty="0" err="1">
                <a:latin typeface="Courier New" panose="02070309020205020404" pitchFamily="49" charset="0"/>
                <a:cs typeface="Courier New" panose="02070309020205020404" pitchFamily="49" charset="0"/>
              </a:rPr>
              <a:t>xp</a:t>
            </a:r>
            <a:r>
              <a:rPr lang="en-GB" sz="2800" dirty="0">
                <a:latin typeface="Courier New" panose="02070309020205020404" pitchFamily="49" charset="0"/>
                <a:cs typeface="Courier New" panose="02070309020205020404" pitchFamily="49" charset="0"/>
              </a:rPr>
              <a:t>(2) </a:t>
            </a:r>
            <a:r>
              <a:rPr lang="en-GB" sz="2800" dirty="0" err="1">
                <a:latin typeface="Courier New" panose="02070309020205020404" pitchFamily="49" charset="0"/>
                <a:cs typeface="Courier New" panose="02070309020205020404" pitchFamily="49" charset="0"/>
              </a:rPr>
              <a:t>xp</a:t>
            </a:r>
            <a:r>
              <a:rPr lang="en-GB" sz="2800" dirty="0">
                <a:latin typeface="Courier New" panose="02070309020205020404" pitchFamily="49" charset="0"/>
                <a:cs typeface="Courier New" panose="02070309020205020404" pitchFamily="49" charset="0"/>
              </a:rPr>
              <a:t>(3) 0]';</a:t>
            </a:r>
          </a:p>
          <a:p>
            <a:pPr marL="0" indent="0">
              <a:buNone/>
            </a:pPr>
            <a:r>
              <a:rPr lang="en-GB" sz="2800" dirty="0">
                <a:latin typeface="Courier New" panose="02070309020205020404" pitchFamily="49" charset="0"/>
                <a:cs typeface="Courier New" panose="02070309020205020404" pitchFamily="49" charset="0"/>
              </a:rPr>
              <a:t>a = </a:t>
            </a:r>
            <a:r>
              <a:rPr lang="en-GB" sz="2800" dirty="0" err="1">
                <a:latin typeface="Courier New" panose="02070309020205020404" pitchFamily="49" charset="0"/>
                <a:cs typeface="Courier New" panose="02070309020205020404" pitchFamily="49" charset="0"/>
              </a:rPr>
              <a:t>inv</a:t>
            </a:r>
            <a:r>
              <a:rPr lang="en-GB" sz="2800" dirty="0">
                <a:latin typeface="Courier New" panose="02070309020205020404" pitchFamily="49" charset="0"/>
                <a:cs typeface="Courier New" panose="02070309020205020404" pitchFamily="49" charset="0"/>
              </a:rPr>
              <a:t>(T)*x;</a:t>
            </a:r>
          </a:p>
        </p:txBody>
      </p:sp>
      <p:sp>
        <p:nvSpPr>
          <p:cNvPr id="4" name="Title 3">
            <a:extLst>
              <a:ext uri="{FF2B5EF4-FFF2-40B4-BE49-F238E27FC236}">
                <a16:creationId xmlns:a16="http://schemas.microsoft.com/office/drawing/2014/main" id="{2C6FD8E5-4D8D-B0A7-C9CF-B9AB43157E79}"/>
              </a:ext>
            </a:extLst>
          </p:cNvPr>
          <p:cNvSpPr>
            <a:spLocks noGrp="1"/>
          </p:cNvSpPr>
          <p:nvPr>
            <p:ph type="title"/>
          </p:nvPr>
        </p:nvSpPr>
        <p:spPr/>
        <p:txBody>
          <a:bodyPr/>
          <a:lstStyle/>
          <a:p>
            <a:r>
              <a:rPr lang="en-GB" dirty="0"/>
              <a:t>Results</a:t>
            </a:r>
          </a:p>
        </p:txBody>
      </p:sp>
      <p:pic>
        <p:nvPicPr>
          <p:cNvPr id="5" name="Picture 4">
            <a:extLst>
              <a:ext uri="{FF2B5EF4-FFF2-40B4-BE49-F238E27FC236}">
                <a16:creationId xmlns:a16="http://schemas.microsoft.com/office/drawing/2014/main" id="{665B38F9-EBBB-9107-6786-9CEC8D6D4A9C}"/>
              </a:ext>
            </a:extLst>
          </p:cNvPr>
          <p:cNvPicPr>
            <a:picLocks noChangeAspect="1"/>
          </p:cNvPicPr>
          <p:nvPr/>
        </p:nvPicPr>
        <p:blipFill>
          <a:blip r:embed="rId2"/>
          <a:stretch>
            <a:fillRect/>
          </a:stretch>
        </p:blipFill>
        <p:spPr>
          <a:xfrm>
            <a:off x="986118" y="3998788"/>
            <a:ext cx="4548696" cy="2178175"/>
          </a:xfrm>
          <a:prstGeom prst="rect">
            <a:avLst/>
          </a:prstGeom>
        </p:spPr>
      </p:pic>
    </p:spTree>
    <p:extLst>
      <p:ext uri="{BB962C8B-B14F-4D97-AF65-F5344CB8AC3E}">
        <p14:creationId xmlns:p14="http://schemas.microsoft.com/office/powerpoint/2010/main" val="191825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B508A66-BE3C-3C95-019E-4194B420D8EA}"/>
                  </a:ext>
                </a:extLst>
              </p:cNvPr>
              <p:cNvSpPr>
                <a:spLocks noGrp="1"/>
              </p:cNvSpPr>
              <p:nvPr>
                <p:ph sz="half" idx="1"/>
              </p:nvPr>
            </p:nvSpPr>
            <p:spPr/>
            <p:txBody>
              <a:bodyPr>
                <a:normAutofit/>
              </a:bodyPr>
              <a:lstStyle/>
              <a:p>
                <a:pPr>
                  <a:lnSpc>
                    <a:spcPct val="150000"/>
                  </a:lnSpc>
                </a:pPr>
                <a:r>
                  <a:rPr lang="en-GB" sz="1600" dirty="0"/>
                  <a:t>In practice the trajectories are as </a:t>
                </a:r>
                <a14:m>
                  <m:oMath xmlns:m="http://schemas.openxmlformats.org/officeDocument/2006/math">
                    <m:d>
                      <m:dPr>
                        <m:begChr m:val="{"/>
                        <m:endChr m:val="}"/>
                        <m:ctrlPr>
                          <a:rPr lang="en-GB" sz="1600" b="0" i="1" dirty="0" smtClean="0">
                            <a:latin typeface="Cambria Math" panose="02040503050406030204" pitchFamily="18" charset="0"/>
                          </a:rPr>
                        </m:ctrlPr>
                      </m:dPr>
                      <m:e>
                        <m:sSub>
                          <m:sSubPr>
                            <m:ctrlPr>
                              <a:rPr lang="en-GB" sz="1600" b="0" i="1" dirty="0" smtClean="0">
                                <a:latin typeface="Cambria Math" panose="02040503050406030204" pitchFamily="18" charset="0"/>
                              </a:rPr>
                            </m:ctrlPr>
                          </m:sSubPr>
                          <m:e>
                            <m:r>
                              <a:rPr lang="en-GB" sz="1600" b="0" i="1" dirty="0" smtClean="0">
                                <a:latin typeface="Cambria Math" panose="02040503050406030204" pitchFamily="18" charset="0"/>
                              </a:rPr>
                              <m:t>𝑡</m:t>
                            </m:r>
                          </m:e>
                          <m:sub>
                            <m:r>
                              <a:rPr lang="en-GB" sz="1600" b="0" i="1" dirty="0" smtClean="0">
                                <a:latin typeface="Cambria Math" panose="02040503050406030204" pitchFamily="18" charset="0"/>
                              </a:rPr>
                              <m:t>𝑘</m:t>
                            </m:r>
                          </m:sub>
                        </m:sSub>
                        <m:r>
                          <a:rPr lang="en-GB" sz="1600" b="0" i="1" dirty="0" smtClean="0">
                            <a:latin typeface="Cambria Math" panose="02040503050406030204" pitchFamily="18" charset="0"/>
                          </a:rPr>
                          <m:t>, </m:t>
                        </m:r>
                        <m:sSub>
                          <m:sSubPr>
                            <m:ctrlPr>
                              <a:rPr lang="en-GB" sz="1600" b="0" i="1" dirty="0" smtClean="0">
                                <a:latin typeface="Cambria Math" panose="02040503050406030204" pitchFamily="18" charset="0"/>
                              </a:rPr>
                            </m:ctrlPr>
                          </m:sSubPr>
                          <m:e>
                            <m:r>
                              <a:rPr lang="en-GB" sz="1600" b="0" i="1" dirty="0" smtClean="0">
                                <a:latin typeface="Cambria Math" panose="02040503050406030204" pitchFamily="18" charset="0"/>
                              </a:rPr>
                              <m:t>𝑥</m:t>
                            </m:r>
                          </m:e>
                          <m:sub>
                            <m:r>
                              <a:rPr lang="en-GB" sz="1600" b="0" i="1" dirty="0" smtClean="0">
                                <a:latin typeface="Cambria Math" panose="02040503050406030204" pitchFamily="18" charset="0"/>
                              </a:rPr>
                              <m:t>𝑘</m:t>
                            </m:r>
                          </m:sub>
                        </m:sSub>
                        <m:r>
                          <a:rPr lang="en-GB" sz="1600" b="0" i="1" dirty="0" smtClean="0">
                            <a:latin typeface="Cambria Math" panose="02040503050406030204" pitchFamily="18" charset="0"/>
                          </a:rPr>
                          <m:t>, </m:t>
                        </m:r>
                        <m:sSub>
                          <m:sSubPr>
                            <m:ctrlPr>
                              <a:rPr lang="en-GB" sz="1600" b="0" i="1" dirty="0" smtClean="0">
                                <a:latin typeface="Cambria Math" panose="02040503050406030204" pitchFamily="18" charset="0"/>
                              </a:rPr>
                            </m:ctrlPr>
                          </m:sSubPr>
                          <m:e>
                            <m:r>
                              <a:rPr lang="en-GB" sz="1600" b="0" i="1" dirty="0" smtClean="0">
                                <a:latin typeface="Cambria Math" panose="02040503050406030204" pitchFamily="18" charset="0"/>
                              </a:rPr>
                              <m:t>𝑦</m:t>
                            </m:r>
                          </m:e>
                          <m:sub>
                            <m:r>
                              <a:rPr lang="en-GB" sz="1600" b="0" i="1" dirty="0" smtClean="0">
                                <a:latin typeface="Cambria Math" panose="02040503050406030204" pitchFamily="18" charset="0"/>
                              </a:rPr>
                              <m:t>𝑘</m:t>
                            </m:r>
                          </m:sub>
                        </m:sSub>
                        <m:r>
                          <a:rPr lang="en-GB" sz="1600" b="0" i="1" dirty="0" smtClean="0">
                            <a:latin typeface="Cambria Math" panose="02040503050406030204" pitchFamily="18" charset="0"/>
                          </a:rPr>
                          <m:t>, </m:t>
                        </m:r>
                        <m:sSub>
                          <m:sSubPr>
                            <m:ctrlPr>
                              <a:rPr lang="en-GB" sz="1600" b="0" i="1" dirty="0" smtClean="0">
                                <a:latin typeface="Cambria Math" panose="02040503050406030204" pitchFamily="18" charset="0"/>
                              </a:rPr>
                            </m:ctrlPr>
                          </m:sSubPr>
                          <m:e>
                            <m:r>
                              <a:rPr lang="en-GB" sz="1600" b="0" i="1" dirty="0" smtClean="0">
                                <a:latin typeface="Cambria Math" panose="02040503050406030204" pitchFamily="18" charset="0"/>
                              </a:rPr>
                              <m:t>𝑧</m:t>
                            </m:r>
                          </m:e>
                          <m:sub>
                            <m:r>
                              <a:rPr lang="en-GB" sz="1600" b="0" i="1" dirty="0" smtClean="0">
                                <a:latin typeface="Cambria Math" panose="02040503050406030204" pitchFamily="18" charset="0"/>
                              </a:rPr>
                              <m:t>𝑘</m:t>
                            </m:r>
                          </m:sub>
                        </m:sSub>
                      </m:e>
                    </m:d>
                  </m:oMath>
                </a14:m>
                <a:endParaRPr lang="en-GB" sz="1600" b="0" dirty="0"/>
              </a:p>
              <a:p>
                <a:pPr>
                  <a:lnSpc>
                    <a:spcPct val="150000"/>
                  </a:lnSpc>
                </a:pPr>
                <a:r>
                  <a:rPr lang="en-GB" sz="1600" dirty="0"/>
                  <a:t>In this case, each of the signals must be interpolated.</a:t>
                </a:r>
              </a:p>
              <a:p>
                <a:pPr>
                  <a:lnSpc>
                    <a:spcPct val="150000"/>
                  </a:lnSpc>
                </a:pPr>
                <a:r>
                  <a:rPr lang="en-GB" sz="1600" dirty="0"/>
                  <a:t>After the interpolation, they must be then converted into a joint space reference trajectory. </a:t>
                </a:r>
              </a:p>
              <a:p>
                <a:pPr marL="0" indent="0">
                  <a:buNone/>
                </a:pPr>
                <a:endParaRPr lang="en-GB" sz="800" dirty="0"/>
              </a:p>
              <a:p>
                <a:endParaRPr lang="en-GB" dirty="0"/>
              </a:p>
            </p:txBody>
          </p:sp>
        </mc:Choice>
        <mc:Fallback xmlns="">
          <p:sp>
            <p:nvSpPr>
              <p:cNvPr id="2" name="Content Placeholder 1">
                <a:extLst>
                  <a:ext uri="{FF2B5EF4-FFF2-40B4-BE49-F238E27FC236}">
                    <a16:creationId xmlns:a16="http://schemas.microsoft.com/office/drawing/2014/main" id="{6B508A66-BE3C-3C95-019E-4194B420D8EA}"/>
                  </a:ext>
                </a:extLst>
              </p:cNvPr>
              <p:cNvSpPr>
                <a:spLocks noGrp="1" noRot="1" noChangeAspect="1" noMove="1" noResize="1" noEditPoints="1" noAdjustHandles="1" noChangeArrowheads="1" noChangeShapeType="1" noTextEdit="1"/>
              </p:cNvSpPr>
              <p:nvPr>
                <p:ph sz="half" idx="1"/>
              </p:nvPr>
            </p:nvSpPr>
            <p:spPr>
              <a:blipFill>
                <a:blip r:embed="rId2"/>
                <a:stretch>
                  <a:fillRect l="-471" r="-1529"/>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6B012491-3006-E619-CACA-DB0780C18D7B}"/>
              </a:ext>
            </a:extLst>
          </p:cNvPr>
          <p:cNvSpPr>
            <a:spLocks noGrp="1"/>
          </p:cNvSpPr>
          <p:nvPr>
            <p:ph sz="half" idx="2"/>
          </p:nvPr>
        </p:nvSpPr>
        <p:spPr/>
        <p:txBody>
          <a:bodyPr>
            <a:normAutofit/>
          </a:bodyPr>
          <a:lstStyle/>
          <a:p>
            <a:pPr>
              <a:lnSpc>
                <a:spcPct val="150000"/>
              </a:lnSpc>
            </a:pPr>
            <a:r>
              <a:rPr lang="en-GB" sz="1600" dirty="0"/>
              <a:t>As engineers, we need to ensure</a:t>
            </a:r>
          </a:p>
          <a:p>
            <a:pPr marL="342900" indent="-342900">
              <a:lnSpc>
                <a:spcPct val="150000"/>
              </a:lnSpc>
              <a:buFont typeface="+mj-lt"/>
              <a:buAutoNum type="arabicPeriod"/>
            </a:pPr>
            <a:r>
              <a:rPr lang="en-GB" sz="1600" dirty="0"/>
              <a:t>That the trajectory is </a:t>
            </a:r>
            <a:r>
              <a:rPr lang="en-GB" sz="1600" b="1" dirty="0"/>
              <a:t>reachable</a:t>
            </a:r>
            <a:r>
              <a:rPr lang="en-GB" sz="1600" dirty="0"/>
              <a:t> (lies in the </a:t>
            </a:r>
            <a:r>
              <a:rPr lang="en-GB" sz="1600" b="1" dirty="0"/>
              <a:t>workspace</a:t>
            </a:r>
            <a:r>
              <a:rPr lang="en-GB" sz="1600" dirty="0"/>
              <a:t>)</a:t>
            </a:r>
          </a:p>
          <a:p>
            <a:pPr marL="342900" indent="-342900">
              <a:lnSpc>
                <a:spcPct val="150000"/>
              </a:lnSpc>
              <a:buFont typeface="+mj-lt"/>
              <a:buAutoNum type="arabicPeriod"/>
            </a:pPr>
            <a:r>
              <a:rPr lang="en-GB" sz="1600" b="1" dirty="0"/>
              <a:t>Singular configurations</a:t>
            </a:r>
            <a:r>
              <a:rPr lang="en-GB" sz="1600" dirty="0"/>
              <a:t> are </a:t>
            </a:r>
            <a:r>
              <a:rPr lang="en-GB" sz="1600" b="1" dirty="0"/>
              <a:t>avoided</a:t>
            </a:r>
          </a:p>
          <a:p>
            <a:pPr marL="457200" lvl="1" indent="0">
              <a:lnSpc>
                <a:spcPct val="150000"/>
              </a:lnSpc>
              <a:buNone/>
            </a:pPr>
            <a:r>
              <a:rPr lang="en-GB" sz="1600" dirty="0"/>
              <a:t>Excessive torques (joint accelerations) are not demanded</a:t>
            </a:r>
          </a:p>
          <a:p>
            <a:endParaRPr lang="en-GB" dirty="0"/>
          </a:p>
        </p:txBody>
      </p:sp>
      <p:sp>
        <p:nvSpPr>
          <p:cNvPr id="4" name="Title 3">
            <a:extLst>
              <a:ext uri="{FF2B5EF4-FFF2-40B4-BE49-F238E27FC236}">
                <a16:creationId xmlns:a16="http://schemas.microsoft.com/office/drawing/2014/main" id="{D12D3FFA-4341-2873-58E5-7051C90FCF44}"/>
              </a:ext>
            </a:extLst>
          </p:cNvPr>
          <p:cNvSpPr>
            <a:spLocks noGrp="1"/>
          </p:cNvSpPr>
          <p:nvPr>
            <p:ph type="title"/>
          </p:nvPr>
        </p:nvSpPr>
        <p:spPr/>
        <p:txBody>
          <a:bodyPr/>
          <a:lstStyle/>
          <a:p>
            <a:r>
              <a:rPr lang="en-GB" dirty="0"/>
              <a:t>Kinematic / Joint Considerations</a:t>
            </a:r>
          </a:p>
        </p:txBody>
      </p:sp>
      <mc:AlternateContent xmlns:mc="http://schemas.openxmlformats.org/markup-compatibility/2006" xmlns:p14="http://schemas.microsoft.com/office/powerpoint/2010/main">
        <mc:Choice Requires="p14">
          <p:contentPart p14:bwMode="auto" r:id="rId3">
            <p14:nvContentPartPr>
              <p14:cNvPr id="137" name="Ink 136">
                <a:extLst>
                  <a:ext uri="{FF2B5EF4-FFF2-40B4-BE49-F238E27FC236}">
                    <a16:creationId xmlns:a16="http://schemas.microsoft.com/office/drawing/2014/main" id="{1409EE96-15D0-612C-F61A-C0E47C97AA99}"/>
                  </a:ext>
                </a:extLst>
              </p14:cNvPr>
              <p14:cNvContentPartPr/>
              <p14:nvPr/>
            </p14:nvContentPartPr>
            <p14:xfrm>
              <a:off x="1614418" y="4704658"/>
              <a:ext cx="20880" cy="9360"/>
            </p14:xfrm>
          </p:contentPart>
        </mc:Choice>
        <mc:Fallback xmlns="">
          <p:pic>
            <p:nvPicPr>
              <p:cNvPr id="137" name="Ink 136">
                <a:extLst>
                  <a:ext uri="{FF2B5EF4-FFF2-40B4-BE49-F238E27FC236}">
                    <a16:creationId xmlns:a16="http://schemas.microsoft.com/office/drawing/2014/main" id="{1409EE96-15D0-612C-F61A-C0E47C97AA99}"/>
                  </a:ext>
                </a:extLst>
              </p:cNvPr>
              <p:cNvPicPr/>
              <p:nvPr/>
            </p:nvPicPr>
            <p:blipFill>
              <a:blip r:embed="rId4"/>
              <a:stretch>
                <a:fillRect/>
              </a:stretch>
            </p:blipFill>
            <p:spPr>
              <a:xfrm>
                <a:off x="1605778" y="4696018"/>
                <a:ext cx="38520" cy="27000"/>
              </a:xfrm>
              <a:prstGeom prst="rect">
                <a:avLst/>
              </a:prstGeom>
            </p:spPr>
          </p:pic>
        </mc:Fallback>
      </mc:AlternateContent>
    </p:spTree>
    <p:extLst>
      <p:ext uri="{BB962C8B-B14F-4D97-AF65-F5344CB8AC3E}">
        <p14:creationId xmlns:p14="http://schemas.microsoft.com/office/powerpoint/2010/main" val="3324592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Single Joint Manipulator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1318" y="1515035"/>
                <a:ext cx="11304494" cy="5190566"/>
              </a:xfrm>
            </p:spPr>
            <p:txBody>
              <a:bodyPr>
                <a:normAutofit/>
              </a:bodyPr>
              <a:lstStyle/>
              <a:p>
                <a:pPr marL="0" indent="0">
                  <a:lnSpc>
                    <a:spcPct val="150000"/>
                  </a:lnSpc>
                  <a:buNone/>
                </a:pPr>
                <a:r>
                  <a:rPr lang="en-GB" sz="1600" dirty="0"/>
                  <a:t>For a single joint manipulator, the spline would need to be specified in joint space, as the workspace is a circle of radius </a:t>
                </a:r>
                <a14:m>
                  <m:oMath xmlns:m="http://schemas.openxmlformats.org/officeDocument/2006/math">
                    <m:r>
                      <a:rPr lang="en-GB" sz="1600" i="1" dirty="0" smtClean="0">
                        <a:latin typeface="Cambria Math" panose="02040503050406030204" pitchFamily="18" charset="0"/>
                      </a:rPr>
                      <m:t>𝑙</m:t>
                    </m:r>
                  </m:oMath>
                </a14:m>
                <a:r>
                  <a:rPr lang="en-GB" sz="1600" dirty="0"/>
                  <a:t> centred on the joint</a:t>
                </a:r>
              </a:p>
              <a:p>
                <a:pPr marL="0" indent="0">
                  <a:lnSpc>
                    <a:spcPct val="150000"/>
                  </a:lnSpc>
                  <a:buNone/>
                </a:pPr>
                <a:endParaRPr lang="en-GB" sz="1600" dirty="0"/>
              </a:p>
              <a:p>
                <a:pPr marL="0" indent="0">
                  <a:lnSpc>
                    <a:spcPct val="150000"/>
                  </a:lnSpc>
                  <a:buNone/>
                </a:pPr>
                <a:endParaRPr lang="en-GB" sz="1600" dirty="0"/>
              </a:p>
              <a:p>
                <a:pPr marL="0" indent="0">
                  <a:lnSpc>
                    <a:spcPct val="150000"/>
                  </a:lnSpc>
                  <a:buNone/>
                </a:pPr>
                <a:endParaRPr lang="en-GB" sz="1600" dirty="0"/>
              </a:p>
              <a:p>
                <a:pPr marL="0" indent="0">
                  <a:lnSpc>
                    <a:spcPct val="150000"/>
                  </a:lnSpc>
                  <a:buNone/>
                </a:pPr>
                <a:endParaRPr lang="en-GB" sz="1600" dirty="0"/>
              </a:p>
              <a:p>
                <a:pPr marL="0" indent="0">
                  <a:lnSpc>
                    <a:spcPct val="150000"/>
                  </a:lnSpc>
                  <a:buNone/>
                </a:pPr>
                <a:endParaRPr lang="en-GB" sz="1600" dirty="0"/>
              </a:p>
              <a:p>
                <a:pPr marL="0" indent="0">
                  <a:lnSpc>
                    <a:spcPct val="150000"/>
                  </a:lnSpc>
                  <a:buNone/>
                </a:pPr>
                <a:r>
                  <a:rPr lang="en-GB" sz="1600" dirty="0"/>
                  <a:t>If you specify a reference trajectory via a cubic spline in Cartesian space, it will lie outside the circle (workspace) and would not be realisable; in other words, the inverse kinematics will not give a solution </a:t>
                </a:r>
              </a:p>
              <a:p>
                <a:pPr marL="0" indent="0">
                  <a:lnSpc>
                    <a:spcPct val="150000"/>
                  </a:lnSpc>
                  <a:buNone/>
                </a:pPr>
                <a:r>
                  <a:rPr lang="en-GB" sz="1600" dirty="0"/>
                  <a:t>A realisable (cubic spline) trajectory would have to be specified in joint space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1318" y="1515035"/>
                <a:ext cx="11304494" cy="5190566"/>
              </a:xfrm>
              <a:blipFill>
                <a:blip r:embed="rId2"/>
                <a:stretch>
                  <a:fillRect l="-324"/>
                </a:stretch>
              </a:blipFill>
            </p:spPr>
            <p:txBody>
              <a:bodyPr/>
              <a:lstStyle/>
              <a:p>
                <a:r>
                  <a:rPr lang="en-GB">
                    <a:noFill/>
                  </a:rPr>
                  <a:t> </a:t>
                </a:r>
              </a:p>
            </p:txBody>
          </p:sp>
        </mc:Fallback>
      </mc:AlternateContent>
      <p:sp>
        <p:nvSpPr>
          <p:cNvPr id="6" name="Oval 5"/>
          <p:cNvSpPr/>
          <p:nvPr/>
        </p:nvSpPr>
        <p:spPr>
          <a:xfrm>
            <a:off x="4316506" y="2320616"/>
            <a:ext cx="2424546" cy="2424546"/>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p:cNvCxnSpPr>
            <a:endCxn id="6" idx="7"/>
          </p:cNvCxnSpPr>
          <p:nvPr/>
        </p:nvCxnSpPr>
        <p:spPr>
          <a:xfrm flipV="1">
            <a:off x="5566879" y="2675684"/>
            <a:ext cx="819106" cy="89530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5490679" y="3494789"/>
            <a:ext cx="152400" cy="1524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p:nvPr/>
        </p:nvCxnSpPr>
        <p:spPr>
          <a:xfrm>
            <a:off x="5566879" y="3570990"/>
            <a:ext cx="7966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566879" y="2885190"/>
            <a:ext cx="0" cy="685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5857825" y="3494790"/>
                <a:ext cx="407997"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200" i="1" dirty="0">
                          <a:latin typeface="Cambria Math" panose="02040503050406030204" pitchFamily="18" charset="0"/>
                        </a:rPr>
                        <m:t>𝑥</m:t>
                      </m:r>
                    </m:oMath>
                  </m:oMathPara>
                </a14:m>
                <a:endParaRPr lang="en-GB" sz="2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5857825" y="3494790"/>
                <a:ext cx="407997" cy="43088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230067" y="2900820"/>
                <a:ext cx="410689"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200" i="1" dirty="0">
                          <a:latin typeface="Cambria Math" panose="02040503050406030204" pitchFamily="18" charset="0"/>
                        </a:rPr>
                        <m:t>𝑦</m:t>
                      </m:r>
                    </m:oMath>
                  </m:oMathPara>
                </a14:m>
                <a:endParaRPr lang="en-GB" sz="22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230067" y="2900820"/>
                <a:ext cx="410689" cy="430887"/>
              </a:xfrm>
              <a:prstGeom prst="rect">
                <a:avLst/>
              </a:prstGeom>
              <a:blipFill>
                <a:blip r:embed="rId4"/>
                <a:stretch>
                  <a:fillRect b="-84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818885" y="2699929"/>
                <a:ext cx="34753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200" i="1" dirty="0">
                          <a:latin typeface="Cambria Math" panose="02040503050406030204" pitchFamily="18" charset="0"/>
                        </a:rPr>
                        <m:t>𝑙</m:t>
                      </m:r>
                    </m:oMath>
                  </m:oMathPara>
                </a14:m>
                <a:endParaRPr lang="en-GB" sz="22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818885" y="2699929"/>
                <a:ext cx="347531" cy="43088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730693" y="3135849"/>
                <a:ext cx="409599"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200" i="1" dirty="0">
                          <a:latin typeface="Cambria Math" panose="02040503050406030204" pitchFamily="18" charset="0"/>
                        </a:rPr>
                        <m:t>𝑞</m:t>
                      </m:r>
                    </m:oMath>
                  </m:oMathPara>
                </a14:m>
                <a:endParaRPr lang="en-GB" sz="22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730693" y="3135849"/>
                <a:ext cx="409599" cy="430887"/>
              </a:xfrm>
              <a:prstGeom prst="rect">
                <a:avLst/>
              </a:prstGeom>
              <a:blipFill>
                <a:blip r:embed="rId6"/>
                <a:stretch>
                  <a:fillRect b="-8451"/>
                </a:stretch>
              </a:blipFill>
            </p:spPr>
            <p:txBody>
              <a:bodyPr/>
              <a:lstStyle/>
              <a:p>
                <a:r>
                  <a:rPr lang="en-GB">
                    <a:noFill/>
                  </a:rPr>
                  <a:t> </a:t>
                </a:r>
              </a:p>
            </p:txBody>
          </p:sp>
        </mc:Fallback>
      </mc:AlternateContent>
      <p:sp>
        <p:nvSpPr>
          <p:cNvPr id="20" name="Arc 19"/>
          <p:cNvSpPr/>
          <p:nvPr/>
        </p:nvSpPr>
        <p:spPr>
          <a:xfrm>
            <a:off x="5674252" y="3184837"/>
            <a:ext cx="474294" cy="741220"/>
          </a:xfrm>
          <a:prstGeom prst="arc">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1" name="TextBox 20"/>
              <p:cNvSpPr txBox="1"/>
              <p:nvPr/>
            </p:nvSpPr>
            <p:spPr>
              <a:xfrm>
                <a:off x="7516907" y="2698376"/>
                <a:ext cx="2071465" cy="1175002"/>
              </a:xfrm>
              <a:prstGeom prst="rect">
                <a:avLst/>
              </a:prstGeom>
              <a:noFill/>
            </p:spPr>
            <p:txBody>
              <a:bodyPr wrap="none" rtlCol="0">
                <a:spAutoFit/>
              </a:bodyPr>
              <a:lstStyle/>
              <a:p>
                <a:r>
                  <a:rPr lang="en-GB" sz="2400" dirty="0"/>
                  <a:t>Workspace</a:t>
                </a:r>
              </a:p>
              <a:p>
                <a14:m>
                  <m:oMath xmlns:m="http://schemas.openxmlformats.org/officeDocument/2006/math">
                    <m:r>
                      <a:rPr lang="en-GB" sz="2400" b="1" dirty="0">
                        <a:latin typeface="Cambria Math" panose="02040503050406030204" pitchFamily="18" charset="0"/>
                      </a:rPr>
                      <m:t>𝐱</m:t>
                    </m:r>
                    <m:r>
                      <a:rPr lang="en-GB" sz="2400" i="1" dirty="0">
                        <a:latin typeface="Cambria Math" panose="02040503050406030204" pitchFamily="18" charset="0"/>
                      </a:rPr>
                      <m:t>=</m:t>
                    </m:r>
                    <m:r>
                      <a:rPr lang="en-GB" sz="2400" i="1" dirty="0">
                        <a:latin typeface="Cambria Math" panose="02040503050406030204" pitchFamily="18" charset="0"/>
                      </a:rPr>
                      <m:t>𝑙</m:t>
                    </m:r>
                    <m:d>
                      <m:dPr>
                        <m:begChr m:val="["/>
                        <m:endChr m:val="]"/>
                        <m:ctrlPr>
                          <a:rPr lang="en-GB" sz="2400" i="1" dirty="0">
                            <a:latin typeface="Cambria Math" panose="02040503050406030204" pitchFamily="18" charset="0"/>
                          </a:rPr>
                        </m:ctrlPr>
                      </m:dPr>
                      <m:e>
                        <m:m>
                          <m:mPr>
                            <m:mcs>
                              <m:mc>
                                <m:mcPr>
                                  <m:count m:val="1"/>
                                  <m:mcJc m:val="center"/>
                                </m:mcPr>
                              </m:mc>
                            </m:mcs>
                            <m:ctrlPr>
                              <a:rPr lang="en-GB" sz="2400" i="1" dirty="0">
                                <a:latin typeface="Cambria Math" panose="02040503050406030204" pitchFamily="18" charset="0"/>
                              </a:rPr>
                            </m:ctrlPr>
                          </m:mPr>
                          <m:mr>
                            <m:e>
                              <m:r>
                                <m:rPr>
                                  <m:sty m:val="p"/>
                                  <m:brk m:alnAt="7"/>
                                </m:rPr>
                                <a:rPr lang="en-GB" sz="2400" dirty="0">
                                  <a:latin typeface="Cambria Math" panose="02040503050406030204" pitchFamily="18" charset="0"/>
                                </a:rPr>
                                <m:t>c</m:t>
                              </m:r>
                              <m:r>
                                <m:rPr>
                                  <m:sty m:val="p"/>
                                </m:rPr>
                                <a:rPr lang="en-GB" sz="2400" dirty="0">
                                  <a:latin typeface="Cambria Math" panose="02040503050406030204" pitchFamily="18" charset="0"/>
                                </a:rPr>
                                <m:t>os</m:t>
                              </m:r>
                              <m:r>
                                <m:rPr>
                                  <m:brk m:alnAt="7"/>
                                </m:rPr>
                                <a:rPr lang="en-GB" sz="2400" i="1" dirty="0">
                                  <a:latin typeface="Cambria Math" panose="02040503050406030204" pitchFamily="18" charset="0"/>
                                </a:rPr>
                                <m:t>⁡</m:t>
                              </m:r>
                              <m:r>
                                <a:rPr lang="en-GB" sz="2400" i="1" dirty="0">
                                  <a:latin typeface="Cambria Math" panose="02040503050406030204" pitchFamily="18" charset="0"/>
                                </a:rPr>
                                <m:t>(</m:t>
                              </m:r>
                              <m:r>
                                <a:rPr lang="en-GB" sz="2400" i="1" dirty="0">
                                  <a:latin typeface="Cambria Math" panose="02040503050406030204" pitchFamily="18" charset="0"/>
                                </a:rPr>
                                <m:t>𝑞</m:t>
                              </m:r>
                              <m:r>
                                <a:rPr lang="en-GB" sz="2400" i="1" dirty="0">
                                  <a:latin typeface="Cambria Math" panose="02040503050406030204" pitchFamily="18" charset="0"/>
                                </a:rPr>
                                <m:t>)</m:t>
                              </m:r>
                            </m:e>
                          </m:mr>
                          <m:mr>
                            <m:e>
                              <m:r>
                                <m:rPr>
                                  <m:sty m:val="p"/>
                                </m:rPr>
                                <a:rPr lang="en-GB" sz="2400" dirty="0">
                                  <a:latin typeface="Cambria Math" panose="02040503050406030204" pitchFamily="18" charset="0"/>
                                </a:rPr>
                                <m:t>sin</m:t>
                              </m:r>
                              <m:r>
                                <m:rPr>
                                  <m:brk m:alnAt="7"/>
                                </m:rPr>
                                <a:rPr lang="en-GB" sz="2400" i="1" dirty="0">
                                  <a:latin typeface="Cambria Math" panose="02040503050406030204" pitchFamily="18" charset="0"/>
                                </a:rPr>
                                <m:t>⁡</m:t>
                              </m:r>
                              <m:r>
                                <a:rPr lang="en-GB" sz="2400" i="1" dirty="0">
                                  <a:latin typeface="Cambria Math" panose="02040503050406030204" pitchFamily="18" charset="0"/>
                                </a:rPr>
                                <m:t>(</m:t>
                              </m:r>
                              <m:r>
                                <a:rPr lang="en-GB" sz="2400" i="1" dirty="0">
                                  <a:latin typeface="Cambria Math" panose="02040503050406030204" pitchFamily="18" charset="0"/>
                                </a:rPr>
                                <m:t>𝑞</m:t>
                              </m:r>
                              <m:r>
                                <a:rPr lang="en-GB" sz="2400" i="1" dirty="0">
                                  <a:latin typeface="Cambria Math" panose="02040503050406030204" pitchFamily="18" charset="0"/>
                                </a:rPr>
                                <m:t>)</m:t>
                              </m:r>
                            </m:e>
                          </m:mr>
                        </m:m>
                      </m:e>
                    </m:d>
                  </m:oMath>
                </a14:m>
                <a:r>
                  <a:rPr lang="en-GB" sz="2400" dirty="0"/>
                  <a:t> </a:t>
                </a:r>
              </a:p>
            </p:txBody>
          </p:sp>
        </mc:Choice>
        <mc:Fallback xmlns="">
          <p:sp>
            <p:nvSpPr>
              <p:cNvPr id="21" name="TextBox 20"/>
              <p:cNvSpPr txBox="1">
                <a:spLocks noRot="1" noChangeAspect="1" noMove="1" noResize="1" noEditPoints="1" noAdjustHandles="1" noChangeArrowheads="1" noChangeShapeType="1" noTextEdit="1"/>
              </p:cNvSpPr>
              <p:nvPr/>
            </p:nvSpPr>
            <p:spPr>
              <a:xfrm>
                <a:off x="7516907" y="2698376"/>
                <a:ext cx="2071465" cy="1175002"/>
              </a:xfrm>
              <a:prstGeom prst="rect">
                <a:avLst/>
              </a:prstGeom>
              <a:blipFill>
                <a:blip r:embed="rId7"/>
                <a:stretch>
                  <a:fillRect l="-4412" t="-4167"/>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EF7630D1-E116-CAC2-07BA-CEB3C97172E9}"/>
                  </a:ext>
                </a:extLst>
              </p14:cNvPr>
              <p14:cNvContentPartPr/>
              <p14:nvPr/>
            </p14:nvContentPartPr>
            <p14:xfrm>
              <a:off x="9409138" y="6270658"/>
              <a:ext cx="360" cy="360"/>
            </p14:xfrm>
          </p:contentPart>
        </mc:Choice>
        <mc:Fallback xmlns="">
          <p:pic>
            <p:nvPicPr>
              <p:cNvPr id="31" name="Ink 30">
                <a:extLst>
                  <a:ext uri="{FF2B5EF4-FFF2-40B4-BE49-F238E27FC236}">
                    <a16:creationId xmlns:a16="http://schemas.microsoft.com/office/drawing/2014/main" id="{EF7630D1-E116-CAC2-07BA-CEB3C97172E9}"/>
                  </a:ext>
                </a:extLst>
              </p:cNvPr>
              <p:cNvPicPr/>
              <p:nvPr/>
            </p:nvPicPr>
            <p:blipFill>
              <a:blip r:embed="rId9"/>
              <a:stretch>
                <a:fillRect/>
              </a:stretch>
            </p:blipFill>
            <p:spPr>
              <a:xfrm>
                <a:off x="9400138" y="62620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4" name="Ink 33">
                <a:extLst>
                  <a:ext uri="{FF2B5EF4-FFF2-40B4-BE49-F238E27FC236}">
                    <a16:creationId xmlns:a16="http://schemas.microsoft.com/office/drawing/2014/main" id="{1EBB583F-7467-D71A-56AB-45B1635A60BD}"/>
                  </a:ext>
                </a:extLst>
              </p14:cNvPr>
              <p14:cNvContentPartPr/>
              <p14:nvPr/>
            </p14:nvContentPartPr>
            <p14:xfrm>
              <a:off x="1303738" y="2009338"/>
              <a:ext cx="360" cy="360"/>
            </p14:xfrm>
          </p:contentPart>
        </mc:Choice>
        <mc:Fallback xmlns="">
          <p:pic>
            <p:nvPicPr>
              <p:cNvPr id="34" name="Ink 33">
                <a:extLst>
                  <a:ext uri="{FF2B5EF4-FFF2-40B4-BE49-F238E27FC236}">
                    <a16:creationId xmlns:a16="http://schemas.microsoft.com/office/drawing/2014/main" id="{1EBB583F-7467-D71A-56AB-45B1635A60BD}"/>
                  </a:ext>
                </a:extLst>
              </p:cNvPr>
              <p:cNvPicPr/>
              <p:nvPr/>
            </p:nvPicPr>
            <p:blipFill>
              <a:blip r:embed="rId9"/>
              <a:stretch>
                <a:fillRect/>
              </a:stretch>
            </p:blipFill>
            <p:spPr>
              <a:xfrm>
                <a:off x="1294738" y="200033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A2617769-6CF1-8650-10EA-03BA6F90B7CC}"/>
                  </a:ext>
                </a:extLst>
              </p14:cNvPr>
              <p14:cNvContentPartPr/>
              <p14:nvPr/>
            </p14:nvContentPartPr>
            <p14:xfrm>
              <a:off x="6372538" y="2714938"/>
              <a:ext cx="360" cy="360"/>
            </p14:xfrm>
          </p:contentPart>
        </mc:Choice>
        <mc:Fallback xmlns="">
          <p:pic>
            <p:nvPicPr>
              <p:cNvPr id="26" name="Ink 25">
                <a:extLst>
                  <a:ext uri="{FF2B5EF4-FFF2-40B4-BE49-F238E27FC236}">
                    <a16:creationId xmlns:a16="http://schemas.microsoft.com/office/drawing/2014/main" id="{A2617769-6CF1-8650-10EA-03BA6F90B7CC}"/>
                  </a:ext>
                </a:extLst>
              </p:cNvPr>
              <p:cNvPicPr/>
              <p:nvPr/>
            </p:nvPicPr>
            <p:blipFill>
              <a:blip r:embed="rId9"/>
              <a:stretch>
                <a:fillRect/>
              </a:stretch>
            </p:blipFill>
            <p:spPr>
              <a:xfrm>
                <a:off x="6363538" y="270593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9" name="Ink 108">
                <a:extLst>
                  <a:ext uri="{FF2B5EF4-FFF2-40B4-BE49-F238E27FC236}">
                    <a16:creationId xmlns:a16="http://schemas.microsoft.com/office/drawing/2014/main" id="{9ADBC2DB-54CC-CA1B-1156-AF25D46C51B8}"/>
                  </a:ext>
                </a:extLst>
              </p14:cNvPr>
              <p14:cNvContentPartPr/>
              <p14:nvPr/>
            </p14:nvContentPartPr>
            <p14:xfrm>
              <a:off x="9238498" y="4173658"/>
              <a:ext cx="10800" cy="720"/>
            </p14:xfrm>
          </p:contentPart>
        </mc:Choice>
        <mc:Fallback xmlns="">
          <p:pic>
            <p:nvPicPr>
              <p:cNvPr id="109" name="Ink 108">
                <a:extLst>
                  <a:ext uri="{FF2B5EF4-FFF2-40B4-BE49-F238E27FC236}">
                    <a16:creationId xmlns:a16="http://schemas.microsoft.com/office/drawing/2014/main" id="{9ADBC2DB-54CC-CA1B-1156-AF25D46C51B8}"/>
                  </a:ext>
                </a:extLst>
              </p:cNvPr>
              <p:cNvPicPr/>
              <p:nvPr/>
            </p:nvPicPr>
            <p:blipFill>
              <a:blip r:embed="rId13"/>
              <a:stretch>
                <a:fillRect/>
              </a:stretch>
            </p:blipFill>
            <p:spPr>
              <a:xfrm>
                <a:off x="9229498" y="4164658"/>
                <a:ext cx="28440" cy="18360"/>
              </a:xfrm>
              <a:prstGeom prst="rect">
                <a:avLst/>
              </a:prstGeom>
            </p:spPr>
          </p:pic>
        </mc:Fallback>
      </mc:AlternateContent>
    </p:spTree>
    <p:extLst>
      <p:ext uri="{BB962C8B-B14F-4D97-AF65-F5344CB8AC3E}">
        <p14:creationId xmlns:p14="http://schemas.microsoft.com/office/powerpoint/2010/main" val="3812938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330" y="359565"/>
            <a:ext cx="8229600" cy="639762"/>
          </a:xfrm>
        </p:spPr>
        <p:txBody>
          <a:bodyPr>
            <a:noAutofit/>
          </a:bodyPr>
          <a:lstStyle/>
          <a:p>
            <a:r>
              <a:rPr lang="en-GB" dirty="0"/>
              <a:t>Dual Link Manipulator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7528" y="1407458"/>
                <a:ext cx="11178989" cy="5298141"/>
              </a:xfrm>
            </p:spPr>
            <p:txBody>
              <a:bodyPr>
                <a:normAutofit fontScale="47500" lnSpcReduction="20000"/>
              </a:bodyPr>
              <a:lstStyle/>
              <a:p>
                <a:pPr marL="0" indent="0">
                  <a:lnSpc>
                    <a:spcPct val="170000"/>
                  </a:lnSpc>
                  <a:buNone/>
                </a:pPr>
                <a:r>
                  <a:rPr lang="en-GB" sz="3400" dirty="0"/>
                  <a:t>Build a reference trajectory for a dual link manipulator. For this example (for simplicity), the links are </a:t>
                </a:r>
                <a14:m>
                  <m:oMath xmlns:m="http://schemas.openxmlformats.org/officeDocument/2006/math">
                    <m:sSub>
                      <m:sSubPr>
                        <m:ctrlPr>
                          <a:rPr lang="en-GB" sz="3400" i="1" smtClean="0">
                            <a:latin typeface="Cambria Math" panose="02040503050406030204" pitchFamily="18" charset="0"/>
                          </a:rPr>
                        </m:ctrlPr>
                      </m:sSubPr>
                      <m:e>
                        <m:r>
                          <a:rPr lang="en-GB" sz="3400" b="0" i="1" smtClean="0">
                            <a:latin typeface="Cambria Math" panose="02040503050406030204" pitchFamily="18" charset="0"/>
                          </a:rPr>
                          <m:t>𝑙</m:t>
                        </m:r>
                      </m:e>
                      <m:sub>
                        <m:r>
                          <a:rPr lang="en-GB" sz="3400" b="0" i="1" smtClean="0">
                            <a:latin typeface="Cambria Math" panose="02040503050406030204" pitchFamily="18" charset="0"/>
                          </a:rPr>
                          <m:t>1</m:t>
                        </m:r>
                      </m:sub>
                    </m:sSub>
                    <m:r>
                      <a:rPr lang="en-GB" sz="3400" b="0" i="1" smtClean="0">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𝑙</m:t>
                        </m:r>
                      </m:e>
                      <m:sub>
                        <m:r>
                          <a:rPr lang="en-GB" sz="3400" b="0" i="1" smtClean="0">
                            <a:latin typeface="Cambria Math" panose="02040503050406030204" pitchFamily="18" charset="0"/>
                          </a:rPr>
                          <m:t>2</m:t>
                        </m:r>
                      </m:sub>
                    </m:sSub>
                    <m:r>
                      <a:rPr lang="en-GB" sz="3400" b="0" i="1" smtClean="0">
                        <a:latin typeface="Cambria Math" panose="02040503050406030204" pitchFamily="18" charset="0"/>
                      </a:rPr>
                      <m:t>=1 </m:t>
                    </m:r>
                    <m:r>
                      <a:rPr lang="en-GB" sz="3400" b="0" i="1" smtClean="0">
                        <a:latin typeface="Cambria Math" panose="02040503050406030204" pitchFamily="18" charset="0"/>
                      </a:rPr>
                      <m:t>𝑚</m:t>
                    </m:r>
                  </m:oMath>
                </a14:m>
                <a:r>
                  <a:rPr lang="en-GB" sz="3400" dirty="0"/>
                  <a:t>, and the trajectory is specified by the points:</a:t>
                </a:r>
              </a:p>
              <a:p>
                <a:pPr marL="0" indent="0">
                  <a:lnSpc>
                    <a:spcPct val="170000"/>
                  </a:lnSpc>
                  <a:buNone/>
                </a:pPr>
                <a:endParaRPr lang="en-GB" sz="3400" dirty="0"/>
              </a:p>
              <a:p>
                <a:pPr marL="0" indent="0">
                  <a:lnSpc>
                    <a:spcPct val="170000"/>
                  </a:lnSpc>
                  <a:buNone/>
                </a:pPr>
                <a:endParaRPr lang="en-GB" sz="3400" dirty="0"/>
              </a:p>
              <a:p>
                <a:pPr marL="0" indent="0">
                  <a:lnSpc>
                    <a:spcPct val="170000"/>
                  </a:lnSpc>
                  <a:buNone/>
                </a:pPr>
                <a:endParaRPr lang="en-GB" sz="3400" dirty="0"/>
              </a:p>
              <a:p>
                <a:pPr marL="0" indent="0">
                  <a:lnSpc>
                    <a:spcPct val="170000"/>
                  </a:lnSpc>
                  <a:buNone/>
                </a:pPr>
                <a:endParaRPr lang="en-GB" sz="3400" dirty="0"/>
              </a:p>
              <a:p>
                <a:pPr marL="0" indent="0">
                  <a:lnSpc>
                    <a:spcPct val="170000"/>
                  </a:lnSpc>
                  <a:buNone/>
                </a:pPr>
                <a:endParaRPr lang="en-GB" sz="3400" dirty="0"/>
              </a:p>
              <a:p>
                <a:pPr marL="0" indent="0">
                  <a:lnSpc>
                    <a:spcPct val="170000"/>
                  </a:lnSpc>
                  <a:buNone/>
                </a:pPr>
                <a:endParaRPr lang="en-GB" sz="3400" dirty="0"/>
              </a:p>
              <a:p>
                <a:pPr marL="0" indent="0">
                  <a:lnSpc>
                    <a:spcPct val="170000"/>
                  </a:lnSpc>
                  <a:buNone/>
                </a:pPr>
                <a:endParaRPr lang="en-GB" sz="3400" dirty="0"/>
              </a:p>
              <a:p>
                <a:pPr marL="0" indent="0">
                  <a:lnSpc>
                    <a:spcPct val="170000"/>
                  </a:lnSpc>
                  <a:buNone/>
                </a:pPr>
                <a:r>
                  <a:rPr lang="en-GB" sz="3400" dirty="0"/>
                  <a:t>The splines in Cartesian or joint space will give different trajectories, because the inverse kinematics are non-linear.</a:t>
                </a: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7528" y="1407458"/>
                <a:ext cx="11178989" cy="5298141"/>
              </a:xfrm>
              <a:blipFill>
                <a:blip r:embed="rId2"/>
                <a:stretch>
                  <a:fillRect l="-327" r="-2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4265194569"/>
                  </p:ext>
                </p:extLst>
              </p:nvPr>
            </p:nvGraphicFramePr>
            <p:xfrm>
              <a:off x="627528" y="2851248"/>
              <a:ext cx="5080002" cy="2410560"/>
            </p:xfrm>
            <a:graphic>
              <a:graphicData uri="http://schemas.openxmlformats.org/drawingml/2006/table">
                <a:tbl>
                  <a:tblPr firstRow="1" bandRow="1">
                    <a:tableStyleId>{5C22544A-7EE6-4342-B048-85BDC9FD1C3A}</a:tableStyleId>
                  </a:tblPr>
                  <a:tblGrid>
                    <a:gridCol w="846667">
                      <a:extLst>
                        <a:ext uri="{9D8B030D-6E8A-4147-A177-3AD203B41FA5}">
                          <a16:colId xmlns:a16="http://schemas.microsoft.com/office/drawing/2014/main" val="20000"/>
                        </a:ext>
                      </a:extLst>
                    </a:gridCol>
                    <a:gridCol w="846667">
                      <a:extLst>
                        <a:ext uri="{9D8B030D-6E8A-4147-A177-3AD203B41FA5}">
                          <a16:colId xmlns:a16="http://schemas.microsoft.com/office/drawing/2014/main" val="20001"/>
                        </a:ext>
                      </a:extLst>
                    </a:gridCol>
                    <a:gridCol w="846667">
                      <a:extLst>
                        <a:ext uri="{9D8B030D-6E8A-4147-A177-3AD203B41FA5}">
                          <a16:colId xmlns:a16="http://schemas.microsoft.com/office/drawing/2014/main" val="20002"/>
                        </a:ext>
                      </a:extLst>
                    </a:gridCol>
                    <a:gridCol w="846667">
                      <a:extLst>
                        <a:ext uri="{9D8B030D-6E8A-4147-A177-3AD203B41FA5}">
                          <a16:colId xmlns:a16="http://schemas.microsoft.com/office/drawing/2014/main" val="20003"/>
                        </a:ext>
                      </a:extLst>
                    </a:gridCol>
                    <a:gridCol w="846667">
                      <a:extLst>
                        <a:ext uri="{9D8B030D-6E8A-4147-A177-3AD203B41FA5}">
                          <a16:colId xmlns:a16="http://schemas.microsoft.com/office/drawing/2014/main" val="20004"/>
                        </a:ext>
                      </a:extLst>
                    </a:gridCol>
                    <a:gridCol w="846667">
                      <a:extLst>
                        <a:ext uri="{9D8B030D-6E8A-4147-A177-3AD203B41FA5}">
                          <a16:colId xmlns:a16="http://schemas.microsoft.com/office/drawing/2014/main" val="20005"/>
                        </a:ext>
                      </a:extLst>
                    </a:gridCol>
                  </a:tblGrid>
                  <a:tr h="381000">
                    <a:tc>
                      <a:txBody>
                        <a:bodyPr/>
                        <a:lstStyle/>
                        <a:p>
                          <a:pPr algn="ctr"/>
                          <a14:m>
                            <m:oMathPara xmlns:m="http://schemas.openxmlformats.org/officeDocument/2006/math">
                              <m:oMathParaPr>
                                <m:jc m:val="centerGroup"/>
                              </m:oMathParaPr>
                              <m:oMath xmlns:m="http://schemas.openxmlformats.org/officeDocument/2006/math">
                                <m:r>
                                  <a:rPr lang="en-GB" sz="2400" b="0" i="1" dirty="0" smtClean="0">
                                    <a:solidFill>
                                      <a:schemeClr val="tx1"/>
                                    </a:solidFill>
                                    <a:latin typeface="Cambria Math" panose="02040503050406030204" pitchFamily="18" charset="0"/>
                                  </a:rPr>
                                  <m:t>𝑘</m:t>
                                </m:r>
                              </m:oMath>
                            </m:oMathPara>
                          </a14:m>
                          <a:endParaRPr lang="en-GB" sz="2400" b="0" i="1" dirty="0">
                            <a:solidFill>
                              <a:schemeClr val="tx1"/>
                            </a:solidFill>
                          </a:endParaRP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GB" sz="2400" b="0" i="1" dirty="0" smtClean="0">
                                    <a:solidFill>
                                      <a:schemeClr val="tx1"/>
                                    </a:solidFill>
                                    <a:latin typeface="Cambria Math" panose="02040503050406030204" pitchFamily="18" charset="0"/>
                                  </a:rPr>
                                  <m:t>𝑡</m:t>
                                </m:r>
                                <m:r>
                                  <a:rPr lang="en-GB" sz="2400" b="0" i="1" baseline="-25000" dirty="0" err="1" smtClean="0">
                                    <a:solidFill>
                                      <a:schemeClr val="tx1"/>
                                    </a:solidFill>
                                    <a:latin typeface="Cambria Math" panose="02040503050406030204" pitchFamily="18" charset="0"/>
                                  </a:rPr>
                                  <m:t>𝑘</m:t>
                                </m:r>
                              </m:oMath>
                            </m:oMathPara>
                          </a14:m>
                          <a:endParaRPr lang="en-GB" sz="2400" b="0" i="1" baseline="-25000" dirty="0">
                            <a:solidFill>
                              <a:schemeClr val="tx1"/>
                            </a:solidFill>
                          </a:endParaRP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GB" sz="2400" b="0" i="1" dirty="0" smtClean="0">
                                    <a:solidFill>
                                      <a:schemeClr val="tx1"/>
                                    </a:solidFill>
                                    <a:latin typeface="Cambria Math" panose="02040503050406030204" pitchFamily="18" charset="0"/>
                                  </a:rPr>
                                  <m:t>𝑥</m:t>
                                </m:r>
                                <m:r>
                                  <a:rPr lang="en-GB" sz="2400" b="0" i="1" baseline="-25000" dirty="0" err="1" smtClean="0">
                                    <a:solidFill>
                                      <a:schemeClr val="tx1"/>
                                    </a:solidFill>
                                    <a:latin typeface="Cambria Math" panose="02040503050406030204" pitchFamily="18" charset="0"/>
                                  </a:rPr>
                                  <m:t>𝑘</m:t>
                                </m:r>
                              </m:oMath>
                            </m:oMathPara>
                          </a14:m>
                          <a:endParaRPr lang="en-GB" sz="2400" b="0" dirty="0">
                            <a:solidFill>
                              <a:schemeClr val="tx1"/>
                            </a:solidFill>
                          </a:endParaRP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2400" b="0" i="1" dirty="0" smtClean="0">
                                        <a:solidFill>
                                          <a:schemeClr val="tx1"/>
                                        </a:solidFill>
                                        <a:latin typeface="Cambria Math" panose="02040503050406030204" pitchFamily="18" charset="0"/>
                                      </a:rPr>
                                    </m:ctrlPr>
                                  </m:accPr>
                                  <m:e>
                                    <m:r>
                                      <a:rPr lang="en-GB" sz="2400" b="0" i="1" dirty="0" smtClean="0">
                                        <a:solidFill>
                                          <a:schemeClr val="tx1"/>
                                        </a:solidFill>
                                        <a:latin typeface="Cambria Math" panose="02040503050406030204" pitchFamily="18" charset="0"/>
                                      </a:rPr>
                                      <m:t>𝑥</m:t>
                                    </m:r>
                                  </m:e>
                                </m:acc>
                                <m:r>
                                  <a:rPr lang="en-GB" sz="2400" b="0" i="1" baseline="-25000" dirty="0" err="1" smtClean="0">
                                    <a:solidFill>
                                      <a:schemeClr val="tx1"/>
                                    </a:solidFill>
                                    <a:latin typeface="Cambria Math" panose="02040503050406030204" pitchFamily="18" charset="0"/>
                                  </a:rPr>
                                  <m:t>𝑘</m:t>
                                </m:r>
                              </m:oMath>
                            </m:oMathPara>
                          </a14:m>
                          <a:endParaRPr lang="en-GB" sz="2400" b="0" dirty="0">
                            <a:solidFill>
                              <a:schemeClr val="tx1"/>
                            </a:solidFill>
                          </a:endParaRP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GB" sz="2400" b="0" i="1" dirty="0" smtClean="0">
                                    <a:solidFill>
                                      <a:schemeClr val="tx1"/>
                                    </a:solidFill>
                                    <a:latin typeface="Cambria Math" panose="02040503050406030204" pitchFamily="18" charset="0"/>
                                  </a:rPr>
                                  <m:t>𝑦</m:t>
                                </m:r>
                                <m:r>
                                  <a:rPr lang="en-GB" sz="2400" b="0" i="1" baseline="-25000" dirty="0" err="1" smtClean="0">
                                    <a:solidFill>
                                      <a:schemeClr val="tx1"/>
                                    </a:solidFill>
                                    <a:latin typeface="Cambria Math" panose="02040503050406030204" pitchFamily="18" charset="0"/>
                                  </a:rPr>
                                  <m:t>𝑘</m:t>
                                </m:r>
                              </m:oMath>
                            </m:oMathPara>
                          </a14:m>
                          <a:endParaRPr lang="en-GB" sz="2400" b="0" dirty="0">
                            <a:solidFill>
                              <a:schemeClr val="tx1"/>
                            </a:solidFill>
                          </a:endParaRP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GB" sz="2400" b="0" i="1" dirty="0" smtClean="0">
                                        <a:solidFill>
                                          <a:schemeClr val="tx1"/>
                                        </a:solidFill>
                                        <a:latin typeface="Cambria Math" panose="02040503050406030204" pitchFamily="18" charset="0"/>
                                      </a:rPr>
                                    </m:ctrlPr>
                                  </m:accPr>
                                  <m:e>
                                    <m:r>
                                      <a:rPr lang="en-GB" sz="2400" b="0" i="1" dirty="0" smtClean="0">
                                        <a:solidFill>
                                          <a:schemeClr val="tx1"/>
                                        </a:solidFill>
                                        <a:latin typeface="Cambria Math" panose="02040503050406030204" pitchFamily="18" charset="0"/>
                                      </a:rPr>
                                      <m:t>𝑦</m:t>
                                    </m:r>
                                  </m:e>
                                </m:acc>
                                <m:r>
                                  <a:rPr lang="en-GB" sz="2400" b="0" i="1" baseline="-25000" dirty="0" err="1" smtClean="0">
                                    <a:solidFill>
                                      <a:schemeClr val="tx1"/>
                                    </a:solidFill>
                                    <a:latin typeface="Cambria Math" panose="02040503050406030204" pitchFamily="18" charset="0"/>
                                  </a:rPr>
                                  <m:t>𝑘</m:t>
                                </m:r>
                              </m:oMath>
                            </m:oMathPara>
                          </a14:m>
                          <a:endParaRPr lang="en-GB" sz="2400" b="0" dirty="0">
                            <a:solidFill>
                              <a:schemeClr val="tx1"/>
                            </a:solidFill>
                          </a:endParaRP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GB" sz="2400" dirty="0"/>
                            <a:t>2</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GB" sz="2400" dirty="0"/>
                            <a:t>3</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2</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1.99</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GB" sz="2400" dirty="0"/>
                            <a:t>4</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3</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1000">
                    <a:tc>
                      <a:txBody>
                        <a:bodyPr/>
                        <a:lstStyle/>
                        <a:p>
                          <a:pPr algn="ctr"/>
                          <a:r>
                            <a:rPr lang="en-GB" sz="2400" dirty="0"/>
                            <a:t>5</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4</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4265194569"/>
                  </p:ext>
                </p:extLst>
              </p:nvPr>
            </p:nvGraphicFramePr>
            <p:xfrm>
              <a:off x="627528" y="2851248"/>
              <a:ext cx="5080002" cy="2410560"/>
            </p:xfrm>
            <a:graphic>
              <a:graphicData uri="http://schemas.openxmlformats.org/drawingml/2006/table">
                <a:tbl>
                  <a:tblPr firstRow="1" bandRow="1">
                    <a:tableStyleId>{5C22544A-7EE6-4342-B048-85BDC9FD1C3A}</a:tableStyleId>
                  </a:tblPr>
                  <a:tblGrid>
                    <a:gridCol w="846667">
                      <a:extLst>
                        <a:ext uri="{9D8B030D-6E8A-4147-A177-3AD203B41FA5}">
                          <a16:colId xmlns:a16="http://schemas.microsoft.com/office/drawing/2014/main" val="20000"/>
                        </a:ext>
                      </a:extLst>
                    </a:gridCol>
                    <a:gridCol w="846667">
                      <a:extLst>
                        <a:ext uri="{9D8B030D-6E8A-4147-A177-3AD203B41FA5}">
                          <a16:colId xmlns:a16="http://schemas.microsoft.com/office/drawing/2014/main" val="20001"/>
                        </a:ext>
                      </a:extLst>
                    </a:gridCol>
                    <a:gridCol w="846667">
                      <a:extLst>
                        <a:ext uri="{9D8B030D-6E8A-4147-A177-3AD203B41FA5}">
                          <a16:colId xmlns:a16="http://schemas.microsoft.com/office/drawing/2014/main" val="20002"/>
                        </a:ext>
                      </a:extLst>
                    </a:gridCol>
                    <a:gridCol w="846667">
                      <a:extLst>
                        <a:ext uri="{9D8B030D-6E8A-4147-A177-3AD203B41FA5}">
                          <a16:colId xmlns:a16="http://schemas.microsoft.com/office/drawing/2014/main" val="20003"/>
                        </a:ext>
                      </a:extLst>
                    </a:gridCol>
                    <a:gridCol w="846667">
                      <a:extLst>
                        <a:ext uri="{9D8B030D-6E8A-4147-A177-3AD203B41FA5}">
                          <a16:colId xmlns:a16="http://schemas.microsoft.com/office/drawing/2014/main" val="20004"/>
                        </a:ext>
                      </a:extLst>
                    </a:gridCol>
                    <a:gridCol w="846667">
                      <a:extLst>
                        <a:ext uri="{9D8B030D-6E8A-4147-A177-3AD203B41FA5}">
                          <a16:colId xmlns:a16="http://schemas.microsoft.com/office/drawing/2014/main" val="20005"/>
                        </a:ext>
                      </a:extLst>
                    </a:gridCol>
                  </a:tblGrid>
                  <a:tr h="401760">
                    <a:tc>
                      <a:txBody>
                        <a:bodyPr/>
                        <a:lstStyle/>
                        <a:p>
                          <a:endParaRPr lang="en-US"/>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19" t="-1515" r="-502158" b="-542424"/>
                          </a:stretch>
                        </a:blipFill>
                      </a:tcPr>
                    </a:tc>
                    <a:tc>
                      <a:txBody>
                        <a:bodyPr/>
                        <a:lstStyle/>
                        <a:p>
                          <a:endParaRPr lang="en-US"/>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719" t="-1515" r="-402158" b="-542424"/>
                          </a:stretch>
                        </a:blipFill>
                      </a:tcPr>
                    </a:tc>
                    <a:tc>
                      <a:txBody>
                        <a:bodyPr/>
                        <a:lstStyle/>
                        <a:p>
                          <a:endParaRPr lang="en-US"/>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9286" t="-1515" r="-299286" b="-542424"/>
                          </a:stretch>
                        </a:blipFill>
                      </a:tcPr>
                    </a:tc>
                    <a:tc>
                      <a:txBody>
                        <a:bodyPr/>
                        <a:lstStyle/>
                        <a:p>
                          <a:endParaRPr lang="en-US"/>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1439" t="-1515" r="-201439" b="-542424"/>
                          </a:stretch>
                        </a:blipFill>
                      </a:tcPr>
                    </a:tc>
                    <a:tc>
                      <a:txBody>
                        <a:bodyPr/>
                        <a:lstStyle/>
                        <a:p>
                          <a:endParaRPr lang="en-US"/>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01439" t="-1515" r="-101439" b="-542424"/>
                          </a:stretch>
                        </a:blipFill>
                      </a:tcPr>
                    </a:tc>
                    <a:tc>
                      <a:txBody>
                        <a:bodyPr/>
                        <a:lstStyle/>
                        <a:p>
                          <a:endParaRPr lang="en-US"/>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1439" t="-1515" r="-1439" b="-542424"/>
                          </a:stretch>
                        </a:blipFill>
                      </a:tcPr>
                    </a:tc>
                    <a:extLst>
                      <a:ext uri="{0D108BD9-81ED-4DB2-BD59-A6C34878D82A}">
                        <a16:rowId xmlns:a16="http://schemas.microsoft.com/office/drawing/2014/main" val="10000"/>
                      </a:ext>
                    </a:extLst>
                  </a:tr>
                  <a:tr h="401760">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01760">
                    <a:tc>
                      <a:txBody>
                        <a:bodyPr/>
                        <a:lstStyle/>
                        <a:p>
                          <a:pPr algn="ctr"/>
                          <a:r>
                            <a:rPr lang="en-GB" sz="2400" dirty="0"/>
                            <a:t>2</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01760">
                    <a:tc>
                      <a:txBody>
                        <a:bodyPr/>
                        <a:lstStyle/>
                        <a:p>
                          <a:pPr algn="ctr"/>
                          <a:r>
                            <a:rPr lang="en-GB" sz="2400" dirty="0"/>
                            <a:t>3</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2</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1.99</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01760">
                    <a:tc>
                      <a:txBody>
                        <a:bodyPr/>
                        <a:lstStyle/>
                        <a:p>
                          <a:pPr algn="ctr"/>
                          <a:r>
                            <a:rPr lang="en-GB" sz="2400" dirty="0"/>
                            <a:t>4</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3</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2400" dirty="0"/>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01760">
                    <a:tc>
                      <a:txBody>
                        <a:bodyPr/>
                        <a:lstStyle/>
                        <a:p>
                          <a:pPr algn="ctr"/>
                          <a:r>
                            <a:rPr lang="en-GB" sz="2400" dirty="0"/>
                            <a:t>5</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4</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0.1</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400" dirty="0"/>
                            <a:t>0</a:t>
                          </a:r>
                        </a:p>
                      </a:txBody>
                      <a:tcPr marL="36000" marR="36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mc:Fallback>
      </mc:AlternateContent>
      <p:pic>
        <p:nvPicPr>
          <p:cNvPr id="52" name="Picture 51">
            <a:extLst>
              <a:ext uri="{FF2B5EF4-FFF2-40B4-BE49-F238E27FC236}">
                <a16:creationId xmlns:a16="http://schemas.microsoft.com/office/drawing/2014/main" id="{C84A241F-1E81-6161-DE6C-7FE769B9E984}"/>
              </a:ext>
            </a:extLst>
          </p:cNvPr>
          <p:cNvPicPr>
            <a:picLocks noChangeAspect="1"/>
          </p:cNvPicPr>
          <p:nvPr/>
        </p:nvPicPr>
        <p:blipFill>
          <a:blip r:embed="rId4"/>
          <a:stretch>
            <a:fillRect/>
          </a:stretch>
        </p:blipFill>
        <p:spPr>
          <a:xfrm>
            <a:off x="6802717" y="2528234"/>
            <a:ext cx="3908612" cy="2651383"/>
          </a:xfrm>
          <a:prstGeom prst="rect">
            <a:avLst/>
          </a:prstGeom>
        </p:spPr>
      </p:pic>
      <p:grpSp>
        <p:nvGrpSpPr>
          <p:cNvPr id="25" name="Group 24">
            <a:extLst>
              <a:ext uri="{FF2B5EF4-FFF2-40B4-BE49-F238E27FC236}">
                <a16:creationId xmlns:a16="http://schemas.microsoft.com/office/drawing/2014/main" id="{8861CA0E-2B76-0A56-8C37-1E48A3FD3D02}"/>
              </a:ext>
            </a:extLst>
          </p:cNvPr>
          <p:cNvGrpSpPr/>
          <p:nvPr/>
        </p:nvGrpSpPr>
        <p:grpSpPr>
          <a:xfrm>
            <a:off x="8263258" y="4187698"/>
            <a:ext cx="21960" cy="48240"/>
            <a:chOff x="8263258" y="4187698"/>
            <a:chExt cx="21960" cy="48240"/>
          </a:xfrm>
        </p:grpSpPr>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E5AA7013-DE35-4223-187C-C2815CE9EA2F}"/>
                    </a:ext>
                  </a:extLst>
                </p14:cNvPr>
                <p14:cNvContentPartPr/>
                <p14:nvPr/>
              </p14:nvContentPartPr>
              <p14:xfrm>
                <a:off x="8284858" y="4187698"/>
                <a:ext cx="360" cy="360"/>
              </p14:xfrm>
            </p:contentPart>
          </mc:Choice>
          <mc:Fallback xmlns="">
            <p:pic>
              <p:nvPicPr>
                <p:cNvPr id="20" name="Ink 19">
                  <a:extLst>
                    <a:ext uri="{FF2B5EF4-FFF2-40B4-BE49-F238E27FC236}">
                      <a16:creationId xmlns:a16="http://schemas.microsoft.com/office/drawing/2014/main" id="{E5AA7013-DE35-4223-187C-C2815CE9EA2F}"/>
                    </a:ext>
                  </a:extLst>
                </p:cNvPr>
                <p:cNvPicPr/>
                <p:nvPr/>
              </p:nvPicPr>
              <p:blipFill>
                <a:blip r:embed="rId6"/>
                <a:stretch>
                  <a:fillRect/>
                </a:stretch>
              </p:blipFill>
              <p:spPr>
                <a:xfrm>
                  <a:off x="8275858" y="417869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4E6CE0A9-6165-6FEA-8BCE-8E05493D9E88}"/>
                    </a:ext>
                  </a:extLst>
                </p14:cNvPr>
                <p14:cNvContentPartPr/>
                <p14:nvPr/>
              </p14:nvContentPartPr>
              <p14:xfrm>
                <a:off x="8263258" y="4222618"/>
                <a:ext cx="17280" cy="13320"/>
              </p14:xfrm>
            </p:contentPart>
          </mc:Choice>
          <mc:Fallback xmlns="">
            <p:pic>
              <p:nvPicPr>
                <p:cNvPr id="21" name="Ink 20">
                  <a:extLst>
                    <a:ext uri="{FF2B5EF4-FFF2-40B4-BE49-F238E27FC236}">
                      <a16:creationId xmlns:a16="http://schemas.microsoft.com/office/drawing/2014/main" id="{4E6CE0A9-6165-6FEA-8BCE-8E05493D9E88}"/>
                    </a:ext>
                  </a:extLst>
                </p:cNvPr>
                <p:cNvPicPr/>
                <p:nvPr/>
              </p:nvPicPr>
              <p:blipFill>
                <a:blip r:embed="rId8"/>
                <a:stretch>
                  <a:fillRect/>
                </a:stretch>
              </p:blipFill>
              <p:spPr>
                <a:xfrm>
                  <a:off x="8254258" y="4213978"/>
                  <a:ext cx="34920" cy="30960"/>
                </a:xfrm>
                <a:prstGeom prst="rect">
                  <a:avLst/>
                </a:prstGeom>
              </p:spPr>
            </p:pic>
          </mc:Fallback>
        </mc:AlternateContent>
      </p:grpSp>
    </p:spTree>
    <p:extLst>
      <p:ext uri="{BB962C8B-B14F-4D97-AF65-F5344CB8AC3E}">
        <p14:creationId xmlns:p14="http://schemas.microsoft.com/office/powerpoint/2010/main" val="2911639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normAutofit/>
              </a:bodyPr>
              <a:lstStyle/>
              <a:p>
                <a:pPr>
                  <a:lnSpc>
                    <a:spcPct val="150000"/>
                  </a:lnSpc>
                </a:pPr>
                <a:r>
                  <a:rPr lang="en-GB" sz="1600" dirty="0"/>
                  <a:t>The workspace for this example is a circle of radius 2 (green).  </a:t>
                </a:r>
              </a:p>
              <a:p>
                <a:pPr>
                  <a:lnSpc>
                    <a:spcPct val="150000"/>
                  </a:lnSpc>
                </a:pPr>
                <a:r>
                  <a:rPr lang="en-GB" sz="1600" dirty="0"/>
                  <a:t>The only singularities occur along the perimeter and at the centre (red).</a:t>
                </a:r>
              </a:p>
              <a:p>
                <a:pPr>
                  <a:lnSpc>
                    <a:spcPct val="150000"/>
                  </a:lnSpc>
                </a:pPr>
                <a:r>
                  <a:rPr lang="en-GB" sz="1600" dirty="0"/>
                  <a:t>In this example, the </a:t>
                </a:r>
                <a14:m>
                  <m:oMath xmlns:m="http://schemas.openxmlformats.org/officeDocument/2006/math">
                    <m:r>
                      <a:rPr lang="en-GB" sz="1600" i="1" dirty="0" smtClean="0">
                        <a:latin typeface="Cambria Math" panose="02040503050406030204" pitchFamily="18" charset="0"/>
                      </a:rPr>
                      <m:t>𝑥</m:t>
                    </m:r>
                  </m:oMath>
                </a14:m>
                <a:r>
                  <a:rPr lang="en-GB" sz="1600" dirty="0"/>
                  <a:t> &amp; </a:t>
                </a:r>
                <a14:m>
                  <m:oMath xmlns:m="http://schemas.openxmlformats.org/officeDocument/2006/math">
                    <m:r>
                      <a:rPr lang="en-GB" sz="1600" i="1" dirty="0" smtClean="0">
                        <a:latin typeface="Cambria Math" panose="02040503050406030204" pitchFamily="18" charset="0"/>
                      </a:rPr>
                      <m:t>𝑦</m:t>
                    </m:r>
                  </m:oMath>
                </a14:m>
                <a:r>
                  <a:rPr lang="en-GB" sz="1600" dirty="0"/>
                  <a:t> splines will be fitted in Cartesian space and differentiated (1</a:t>
                </a:r>
                <a:r>
                  <a:rPr lang="en-GB" sz="1600" baseline="30000" dirty="0"/>
                  <a:t>st</a:t>
                </a:r>
                <a:r>
                  <a:rPr lang="en-GB" sz="1600" dirty="0"/>
                  <a:t> and 2</a:t>
                </a:r>
                <a:r>
                  <a:rPr lang="en-GB" sz="1600" baseline="30000" dirty="0"/>
                  <a:t>nd</a:t>
                </a:r>
                <a:r>
                  <a:rPr lang="en-GB" sz="1600" dirty="0"/>
                  <a:t>) to produce Cartesian velocity and accelerations. </a:t>
                </a:r>
              </a:p>
              <a:p>
                <a:pPr>
                  <a:lnSpc>
                    <a:spcPct val="150000"/>
                  </a:lnSpc>
                </a:pPr>
                <a:r>
                  <a:rPr lang="en-GB" sz="1600" dirty="0"/>
                  <a:t>The inverse kinematics map will also be used to generate the corresponding signals (position, velocity and acceleration) in joint space.</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a:blip r:embed="rId2"/>
                <a:stretch>
                  <a:fillRect l="-471" r="-471"/>
                </a:stretch>
              </a:blipFill>
            </p:spPr>
            <p:txBody>
              <a:bodyPr/>
              <a:lstStyle/>
              <a:p>
                <a:r>
                  <a:rPr lang="en-GB">
                    <a:noFill/>
                  </a:rPr>
                  <a:t> </a:t>
                </a:r>
              </a:p>
            </p:txBody>
          </p:sp>
        </mc:Fallback>
      </mc:AlternateContent>
      <p:pic>
        <p:nvPicPr>
          <p:cNvPr id="52" name="Content Placeholder 51">
            <a:extLst>
              <a:ext uri="{FF2B5EF4-FFF2-40B4-BE49-F238E27FC236}">
                <a16:creationId xmlns:a16="http://schemas.microsoft.com/office/drawing/2014/main" id="{23450481-7E0E-75FC-F0BA-1A2209C8DF5E}"/>
              </a:ext>
            </a:extLst>
          </p:cNvPr>
          <p:cNvPicPr>
            <a:picLocks noGrp="1" noChangeAspect="1"/>
          </p:cNvPicPr>
          <p:nvPr>
            <p:ph sz="half" idx="2"/>
          </p:nvPr>
        </p:nvPicPr>
        <p:blipFill>
          <a:blip r:embed="rId3"/>
          <a:stretch>
            <a:fillRect/>
          </a:stretch>
        </p:blipFill>
        <p:spPr>
          <a:xfrm>
            <a:off x="6589382" y="1825625"/>
            <a:ext cx="4347236" cy="4351338"/>
          </a:xfrm>
          <a:prstGeom prst="rect">
            <a:avLst/>
          </a:prstGeom>
        </p:spPr>
      </p:pic>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Autofit/>
              </a:bodyPr>
              <a:lstStyle/>
              <a:p>
                <a14:m>
                  <m:oMath xmlns:m="http://schemas.openxmlformats.org/officeDocument/2006/math">
                    <m:r>
                      <a:rPr lang="en-GB" i="1" dirty="0" smtClean="0">
                        <a:latin typeface="Cambria Math" panose="02040503050406030204" pitchFamily="18" charset="0"/>
                      </a:rPr>
                      <m:t>𝑥</m:t>
                    </m:r>
                  </m:oMath>
                </a14:m>
                <a:r>
                  <a:rPr lang="en-GB" dirty="0"/>
                  <a:t> – </a:t>
                </a:r>
                <a14:m>
                  <m:oMath xmlns:m="http://schemas.openxmlformats.org/officeDocument/2006/math">
                    <m:r>
                      <a:rPr lang="en-GB" i="1" dirty="0" smtClean="0">
                        <a:latin typeface="Cambria Math" panose="02040503050406030204" pitchFamily="18" charset="0"/>
                      </a:rPr>
                      <m:t>𝑦</m:t>
                    </m:r>
                  </m:oMath>
                </a14:m>
                <a:r>
                  <a:rPr lang="en-GB" dirty="0"/>
                  <a:t> Splines Preamble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68BE393-7977-2F89-456E-EBC9DF00929B}"/>
                  </a:ext>
                </a:extLst>
              </p14:cNvPr>
              <p14:cNvContentPartPr/>
              <p14:nvPr/>
            </p14:nvContentPartPr>
            <p14:xfrm>
              <a:off x="696418" y="3077098"/>
              <a:ext cx="266760" cy="13320"/>
            </p14:xfrm>
          </p:contentPart>
        </mc:Choice>
        <mc:Fallback xmlns="">
          <p:pic>
            <p:nvPicPr>
              <p:cNvPr id="4" name="Ink 3">
                <a:extLst>
                  <a:ext uri="{FF2B5EF4-FFF2-40B4-BE49-F238E27FC236}">
                    <a16:creationId xmlns:a16="http://schemas.microsoft.com/office/drawing/2014/main" id="{368BE393-7977-2F89-456E-EBC9DF00929B}"/>
                  </a:ext>
                </a:extLst>
              </p:cNvPr>
              <p:cNvPicPr/>
              <p:nvPr/>
            </p:nvPicPr>
            <p:blipFill>
              <a:blip r:embed="rId6"/>
              <a:stretch>
                <a:fillRect/>
              </a:stretch>
            </p:blipFill>
            <p:spPr>
              <a:xfrm>
                <a:off x="687418" y="3068098"/>
                <a:ext cx="2844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7" name="Ink 46">
                <a:extLst>
                  <a:ext uri="{FF2B5EF4-FFF2-40B4-BE49-F238E27FC236}">
                    <a16:creationId xmlns:a16="http://schemas.microsoft.com/office/drawing/2014/main" id="{ECD07207-414A-E207-6757-D1E8A610E1C7}"/>
                  </a:ext>
                </a:extLst>
              </p14:cNvPr>
              <p14:cNvContentPartPr/>
              <p14:nvPr/>
            </p14:nvContentPartPr>
            <p14:xfrm>
              <a:off x="11600458" y="1344778"/>
              <a:ext cx="360" cy="360"/>
            </p14:xfrm>
          </p:contentPart>
        </mc:Choice>
        <mc:Fallback xmlns="">
          <p:pic>
            <p:nvPicPr>
              <p:cNvPr id="47" name="Ink 46">
                <a:extLst>
                  <a:ext uri="{FF2B5EF4-FFF2-40B4-BE49-F238E27FC236}">
                    <a16:creationId xmlns:a16="http://schemas.microsoft.com/office/drawing/2014/main" id="{ECD07207-414A-E207-6757-D1E8A610E1C7}"/>
                  </a:ext>
                </a:extLst>
              </p:cNvPr>
              <p:cNvPicPr/>
              <p:nvPr/>
            </p:nvPicPr>
            <p:blipFill>
              <a:blip r:embed="rId8"/>
              <a:stretch>
                <a:fillRect/>
              </a:stretch>
            </p:blipFill>
            <p:spPr>
              <a:xfrm>
                <a:off x="11591818" y="133613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9" name="Ink 58">
                <a:extLst>
                  <a:ext uri="{FF2B5EF4-FFF2-40B4-BE49-F238E27FC236}">
                    <a16:creationId xmlns:a16="http://schemas.microsoft.com/office/drawing/2014/main" id="{9F3573E3-33FC-8301-33C9-463B0AEC2453}"/>
                  </a:ext>
                </a:extLst>
              </p14:cNvPr>
              <p14:cNvContentPartPr/>
              <p14:nvPr/>
            </p14:nvContentPartPr>
            <p14:xfrm>
              <a:off x="11109778" y="2947858"/>
              <a:ext cx="32400" cy="13320"/>
            </p14:xfrm>
          </p:contentPart>
        </mc:Choice>
        <mc:Fallback xmlns="">
          <p:pic>
            <p:nvPicPr>
              <p:cNvPr id="59" name="Ink 58">
                <a:extLst>
                  <a:ext uri="{FF2B5EF4-FFF2-40B4-BE49-F238E27FC236}">
                    <a16:creationId xmlns:a16="http://schemas.microsoft.com/office/drawing/2014/main" id="{9F3573E3-33FC-8301-33C9-463B0AEC2453}"/>
                  </a:ext>
                </a:extLst>
              </p:cNvPr>
              <p:cNvPicPr/>
              <p:nvPr/>
            </p:nvPicPr>
            <p:blipFill>
              <a:blip r:embed="rId10"/>
              <a:stretch>
                <a:fillRect/>
              </a:stretch>
            </p:blipFill>
            <p:spPr>
              <a:xfrm>
                <a:off x="11101138" y="2938858"/>
                <a:ext cx="500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3" name="Ink 62">
                <a:extLst>
                  <a:ext uri="{FF2B5EF4-FFF2-40B4-BE49-F238E27FC236}">
                    <a16:creationId xmlns:a16="http://schemas.microsoft.com/office/drawing/2014/main" id="{FFF23CB7-5CED-244E-6271-D99041EB18BF}"/>
                  </a:ext>
                </a:extLst>
              </p14:cNvPr>
              <p14:cNvContentPartPr/>
              <p14:nvPr/>
            </p14:nvContentPartPr>
            <p14:xfrm>
              <a:off x="11082418" y="2843458"/>
              <a:ext cx="360" cy="360"/>
            </p14:xfrm>
          </p:contentPart>
        </mc:Choice>
        <mc:Fallback xmlns="">
          <p:pic>
            <p:nvPicPr>
              <p:cNvPr id="63" name="Ink 62">
                <a:extLst>
                  <a:ext uri="{FF2B5EF4-FFF2-40B4-BE49-F238E27FC236}">
                    <a16:creationId xmlns:a16="http://schemas.microsoft.com/office/drawing/2014/main" id="{FFF23CB7-5CED-244E-6271-D99041EB18BF}"/>
                  </a:ext>
                </a:extLst>
              </p:cNvPr>
              <p:cNvPicPr/>
              <p:nvPr/>
            </p:nvPicPr>
            <p:blipFill>
              <a:blip r:embed="rId8"/>
              <a:stretch>
                <a:fillRect/>
              </a:stretch>
            </p:blipFill>
            <p:spPr>
              <a:xfrm>
                <a:off x="11073418" y="283481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5" name="Ink 84">
                <a:extLst>
                  <a:ext uri="{FF2B5EF4-FFF2-40B4-BE49-F238E27FC236}">
                    <a16:creationId xmlns:a16="http://schemas.microsoft.com/office/drawing/2014/main" id="{DD425D96-4E15-4EA2-BE91-D0AF89766D33}"/>
                  </a:ext>
                </a:extLst>
              </p14:cNvPr>
              <p14:cNvContentPartPr/>
              <p14:nvPr/>
            </p14:nvContentPartPr>
            <p14:xfrm>
              <a:off x="6847378" y="1054258"/>
              <a:ext cx="1440" cy="8280"/>
            </p14:xfrm>
          </p:contentPart>
        </mc:Choice>
        <mc:Fallback xmlns="">
          <p:pic>
            <p:nvPicPr>
              <p:cNvPr id="85" name="Ink 84">
                <a:extLst>
                  <a:ext uri="{FF2B5EF4-FFF2-40B4-BE49-F238E27FC236}">
                    <a16:creationId xmlns:a16="http://schemas.microsoft.com/office/drawing/2014/main" id="{DD425D96-4E15-4EA2-BE91-D0AF89766D33}"/>
                  </a:ext>
                </a:extLst>
              </p:cNvPr>
              <p:cNvPicPr/>
              <p:nvPr/>
            </p:nvPicPr>
            <p:blipFill>
              <a:blip r:embed="rId13"/>
              <a:stretch>
                <a:fillRect/>
              </a:stretch>
            </p:blipFill>
            <p:spPr>
              <a:xfrm>
                <a:off x="6838378" y="1045618"/>
                <a:ext cx="19080" cy="25920"/>
              </a:xfrm>
              <a:prstGeom prst="rect">
                <a:avLst/>
              </a:prstGeom>
            </p:spPr>
          </p:pic>
        </mc:Fallback>
      </mc:AlternateContent>
      <p:grpSp>
        <p:nvGrpSpPr>
          <p:cNvPr id="174" name="Group 173">
            <a:extLst>
              <a:ext uri="{FF2B5EF4-FFF2-40B4-BE49-F238E27FC236}">
                <a16:creationId xmlns:a16="http://schemas.microsoft.com/office/drawing/2014/main" id="{2766C095-4829-1B06-5ABD-6F529FA920DD}"/>
              </a:ext>
            </a:extLst>
          </p:cNvPr>
          <p:cNvGrpSpPr/>
          <p:nvPr/>
        </p:nvGrpSpPr>
        <p:grpSpPr>
          <a:xfrm>
            <a:off x="655738" y="3011218"/>
            <a:ext cx="205920" cy="190080"/>
            <a:chOff x="655738" y="3011218"/>
            <a:chExt cx="205920" cy="190080"/>
          </a:xfrm>
        </p:grpSpPr>
        <mc:AlternateContent xmlns:mc="http://schemas.openxmlformats.org/markup-compatibility/2006" xmlns:p14="http://schemas.microsoft.com/office/powerpoint/2010/main">
          <mc:Choice Requires="p14">
            <p:contentPart p14:bwMode="auto" r:id="rId14">
              <p14:nvContentPartPr>
                <p14:cNvPr id="172" name="Ink 171">
                  <a:extLst>
                    <a:ext uri="{FF2B5EF4-FFF2-40B4-BE49-F238E27FC236}">
                      <a16:creationId xmlns:a16="http://schemas.microsoft.com/office/drawing/2014/main" id="{60CC3BE5-DA63-B004-AE87-0F6F0500AA50}"/>
                    </a:ext>
                  </a:extLst>
                </p14:cNvPr>
                <p14:cNvContentPartPr/>
                <p14:nvPr/>
              </p14:nvContentPartPr>
              <p14:xfrm>
                <a:off x="728818" y="3011218"/>
                <a:ext cx="109800" cy="174960"/>
              </p14:xfrm>
            </p:contentPart>
          </mc:Choice>
          <mc:Fallback xmlns="">
            <p:pic>
              <p:nvPicPr>
                <p:cNvPr id="172" name="Ink 171">
                  <a:extLst>
                    <a:ext uri="{FF2B5EF4-FFF2-40B4-BE49-F238E27FC236}">
                      <a16:creationId xmlns:a16="http://schemas.microsoft.com/office/drawing/2014/main" id="{60CC3BE5-DA63-B004-AE87-0F6F0500AA50}"/>
                    </a:ext>
                  </a:extLst>
                </p:cNvPr>
                <p:cNvPicPr/>
                <p:nvPr/>
              </p:nvPicPr>
              <p:blipFill>
                <a:blip r:embed="rId21"/>
                <a:stretch>
                  <a:fillRect/>
                </a:stretch>
              </p:blipFill>
              <p:spPr>
                <a:xfrm>
                  <a:off x="720178" y="3002218"/>
                  <a:ext cx="1274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3" name="Ink 172">
                  <a:extLst>
                    <a:ext uri="{FF2B5EF4-FFF2-40B4-BE49-F238E27FC236}">
                      <a16:creationId xmlns:a16="http://schemas.microsoft.com/office/drawing/2014/main" id="{D6261656-986D-31B5-EDDB-3A852C6BF89B}"/>
                    </a:ext>
                  </a:extLst>
                </p14:cNvPr>
                <p14:cNvContentPartPr/>
                <p14:nvPr/>
              </p14:nvContentPartPr>
              <p14:xfrm>
                <a:off x="655738" y="3033178"/>
                <a:ext cx="205920" cy="168120"/>
              </p14:xfrm>
            </p:contentPart>
          </mc:Choice>
          <mc:Fallback xmlns="">
            <p:pic>
              <p:nvPicPr>
                <p:cNvPr id="173" name="Ink 172">
                  <a:extLst>
                    <a:ext uri="{FF2B5EF4-FFF2-40B4-BE49-F238E27FC236}">
                      <a16:creationId xmlns:a16="http://schemas.microsoft.com/office/drawing/2014/main" id="{D6261656-986D-31B5-EDDB-3A852C6BF89B}"/>
                    </a:ext>
                  </a:extLst>
                </p:cNvPr>
                <p:cNvPicPr/>
                <p:nvPr/>
              </p:nvPicPr>
              <p:blipFill>
                <a:blip r:embed="rId23"/>
                <a:stretch>
                  <a:fillRect/>
                </a:stretch>
              </p:blipFill>
              <p:spPr>
                <a:xfrm>
                  <a:off x="646738" y="3024178"/>
                  <a:ext cx="223560" cy="185760"/>
                </a:xfrm>
                <a:prstGeom prst="rect">
                  <a:avLst/>
                </a:prstGeom>
              </p:spPr>
            </p:pic>
          </mc:Fallback>
        </mc:AlternateContent>
      </p:grpSp>
    </p:spTree>
    <p:extLst>
      <p:ext uri="{BB962C8B-B14F-4D97-AF65-F5344CB8AC3E}">
        <p14:creationId xmlns:p14="http://schemas.microsoft.com/office/powerpoint/2010/main" val="2883858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07EEF7-F8E6-B866-2594-2BDD3F07546C}"/>
              </a:ext>
            </a:extLst>
          </p:cNvPr>
          <p:cNvSpPr>
            <a:spLocks noGrp="1"/>
          </p:cNvSpPr>
          <p:nvPr>
            <p:ph sz="half" idx="1"/>
          </p:nvPr>
        </p:nvSpPr>
        <p:spPr/>
        <p:txBody>
          <a:bodyPr>
            <a:normAutofit fontScale="62500" lnSpcReduction="20000"/>
          </a:bodyPr>
          <a:lstStyle/>
          <a:p>
            <a:pPr>
              <a:lnSpc>
                <a:spcPct val="150000"/>
              </a:lnSpc>
            </a:pPr>
            <a:r>
              <a:rPr lang="en-GB" sz="2800" dirty="0"/>
              <a:t>For each of the two splines, there are </a:t>
            </a:r>
          </a:p>
          <a:p>
            <a:pPr>
              <a:lnSpc>
                <a:spcPct val="150000"/>
              </a:lnSpc>
            </a:pPr>
            <a:r>
              <a:rPr lang="en-GB" sz="2800" dirty="0"/>
              <a:t>4 intervals</a:t>
            </a:r>
          </a:p>
          <a:p>
            <a:pPr>
              <a:lnSpc>
                <a:spcPct val="150000"/>
              </a:lnSpc>
            </a:pPr>
            <a:r>
              <a:rPr lang="en-GB" sz="2800" dirty="0"/>
              <a:t>16 parameters</a:t>
            </a:r>
          </a:p>
          <a:p>
            <a:pPr>
              <a:lnSpc>
                <a:spcPct val="150000"/>
              </a:lnSpc>
            </a:pPr>
            <a:r>
              <a:rPr lang="en-GB" sz="2800" dirty="0"/>
              <a:t>6 internal smoothness constraints, </a:t>
            </a:r>
          </a:p>
          <a:p>
            <a:pPr>
              <a:lnSpc>
                <a:spcPct val="150000"/>
              </a:lnSpc>
            </a:pPr>
            <a:r>
              <a:rPr lang="en-GB" sz="2800" dirty="0"/>
              <a:t>8 data interpolation constraints and </a:t>
            </a:r>
          </a:p>
          <a:p>
            <a:pPr>
              <a:lnSpc>
                <a:spcPct val="150000"/>
              </a:lnSpc>
            </a:pPr>
            <a:r>
              <a:rPr lang="en-GB" sz="2800" dirty="0"/>
              <a:t>2 velocity boundary conditions.</a:t>
            </a:r>
          </a:p>
          <a:p>
            <a:pPr>
              <a:lnSpc>
                <a:spcPct val="150000"/>
              </a:lnSpc>
            </a:pPr>
            <a:r>
              <a:rPr lang="en-GB" sz="2800" dirty="0"/>
              <a:t>Therefore, there is a 16*16 matrix which must be inverted to estimate the parameters.</a:t>
            </a:r>
          </a:p>
          <a:p>
            <a:endParaRPr lang="en-GB" dirty="0"/>
          </a:p>
        </p:txBody>
      </p:sp>
      <p:sp>
        <p:nvSpPr>
          <p:cNvPr id="3" name="Content Placeholder 2">
            <a:extLst>
              <a:ext uri="{FF2B5EF4-FFF2-40B4-BE49-F238E27FC236}">
                <a16:creationId xmlns:a16="http://schemas.microsoft.com/office/drawing/2014/main" id="{569A7B1D-1EAD-7D27-AC58-7F08959D9465}"/>
              </a:ext>
            </a:extLst>
          </p:cNvPr>
          <p:cNvSpPr>
            <a:spLocks noGrp="1"/>
          </p:cNvSpPr>
          <p:nvPr>
            <p:ph sz="half" idx="2"/>
          </p:nvPr>
        </p:nvSpPr>
        <p:spPr/>
        <p:txBody>
          <a:bodyPr/>
          <a:lstStyle/>
          <a:p>
            <a:endParaRPr lang="en-GB"/>
          </a:p>
        </p:txBody>
      </p:sp>
      <mc:AlternateContent xmlns:mc="http://schemas.openxmlformats.org/markup-compatibility/2006" xmlns:a14="http://schemas.microsoft.com/office/drawing/2010/main">
        <mc:Choice Requires="a14">
          <p:sp>
            <p:nvSpPr>
              <p:cNvPr id="4" name="Title 3">
                <a:extLst>
                  <a:ext uri="{FF2B5EF4-FFF2-40B4-BE49-F238E27FC236}">
                    <a16:creationId xmlns:a16="http://schemas.microsoft.com/office/drawing/2014/main" id="{C58C08A8-BE3B-8ABA-E90F-5F27F9BD9F06}"/>
                  </a:ext>
                </a:extLst>
              </p:cNvPr>
              <p:cNvSpPr>
                <a:spLocks noGrp="1"/>
              </p:cNvSpPr>
              <p:nvPr>
                <p:ph type="title"/>
              </p:nvPr>
            </p:nvSpPr>
            <p:spPr/>
            <p:txBody>
              <a:bodyPr/>
              <a:lstStyle/>
              <a:p>
                <a14:m>
                  <m:oMath xmlns:m="http://schemas.openxmlformats.org/officeDocument/2006/math">
                    <m:r>
                      <a:rPr lang="en-GB" i="1" dirty="0" smtClean="0">
                        <a:latin typeface="Cambria Math" panose="02040503050406030204" pitchFamily="18" charset="0"/>
                      </a:rPr>
                      <m:t>𝑥</m:t>
                    </m:r>
                  </m:oMath>
                </a14:m>
                <a:r>
                  <a:rPr lang="en-GB" dirty="0"/>
                  <a:t> – </a:t>
                </a:r>
                <a14:m>
                  <m:oMath xmlns:m="http://schemas.openxmlformats.org/officeDocument/2006/math">
                    <m:r>
                      <a:rPr lang="en-GB" i="1" dirty="0" smtClean="0">
                        <a:latin typeface="Cambria Math" panose="02040503050406030204" pitchFamily="18" charset="0"/>
                      </a:rPr>
                      <m:t>𝑦</m:t>
                    </m:r>
                  </m:oMath>
                </a14:m>
                <a:r>
                  <a:rPr lang="en-GB" dirty="0"/>
                  <a:t> Splines Preamble </a:t>
                </a:r>
              </a:p>
            </p:txBody>
          </p:sp>
        </mc:Choice>
        <mc:Fallback xmlns="">
          <p:sp>
            <p:nvSpPr>
              <p:cNvPr id="4" name="Title 3">
                <a:extLst>
                  <a:ext uri="{FF2B5EF4-FFF2-40B4-BE49-F238E27FC236}">
                    <a16:creationId xmlns:a16="http://schemas.microsoft.com/office/drawing/2014/main" id="{C58C08A8-BE3B-8ABA-E90F-5F27F9BD9F06}"/>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7" name="Ink 46">
                <a:extLst>
                  <a:ext uri="{FF2B5EF4-FFF2-40B4-BE49-F238E27FC236}">
                    <a16:creationId xmlns:a16="http://schemas.microsoft.com/office/drawing/2014/main" id="{A12957B8-5A5E-3ED8-7217-7F552292951C}"/>
                  </a:ext>
                </a:extLst>
              </p14:cNvPr>
              <p14:cNvContentPartPr/>
              <p14:nvPr/>
            </p14:nvContentPartPr>
            <p14:xfrm>
              <a:off x="11472658" y="1234978"/>
              <a:ext cx="16560" cy="360"/>
            </p14:xfrm>
          </p:contentPart>
        </mc:Choice>
        <mc:Fallback xmlns="">
          <p:pic>
            <p:nvPicPr>
              <p:cNvPr id="47" name="Ink 46">
                <a:extLst>
                  <a:ext uri="{FF2B5EF4-FFF2-40B4-BE49-F238E27FC236}">
                    <a16:creationId xmlns:a16="http://schemas.microsoft.com/office/drawing/2014/main" id="{A12957B8-5A5E-3ED8-7217-7F552292951C}"/>
                  </a:ext>
                </a:extLst>
              </p:cNvPr>
              <p:cNvPicPr/>
              <p:nvPr/>
            </p:nvPicPr>
            <p:blipFill>
              <a:blip r:embed="rId4"/>
              <a:stretch>
                <a:fillRect/>
              </a:stretch>
            </p:blipFill>
            <p:spPr>
              <a:xfrm>
                <a:off x="11463658" y="1226338"/>
                <a:ext cx="34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1" name="Ink 50">
                <a:extLst>
                  <a:ext uri="{FF2B5EF4-FFF2-40B4-BE49-F238E27FC236}">
                    <a16:creationId xmlns:a16="http://schemas.microsoft.com/office/drawing/2014/main" id="{34412BB2-9863-B81A-D085-070D763BF3C6}"/>
                  </a:ext>
                </a:extLst>
              </p14:cNvPr>
              <p14:cNvContentPartPr/>
              <p14:nvPr/>
            </p14:nvContentPartPr>
            <p14:xfrm>
              <a:off x="6434098" y="3015178"/>
              <a:ext cx="96840" cy="61920"/>
            </p14:xfrm>
          </p:contentPart>
        </mc:Choice>
        <mc:Fallback xmlns="">
          <p:pic>
            <p:nvPicPr>
              <p:cNvPr id="51" name="Ink 50">
                <a:extLst>
                  <a:ext uri="{FF2B5EF4-FFF2-40B4-BE49-F238E27FC236}">
                    <a16:creationId xmlns:a16="http://schemas.microsoft.com/office/drawing/2014/main" id="{34412BB2-9863-B81A-D085-070D763BF3C6}"/>
                  </a:ext>
                </a:extLst>
              </p:cNvPr>
              <p:cNvPicPr/>
              <p:nvPr/>
            </p:nvPicPr>
            <p:blipFill>
              <a:blip r:embed="rId6"/>
              <a:stretch>
                <a:fillRect/>
              </a:stretch>
            </p:blipFill>
            <p:spPr>
              <a:xfrm>
                <a:off x="6425098" y="3006178"/>
                <a:ext cx="114480" cy="79560"/>
              </a:xfrm>
              <a:prstGeom prst="rect">
                <a:avLst/>
              </a:prstGeom>
            </p:spPr>
          </p:pic>
        </mc:Fallback>
      </mc:AlternateContent>
    </p:spTree>
    <p:extLst>
      <p:ext uri="{BB962C8B-B14F-4D97-AF65-F5344CB8AC3E}">
        <p14:creationId xmlns:p14="http://schemas.microsoft.com/office/powerpoint/2010/main" val="3203724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Result: End-Effector Trajectories</a:t>
            </a:r>
          </a:p>
        </p:txBody>
      </p:sp>
      <p:sp>
        <p:nvSpPr>
          <p:cNvPr id="3" name="Content Placeholder 2"/>
          <p:cNvSpPr>
            <a:spLocks noGrp="1"/>
          </p:cNvSpPr>
          <p:nvPr>
            <p:ph idx="1"/>
          </p:nvPr>
        </p:nvSpPr>
        <p:spPr>
          <a:xfrm>
            <a:off x="838200" y="1825624"/>
            <a:ext cx="10515600" cy="4895851"/>
          </a:xfrm>
        </p:spPr>
        <p:txBody>
          <a:bodyPr>
            <a:normAutofit/>
          </a:bodyPr>
          <a:lstStyle/>
          <a:p>
            <a:pPr marL="0" indent="0">
              <a:buNone/>
            </a:pPr>
            <a:r>
              <a:rPr lang="en-GB" sz="1600" dirty="0"/>
              <a:t>Fitting the two splines Cartesian  x – y splines produces:</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4" name="Picture 3"/>
          <p:cNvPicPr>
            <a:picLocks noChangeAspect="1"/>
          </p:cNvPicPr>
          <p:nvPr/>
        </p:nvPicPr>
        <p:blipFill rotWithShape="1">
          <a:blip r:embed="rId2"/>
          <a:srcRect l="7613" t="4918" r="4405" b="4918"/>
          <a:stretch/>
        </p:blipFill>
        <p:spPr>
          <a:xfrm>
            <a:off x="1660392" y="2393860"/>
            <a:ext cx="4942114" cy="4247128"/>
          </a:xfrm>
          <a:prstGeom prst="rect">
            <a:avLst/>
          </a:prstGeom>
        </p:spPr>
      </p:pic>
      <p:pic>
        <p:nvPicPr>
          <p:cNvPr id="5" name="Picture 4"/>
          <p:cNvPicPr>
            <a:picLocks noChangeAspect="1"/>
          </p:cNvPicPr>
          <p:nvPr/>
        </p:nvPicPr>
        <p:blipFill rotWithShape="1">
          <a:blip r:embed="rId3"/>
          <a:srcRect l="3466" t="2082" r="6434" b="4352"/>
          <a:stretch/>
        </p:blipFill>
        <p:spPr>
          <a:xfrm>
            <a:off x="6548077" y="2425051"/>
            <a:ext cx="4071258" cy="3366618"/>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1527908" y="2851061"/>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𝑥</m:t>
                      </m:r>
                    </m:oMath>
                  </m:oMathPara>
                </a14:m>
                <a:endParaRPr lang="en-GB" sz="2400" dirty="0"/>
              </a:p>
            </p:txBody>
          </p:sp>
        </mc:Choice>
        <mc:Fallback xmlns="">
          <p:sp>
            <p:nvSpPr>
              <p:cNvPr id="8" name="Rectangle 7"/>
              <p:cNvSpPr>
                <a:spLocks noRot="1" noChangeAspect="1" noMove="1" noResize="1" noEditPoints="1" noAdjustHandles="1" noChangeArrowheads="1" noChangeShapeType="1" noTextEdit="1"/>
              </p:cNvSpPr>
              <p:nvPr/>
            </p:nvSpPr>
            <p:spPr>
              <a:xfrm>
                <a:off x="1527908" y="2851061"/>
                <a:ext cx="426399"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909908" y="5441861"/>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𝑥</m:t>
                      </m:r>
                    </m:oMath>
                  </m:oMathPara>
                </a14:m>
                <a:endParaRPr lang="en-GB" sz="2400" dirty="0"/>
              </a:p>
            </p:txBody>
          </p:sp>
        </mc:Choice>
        <mc:Fallback xmlns="">
          <p:sp>
            <p:nvSpPr>
              <p:cNvPr id="9" name="Rectangle 8"/>
              <p:cNvSpPr>
                <a:spLocks noRot="1" noChangeAspect="1" noMove="1" noResize="1" noEditPoints="1" noAdjustHandles="1" noChangeArrowheads="1" noChangeShapeType="1" noTextEdit="1"/>
              </p:cNvSpPr>
              <p:nvPr/>
            </p:nvSpPr>
            <p:spPr>
              <a:xfrm>
                <a:off x="9909908" y="5441861"/>
                <a:ext cx="426399"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497107" y="5060861"/>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𝑦</m:t>
                      </m:r>
                    </m:oMath>
                  </m:oMathPara>
                </a14:m>
                <a:endParaRPr lang="en-GB" sz="2400" dirty="0"/>
              </a:p>
            </p:txBody>
          </p:sp>
        </mc:Choice>
        <mc:Fallback xmlns="">
          <p:sp>
            <p:nvSpPr>
              <p:cNvPr id="10" name="Rectangle 9"/>
              <p:cNvSpPr>
                <a:spLocks noRot="1" noChangeAspect="1" noMove="1" noResize="1" noEditPoints="1" noAdjustHandles="1" noChangeArrowheads="1" noChangeShapeType="1" noTextEdit="1"/>
              </p:cNvSpPr>
              <p:nvPr/>
            </p:nvSpPr>
            <p:spPr>
              <a:xfrm>
                <a:off x="1497107" y="5060861"/>
                <a:ext cx="426399" cy="461665"/>
              </a:xfrm>
              <a:prstGeom prst="rect">
                <a:avLst/>
              </a:prstGeom>
              <a:blipFill>
                <a:blip r:embed="rId5"/>
                <a:stretch>
                  <a:fillRect b="-105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261708" y="4070261"/>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11" name="Rectangle 10"/>
              <p:cNvSpPr>
                <a:spLocks noRot="1" noChangeAspect="1" noMove="1" noResize="1" noEditPoints="1" noAdjustHandles="1" noChangeArrowheads="1" noChangeShapeType="1" noTextEdit="1"/>
              </p:cNvSpPr>
              <p:nvPr/>
            </p:nvSpPr>
            <p:spPr>
              <a:xfrm>
                <a:off x="5261708" y="4070261"/>
                <a:ext cx="382925" cy="461665"/>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307107" y="6275596"/>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12" name="Rectangle 11"/>
              <p:cNvSpPr>
                <a:spLocks noRot="1" noChangeAspect="1" noMove="1" noResize="1" noEditPoints="1" noAdjustHandles="1" noChangeArrowheads="1" noChangeShapeType="1" noTextEdit="1"/>
              </p:cNvSpPr>
              <p:nvPr/>
            </p:nvSpPr>
            <p:spPr>
              <a:xfrm>
                <a:off x="5307107" y="6275596"/>
                <a:ext cx="382925" cy="461665"/>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557108" y="3003461"/>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𝑦</m:t>
                      </m:r>
                    </m:oMath>
                  </m:oMathPara>
                </a14:m>
                <a:endParaRPr lang="en-GB" sz="2400" dirty="0"/>
              </a:p>
            </p:txBody>
          </p:sp>
        </mc:Choice>
        <mc:Fallback xmlns="">
          <p:sp>
            <p:nvSpPr>
              <p:cNvPr id="13" name="Rectangle 12"/>
              <p:cNvSpPr>
                <a:spLocks noRot="1" noChangeAspect="1" noMove="1" noResize="1" noEditPoints="1" noAdjustHandles="1" noChangeArrowheads="1" noChangeShapeType="1" noTextEdit="1"/>
              </p:cNvSpPr>
              <p:nvPr/>
            </p:nvSpPr>
            <p:spPr>
              <a:xfrm>
                <a:off x="6557108" y="3003461"/>
                <a:ext cx="426399" cy="461665"/>
              </a:xfrm>
              <a:prstGeom prst="rect">
                <a:avLst/>
              </a:prstGeom>
              <a:blipFill>
                <a:blip r:embed="rId8"/>
                <a:stretch>
                  <a:fillRect b="-10667"/>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D02DAC68-5D5D-6A47-96C8-B0D49F4D37F5}"/>
                  </a:ext>
                </a:extLst>
              </p14:cNvPr>
              <p14:cNvContentPartPr/>
              <p14:nvPr/>
            </p14:nvContentPartPr>
            <p14:xfrm>
              <a:off x="2021218" y="3906178"/>
              <a:ext cx="360" cy="360"/>
            </p14:xfrm>
          </p:contentPart>
        </mc:Choice>
        <mc:Fallback xmlns="">
          <p:pic>
            <p:nvPicPr>
              <p:cNvPr id="7" name="Ink 6">
                <a:extLst>
                  <a:ext uri="{FF2B5EF4-FFF2-40B4-BE49-F238E27FC236}">
                    <a16:creationId xmlns:a16="http://schemas.microsoft.com/office/drawing/2014/main" id="{D02DAC68-5D5D-6A47-96C8-B0D49F4D37F5}"/>
                  </a:ext>
                </a:extLst>
              </p:cNvPr>
              <p:cNvPicPr/>
              <p:nvPr/>
            </p:nvPicPr>
            <p:blipFill>
              <a:blip r:embed="rId12"/>
              <a:stretch>
                <a:fillRect/>
              </a:stretch>
            </p:blipFill>
            <p:spPr>
              <a:xfrm>
                <a:off x="2012578" y="389717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290F5549-43EE-9314-C7B5-CB8020C896ED}"/>
                  </a:ext>
                </a:extLst>
              </p14:cNvPr>
              <p14:cNvContentPartPr/>
              <p14:nvPr/>
            </p14:nvContentPartPr>
            <p14:xfrm>
              <a:off x="7241760" y="2624954"/>
              <a:ext cx="285480" cy="40680"/>
            </p14:xfrm>
          </p:contentPart>
        </mc:Choice>
        <mc:Fallback xmlns="">
          <p:pic>
            <p:nvPicPr>
              <p:cNvPr id="18" name="Ink 17">
                <a:extLst>
                  <a:ext uri="{FF2B5EF4-FFF2-40B4-BE49-F238E27FC236}">
                    <a16:creationId xmlns:a16="http://schemas.microsoft.com/office/drawing/2014/main" id="{290F5549-43EE-9314-C7B5-CB8020C896ED}"/>
                  </a:ext>
                </a:extLst>
              </p:cNvPr>
              <p:cNvPicPr/>
              <p:nvPr/>
            </p:nvPicPr>
            <p:blipFill>
              <a:blip r:embed="rId22"/>
              <a:stretch>
                <a:fillRect/>
              </a:stretch>
            </p:blipFill>
            <p:spPr>
              <a:xfrm>
                <a:off x="7233120" y="2616314"/>
                <a:ext cx="30312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75AA7EF2-23AE-89AD-3E16-FDF25E36D6B6}"/>
                  </a:ext>
                </a:extLst>
              </p14:cNvPr>
              <p14:cNvContentPartPr/>
              <p14:nvPr/>
            </p14:nvContentPartPr>
            <p14:xfrm>
              <a:off x="6939720" y="4064234"/>
              <a:ext cx="56880" cy="61200"/>
            </p14:xfrm>
          </p:contentPart>
        </mc:Choice>
        <mc:Fallback xmlns="">
          <p:pic>
            <p:nvPicPr>
              <p:cNvPr id="20" name="Ink 19">
                <a:extLst>
                  <a:ext uri="{FF2B5EF4-FFF2-40B4-BE49-F238E27FC236}">
                    <a16:creationId xmlns:a16="http://schemas.microsoft.com/office/drawing/2014/main" id="{75AA7EF2-23AE-89AD-3E16-FDF25E36D6B6}"/>
                  </a:ext>
                </a:extLst>
              </p:cNvPr>
              <p:cNvPicPr/>
              <p:nvPr/>
            </p:nvPicPr>
            <p:blipFill>
              <a:blip r:embed="rId26"/>
              <a:stretch>
                <a:fillRect/>
              </a:stretch>
            </p:blipFill>
            <p:spPr>
              <a:xfrm>
                <a:off x="6930720" y="4055594"/>
                <a:ext cx="74520" cy="78840"/>
              </a:xfrm>
              <a:prstGeom prst="rect">
                <a:avLst/>
              </a:prstGeom>
            </p:spPr>
          </p:pic>
        </mc:Fallback>
      </mc:AlternateContent>
    </p:spTree>
    <p:extLst>
      <p:ext uri="{BB962C8B-B14F-4D97-AF65-F5344CB8AC3E}">
        <p14:creationId xmlns:p14="http://schemas.microsoft.com/office/powerpoint/2010/main" val="379264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Cartesian Velocity &amp; Accelerations</a:t>
            </a:r>
          </a:p>
        </p:txBody>
      </p:sp>
      <p:sp>
        <p:nvSpPr>
          <p:cNvPr id="3" name="Content Placeholder 2"/>
          <p:cNvSpPr>
            <a:spLocks noGrp="1"/>
          </p:cNvSpPr>
          <p:nvPr>
            <p:ph idx="1"/>
          </p:nvPr>
        </p:nvSpPr>
        <p:spPr>
          <a:xfrm>
            <a:off x="1877179" y="6471805"/>
            <a:ext cx="8229600" cy="530912"/>
          </a:xfrm>
        </p:spPr>
        <p:txBody>
          <a:bodyPr>
            <a:normAutofit/>
          </a:bodyPr>
          <a:lstStyle/>
          <a:p>
            <a:pPr marL="0" indent="0">
              <a:buNone/>
            </a:pPr>
            <a:r>
              <a:rPr lang="en-GB" sz="1600" dirty="0"/>
              <a:t>Piecewise quadratic velocity and linear accelerations</a:t>
            </a:r>
          </a:p>
        </p:txBody>
      </p:sp>
      <p:grpSp>
        <p:nvGrpSpPr>
          <p:cNvPr id="16" name="Group 15"/>
          <p:cNvGrpSpPr/>
          <p:nvPr/>
        </p:nvGrpSpPr>
        <p:grpSpPr>
          <a:xfrm>
            <a:off x="1679381" y="1137805"/>
            <a:ext cx="8421821" cy="5606150"/>
            <a:chOff x="259401" y="533400"/>
            <a:chExt cx="8421821" cy="5606150"/>
          </a:xfrm>
        </p:grpSpPr>
        <p:pic>
          <p:nvPicPr>
            <p:cNvPr id="6" name="Picture 5"/>
            <p:cNvPicPr>
              <a:picLocks noChangeAspect="1"/>
            </p:cNvPicPr>
            <p:nvPr/>
          </p:nvPicPr>
          <p:blipFill>
            <a:blip r:embed="rId2"/>
            <a:stretch>
              <a:fillRect/>
            </a:stretch>
          </p:blipFill>
          <p:spPr>
            <a:xfrm>
              <a:off x="304800" y="533400"/>
              <a:ext cx="4083286" cy="5495226"/>
            </a:xfrm>
            <a:prstGeom prst="rect">
              <a:avLst/>
            </a:prstGeom>
          </p:spPr>
        </p:pic>
        <p:pic>
          <p:nvPicPr>
            <p:cNvPr id="7" name="Picture 6"/>
            <p:cNvPicPr>
              <a:picLocks noChangeAspect="1"/>
            </p:cNvPicPr>
            <p:nvPr/>
          </p:nvPicPr>
          <p:blipFill>
            <a:blip r:embed="rId3"/>
            <a:stretch>
              <a:fillRect/>
            </a:stretch>
          </p:blipFill>
          <p:spPr>
            <a:xfrm>
              <a:off x="4464286" y="533400"/>
              <a:ext cx="4216936" cy="5606150"/>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259401" y="1066800"/>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a:latin typeface="Cambria Math" panose="02040503050406030204" pitchFamily="18" charset="0"/>
                              </a:rPr>
                            </m:ctrlPr>
                          </m:accPr>
                          <m:e>
                            <m:r>
                              <a:rPr lang="en-GB" sz="2400" i="1" dirty="0">
                                <a:latin typeface="Cambria Math" panose="02040503050406030204" pitchFamily="18" charset="0"/>
                              </a:rPr>
                              <m:t>𝑥</m:t>
                            </m:r>
                          </m:e>
                        </m:acc>
                      </m:oMath>
                    </m:oMathPara>
                  </a14:m>
                  <a:endParaRPr lang="en-GB" sz="2400" dirty="0"/>
                </a:p>
              </p:txBody>
            </p:sp>
          </mc:Choice>
          <mc:Fallback xmlns="">
            <p:sp>
              <p:nvSpPr>
                <p:cNvPr id="8" name="Rectangle 7"/>
                <p:cNvSpPr>
                  <a:spLocks noRot="1" noChangeAspect="1" noMove="1" noResize="1" noEditPoints="1" noAdjustHandles="1" noChangeArrowheads="1" noChangeShapeType="1" noTextEdit="1"/>
                </p:cNvSpPr>
                <p:nvPr/>
              </p:nvSpPr>
              <p:spPr>
                <a:xfrm>
                  <a:off x="259401" y="1066800"/>
                  <a:ext cx="426399" cy="461665"/>
                </a:xfrm>
                <a:prstGeom prst="rect">
                  <a:avLst/>
                </a:prstGeom>
                <a:blipFill rotWithShape="0">
                  <a:blip r:embed="rId4"/>
                  <a:stretch>
                    <a:fillRect r="-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429000" y="2747665"/>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9" name="Rectangle 8"/>
                <p:cNvSpPr>
                  <a:spLocks noRot="1" noChangeAspect="1" noMove="1" noResize="1" noEditPoints="1" noAdjustHandles="1" noChangeArrowheads="1" noChangeShapeType="1" noTextEdit="1"/>
                </p:cNvSpPr>
                <p:nvPr/>
              </p:nvSpPr>
              <p:spPr>
                <a:xfrm>
                  <a:off x="3429000" y="2747665"/>
                  <a:ext cx="382925" cy="461665"/>
                </a:xfrm>
                <a:prstGeom prst="rect">
                  <a:avLst/>
                </a:prstGeom>
                <a:blipFill rotWithShape="0">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429000" y="5410200"/>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10" name="Rectangle 9"/>
                <p:cNvSpPr>
                  <a:spLocks noRot="1" noChangeAspect="1" noMove="1" noResize="1" noEditPoints="1" noAdjustHandles="1" noChangeArrowheads="1" noChangeShapeType="1" noTextEdit="1"/>
                </p:cNvSpPr>
                <p:nvPr/>
              </p:nvSpPr>
              <p:spPr>
                <a:xfrm>
                  <a:off x="3429000" y="5410200"/>
                  <a:ext cx="382925" cy="461665"/>
                </a:xfrm>
                <a:prstGeom prst="rect">
                  <a:avLst/>
                </a:prstGeom>
                <a:blipFill rotWithShape="0">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696200" y="5486400"/>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11" name="Rectangle 10"/>
                <p:cNvSpPr>
                  <a:spLocks noRot="1" noChangeAspect="1" noMove="1" noResize="1" noEditPoints="1" noAdjustHandles="1" noChangeArrowheads="1" noChangeShapeType="1" noTextEdit="1"/>
                </p:cNvSpPr>
                <p:nvPr/>
              </p:nvSpPr>
              <p:spPr>
                <a:xfrm>
                  <a:off x="7696200" y="5486400"/>
                  <a:ext cx="382925" cy="461665"/>
                </a:xfrm>
                <a:prstGeom prst="rect">
                  <a:avLst/>
                </a:prstGeom>
                <a:blipFill rotWithShape="0">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696200" y="2823865"/>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12" name="Rectangle 11"/>
                <p:cNvSpPr>
                  <a:spLocks noRot="1" noChangeAspect="1" noMove="1" noResize="1" noEditPoints="1" noAdjustHandles="1" noChangeArrowheads="1" noChangeShapeType="1" noTextEdit="1"/>
                </p:cNvSpPr>
                <p:nvPr/>
              </p:nvSpPr>
              <p:spPr>
                <a:xfrm>
                  <a:off x="7696200" y="2823865"/>
                  <a:ext cx="382925" cy="461665"/>
                </a:xfrm>
                <a:prstGeom prst="rect">
                  <a:avLst/>
                </a:prstGeom>
                <a:blipFill rotWithShape="0">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259401" y="3962400"/>
                  <a:ext cx="43037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a:latin typeface="Cambria Math" panose="02040503050406030204" pitchFamily="18" charset="0"/>
                              </a:rPr>
                            </m:ctrlPr>
                          </m:accPr>
                          <m:e>
                            <m:r>
                              <a:rPr lang="en-GB" sz="2400" i="1" dirty="0">
                                <a:latin typeface="Cambria Math" panose="02040503050406030204" pitchFamily="18" charset="0"/>
                              </a:rPr>
                              <m:t>𝑦</m:t>
                            </m:r>
                          </m:e>
                        </m:acc>
                      </m:oMath>
                    </m:oMathPara>
                  </a14:m>
                  <a:endParaRPr lang="en-GB" sz="2400" dirty="0"/>
                </a:p>
              </p:txBody>
            </p:sp>
          </mc:Choice>
          <mc:Fallback xmlns="">
            <p:sp>
              <p:nvSpPr>
                <p:cNvPr id="13" name="Rectangle 12"/>
                <p:cNvSpPr>
                  <a:spLocks noRot="1" noChangeAspect="1" noMove="1" noResize="1" noEditPoints="1" noAdjustHandles="1" noChangeArrowheads="1" noChangeShapeType="1" noTextEdit="1"/>
                </p:cNvSpPr>
                <p:nvPr/>
              </p:nvSpPr>
              <p:spPr>
                <a:xfrm>
                  <a:off x="259401" y="3962400"/>
                  <a:ext cx="430374" cy="461665"/>
                </a:xfrm>
                <a:prstGeom prst="rect">
                  <a:avLst/>
                </a:prstGeom>
                <a:blipFill rotWithShape="0">
                  <a:blip r:embed="rId9"/>
                  <a:stretch>
                    <a:fillRect r="-10000" b="-10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4446426" y="1071265"/>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a:latin typeface="Cambria Math" panose="02040503050406030204" pitchFamily="18" charset="0"/>
                              </a:rPr>
                            </m:ctrlPr>
                          </m:accPr>
                          <m:e>
                            <m:r>
                              <a:rPr lang="en-GB" sz="2400" i="1" dirty="0">
                                <a:latin typeface="Cambria Math" panose="02040503050406030204" pitchFamily="18" charset="0"/>
                              </a:rPr>
                              <m:t>𝑥</m:t>
                            </m:r>
                          </m:e>
                        </m:acc>
                      </m:oMath>
                    </m:oMathPara>
                  </a14:m>
                  <a:endParaRPr lang="en-GB" sz="2400" dirty="0"/>
                </a:p>
              </p:txBody>
            </p:sp>
          </mc:Choice>
          <mc:Fallback xmlns="">
            <p:sp>
              <p:nvSpPr>
                <p:cNvPr id="14" name="Rectangle 13"/>
                <p:cNvSpPr>
                  <a:spLocks noRot="1" noChangeAspect="1" noMove="1" noResize="1" noEditPoints="1" noAdjustHandles="1" noChangeArrowheads="1" noChangeShapeType="1" noTextEdit="1"/>
                </p:cNvSpPr>
                <p:nvPr/>
              </p:nvSpPr>
              <p:spPr>
                <a:xfrm>
                  <a:off x="4446426" y="1071265"/>
                  <a:ext cx="426399" cy="461665"/>
                </a:xfrm>
                <a:prstGeom prst="rect">
                  <a:avLst/>
                </a:prstGeom>
                <a:blipFill rotWithShape="0">
                  <a:blip r:embed="rId10"/>
                  <a:stretch>
                    <a:fillRect r="-3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450401" y="3814465"/>
                  <a:ext cx="42639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sz="2400" i="1" dirty="0">
                                <a:latin typeface="Cambria Math" panose="02040503050406030204" pitchFamily="18" charset="0"/>
                              </a:rPr>
                            </m:ctrlPr>
                          </m:accPr>
                          <m:e>
                            <m:r>
                              <a:rPr lang="en-GB" sz="2400" i="1" dirty="0">
                                <a:latin typeface="Cambria Math" panose="02040503050406030204" pitchFamily="18" charset="0"/>
                              </a:rPr>
                              <m:t>𝑦</m:t>
                            </m:r>
                          </m:e>
                        </m:acc>
                      </m:oMath>
                    </m:oMathPara>
                  </a14:m>
                  <a:endParaRPr lang="en-GB" sz="2400" dirty="0"/>
                </a:p>
              </p:txBody>
            </p:sp>
          </mc:Choice>
          <mc:Fallback xmlns="">
            <p:sp>
              <p:nvSpPr>
                <p:cNvPr id="15" name="Rectangle 14"/>
                <p:cNvSpPr>
                  <a:spLocks noRot="1" noChangeAspect="1" noMove="1" noResize="1" noEditPoints="1" noAdjustHandles="1" noChangeArrowheads="1" noChangeShapeType="1" noTextEdit="1"/>
                </p:cNvSpPr>
                <p:nvPr/>
              </p:nvSpPr>
              <p:spPr>
                <a:xfrm>
                  <a:off x="4450401" y="3814465"/>
                  <a:ext cx="426399" cy="461665"/>
                </a:xfrm>
                <a:prstGeom prst="rect">
                  <a:avLst/>
                </a:prstGeom>
                <a:blipFill rotWithShape="0">
                  <a:blip r:embed="rId11"/>
                  <a:stretch>
                    <a:fillRect r="-40000" b="-10526"/>
                  </a:stretch>
                </a:blipFill>
              </p:spPr>
              <p:txBody>
                <a:bodyPr/>
                <a:lstStyle/>
                <a:p>
                  <a:r>
                    <a:rPr lang="en-GB">
                      <a:noFill/>
                    </a:rPr>
                    <a:t> </a:t>
                  </a:r>
                </a:p>
              </p:txBody>
            </p:sp>
          </mc:Fallback>
        </mc:AlternateContent>
      </p:grpSp>
    </p:spTree>
    <p:extLst>
      <p:ext uri="{BB962C8B-B14F-4D97-AF65-F5344CB8AC3E}">
        <p14:creationId xmlns:p14="http://schemas.microsoft.com/office/powerpoint/2010/main" val="864857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Joint Trajectories</a:t>
            </a:r>
          </a:p>
        </p:txBody>
      </p:sp>
      <p:sp>
        <p:nvSpPr>
          <p:cNvPr id="3" name="Content Placeholder 2"/>
          <p:cNvSpPr>
            <a:spLocks noGrp="1"/>
          </p:cNvSpPr>
          <p:nvPr>
            <p:ph idx="1"/>
          </p:nvPr>
        </p:nvSpPr>
        <p:spPr>
          <a:xfrm>
            <a:off x="8850086" y="2419249"/>
            <a:ext cx="3124732" cy="1255224"/>
          </a:xfrm>
        </p:spPr>
        <p:txBody>
          <a:bodyPr>
            <a:normAutofit fontScale="92500" lnSpcReduction="20000"/>
          </a:bodyPr>
          <a:lstStyle/>
          <a:p>
            <a:pPr marL="0" indent="0">
              <a:lnSpc>
                <a:spcPct val="150000"/>
              </a:lnSpc>
              <a:buNone/>
            </a:pPr>
            <a:r>
              <a:rPr lang="en-GB" sz="1600" dirty="0"/>
              <a:t>Using the inverse kinematics map allows us to view the splines / trajectories in joint space </a:t>
            </a:r>
          </a:p>
        </p:txBody>
      </p:sp>
      <p:pic>
        <p:nvPicPr>
          <p:cNvPr id="4" name="Picture 3"/>
          <p:cNvPicPr>
            <a:picLocks noChangeAspect="1"/>
          </p:cNvPicPr>
          <p:nvPr/>
        </p:nvPicPr>
        <p:blipFill>
          <a:blip r:embed="rId2"/>
          <a:stretch>
            <a:fillRect/>
          </a:stretch>
        </p:blipFill>
        <p:spPr>
          <a:xfrm>
            <a:off x="0" y="1556453"/>
            <a:ext cx="4737298" cy="5180808"/>
          </a:xfrm>
          <a:prstGeom prst="rect">
            <a:avLst/>
          </a:prstGeom>
        </p:spPr>
      </p:pic>
      <p:pic>
        <p:nvPicPr>
          <p:cNvPr id="5" name="Picture 4"/>
          <p:cNvPicPr>
            <a:picLocks noChangeAspect="1"/>
          </p:cNvPicPr>
          <p:nvPr/>
        </p:nvPicPr>
        <p:blipFill>
          <a:blip r:embed="rId3"/>
          <a:stretch>
            <a:fillRect/>
          </a:stretch>
        </p:blipFill>
        <p:spPr>
          <a:xfrm>
            <a:off x="4735286" y="1684098"/>
            <a:ext cx="4114800" cy="3322202"/>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3633904" y="3652140"/>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8" name="Rectangle 7"/>
              <p:cNvSpPr>
                <a:spLocks noRot="1" noChangeAspect="1" noMove="1" noResize="1" noEditPoints="1" noAdjustHandles="1" noChangeArrowheads="1" noChangeShapeType="1" noTextEdit="1"/>
              </p:cNvSpPr>
              <p:nvPr/>
            </p:nvSpPr>
            <p:spPr>
              <a:xfrm>
                <a:off x="3633904" y="3652140"/>
                <a:ext cx="382925"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657601" y="6123197"/>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9" name="Rectangle 8"/>
              <p:cNvSpPr>
                <a:spLocks noRot="1" noChangeAspect="1" noMove="1" noResize="1" noEditPoints="1" noAdjustHandles="1" noChangeArrowheads="1" noChangeShapeType="1" noTextEdit="1"/>
              </p:cNvSpPr>
              <p:nvPr/>
            </p:nvSpPr>
            <p:spPr>
              <a:xfrm>
                <a:off x="3657601" y="6123197"/>
                <a:ext cx="382925"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4320" y="4298862"/>
                <a:ext cx="5552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dirty="0">
                              <a:latin typeface="Cambria Math" panose="02040503050406030204" pitchFamily="18" charset="0"/>
                            </a:rPr>
                          </m:ctrlPr>
                        </m:sSubPr>
                        <m:e>
                          <m:r>
                            <a:rPr lang="en-GB" sz="2400" i="1" dirty="0">
                              <a:latin typeface="Cambria Math" panose="02040503050406030204" pitchFamily="18" charset="0"/>
                            </a:rPr>
                            <m:t>𝑞</m:t>
                          </m:r>
                        </m:e>
                        <m:sub>
                          <m:r>
                            <a:rPr lang="en-GB" sz="2400" i="1" dirty="0">
                              <a:latin typeface="Cambria Math" panose="02040503050406030204" pitchFamily="18" charset="0"/>
                            </a:rPr>
                            <m:t>2</m:t>
                          </m:r>
                        </m:sub>
                      </m:sSub>
                    </m:oMath>
                  </m:oMathPara>
                </a14:m>
                <a:endParaRPr lang="en-GB" sz="2400" dirty="0"/>
              </a:p>
            </p:txBody>
          </p:sp>
        </mc:Choice>
        <mc:Fallback xmlns="">
          <p:sp>
            <p:nvSpPr>
              <p:cNvPr id="10" name="Rectangle 9"/>
              <p:cNvSpPr>
                <a:spLocks noRot="1" noChangeAspect="1" noMove="1" noResize="1" noEditPoints="1" noAdjustHandles="1" noChangeArrowheads="1" noChangeShapeType="1" noTextEdit="1"/>
              </p:cNvSpPr>
              <p:nvPr/>
            </p:nvSpPr>
            <p:spPr>
              <a:xfrm>
                <a:off x="54320" y="4298862"/>
                <a:ext cx="555280" cy="461665"/>
              </a:xfrm>
              <a:prstGeom prst="rect">
                <a:avLst/>
              </a:prstGeom>
              <a:blipFill>
                <a:blip r:embed="rId6"/>
                <a:stretch>
                  <a:fillRect b="-105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4320" y="1784262"/>
                <a:ext cx="5552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dirty="0">
                              <a:latin typeface="Cambria Math" panose="02040503050406030204" pitchFamily="18" charset="0"/>
                            </a:rPr>
                          </m:ctrlPr>
                        </m:sSubPr>
                        <m:e>
                          <m:r>
                            <a:rPr lang="en-GB" sz="2400" i="1" dirty="0">
                              <a:latin typeface="Cambria Math" panose="02040503050406030204" pitchFamily="18" charset="0"/>
                            </a:rPr>
                            <m:t>𝑞</m:t>
                          </m:r>
                        </m:e>
                        <m:sub>
                          <m:r>
                            <a:rPr lang="en-GB" sz="2400" i="1" dirty="0">
                              <a:latin typeface="Cambria Math" panose="02040503050406030204" pitchFamily="18" charset="0"/>
                            </a:rPr>
                            <m:t>1</m:t>
                          </m:r>
                        </m:sub>
                      </m:sSub>
                    </m:oMath>
                  </m:oMathPara>
                </a14:m>
                <a:endParaRPr lang="en-GB" sz="2400" dirty="0"/>
              </a:p>
            </p:txBody>
          </p:sp>
        </mc:Choice>
        <mc:Fallback xmlns="">
          <p:sp>
            <p:nvSpPr>
              <p:cNvPr id="11" name="Rectangle 10"/>
              <p:cNvSpPr>
                <a:spLocks noRot="1" noChangeAspect="1" noMove="1" noResize="1" noEditPoints="1" noAdjustHandles="1" noChangeArrowheads="1" noChangeShapeType="1" noTextEdit="1"/>
              </p:cNvSpPr>
              <p:nvPr/>
            </p:nvSpPr>
            <p:spPr>
              <a:xfrm>
                <a:off x="54320" y="1784262"/>
                <a:ext cx="555280" cy="461665"/>
              </a:xfrm>
              <a:prstGeom prst="rect">
                <a:avLst/>
              </a:prstGeom>
              <a:blipFill>
                <a:blip r:embed="rId7"/>
                <a:stretch>
                  <a:fillRect b="-10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521920" y="4675397"/>
                <a:ext cx="5552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dirty="0">
                              <a:latin typeface="Cambria Math" panose="02040503050406030204" pitchFamily="18" charset="0"/>
                            </a:rPr>
                          </m:ctrlPr>
                        </m:sSubPr>
                        <m:e>
                          <m:r>
                            <a:rPr lang="en-GB" sz="2400" i="1" dirty="0">
                              <a:latin typeface="Cambria Math" panose="02040503050406030204" pitchFamily="18" charset="0"/>
                            </a:rPr>
                            <m:t>𝑞</m:t>
                          </m:r>
                        </m:e>
                        <m:sub>
                          <m:r>
                            <a:rPr lang="en-GB" sz="2400" i="1" dirty="0">
                              <a:latin typeface="Cambria Math" panose="02040503050406030204" pitchFamily="18" charset="0"/>
                            </a:rPr>
                            <m:t>1</m:t>
                          </m:r>
                        </m:sub>
                      </m:sSub>
                    </m:oMath>
                  </m:oMathPara>
                </a14:m>
                <a:endParaRPr lang="en-GB" sz="2400" dirty="0"/>
              </a:p>
            </p:txBody>
          </p:sp>
        </mc:Choice>
        <mc:Fallback xmlns="">
          <p:sp>
            <p:nvSpPr>
              <p:cNvPr id="12" name="Rectangle 11"/>
              <p:cNvSpPr>
                <a:spLocks noRot="1" noChangeAspect="1" noMove="1" noResize="1" noEditPoints="1" noAdjustHandles="1" noChangeArrowheads="1" noChangeShapeType="1" noTextEdit="1"/>
              </p:cNvSpPr>
              <p:nvPr/>
            </p:nvSpPr>
            <p:spPr>
              <a:xfrm>
                <a:off x="7521920" y="4675397"/>
                <a:ext cx="555280" cy="461665"/>
              </a:xfrm>
              <a:prstGeom prst="rect">
                <a:avLst/>
              </a:prstGeom>
              <a:blipFill>
                <a:blip r:embed="rId8"/>
                <a:stretch>
                  <a:fillRect b="-92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648200" y="2084597"/>
                <a:ext cx="5552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dirty="0">
                              <a:latin typeface="Cambria Math" panose="02040503050406030204" pitchFamily="18" charset="0"/>
                            </a:rPr>
                          </m:ctrlPr>
                        </m:sSubPr>
                        <m:e>
                          <m:r>
                            <a:rPr lang="en-GB" sz="2400" i="1" dirty="0">
                              <a:latin typeface="Cambria Math" panose="02040503050406030204" pitchFamily="18" charset="0"/>
                            </a:rPr>
                            <m:t>𝑞</m:t>
                          </m:r>
                        </m:e>
                        <m:sub>
                          <m:r>
                            <a:rPr lang="en-GB" sz="2400" i="1" dirty="0">
                              <a:latin typeface="Cambria Math" panose="02040503050406030204" pitchFamily="18" charset="0"/>
                            </a:rPr>
                            <m:t>2</m:t>
                          </m:r>
                        </m:sub>
                      </m:sSub>
                    </m:oMath>
                  </m:oMathPara>
                </a14:m>
                <a:endParaRPr lang="en-GB" sz="2400" dirty="0"/>
              </a:p>
            </p:txBody>
          </p:sp>
        </mc:Choice>
        <mc:Fallback xmlns="">
          <p:sp>
            <p:nvSpPr>
              <p:cNvPr id="13" name="Rectangle 12"/>
              <p:cNvSpPr>
                <a:spLocks noRot="1" noChangeAspect="1" noMove="1" noResize="1" noEditPoints="1" noAdjustHandles="1" noChangeArrowheads="1" noChangeShapeType="1" noTextEdit="1"/>
              </p:cNvSpPr>
              <p:nvPr/>
            </p:nvSpPr>
            <p:spPr>
              <a:xfrm>
                <a:off x="4648200" y="2084597"/>
                <a:ext cx="555280" cy="461665"/>
              </a:xfrm>
              <a:prstGeom prst="rect">
                <a:avLst/>
              </a:prstGeom>
              <a:blipFill>
                <a:blip r:embed="rId9"/>
                <a:stretch>
                  <a:fillRect b="-92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D16A29F-4B67-04EF-FB77-EC630BC6A88C}"/>
                  </a:ext>
                </a:extLst>
              </p:cNvPr>
              <p:cNvSpPr txBox="1"/>
              <p:nvPr/>
            </p:nvSpPr>
            <p:spPr>
              <a:xfrm>
                <a:off x="4758983" y="5006300"/>
                <a:ext cx="6402076" cy="17568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GB" i="1" smtClean="0">
                          <a:solidFill>
                            <a:srgbClr val="000000"/>
                          </a:solidFill>
                          <a:latin typeface="Cambria Math" panose="02040503050406030204" pitchFamily="18" charset="0"/>
                        </a:rPr>
                        <m:t>𝐱</m:t>
                      </m:r>
                      <m:r>
                        <m:rPr>
                          <m:aln/>
                        </m:rPr>
                        <a:rPr lang="en-GB" i="1">
                          <a:solidFill>
                            <a:srgbClr val="000000"/>
                          </a:solidFill>
                          <a:latin typeface="Cambria Math" panose="02040503050406030204" pitchFamily="18" charset="0"/>
                        </a:rPr>
                        <m:t>=</m:t>
                      </m:r>
                      <m:d>
                        <m:dPr>
                          <m:begChr m:val="["/>
                          <m:endChr m:val="]"/>
                          <m:ctrlPr>
                            <a:rPr lang="en-GB" i="1">
                              <a:solidFill>
                                <a:srgbClr val="000000"/>
                              </a:solidFill>
                              <a:latin typeface="Cambria Math" panose="02040503050406030204" pitchFamily="18" charset="0"/>
                            </a:rPr>
                          </m:ctrlPr>
                        </m:dPr>
                        <m:e>
                          <m:m>
                            <m:mPr>
                              <m:plcHide m:val="on"/>
                              <m:mcs>
                                <m:mc>
                                  <m:mcPr>
                                    <m:count m:val="1"/>
                                    <m:mcJc m:val="center"/>
                                  </m:mcPr>
                                </m:mc>
                              </m:mcs>
                              <m:ctrlPr>
                                <a:rPr lang="en-GB" i="1">
                                  <a:solidFill>
                                    <a:srgbClr val="000000"/>
                                  </a:solidFill>
                                  <a:latin typeface="Cambria Math" panose="02040503050406030204" pitchFamily="18" charset="0"/>
                                </a:rPr>
                              </m:ctrlPr>
                            </m:mPr>
                            <m:m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12</m:t>
                                    </m:r>
                                  </m:sub>
                                </m:sSub>
                              </m:e>
                            </m:mr>
                            <m:m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12</m:t>
                                    </m:r>
                                  </m:sub>
                                </m:sSub>
                              </m:e>
                            </m:mr>
                          </m:m>
                        </m:e>
                      </m:d>
                    </m:oMath>
                    <m:oMath xmlns:m="http://schemas.openxmlformats.org/officeDocument/2006/math">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𝐱</m:t>
                          </m:r>
                        </m:e>
                      </m:acc>
                      <m:r>
                        <m:rPr>
                          <m:aln/>
                        </m:rPr>
                        <a:rPr lang="en-GB" i="1">
                          <a:solidFill>
                            <a:srgbClr val="000000"/>
                          </a:solidFill>
                          <a:latin typeface="Cambria Math" panose="02040503050406030204" pitchFamily="18" charset="0"/>
                        </a:rPr>
                        <m:t>=</m:t>
                      </m:r>
                      <m:d>
                        <m:dPr>
                          <m:begChr m:val="["/>
                          <m:endChr m:val="]"/>
                          <m:ctrlPr>
                            <a:rPr lang="en-GB" i="1">
                              <a:solidFill>
                                <a:srgbClr val="000000"/>
                              </a:solidFill>
                              <a:latin typeface="Cambria Math" panose="02040503050406030204" pitchFamily="18" charset="0"/>
                            </a:rPr>
                          </m:ctrlPr>
                        </m:dPr>
                        <m:e>
                          <m:m>
                            <m:mPr>
                              <m:plcHide m:val="on"/>
                              <m:mcs>
                                <m:mc>
                                  <m:mcPr>
                                    <m:count m:val="2"/>
                                    <m:mcJc m:val="center"/>
                                  </m:mcPr>
                                </m:mc>
                              </m:mcs>
                              <m:ctrlPr>
                                <a:rPr lang="en-GB" i="1">
                                  <a:solidFill>
                                    <a:srgbClr val="000000"/>
                                  </a:solidFill>
                                  <a:latin typeface="Cambria Math" panose="02040503050406030204" pitchFamily="18" charset="0"/>
                                </a:rPr>
                              </m:ctrlPr>
                            </m:mPr>
                            <m:mr>
                              <m:e>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12</m:t>
                                    </m:r>
                                  </m:sub>
                                </m:sSub>
                              </m:e>
                              <m:e>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12</m:t>
                                    </m:r>
                                  </m:sub>
                                </m:sSub>
                              </m:e>
                            </m:mr>
                            <m:m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12</m:t>
                                    </m:r>
                                  </m:sub>
                                </m:sSub>
                              </m:e>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12</m:t>
                                    </m:r>
                                  </m:sub>
                                </m:sSub>
                              </m:e>
                            </m:mr>
                          </m:m>
                        </m:e>
                      </m:d>
                      <m:d>
                        <m:dPr>
                          <m:begChr m:val="["/>
                          <m:endChr m:val="]"/>
                          <m:ctrlPr>
                            <a:rPr lang="en-GB" i="1">
                              <a:solidFill>
                                <a:srgbClr val="000000"/>
                              </a:solidFill>
                              <a:latin typeface="Cambria Math" panose="02040503050406030204" pitchFamily="18" charset="0"/>
                            </a:rPr>
                          </m:ctrlPr>
                        </m:dPr>
                        <m:e>
                          <m:m>
                            <m:mPr>
                              <m:plcHide m:val="on"/>
                              <m:mcs>
                                <m:mc>
                                  <m:mcPr>
                                    <m:count m:val="1"/>
                                    <m:mcJc m:val="center"/>
                                  </m:mcPr>
                                </m:mc>
                              </m:mcs>
                              <m:ctrlPr>
                                <a:rPr lang="en-GB" i="1">
                                  <a:solidFill>
                                    <a:srgbClr val="000000"/>
                                  </a:solidFill>
                                  <a:latin typeface="Cambria Math" panose="02040503050406030204" pitchFamily="18" charset="0"/>
                                </a:rPr>
                              </m:ctrlPr>
                            </m:mPr>
                            <m:mr>
                              <m:e>
                                <m:sSub>
                                  <m:sSubPr>
                                    <m:ctrlPr>
                                      <a:rPr lang="en-GB" i="1">
                                        <a:solidFill>
                                          <a:srgbClr val="000000"/>
                                        </a:solidFill>
                                        <a:latin typeface="Cambria Math" panose="02040503050406030204" pitchFamily="18" charset="0"/>
                                      </a:rPr>
                                    </m:ctrlPr>
                                  </m:sSub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1</m:t>
                                    </m:r>
                                  </m:sub>
                                </m:sSub>
                              </m:e>
                            </m:mr>
                            <m:mr>
                              <m:e>
                                <m:sSub>
                                  <m:sSubPr>
                                    <m:ctrlPr>
                                      <a:rPr lang="en-GB" i="1">
                                        <a:solidFill>
                                          <a:srgbClr val="000000"/>
                                        </a:solidFill>
                                        <a:latin typeface="Cambria Math" panose="02040503050406030204" pitchFamily="18" charset="0"/>
                                      </a:rPr>
                                    </m:ctrlPr>
                                  </m:sSub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2</m:t>
                                    </m:r>
                                  </m:sub>
                                </m:sSub>
                              </m:e>
                            </m:mr>
                          </m:m>
                        </m:e>
                      </m:d>
                      <m:r>
                        <a:rPr lang="en-GB" b="0" i="1" smtClean="0">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𝐉</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𝐪</m:t>
                      </m:r>
                      <m:r>
                        <a:rPr lang="en-GB" i="1">
                          <a:solidFill>
                            <a:srgbClr val="000000"/>
                          </a:solidFill>
                          <a:latin typeface="Cambria Math" panose="02040503050406030204" pitchFamily="18" charset="0"/>
                        </a:rPr>
                        <m:t>)</m:t>
                      </m:r>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𝐪</m:t>
                          </m:r>
                        </m:e>
                      </m:acc>
                    </m:oMath>
                    <m:oMath xmlns:m="http://schemas.openxmlformats.org/officeDocument/2006/math">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𝐱</m:t>
                          </m:r>
                        </m:e>
                      </m:acc>
                      <m:r>
                        <m:rPr>
                          <m:aln/>
                        </m:rPr>
                        <a:rPr lang="en-GB" i="1">
                          <a:solidFill>
                            <a:srgbClr val="000000"/>
                          </a:solidFill>
                          <a:latin typeface="Cambria Math" panose="02040503050406030204" pitchFamily="18" charset="0"/>
                        </a:rPr>
                        <m:t>=</m:t>
                      </m:r>
                      <m:d>
                        <m:dPr>
                          <m:begChr m:val="["/>
                          <m:endChr m:val="]"/>
                          <m:ctrlPr>
                            <a:rPr lang="en-GB" i="1">
                              <a:solidFill>
                                <a:srgbClr val="000000"/>
                              </a:solidFill>
                              <a:latin typeface="Cambria Math" panose="02040503050406030204" pitchFamily="18" charset="0"/>
                            </a:rPr>
                          </m:ctrlPr>
                        </m:dPr>
                        <m:e>
                          <m:m>
                            <m:mPr>
                              <m:plcHide m:val="on"/>
                              <m:mcs>
                                <m:mc>
                                  <m:mcPr>
                                    <m:count m:val="2"/>
                                    <m:mcJc m:val="center"/>
                                  </m:mcPr>
                                </m:mc>
                              </m:mcs>
                              <m:ctrlPr>
                                <a:rPr lang="en-GB" i="1">
                                  <a:solidFill>
                                    <a:srgbClr val="000000"/>
                                  </a:solidFill>
                                  <a:latin typeface="Cambria Math" panose="02040503050406030204" pitchFamily="18" charset="0"/>
                                </a:rPr>
                              </m:ctrlPr>
                            </m:mPr>
                            <m:mr>
                              <m:e>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12</m:t>
                                    </m:r>
                                  </m:sub>
                                </m:sSub>
                              </m:e>
                              <m:e>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12</m:t>
                                    </m:r>
                                  </m:sub>
                                </m:sSub>
                              </m:e>
                            </m:mr>
                            <m:m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12</m:t>
                                    </m:r>
                                  </m:sub>
                                </m:sSub>
                              </m:e>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12</m:t>
                                    </m:r>
                                  </m:sub>
                                </m:sSub>
                              </m:e>
                            </m:mr>
                          </m:m>
                        </m:e>
                      </m:d>
                      <m:d>
                        <m:dPr>
                          <m:begChr m:val="["/>
                          <m:endChr m:val="]"/>
                          <m:ctrlPr>
                            <a:rPr lang="en-GB" i="1">
                              <a:solidFill>
                                <a:srgbClr val="000000"/>
                              </a:solidFill>
                              <a:latin typeface="Cambria Math" panose="02040503050406030204" pitchFamily="18" charset="0"/>
                            </a:rPr>
                          </m:ctrlPr>
                        </m:dPr>
                        <m:e>
                          <m:m>
                            <m:mPr>
                              <m:plcHide m:val="on"/>
                              <m:mcs>
                                <m:mc>
                                  <m:mcPr>
                                    <m:count m:val="1"/>
                                    <m:mcJc m:val="center"/>
                                  </m:mcPr>
                                </m:mc>
                              </m:mcs>
                              <m:ctrlPr>
                                <a:rPr lang="en-GB" i="1">
                                  <a:solidFill>
                                    <a:srgbClr val="000000"/>
                                  </a:solidFill>
                                  <a:latin typeface="Cambria Math" panose="02040503050406030204" pitchFamily="18" charset="0"/>
                                </a:rPr>
                              </m:ctrlPr>
                            </m:mPr>
                            <m:mr>
                              <m:e>
                                <m:sSub>
                                  <m:sSubPr>
                                    <m:ctrlPr>
                                      <a:rPr lang="en-GB" i="1">
                                        <a:solidFill>
                                          <a:srgbClr val="000000"/>
                                        </a:solidFill>
                                        <a:latin typeface="Cambria Math" panose="02040503050406030204" pitchFamily="18" charset="0"/>
                                      </a:rPr>
                                    </m:ctrlPr>
                                  </m:sSub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1</m:t>
                                    </m:r>
                                  </m:sub>
                                </m:sSub>
                              </m:e>
                            </m:mr>
                            <m:mr>
                              <m:e>
                                <m:sSub>
                                  <m:sSubPr>
                                    <m:ctrlPr>
                                      <a:rPr lang="en-GB" i="1">
                                        <a:solidFill>
                                          <a:srgbClr val="000000"/>
                                        </a:solidFill>
                                        <a:latin typeface="Cambria Math" panose="02040503050406030204" pitchFamily="18" charset="0"/>
                                      </a:rPr>
                                    </m:ctrlPr>
                                  </m:sSub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2</m:t>
                                    </m:r>
                                  </m:sub>
                                </m:sSub>
                              </m:e>
                            </m:mr>
                          </m:m>
                        </m:e>
                      </m:d>
                      <m:r>
                        <a:rPr lang="en-GB" i="1">
                          <a:solidFill>
                            <a:srgbClr val="000000"/>
                          </a:solidFill>
                          <a:latin typeface="Cambria Math" panose="02040503050406030204" pitchFamily="18" charset="0"/>
                        </a:rPr>
                        <m:t>−</m:t>
                      </m:r>
                      <m:d>
                        <m:dPr>
                          <m:begChr m:val="["/>
                          <m:endChr m:val="]"/>
                          <m:ctrlPr>
                            <a:rPr lang="en-GB" i="1">
                              <a:solidFill>
                                <a:srgbClr val="000000"/>
                              </a:solidFill>
                              <a:latin typeface="Cambria Math" panose="02040503050406030204" pitchFamily="18" charset="0"/>
                            </a:rPr>
                          </m:ctrlPr>
                        </m:dPr>
                        <m:e>
                          <m:m>
                            <m:mPr>
                              <m:plcHide m:val="on"/>
                              <m:mcs>
                                <m:mc>
                                  <m:mcPr>
                                    <m:count m:val="1"/>
                                    <m:mcJc m:val="center"/>
                                  </m:mcPr>
                                </m:mc>
                              </m:mcs>
                              <m:ctrlPr>
                                <a:rPr lang="en-GB" i="1">
                                  <a:solidFill>
                                    <a:srgbClr val="000000"/>
                                  </a:solidFill>
                                  <a:latin typeface="Cambria Math" panose="02040503050406030204" pitchFamily="18" charset="0"/>
                                </a:rPr>
                              </m:ctrlPr>
                            </m:mPr>
                            <m:m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m:t>
                                    </m:r>
                                  </m:sub>
                                </m:sSub>
                                <m:sSubSup>
                                  <m:sSubSupPr>
                                    <m:ctrlPr>
                                      <a:rPr lang="en-GB" i="1">
                                        <a:solidFill>
                                          <a:srgbClr val="000000"/>
                                        </a:solidFill>
                                        <a:latin typeface="Cambria Math" panose="02040503050406030204" pitchFamily="18" charset="0"/>
                                      </a:rPr>
                                    </m:ctrlPr>
                                  </m:sSubSup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2</m:t>
                                    </m:r>
                                  </m:sub>
                                </m:sSub>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m:t>
                                    </m:r>
                                  </m:e>
                                  <m:sup>
                                    <m:r>
                                      <a:rPr lang="en-GB" i="1">
                                        <a:solidFill>
                                          <a:srgbClr val="000000"/>
                                        </a:solidFill>
                                        <a:latin typeface="Cambria Math" panose="02040503050406030204" pitchFamily="18" charset="0"/>
                                      </a:rPr>
                                      <m:t>2</m:t>
                                    </m:r>
                                  </m:sup>
                                </m:sSup>
                              </m:e>
                            </m:mr>
                            <m:m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m:t>
                                    </m:r>
                                  </m:sub>
                                </m:sSub>
                                <m:sSubSup>
                                  <m:sSubSupPr>
                                    <m:ctrlPr>
                                      <a:rPr lang="en-GB" i="1">
                                        <a:solidFill>
                                          <a:srgbClr val="000000"/>
                                        </a:solidFill>
                                        <a:latin typeface="Cambria Math" panose="02040503050406030204" pitchFamily="18" charset="0"/>
                                      </a:rPr>
                                    </m:ctrlPr>
                                  </m:sSubSup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1</m:t>
                                    </m:r>
                                  </m:sub>
                                  <m:sup>
                                    <m:r>
                                      <a:rPr lang="en-GB" i="1">
                                        <a:solidFill>
                                          <a:srgbClr val="000000"/>
                                        </a:solidFill>
                                        <a:latin typeface="Cambria Math" panose="02040503050406030204" pitchFamily="18" charset="0"/>
                                      </a:rPr>
                                      <m:t>2</m:t>
                                    </m:r>
                                  </m:sup>
                                </m:sSubSup>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12</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2</m:t>
                                    </m:r>
                                  </m:sub>
                                </m:sSub>
                                <m:sSup>
                                  <m:sSupPr>
                                    <m:ctrlPr>
                                      <a:rPr lang="en-GB" i="1">
                                        <a:solidFill>
                                          <a:srgbClr val="000000"/>
                                        </a:solidFill>
                                        <a:latin typeface="Cambria Math" panose="02040503050406030204" pitchFamily="18" charset="0"/>
                                      </a:rPr>
                                    </m:ctrlPr>
                                  </m:sSupPr>
                                  <m:e>
                                    <m:r>
                                      <a:rPr lang="en-GB" i="1">
                                        <a:solidFill>
                                          <a:srgbClr val="000000"/>
                                        </a:solidFill>
                                        <a:latin typeface="Cambria Math" panose="02040503050406030204" pitchFamily="18" charset="0"/>
                                      </a:rPr>
                                      <m:t>)</m:t>
                                    </m:r>
                                  </m:e>
                                  <m:sup>
                                    <m:r>
                                      <a:rPr lang="en-GB" i="1">
                                        <a:solidFill>
                                          <a:srgbClr val="000000"/>
                                        </a:solidFill>
                                        <a:latin typeface="Cambria Math" panose="02040503050406030204" pitchFamily="18" charset="0"/>
                                      </a:rPr>
                                      <m:t>2</m:t>
                                    </m:r>
                                  </m:sup>
                                </m:sSup>
                              </m:e>
                            </m:mr>
                          </m:m>
                        </m:e>
                      </m:d>
                    </m:oMath>
                  </m:oMathPara>
                </a14:m>
                <a:endParaRPr lang="en-GB" dirty="0"/>
              </a:p>
            </p:txBody>
          </p:sp>
        </mc:Choice>
        <mc:Fallback xmlns="">
          <p:sp>
            <p:nvSpPr>
              <p:cNvPr id="15" name="TextBox 14">
                <a:extLst>
                  <a:ext uri="{FF2B5EF4-FFF2-40B4-BE49-F238E27FC236}">
                    <a16:creationId xmlns:a16="http://schemas.microsoft.com/office/drawing/2014/main" id="{FD16A29F-4B67-04EF-FB77-EC630BC6A88C}"/>
                  </a:ext>
                </a:extLst>
              </p:cNvPr>
              <p:cNvSpPr txBox="1">
                <a:spLocks noRot="1" noChangeAspect="1" noMove="1" noResize="1" noEditPoints="1" noAdjustHandles="1" noChangeArrowheads="1" noChangeShapeType="1" noTextEdit="1"/>
              </p:cNvSpPr>
              <p:nvPr/>
            </p:nvSpPr>
            <p:spPr>
              <a:xfrm>
                <a:off x="4758983" y="5006300"/>
                <a:ext cx="6402076" cy="1756828"/>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3013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F63A61-52E6-1148-37E1-B115DCB2FEE1}"/>
              </a:ext>
            </a:extLst>
          </p:cNvPr>
          <p:cNvSpPr>
            <a:spLocks noGrp="1"/>
          </p:cNvSpPr>
          <p:nvPr>
            <p:ph sz="half" idx="1"/>
          </p:nvPr>
        </p:nvSpPr>
        <p:spPr>
          <a:xfrm>
            <a:off x="450937" y="1825624"/>
            <a:ext cx="5568863" cy="4750539"/>
          </a:xfrm>
        </p:spPr>
        <p:txBody>
          <a:bodyPr>
            <a:normAutofit/>
          </a:bodyPr>
          <a:lstStyle/>
          <a:p>
            <a:pPr marL="0" indent="0">
              <a:lnSpc>
                <a:spcPct val="150000"/>
              </a:lnSpc>
              <a:buNone/>
            </a:pPr>
            <a:r>
              <a:rPr lang="en-GB" sz="1600" dirty="0"/>
              <a:t>The aim of this section is to describe how to </a:t>
            </a:r>
            <a:r>
              <a:rPr lang="en-GB" sz="1600" b="1" dirty="0"/>
              <a:t>generate a reference trajectory</a:t>
            </a:r>
            <a:r>
              <a:rPr lang="en-GB" sz="1600" dirty="0"/>
              <a:t>, using piecewise polynomials (splines),</a:t>
            </a:r>
            <a:r>
              <a:rPr lang="en-GB" sz="1600" b="1" dirty="0"/>
              <a:t> </a:t>
            </a:r>
            <a:r>
              <a:rPr lang="en-GB" sz="1600" dirty="0"/>
              <a:t>for a single link and double link manipulator</a:t>
            </a:r>
          </a:p>
          <a:p>
            <a:pPr marL="0" indent="0">
              <a:lnSpc>
                <a:spcPct val="150000"/>
              </a:lnSpc>
              <a:buNone/>
            </a:pPr>
            <a:r>
              <a:rPr lang="en-GB" sz="1600" dirty="0"/>
              <a:t>The objectives are:</a:t>
            </a:r>
          </a:p>
          <a:p>
            <a:pPr marL="457200" indent="-457200">
              <a:lnSpc>
                <a:spcPct val="150000"/>
              </a:lnSpc>
              <a:buFont typeface="+mj-lt"/>
              <a:buAutoNum type="arabicPeriod"/>
            </a:pPr>
            <a:r>
              <a:rPr lang="en-GB" sz="1600" dirty="0"/>
              <a:t>Justification for </a:t>
            </a:r>
            <a:r>
              <a:rPr lang="en-GB" sz="1600" b="1" dirty="0"/>
              <a:t>continuous reference trajectories</a:t>
            </a:r>
            <a:endParaRPr lang="en-GB" sz="1600" dirty="0"/>
          </a:p>
          <a:p>
            <a:pPr marL="457200" indent="-457200">
              <a:lnSpc>
                <a:spcPct val="150000"/>
              </a:lnSpc>
              <a:buFont typeface="+mj-lt"/>
              <a:buAutoNum type="arabicPeriod"/>
            </a:pPr>
            <a:r>
              <a:rPr lang="en-GB" sz="1600" b="1" dirty="0"/>
              <a:t>Cubic spline</a:t>
            </a:r>
            <a:r>
              <a:rPr lang="en-GB" sz="1600" dirty="0"/>
              <a:t> representation</a:t>
            </a:r>
          </a:p>
          <a:p>
            <a:pPr marL="457200" indent="-457200">
              <a:lnSpc>
                <a:spcPct val="150000"/>
              </a:lnSpc>
              <a:buFont typeface="+mj-lt"/>
              <a:buAutoNum type="arabicPeriod"/>
            </a:pPr>
            <a:r>
              <a:rPr lang="en-GB" sz="1600" b="1" dirty="0"/>
              <a:t>Matrix</a:t>
            </a:r>
            <a:r>
              <a:rPr lang="en-GB" sz="1600" dirty="0"/>
              <a:t>-based </a:t>
            </a:r>
            <a:r>
              <a:rPr lang="en-GB" sz="1600" b="1" dirty="0"/>
              <a:t>interpolation</a:t>
            </a:r>
            <a:r>
              <a:rPr lang="en-GB" sz="1600" dirty="0"/>
              <a:t> calculation</a:t>
            </a:r>
          </a:p>
          <a:p>
            <a:pPr marL="457200" indent="-457200">
              <a:lnSpc>
                <a:spcPct val="150000"/>
              </a:lnSpc>
              <a:buFont typeface="+mj-lt"/>
              <a:buAutoNum type="arabicPeriod"/>
            </a:pPr>
            <a:r>
              <a:rPr lang="en-GB" sz="1600" dirty="0"/>
              <a:t>Single spline position trajectory </a:t>
            </a:r>
            <a:r>
              <a:rPr lang="en-GB" sz="1600" b="1" dirty="0"/>
              <a:t>example</a:t>
            </a:r>
          </a:p>
          <a:p>
            <a:pPr marL="457200" indent="-457200">
              <a:lnSpc>
                <a:spcPct val="150000"/>
              </a:lnSpc>
              <a:buFont typeface="+mj-lt"/>
              <a:buAutoNum type="arabicPeriod"/>
            </a:pPr>
            <a:r>
              <a:rPr lang="en-GB" sz="1600" b="1" dirty="0"/>
              <a:t>Manipulator trajectories: workspace</a:t>
            </a:r>
            <a:r>
              <a:rPr lang="en-GB" sz="1600" dirty="0"/>
              <a:t> &amp; </a:t>
            </a:r>
            <a:r>
              <a:rPr lang="en-GB" sz="1600" b="1" dirty="0"/>
              <a:t>singularity</a:t>
            </a:r>
            <a:r>
              <a:rPr lang="en-GB" sz="1600" dirty="0"/>
              <a:t> concerns</a:t>
            </a:r>
          </a:p>
        </p:txBody>
      </p:sp>
      <p:pic>
        <p:nvPicPr>
          <p:cNvPr id="5" name="Content Placeholder 4">
            <a:extLst>
              <a:ext uri="{FF2B5EF4-FFF2-40B4-BE49-F238E27FC236}">
                <a16:creationId xmlns:a16="http://schemas.microsoft.com/office/drawing/2014/main" id="{3EDACEB5-CB5D-E094-3444-A26D11944FD6}"/>
              </a:ext>
            </a:extLst>
          </p:cNvPr>
          <p:cNvPicPr>
            <a:picLocks noGrp="1" noChangeAspect="1"/>
          </p:cNvPicPr>
          <p:nvPr>
            <p:ph sz="half" idx="2"/>
          </p:nvPr>
        </p:nvPicPr>
        <p:blipFill>
          <a:blip r:embed="rId2"/>
          <a:stretch>
            <a:fillRect/>
          </a:stretch>
        </p:blipFill>
        <p:spPr>
          <a:xfrm>
            <a:off x="6172200" y="2243840"/>
            <a:ext cx="5181600" cy="3514907"/>
          </a:xfrm>
          <a:prstGeom prst="rect">
            <a:avLst/>
          </a:prstGeom>
        </p:spPr>
      </p:pic>
      <p:sp>
        <p:nvSpPr>
          <p:cNvPr id="4" name="Title 3">
            <a:extLst>
              <a:ext uri="{FF2B5EF4-FFF2-40B4-BE49-F238E27FC236}">
                <a16:creationId xmlns:a16="http://schemas.microsoft.com/office/drawing/2014/main" id="{E6849715-E02E-318E-F1D3-98B5E2D54A85}"/>
              </a:ext>
            </a:extLst>
          </p:cNvPr>
          <p:cNvSpPr>
            <a:spLocks noGrp="1"/>
          </p:cNvSpPr>
          <p:nvPr>
            <p:ph type="title"/>
          </p:nvPr>
        </p:nvSpPr>
        <p:spPr/>
        <p:txBody>
          <a:bodyPr/>
          <a:lstStyle/>
          <a:p>
            <a:r>
              <a:rPr lang="en-GB" dirty="0"/>
              <a:t>Introduction</a:t>
            </a:r>
          </a:p>
        </p:txBody>
      </p:sp>
    </p:spTree>
    <p:extLst>
      <p:ext uri="{BB962C8B-B14F-4D97-AF65-F5344CB8AC3E}">
        <p14:creationId xmlns:p14="http://schemas.microsoft.com/office/powerpoint/2010/main" val="2305364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dirty="0"/>
              <a:t>Joint Velocities and Accelerations</a:t>
            </a:r>
          </a:p>
        </p:txBody>
      </p:sp>
      <p:sp>
        <p:nvSpPr>
          <p:cNvPr id="3" name="Content Placeholder 2"/>
          <p:cNvSpPr>
            <a:spLocks noGrp="1"/>
          </p:cNvSpPr>
          <p:nvPr>
            <p:ph idx="1"/>
          </p:nvPr>
        </p:nvSpPr>
        <p:spPr>
          <a:xfrm>
            <a:off x="1864659" y="6148043"/>
            <a:ext cx="8229600" cy="709957"/>
          </a:xfrm>
        </p:spPr>
        <p:txBody>
          <a:bodyPr>
            <a:normAutofit/>
          </a:bodyPr>
          <a:lstStyle/>
          <a:p>
            <a:pPr marL="0" indent="0">
              <a:lnSpc>
                <a:spcPct val="170000"/>
              </a:lnSpc>
              <a:buNone/>
            </a:pPr>
            <a:r>
              <a:rPr lang="en-GB" sz="1600" dirty="0"/>
              <a:t>Joint accelerations are peaking at the start, end (joint 1) and middle (joint 2)</a:t>
            </a:r>
          </a:p>
        </p:txBody>
      </p:sp>
      <p:pic>
        <p:nvPicPr>
          <p:cNvPr id="6" name="Picture 5"/>
          <p:cNvPicPr>
            <a:picLocks noChangeAspect="1"/>
          </p:cNvPicPr>
          <p:nvPr/>
        </p:nvPicPr>
        <p:blipFill>
          <a:blip r:embed="rId2"/>
          <a:stretch>
            <a:fillRect/>
          </a:stretch>
        </p:blipFill>
        <p:spPr>
          <a:xfrm>
            <a:off x="1866518" y="1118842"/>
            <a:ext cx="4041026" cy="5292584"/>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4910735" y="3247978"/>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8" name="Rectangle 7"/>
              <p:cNvSpPr>
                <a:spLocks noRot="1" noChangeAspect="1" noMove="1" noResize="1" noEditPoints="1" noAdjustHandles="1" noChangeArrowheads="1" noChangeShapeType="1" noTextEdit="1"/>
              </p:cNvSpPr>
              <p:nvPr/>
            </p:nvSpPr>
            <p:spPr>
              <a:xfrm>
                <a:off x="4910735" y="3247978"/>
                <a:ext cx="382925" cy="461665"/>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910735" y="5767043"/>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9" name="Rectangle 8"/>
              <p:cNvSpPr>
                <a:spLocks noRot="1" noChangeAspect="1" noMove="1" noResize="1" noEditPoints="1" noAdjustHandles="1" noChangeArrowheads="1" noChangeShapeType="1" noTextEdit="1"/>
              </p:cNvSpPr>
              <p:nvPr/>
            </p:nvSpPr>
            <p:spPr>
              <a:xfrm>
                <a:off x="4910735" y="5767043"/>
                <a:ext cx="382925"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849897" y="1576043"/>
                <a:ext cx="5481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dirty="0">
                              <a:latin typeface="Cambria Math" panose="02040503050406030204" pitchFamily="18" charset="0"/>
                            </a:rPr>
                          </m:ctrlPr>
                        </m:sSubPr>
                        <m:e>
                          <m:acc>
                            <m:accPr>
                              <m:chr m:val="̇"/>
                              <m:ctrlPr>
                                <a:rPr lang="en-GB" sz="2400" i="1" dirty="0">
                                  <a:latin typeface="Cambria Math" panose="02040503050406030204" pitchFamily="18" charset="0"/>
                                </a:rPr>
                              </m:ctrlPr>
                            </m:accPr>
                            <m:e>
                              <m:r>
                                <a:rPr lang="en-GB" sz="2400" i="1" dirty="0">
                                  <a:latin typeface="Cambria Math" panose="02040503050406030204" pitchFamily="18" charset="0"/>
                                </a:rPr>
                                <m:t>𝑞</m:t>
                              </m:r>
                            </m:e>
                          </m:acc>
                        </m:e>
                        <m:sub>
                          <m:r>
                            <a:rPr lang="en-GB" sz="2400" i="1" dirty="0">
                              <a:latin typeface="Cambria Math" panose="02040503050406030204" pitchFamily="18" charset="0"/>
                            </a:rPr>
                            <m:t>1</m:t>
                          </m:r>
                        </m:sub>
                      </m:sSub>
                    </m:oMath>
                  </m:oMathPara>
                </a14:m>
                <a:endParaRPr lang="en-GB" sz="2400" dirty="0"/>
              </a:p>
            </p:txBody>
          </p:sp>
        </mc:Choice>
        <mc:Fallback xmlns="">
          <p:sp>
            <p:nvSpPr>
              <p:cNvPr id="10" name="Rectangle 9"/>
              <p:cNvSpPr>
                <a:spLocks noRot="1" noChangeAspect="1" noMove="1" noResize="1" noEditPoints="1" noAdjustHandles="1" noChangeArrowheads="1" noChangeShapeType="1" noTextEdit="1"/>
              </p:cNvSpPr>
              <p:nvPr/>
            </p:nvSpPr>
            <p:spPr>
              <a:xfrm>
                <a:off x="1849897" y="1576043"/>
                <a:ext cx="548163" cy="461665"/>
              </a:xfrm>
              <a:prstGeom prst="rect">
                <a:avLst/>
              </a:prstGeom>
              <a:blipFill>
                <a:blip r:embed="rId5"/>
                <a:stretch>
                  <a:fillRect b="-10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766579" y="4273362"/>
                <a:ext cx="5552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dirty="0">
                              <a:latin typeface="Cambria Math" panose="02040503050406030204" pitchFamily="18" charset="0"/>
                            </a:rPr>
                          </m:ctrlPr>
                        </m:sSubPr>
                        <m:e>
                          <m:acc>
                            <m:accPr>
                              <m:chr m:val="̇"/>
                              <m:ctrlPr>
                                <a:rPr lang="en-GB" sz="2400" i="1" dirty="0">
                                  <a:latin typeface="Cambria Math" panose="02040503050406030204" pitchFamily="18" charset="0"/>
                                </a:rPr>
                              </m:ctrlPr>
                            </m:accPr>
                            <m:e>
                              <m:r>
                                <a:rPr lang="en-GB" sz="2400" i="1" dirty="0">
                                  <a:latin typeface="Cambria Math" panose="02040503050406030204" pitchFamily="18" charset="0"/>
                                </a:rPr>
                                <m:t>𝑞</m:t>
                              </m:r>
                            </m:e>
                          </m:acc>
                        </m:e>
                        <m:sub>
                          <m:r>
                            <a:rPr lang="en-GB" sz="2400" i="1" dirty="0">
                              <a:latin typeface="Cambria Math" panose="02040503050406030204" pitchFamily="18" charset="0"/>
                            </a:rPr>
                            <m:t>2</m:t>
                          </m:r>
                        </m:sub>
                      </m:sSub>
                    </m:oMath>
                  </m:oMathPara>
                </a14:m>
                <a:endParaRPr lang="en-GB" sz="2400" dirty="0"/>
              </a:p>
            </p:txBody>
          </p:sp>
        </mc:Choice>
        <mc:Fallback xmlns="">
          <p:sp>
            <p:nvSpPr>
              <p:cNvPr id="11" name="Rectangle 10"/>
              <p:cNvSpPr>
                <a:spLocks noRot="1" noChangeAspect="1" noMove="1" noResize="1" noEditPoints="1" noAdjustHandles="1" noChangeArrowheads="1" noChangeShapeType="1" noTextEdit="1"/>
              </p:cNvSpPr>
              <p:nvPr/>
            </p:nvSpPr>
            <p:spPr>
              <a:xfrm>
                <a:off x="1766579" y="4273362"/>
                <a:ext cx="555280" cy="461665"/>
              </a:xfrm>
              <a:prstGeom prst="rect">
                <a:avLst/>
              </a:prstGeom>
              <a:blipFill>
                <a:blip r:embed="rId6"/>
                <a:stretch>
                  <a:fillRect b="-105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870603" y="1667401"/>
                <a:ext cx="5481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dirty="0">
                              <a:latin typeface="Cambria Math" panose="02040503050406030204" pitchFamily="18" charset="0"/>
                            </a:rPr>
                          </m:ctrlPr>
                        </m:sSubPr>
                        <m:e>
                          <m:acc>
                            <m:accPr>
                              <m:chr m:val="̈"/>
                              <m:ctrlPr>
                                <a:rPr lang="en-GB" sz="2400" i="1" dirty="0">
                                  <a:latin typeface="Cambria Math" panose="02040503050406030204" pitchFamily="18" charset="0"/>
                                </a:rPr>
                              </m:ctrlPr>
                            </m:accPr>
                            <m:e>
                              <m:r>
                                <a:rPr lang="en-GB" sz="2400" i="1" dirty="0">
                                  <a:latin typeface="Cambria Math" panose="02040503050406030204" pitchFamily="18" charset="0"/>
                                </a:rPr>
                                <m:t>𝑞</m:t>
                              </m:r>
                            </m:e>
                          </m:acc>
                        </m:e>
                        <m:sub>
                          <m:r>
                            <a:rPr lang="en-GB" sz="2400" i="1" dirty="0">
                              <a:latin typeface="Cambria Math" panose="02040503050406030204" pitchFamily="18" charset="0"/>
                            </a:rPr>
                            <m:t>1</m:t>
                          </m:r>
                        </m:sub>
                      </m:sSub>
                    </m:oMath>
                  </m:oMathPara>
                </a14:m>
                <a:endParaRPr lang="en-GB" sz="2400" dirty="0"/>
              </a:p>
            </p:txBody>
          </p:sp>
        </mc:Choice>
        <mc:Fallback xmlns="">
          <p:sp>
            <p:nvSpPr>
              <p:cNvPr id="12" name="Rectangle 11"/>
              <p:cNvSpPr>
                <a:spLocks noRot="1" noChangeAspect="1" noMove="1" noResize="1" noEditPoints="1" noAdjustHandles="1" noChangeArrowheads="1" noChangeShapeType="1" noTextEdit="1"/>
              </p:cNvSpPr>
              <p:nvPr/>
            </p:nvSpPr>
            <p:spPr>
              <a:xfrm>
                <a:off x="5870603" y="1667401"/>
                <a:ext cx="548163" cy="461665"/>
              </a:xfrm>
              <a:prstGeom prst="rect">
                <a:avLst/>
              </a:prstGeom>
              <a:blipFill>
                <a:blip r:embed="rId7"/>
                <a:stretch>
                  <a:fillRect r="-30000" b="-10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9205916" y="3300173"/>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13" name="Rectangle 12"/>
              <p:cNvSpPr>
                <a:spLocks noRot="1" noChangeAspect="1" noMove="1" noResize="1" noEditPoints="1" noAdjustHandles="1" noChangeArrowheads="1" noChangeShapeType="1" noTextEdit="1"/>
              </p:cNvSpPr>
              <p:nvPr/>
            </p:nvSpPr>
            <p:spPr>
              <a:xfrm>
                <a:off x="9205916" y="3300173"/>
                <a:ext cx="382925" cy="461665"/>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9162373" y="5798824"/>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14" name="Rectangle 13"/>
              <p:cNvSpPr>
                <a:spLocks noRot="1" noChangeAspect="1" noMove="1" noResize="1" noEditPoints="1" noAdjustHandles="1" noChangeArrowheads="1" noChangeShapeType="1" noTextEdit="1"/>
              </p:cNvSpPr>
              <p:nvPr/>
            </p:nvSpPr>
            <p:spPr>
              <a:xfrm>
                <a:off x="9162373" y="5798824"/>
                <a:ext cx="382925" cy="46166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5805179" y="4086178"/>
                <a:ext cx="5552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sz="2400" i="1" dirty="0">
                              <a:latin typeface="Cambria Math" panose="02040503050406030204" pitchFamily="18" charset="0"/>
                            </a:rPr>
                          </m:ctrlPr>
                        </m:sSubPr>
                        <m:e>
                          <m:acc>
                            <m:accPr>
                              <m:chr m:val="̈"/>
                              <m:ctrlPr>
                                <a:rPr lang="en-GB" sz="2400" i="1" dirty="0">
                                  <a:latin typeface="Cambria Math" panose="02040503050406030204" pitchFamily="18" charset="0"/>
                                </a:rPr>
                              </m:ctrlPr>
                            </m:accPr>
                            <m:e>
                              <m:r>
                                <a:rPr lang="en-GB" sz="2400" i="1" dirty="0">
                                  <a:latin typeface="Cambria Math" panose="02040503050406030204" pitchFamily="18" charset="0"/>
                                </a:rPr>
                                <m:t>𝑞</m:t>
                              </m:r>
                            </m:e>
                          </m:acc>
                        </m:e>
                        <m:sub>
                          <m:r>
                            <a:rPr lang="en-GB" sz="2400" i="1" dirty="0">
                              <a:latin typeface="Cambria Math" panose="02040503050406030204" pitchFamily="18" charset="0"/>
                            </a:rPr>
                            <m:t>2</m:t>
                          </m:r>
                        </m:sub>
                      </m:sSub>
                    </m:oMath>
                  </m:oMathPara>
                </a14:m>
                <a:endParaRPr lang="en-GB" sz="2400" dirty="0"/>
              </a:p>
            </p:txBody>
          </p:sp>
        </mc:Choice>
        <mc:Fallback xmlns="">
          <p:sp>
            <p:nvSpPr>
              <p:cNvPr id="15" name="Rectangle 14"/>
              <p:cNvSpPr>
                <a:spLocks noRot="1" noChangeAspect="1" noMove="1" noResize="1" noEditPoints="1" noAdjustHandles="1" noChangeArrowheads="1" noChangeShapeType="1" noTextEdit="1"/>
              </p:cNvSpPr>
              <p:nvPr/>
            </p:nvSpPr>
            <p:spPr>
              <a:xfrm>
                <a:off x="5805179" y="4086178"/>
                <a:ext cx="555280" cy="461665"/>
              </a:xfrm>
              <a:prstGeom prst="rect">
                <a:avLst/>
              </a:prstGeom>
              <a:blipFill>
                <a:blip r:embed="rId10"/>
                <a:stretch>
                  <a:fillRect r="-28571" b="-10526"/>
                </a:stretch>
              </a:blipFill>
            </p:spPr>
            <p:txBody>
              <a:bodyPr/>
              <a:lstStyle/>
              <a:p>
                <a:r>
                  <a:rPr lang="en-GB">
                    <a:noFill/>
                  </a:rPr>
                  <a:t> </a:t>
                </a:r>
              </a:p>
            </p:txBody>
          </p:sp>
        </mc:Fallback>
      </mc:AlternateContent>
      <p:pic>
        <p:nvPicPr>
          <p:cNvPr id="17" name="Picture 16"/>
          <p:cNvPicPr/>
          <p:nvPr/>
        </p:nvPicPr>
        <p:blipFill>
          <a:blip r:embed="rId11">
            <a:extLst>
              <a:ext uri="{28A0092B-C50C-407E-A947-70E740481C1C}">
                <a14:useLocalDpi xmlns:a14="http://schemas.microsoft.com/office/drawing/2010/main" val="0"/>
              </a:ext>
            </a:extLst>
          </a:blip>
          <a:srcRect/>
          <a:stretch>
            <a:fillRect/>
          </a:stretch>
        </p:blipFill>
        <p:spPr bwMode="auto">
          <a:xfrm>
            <a:off x="5848199" y="1146885"/>
            <a:ext cx="4322260" cy="5248672"/>
          </a:xfrm>
          <a:prstGeom prst="rect">
            <a:avLst/>
          </a:prstGeom>
          <a:noFill/>
          <a:ln>
            <a:noFill/>
          </a:ln>
        </p:spPr>
      </p:pic>
    </p:spTree>
    <p:extLst>
      <p:ext uri="{BB962C8B-B14F-4D97-AF65-F5344CB8AC3E}">
        <p14:creationId xmlns:p14="http://schemas.microsoft.com/office/powerpoint/2010/main" val="3127274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2238"/>
            <a:ext cx="8229600" cy="639762"/>
          </a:xfrm>
        </p:spPr>
        <p:txBody>
          <a:bodyPr>
            <a:noAutofit/>
          </a:bodyPr>
          <a:lstStyle/>
          <a:p>
            <a:r>
              <a:rPr lang="en-GB" dirty="0"/>
              <a:t>Result: Jacobian Singularities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6164" y="1480457"/>
                <a:ext cx="11465859" cy="5120368"/>
              </a:xfrm>
            </p:spPr>
            <p:txBody>
              <a:bodyPr>
                <a:normAutofit/>
              </a:bodyPr>
              <a:lstStyle/>
              <a:p>
                <a:pPr marL="0" indent="0">
                  <a:lnSpc>
                    <a:spcPct val="150000"/>
                  </a:lnSpc>
                  <a:buNone/>
                </a:pPr>
                <a:r>
                  <a:rPr lang="en-GB" sz="1600" dirty="0"/>
                  <a:t>The high joint accelerations may be suspected from the other plots, but they’re not easy to see.</a:t>
                </a:r>
              </a:p>
              <a:p>
                <a:pPr marL="0" indent="0">
                  <a:lnSpc>
                    <a:spcPct val="150000"/>
                  </a:lnSpc>
                  <a:buNone/>
                </a:pPr>
                <a:r>
                  <a:rPr lang="en-GB" sz="1600" dirty="0"/>
                  <a:t>We must calculate the </a:t>
                </a:r>
                <a14:m>
                  <m:oMath xmlns:m="http://schemas.openxmlformats.org/officeDocument/2006/math">
                    <m:r>
                      <m:rPr>
                        <m:sty m:val="p"/>
                      </m:rPr>
                      <a:rPr lang="en-GB" sz="1600" i="1" dirty="0" smtClean="0">
                        <a:latin typeface="Cambria Math" panose="02040503050406030204" pitchFamily="18" charset="0"/>
                      </a:rPr>
                      <m:t>det</m:t>
                    </m:r>
                    <m:r>
                      <a:rPr lang="en-GB" sz="1600" i="1" dirty="0" smtClean="0">
                        <a:latin typeface="Cambria Math" panose="02040503050406030204" pitchFamily="18" charset="0"/>
                      </a:rPr>
                      <m:t>⁡(</m:t>
                    </m:r>
                    <m:r>
                      <a:rPr lang="en-GB" sz="1600" b="1" i="0" dirty="0" smtClean="0">
                        <a:latin typeface="Cambria Math" panose="02040503050406030204" pitchFamily="18" charset="0"/>
                      </a:rPr>
                      <m:t>𝐉</m:t>
                    </m:r>
                    <m:r>
                      <a:rPr lang="en-GB" sz="1600" i="1" dirty="0" smtClean="0">
                        <a:latin typeface="Cambria Math" panose="02040503050406030204" pitchFamily="18" charset="0"/>
                      </a:rPr>
                      <m:t>)</m:t>
                    </m:r>
                  </m:oMath>
                </a14:m>
                <a:r>
                  <a:rPr lang="en-GB" sz="1600" dirty="0"/>
                  <a:t> or </a:t>
                </a:r>
                <a14:m>
                  <m:oMath xmlns:m="http://schemas.openxmlformats.org/officeDocument/2006/math">
                    <m:r>
                      <m:rPr>
                        <m:sty m:val="p"/>
                      </m:rPr>
                      <a:rPr lang="en-GB" sz="1600" i="1" dirty="0" smtClean="0">
                        <a:latin typeface="Cambria Math" panose="02040503050406030204" pitchFamily="18" charset="0"/>
                      </a:rPr>
                      <m:t>det</m:t>
                    </m:r>
                    <m:r>
                      <a:rPr lang="en-GB" sz="1600" i="1" dirty="0" smtClean="0">
                        <a:latin typeface="Cambria Math" panose="02040503050406030204" pitchFamily="18" charset="0"/>
                      </a:rPr>
                      <m:t>⁡(</m:t>
                    </m:r>
                    <m:sSup>
                      <m:sSupPr>
                        <m:ctrlPr>
                          <a:rPr lang="en-GB" sz="1600" i="1" dirty="0" smtClean="0">
                            <a:latin typeface="Cambria Math" panose="02040503050406030204" pitchFamily="18" charset="0"/>
                          </a:rPr>
                        </m:ctrlPr>
                      </m:sSupPr>
                      <m:e>
                        <m:r>
                          <a:rPr lang="en-GB" sz="1600" b="1" i="0" dirty="0">
                            <a:latin typeface="Cambria Math" panose="02040503050406030204" pitchFamily="18" charset="0"/>
                          </a:rPr>
                          <m:t>𝐉</m:t>
                        </m:r>
                      </m:e>
                      <m:sup>
                        <m:r>
                          <a:rPr lang="en-GB" sz="1600" b="0" i="1" dirty="0" smtClean="0">
                            <a:latin typeface="Cambria Math" panose="02040503050406030204" pitchFamily="18" charset="0"/>
                          </a:rPr>
                          <m:t>−1</m:t>
                        </m:r>
                      </m:sup>
                    </m:sSup>
                    <m:r>
                      <a:rPr lang="en-GB" sz="1600" i="1" dirty="0" smtClean="0">
                        <a:latin typeface="Cambria Math" panose="02040503050406030204" pitchFamily="18" charset="0"/>
                      </a:rPr>
                      <m:t>)</m:t>
                    </m:r>
                  </m:oMath>
                </a14:m>
                <a:endParaRPr lang="en-GB" sz="1600" dirty="0"/>
              </a:p>
              <a:p>
                <a:pPr marL="0" indent="0">
                  <a:lnSpc>
                    <a:spcPct val="150000"/>
                  </a:lnSpc>
                  <a:buNone/>
                </a:pPr>
                <a:endParaRPr lang="en-GB" sz="1600" dirty="0"/>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n-GB" sz="1100" i="1" smtClean="0">
                              <a:solidFill>
                                <a:srgbClr val="000000"/>
                              </a:solidFill>
                              <a:latin typeface="Cambria Math" panose="02040503050406030204" pitchFamily="18" charset="0"/>
                            </a:rPr>
                          </m:ctrlPr>
                        </m:accPr>
                        <m:e>
                          <m:r>
                            <a:rPr lang="en-GB" sz="1100" i="1">
                              <a:solidFill>
                                <a:srgbClr val="000000"/>
                              </a:solidFill>
                              <a:latin typeface="Cambria Math" panose="02040503050406030204" pitchFamily="18" charset="0"/>
                            </a:rPr>
                            <m:t>𝐱</m:t>
                          </m:r>
                        </m:e>
                      </m:acc>
                      <m:r>
                        <m:rPr>
                          <m:aln/>
                        </m:rPr>
                        <a:rPr lang="en-GB" sz="1100" i="1">
                          <a:solidFill>
                            <a:srgbClr val="000000"/>
                          </a:solidFill>
                          <a:latin typeface="Cambria Math" panose="02040503050406030204" pitchFamily="18" charset="0"/>
                        </a:rPr>
                        <m:t>=</m:t>
                      </m:r>
                      <m:d>
                        <m:dPr>
                          <m:begChr m:val="["/>
                          <m:endChr m:val="]"/>
                          <m:ctrlPr>
                            <a:rPr lang="en-GB" sz="1100" i="1">
                              <a:solidFill>
                                <a:srgbClr val="000000"/>
                              </a:solidFill>
                              <a:latin typeface="Cambria Math" panose="02040503050406030204" pitchFamily="18" charset="0"/>
                            </a:rPr>
                          </m:ctrlPr>
                        </m:dPr>
                        <m:e>
                          <m:m>
                            <m:mPr>
                              <m:plcHide m:val="on"/>
                              <m:mcs>
                                <m:mc>
                                  <m:mcPr>
                                    <m:count m:val="2"/>
                                    <m:mcJc m:val="center"/>
                                  </m:mcPr>
                                </m:mc>
                              </m:mcs>
                              <m:ctrlPr>
                                <a:rPr lang="en-GB" sz="1100" i="1">
                                  <a:solidFill>
                                    <a:srgbClr val="000000"/>
                                  </a:solidFill>
                                  <a:latin typeface="Cambria Math" panose="02040503050406030204" pitchFamily="18" charset="0"/>
                                </a:rPr>
                              </m:ctrlPr>
                            </m:mPr>
                            <m:mr>
                              <m:e>
                                <m:r>
                                  <a:rPr lang="en-GB" sz="1100" i="1">
                                    <a:solidFill>
                                      <a:srgbClr val="000000"/>
                                    </a:solidFill>
                                    <a:latin typeface="Cambria Math" panose="02040503050406030204" pitchFamily="18" charset="0"/>
                                  </a:rPr>
                                  <m:t>−</m:t>
                                </m:r>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𝑙</m:t>
                                    </m:r>
                                  </m:e>
                                  <m:sub>
                                    <m:r>
                                      <a:rPr lang="en-GB" sz="1100" i="1">
                                        <a:solidFill>
                                          <a:srgbClr val="000000"/>
                                        </a:solidFill>
                                        <a:latin typeface="Cambria Math" panose="02040503050406030204" pitchFamily="18" charset="0"/>
                                      </a:rPr>
                                      <m:t>1</m:t>
                                    </m:r>
                                  </m:sub>
                                </m:sSub>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𝑠</m:t>
                                    </m:r>
                                  </m:e>
                                  <m:sub>
                                    <m:r>
                                      <a:rPr lang="en-GB" sz="1100" i="1">
                                        <a:solidFill>
                                          <a:srgbClr val="000000"/>
                                        </a:solidFill>
                                        <a:latin typeface="Cambria Math" panose="02040503050406030204" pitchFamily="18" charset="0"/>
                                      </a:rPr>
                                      <m:t>1</m:t>
                                    </m:r>
                                  </m:sub>
                                </m:sSub>
                                <m:r>
                                  <a:rPr lang="en-GB" sz="1100" i="1">
                                    <a:solidFill>
                                      <a:srgbClr val="000000"/>
                                    </a:solidFill>
                                    <a:latin typeface="Cambria Math" panose="02040503050406030204" pitchFamily="18" charset="0"/>
                                  </a:rPr>
                                  <m:t>−</m:t>
                                </m:r>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𝑙</m:t>
                                    </m:r>
                                  </m:e>
                                  <m:sub>
                                    <m:r>
                                      <a:rPr lang="en-GB" sz="1100" i="1">
                                        <a:solidFill>
                                          <a:srgbClr val="000000"/>
                                        </a:solidFill>
                                        <a:latin typeface="Cambria Math" panose="02040503050406030204" pitchFamily="18" charset="0"/>
                                      </a:rPr>
                                      <m:t>2</m:t>
                                    </m:r>
                                  </m:sub>
                                </m:sSub>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𝑠</m:t>
                                    </m:r>
                                  </m:e>
                                  <m:sub>
                                    <m:r>
                                      <a:rPr lang="en-GB" sz="1100" i="1">
                                        <a:solidFill>
                                          <a:srgbClr val="000000"/>
                                        </a:solidFill>
                                        <a:latin typeface="Cambria Math" panose="02040503050406030204" pitchFamily="18" charset="0"/>
                                      </a:rPr>
                                      <m:t>12</m:t>
                                    </m:r>
                                  </m:sub>
                                </m:sSub>
                              </m:e>
                              <m:e>
                                <m:r>
                                  <a:rPr lang="en-GB" sz="1100" i="1">
                                    <a:solidFill>
                                      <a:srgbClr val="000000"/>
                                    </a:solidFill>
                                    <a:latin typeface="Cambria Math" panose="02040503050406030204" pitchFamily="18" charset="0"/>
                                  </a:rPr>
                                  <m:t>−</m:t>
                                </m:r>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𝑙</m:t>
                                    </m:r>
                                  </m:e>
                                  <m:sub>
                                    <m:r>
                                      <a:rPr lang="en-GB" sz="1100" i="1">
                                        <a:solidFill>
                                          <a:srgbClr val="000000"/>
                                        </a:solidFill>
                                        <a:latin typeface="Cambria Math" panose="02040503050406030204" pitchFamily="18" charset="0"/>
                                      </a:rPr>
                                      <m:t>2</m:t>
                                    </m:r>
                                  </m:sub>
                                </m:sSub>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𝑠</m:t>
                                    </m:r>
                                  </m:e>
                                  <m:sub>
                                    <m:r>
                                      <a:rPr lang="en-GB" sz="1100" i="1">
                                        <a:solidFill>
                                          <a:srgbClr val="000000"/>
                                        </a:solidFill>
                                        <a:latin typeface="Cambria Math" panose="02040503050406030204" pitchFamily="18" charset="0"/>
                                      </a:rPr>
                                      <m:t>12</m:t>
                                    </m:r>
                                  </m:sub>
                                </m:sSub>
                              </m:e>
                            </m:mr>
                            <m:mr>
                              <m:e>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𝑙</m:t>
                                    </m:r>
                                  </m:e>
                                  <m:sub>
                                    <m:r>
                                      <a:rPr lang="en-GB" sz="1100" i="1">
                                        <a:solidFill>
                                          <a:srgbClr val="000000"/>
                                        </a:solidFill>
                                        <a:latin typeface="Cambria Math" panose="02040503050406030204" pitchFamily="18" charset="0"/>
                                      </a:rPr>
                                      <m:t>1</m:t>
                                    </m:r>
                                  </m:sub>
                                </m:sSub>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𝑐</m:t>
                                    </m:r>
                                  </m:e>
                                  <m:sub>
                                    <m:r>
                                      <a:rPr lang="en-GB" sz="1100" i="1">
                                        <a:solidFill>
                                          <a:srgbClr val="000000"/>
                                        </a:solidFill>
                                        <a:latin typeface="Cambria Math" panose="02040503050406030204" pitchFamily="18" charset="0"/>
                                      </a:rPr>
                                      <m:t>1</m:t>
                                    </m:r>
                                  </m:sub>
                                </m:sSub>
                                <m:r>
                                  <a:rPr lang="en-GB" sz="1100" i="1">
                                    <a:solidFill>
                                      <a:srgbClr val="000000"/>
                                    </a:solidFill>
                                    <a:latin typeface="Cambria Math" panose="02040503050406030204" pitchFamily="18" charset="0"/>
                                  </a:rPr>
                                  <m:t>+</m:t>
                                </m:r>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𝑙</m:t>
                                    </m:r>
                                  </m:e>
                                  <m:sub>
                                    <m:r>
                                      <a:rPr lang="en-GB" sz="1100" i="1">
                                        <a:solidFill>
                                          <a:srgbClr val="000000"/>
                                        </a:solidFill>
                                        <a:latin typeface="Cambria Math" panose="02040503050406030204" pitchFamily="18" charset="0"/>
                                      </a:rPr>
                                      <m:t>2</m:t>
                                    </m:r>
                                  </m:sub>
                                </m:sSub>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𝑐</m:t>
                                    </m:r>
                                  </m:e>
                                  <m:sub>
                                    <m:r>
                                      <a:rPr lang="en-GB" sz="1100" i="1">
                                        <a:solidFill>
                                          <a:srgbClr val="000000"/>
                                        </a:solidFill>
                                        <a:latin typeface="Cambria Math" panose="02040503050406030204" pitchFamily="18" charset="0"/>
                                      </a:rPr>
                                      <m:t>12</m:t>
                                    </m:r>
                                  </m:sub>
                                </m:sSub>
                              </m:e>
                              <m:e>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𝑙</m:t>
                                    </m:r>
                                  </m:e>
                                  <m:sub>
                                    <m:r>
                                      <a:rPr lang="en-GB" sz="1100" i="1">
                                        <a:solidFill>
                                          <a:srgbClr val="000000"/>
                                        </a:solidFill>
                                        <a:latin typeface="Cambria Math" panose="02040503050406030204" pitchFamily="18" charset="0"/>
                                      </a:rPr>
                                      <m:t>2</m:t>
                                    </m:r>
                                  </m:sub>
                                </m:sSub>
                                <m:sSub>
                                  <m:sSubPr>
                                    <m:ctrlPr>
                                      <a:rPr lang="en-GB" sz="1100" i="1">
                                        <a:solidFill>
                                          <a:srgbClr val="000000"/>
                                        </a:solidFill>
                                        <a:latin typeface="Cambria Math" panose="02040503050406030204" pitchFamily="18" charset="0"/>
                                      </a:rPr>
                                    </m:ctrlPr>
                                  </m:sSubPr>
                                  <m:e>
                                    <m:r>
                                      <a:rPr lang="en-GB" sz="1100" i="1">
                                        <a:solidFill>
                                          <a:srgbClr val="000000"/>
                                        </a:solidFill>
                                        <a:latin typeface="Cambria Math" panose="02040503050406030204" pitchFamily="18" charset="0"/>
                                      </a:rPr>
                                      <m:t>𝑐</m:t>
                                    </m:r>
                                  </m:e>
                                  <m:sub>
                                    <m:r>
                                      <a:rPr lang="en-GB" sz="1100" i="1">
                                        <a:solidFill>
                                          <a:srgbClr val="000000"/>
                                        </a:solidFill>
                                        <a:latin typeface="Cambria Math" panose="02040503050406030204" pitchFamily="18" charset="0"/>
                                      </a:rPr>
                                      <m:t>12</m:t>
                                    </m:r>
                                  </m:sub>
                                </m:sSub>
                              </m:e>
                            </m:mr>
                          </m:m>
                        </m:e>
                      </m:d>
                      <m:d>
                        <m:dPr>
                          <m:begChr m:val="["/>
                          <m:endChr m:val="]"/>
                          <m:ctrlPr>
                            <a:rPr lang="en-GB" sz="1100" i="1">
                              <a:solidFill>
                                <a:srgbClr val="000000"/>
                              </a:solidFill>
                              <a:latin typeface="Cambria Math" panose="02040503050406030204" pitchFamily="18" charset="0"/>
                            </a:rPr>
                          </m:ctrlPr>
                        </m:dPr>
                        <m:e>
                          <m:m>
                            <m:mPr>
                              <m:plcHide m:val="on"/>
                              <m:mcs>
                                <m:mc>
                                  <m:mcPr>
                                    <m:count m:val="1"/>
                                    <m:mcJc m:val="center"/>
                                  </m:mcPr>
                                </m:mc>
                              </m:mcs>
                              <m:ctrlPr>
                                <a:rPr lang="en-GB" sz="1100" i="1">
                                  <a:solidFill>
                                    <a:srgbClr val="000000"/>
                                  </a:solidFill>
                                  <a:latin typeface="Cambria Math" panose="02040503050406030204" pitchFamily="18" charset="0"/>
                                </a:rPr>
                              </m:ctrlPr>
                            </m:mPr>
                            <m:mr>
                              <m:e>
                                <m:sSub>
                                  <m:sSubPr>
                                    <m:ctrlPr>
                                      <a:rPr lang="en-GB" sz="1100" i="1">
                                        <a:solidFill>
                                          <a:srgbClr val="000000"/>
                                        </a:solidFill>
                                        <a:latin typeface="Cambria Math" panose="02040503050406030204" pitchFamily="18" charset="0"/>
                                      </a:rPr>
                                    </m:ctrlPr>
                                  </m:sSubPr>
                                  <m:e>
                                    <m:acc>
                                      <m:accPr>
                                        <m:chr m:val="̇"/>
                                        <m:ctrlPr>
                                          <a:rPr lang="en-GB" sz="1100" i="1">
                                            <a:solidFill>
                                              <a:srgbClr val="000000"/>
                                            </a:solidFill>
                                            <a:latin typeface="Cambria Math" panose="02040503050406030204" pitchFamily="18" charset="0"/>
                                          </a:rPr>
                                        </m:ctrlPr>
                                      </m:accPr>
                                      <m:e>
                                        <m:r>
                                          <a:rPr lang="en-GB" sz="1100" i="1">
                                            <a:solidFill>
                                              <a:srgbClr val="000000"/>
                                            </a:solidFill>
                                            <a:latin typeface="Cambria Math" panose="02040503050406030204" pitchFamily="18" charset="0"/>
                                          </a:rPr>
                                          <m:t>𝑞</m:t>
                                        </m:r>
                                      </m:e>
                                    </m:acc>
                                  </m:e>
                                  <m:sub>
                                    <m:r>
                                      <a:rPr lang="en-GB" sz="1100" i="1">
                                        <a:solidFill>
                                          <a:srgbClr val="000000"/>
                                        </a:solidFill>
                                        <a:latin typeface="Cambria Math" panose="02040503050406030204" pitchFamily="18" charset="0"/>
                                      </a:rPr>
                                      <m:t>1</m:t>
                                    </m:r>
                                  </m:sub>
                                </m:sSub>
                              </m:e>
                            </m:mr>
                            <m:mr>
                              <m:e>
                                <m:sSub>
                                  <m:sSubPr>
                                    <m:ctrlPr>
                                      <a:rPr lang="en-GB" sz="1100" i="1">
                                        <a:solidFill>
                                          <a:srgbClr val="000000"/>
                                        </a:solidFill>
                                        <a:latin typeface="Cambria Math" panose="02040503050406030204" pitchFamily="18" charset="0"/>
                                      </a:rPr>
                                    </m:ctrlPr>
                                  </m:sSubPr>
                                  <m:e>
                                    <m:acc>
                                      <m:accPr>
                                        <m:chr m:val="̇"/>
                                        <m:ctrlPr>
                                          <a:rPr lang="en-GB" sz="1100" i="1">
                                            <a:solidFill>
                                              <a:srgbClr val="000000"/>
                                            </a:solidFill>
                                            <a:latin typeface="Cambria Math" panose="02040503050406030204" pitchFamily="18" charset="0"/>
                                          </a:rPr>
                                        </m:ctrlPr>
                                      </m:accPr>
                                      <m:e>
                                        <m:r>
                                          <a:rPr lang="en-GB" sz="1100" i="1">
                                            <a:solidFill>
                                              <a:srgbClr val="000000"/>
                                            </a:solidFill>
                                            <a:latin typeface="Cambria Math" panose="02040503050406030204" pitchFamily="18" charset="0"/>
                                          </a:rPr>
                                          <m:t>𝑞</m:t>
                                        </m:r>
                                      </m:e>
                                    </m:acc>
                                  </m:e>
                                  <m:sub>
                                    <m:r>
                                      <a:rPr lang="en-GB" sz="1100" i="1">
                                        <a:solidFill>
                                          <a:srgbClr val="000000"/>
                                        </a:solidFill>
                                        <a:latin typeface="Cambria Math" panose="02040503050406030204" pitchFamily="18" charset="0"/>
                                      </a:rPr>
                                      <m:t>2</m:t>
                                    </m:r>
                                  </m:sub>
                                </m:sSub>
                              </m:e>
                            </m:mr>
                          </m:m>
                        </m:e>
                      </m:d>
                      <m:r>
                        <a:rPr lang="en-GB" sz="1100" b="0" i="1" smtClean="0">
                          <a:solidFill>
                            <a:srgbClr val="000000"/>
                          </a:solidFill>
                          <a:latin typeface="Cambria Math" panose="02040503050406030204" pitchFamily="18" charset="0"/>
                        </a:rPr>
                        <m:t>=</m:t>
                      </m:r>
                      <m:r>
                        <a:rPr lang="en-GB" sz="1100" i="1">
                          <a:solidFill>
                            <a:srgbClr val="000000"/>
                          </a:solidFill>
                          <a:latin typeface="Cambria Math" panose="02040503050406030204" pitchFamily="18" charset="0"/>
                        </a:rPr>
                        <m:t>𝐉</m:t>
                      </m:r>
                      <m:r>
                        <a:rPr lang="en-GB" sz="1100" i="1">
                          <a:solidFill>
                            <a:srgbClr val="000000"/>
                          </a:solidFill>
                          <a:latin typeface="Cambria Math" panose="02040503050406030204" pitchFamily="18" charset="0"/>
                        </a:rPr>
                        <m:t>(</m:t>
                      </m:r>
                      <m:r>
                        <a:rPr lang="en-GB" sz="1100" i="1">
                          <a:solidFill>
                            <a:srgbClr val="000000"/>
                          </a:solidFill>
                          <a:latin typeface="Cambria Math" panose="02040503050406030204" pitchFamily="18" charset="0"/>
                        </a:rPr>
                        <m:t>𝐪</m:t>
                      </m:r>
                      <m:r>
                        <a:rPr lang="en-GB" sz="1100" i="1">
                          <a:solidFill>
                            <a:srgbClr val="000000"/>
                          </a:solidFill>
                          <a:latin typeface="Cambria Math" panose="02040503050406030204" pitchFamily="18" charset="0"/>
                        </a:rPr>
                        <m:t>)</m:t>
                      </m:r>
                      <m:acc>
                        <m:accPr>
                          <m:chr m:val="̇"/>
                          <m:ctrlPr>
                            <a:rPr lang="en-GB" sz="1100" i="1">
                              <a:solidFill>
                                <a:srgbClr val="000000"/>
                              </a:solidFill>
                              <a:latin typeface="Cambria Math" panose="02040503050406030204" pitchFamily="18" charset="0"/>
                            </a:rPr>
                          </m:ctrlPr>
                        </m:accPr>
                        <m:e>
                          <m:r>
                            <a:rPr lang="en-GB" sz="1100" i="1">
                              <a:solidFill>
                                <a:srgbClr val="000000"/>
                              </a:solidFill>
                              <a:latin typeface="Cambria Math" panose="02040503050406030204" pitchFamily="18" charset="0"/>
                            </a:rPr>
                            <m:t>𝐪</m:t>
                          </m:r>
                        </m:e>
                      </m:acc>
                    </m:oMath>
                  </m:oMathPara>
                </a14:m>
                <a:endParaRPr lang="en-GB" sz="1600" dirty="0"/>
              </a:p>
              <a:p>
                <a:pPr marL="0" indent="0">
                  <a:lnSpc>
                    <a:spcPct val="150000"/>
                  </a:lnSpc>
                  <a:buNone/>
                </a:pPr>
                <a:endParaRPr lang="en-GB" sz="1600" dirty="0"/>
              </a:p>
              <a:p>
                <a:pPr marL="0" indent="0">
                  <a:lnSpc>
                    <a:spcPct val="150000"/>
                  </a:lnSpc>
                  <a:buNone/>
                </a:pPr>
                <a:endParaRPr lang="en-GB" sz="1600" dirty="0"/>
              </a:p>
              <a:p>
                <a:pPr marL="0" indent="0">
                  <a:lnSpc>
                    <a:spcPct val="150000"/>
                  </a:lnSpc>
                  <a:buNone/>
                </a:pPr>
                <a:endParaRPr lang="en-GB" sz="1600" dirty="0"/>
              </a:p>
              <a:p>
                <a:pPr marL="0" indent="0">
                  <a:lnSpc>
                    <a:spcPct val="150000"/>
                  </a:lnSpc>
                  <a:buNone/>
                </a:pPr>
                <a:endParaRPr lang="en-GB" sz="1600" dirty="0"/>
              </a:p>
              <a:p>
                <a:pPr marL="0" indent="0">
                  <a:lnSpc>
                    <a:spcPct val="150000"/>
                  </a:lnSpc>
                  <a:buNone/>
                </a:pPr>
                <a:r>
                  <a:rPr lang="en-GB" sz="1600" dirty="0"/>
                  <a:t>The matrix is becoming singular at the start, middle and end (really the determinant is much higher / closer to zero before we call it near singular)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6164" y="1480457"/>
                <a:ext cx="11465859" cy="5120368"/>
              </a:xfrm>
              <a:blipFill>
                <a:blip r:embed="rId2"/>
                <a:stretch>
                  <a:fillRect l="-266"/>
                </a:stretch>
              </a:blipFill>
            </p:spPr>
            <p:txBody>
              <a:bodyPr/>
              <a:lstStyle/>
              <a:p>
                <a:r>
                  <a:rPr lang="en-GB">
                    <a:noFill/>
                  </a:rPr>
                  <a:t> </a:t>
                </a:r>
              </a:p>
            </p:txBody>
          </p:sp>
        </mc:Fallback>
      </mc:AlternateContent>
      <p:pic>
        <p:nvPicPr>
          <p:cNvPr id="4" name="Picture 3"/>
          <p:cNvPicPr>
            <a:picLocks noChangeAspect="1"/>
          </p:cNvPicPr>
          <p:nvPr/>
        </p:nvPicPr>
        <p:blipFill>
          <a:blip r:embed="rId3"/>
          <a:stretch>
            <a:fillRect/>
          </a:stretch>
        </p:blipFill>
        <p:spPr>
          <a:xfrm>
            <a:off x="3724835" y="2268071"/>
            <a:ext cx="4397828" cy="3279206"/>
          </a:xfrm>
          <a:prstGeom prst="rect">
            <a:avLst/>
          </a:prstGeom>
        </p:spPr>
      </p:pic>
      <mc:AlternateContent xmlns:mc="http://schemas.openxmlformats.org/markup-compatibility/2006" xmlns:a14="http://schemas.microsoft.com/office/drawing/2010/main">
        <mc:Choice Requires="a14">
          <p:sp>
            <p:nvSpPr>
              <p:cNvPr id="5" name="Rectangle 4"/>
              <p:cNvSpPr/>
              <p:nvPr/>
            </p:nvSpPr>
            <p:spPr>
              <a:xfrm>
                <a:off x="2896901" y="2911703"/>
                <a:ext cx="13613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sz="2400" i="1" dirty="0">
                          <a:latin typeface="Cambria Math" panose="02040503050406030204" pitchFamily="18" charset="0"/>
                        </a:rPr>
                        <m:t>det</m:t>
                      </m:r>
                      <m:r>
                        <a:rPr lang="en-GB" sz="2400" i="1" dirty="0">
                          <a:latin typeface="Cambria Math" panose="02040503050406030204" pitchFamily="18" charset="0"/>
                        </a:rPr>
                        <m:t>⁡(</m:t>
                      </m:r>
                      <m:sSup>
                        <m:sSupPr>
                          <m:ctrlPr>
                            <a:rPr lang="en-GB" sz="2400" i="1" dirty="0">
                              <a:latin typeface="Cambria Math" panose="02040503050406030204" pitchFamily="18" charset="0"/>
                            </a:rPr>
                          </m:ctrlPr>
                        </m:sSupPr>
                        <m:e>
                          <m:r>
                            <a:rPr lang="en-GB" sz="2400" b="1" dirty="0">
                              <a:latin typeface="Cambria Math" panose="02040503050406030204" pitchFamily="18" charset="0"/>
                            </a:rPr>
                            <m:t>𝐉</m:t>
                          </m:r>
                        </m:e>
                        <m:sup>
                          <m:r>
                            <a:rPr lang="en-GB" sz="2400" i="1" dirty="0">
                              <a:latin typeface="Cambria Math" panose="02040503050406030204" pitchFamily="18" charset="0"/>
                            </a:rPr>
                            <m:t>−1</m:t>
                          </m:r>
                        </m:sup>
                      </m:sSup>
                      <m:r>
                        <a:rPr lang="en-GB" sz="2400" i="1" dirty="0">
                          <a:latin typeface="Cambria Math" panose="02040503050406030204" pitchFamily="18" charset="0"/>
                        </a:rPr>
                        <m:t>)</m:t>
                      </m:r>
                    </m:oMath>
                  </m:oMathPara>
                </a14:m>
                <a:endParaRPr lang="en-GB" sz="2400" dirty="0"/>
              </a:p>
            </p:txBody>
          </p:sp>
        </mc:Choice>
        <mc:Fallback xmlns="">
          <p:sp>
            <p:nvSpPr>
              <p:cNvPr id="5" name="Rectangle 4"/>
              <p:cNvSpPr>
                <a:spLocks noRot="1" noChangeAspect="1" noMove="1" noResize="1" noEditPoints="1" noAdjustHandles="1" noChangeArrowheads="1" noChangeShapeType="1" noTextEdit="1"/>
              </p:cNvSpPr>
              <p:nvPr/>
            </p:nvSpPr>
            <p:spPr>
              <a:xfrm>
                <a:off x="2896901" y="2911703"/>
                <a:ext cx="1361335" cy="461665"/>
              </a:xfrm>
              <a:prstGeom prst="rect">
                <a:avLst/>
              </a:prstGeom>
              <a:blipFill>
                <a:blip r:embed="rId4"/>
                <a:stretch>
                  <a:fillRect r="-1339" b="-18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7130139" y="5202749"/>
                <a:ext cx="3829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400" i="1" dirty="0">
                          <a:latin typeface="Cambria Math" panose="02040503050406030204" pitchFamily="18" charset="0"/>
                        </a:rPr>
                        <m:t>𝑡</m:t>
                      </m:r>
                    </m:oMath>
                  </m:oMathPara>
                </a14:m>
                <a:endParaRPr lang="en-GB" sz="2400" dirty="0"/>
              </a:p>
            </p:txBody>
          </p:sp>
        </mc:Choice>
        <mc:Fallback xmlns="">
          <p:sp>
            <p:nvSpPr>
              <p:cNvPr id="8" name="Rectangle 7"/>
              <p:cNvSpPr>
                <a:spLocks noRot="1" noChangeAspect="1" noMove="1" noResize="1" noEditPoints="1" noAdjustHandles="1" noChangeArrowheads="1" noChangeShapeType="1" noTextEdit="1"/>
              </p:cNvSpPr>
              <p:nvPr/>
            </p:nvSpPr>
            <p:spPr>
              <a:xfrm>
                <a:off x="7130139" y="5202749"/>
                <a:ext cx="382925"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542D682-9051-BC7D-EFBC-3AB7E6171BB6}"/>
                  </a:ext>
                </a:extLst>
              </p:cNvPr>
              <p:cNvSpPr txBox="1"/>
              <p:nvPr/>
            </p:nvSpPr>
            <p:spPr>
              <a:xfrm>
                <a:off x="8161702" y="3142535"/>
                <a:ext cx="4030298" cy="11703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GB" i="1" smtClean="0">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𝐱</m:t>
                          </m:r>
                        </m:e>
                      </m:acc>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𝐉</m:t>
                      </m:r>
                      <m:r>
                        <a:rPr lang="en-GB" i="1">
                          <a:solidFill>
                            <a:srgbClr val="000000"/>
                          </a:solidFill>
                          <a:latin typeface="Cambria Math" panose="02040503050406030204" pitchFamily="18" charset="0"/>
                        </a:rPr>
                        <m:t>(</m:t>
                      </m:r>
                      <m:r>
                        <a:rPr lang="en-GB" i="1">
                          <a:solidFill>
                            <a:srgbClr val="000000"/>
                          </a:solidFill>
                          <a:latin typeface="Cambria Math" panose="02040503050406030204" pitchFamily="18" charset="0"/>
                        </a:rPr>
                        <m:t>𝐪</m:t>
                      </m:r>
                      <m:r>
                        <a:rPr lang="en-GB" i="1">
                          <a:solidFill>
                            <a:srgbClr val="000000"/>
                          </a:solidFill>
                          <a:latin typeface="Cambria Math" panose="02040503050406030204" pitchFamily="18" charset="0"/>
                        </a:rPr>
                        <m:t>)</m:t>
                      </m:r>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𝐪</m:t>
                          </m:r>
                        </m:e>
                      </m:acc>
                    </m:oMath>
                  </m:oMathPara>
                </a14:m>
                <a:endParaRPr lang="en-GB" i="1" dirty="0">
                  <a:solidFill>
                    <a:srgbClr val="000000"/>
                  </a:solidFill>
                  <a:latin typeface="Cambria Math" panose="02040503050406030204" pitchFamily="18" charset="0"/>
                </a:endParaRPr>
              </a:p>
              <a:p>
                <a:endParaRPr lang="en-GB" i="1" dirty="0">
                  <a:solidFill>
                    <a:srgbClr val="0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𝐱</m:t>
                          </m:r>
                        </m:e>
                      </m:acc>
                      <m:r>
                        <m:rPr>
                          <m:aln/>
                        </m:rPr>
                        <a:rPr lang="en-GB" i="1">
                          <a:solidFill>
                            <a:srgbClr val="000000"/>
                          </a:solidFill>
                          <a:latin typeface="Cambria Math" panose="02040503050406030204" pitchFamily="18" charset="0"/>
                        </a:rPr>
                        <m:t>=</m:t>
                      </m:r>
                      <m:d>
                        <m:dPr>
                          <m:begChr m:val="["/>
                          <m:endChr m:val="]"/>
                          <m:ctrlPr>
                            <a:rPr lang="en-GB" i="1">
                              <a:solidFill>
                                <a:srgbClr val="000000"/>
                              </a:solidFill>
                              <a:latin typeface="Cambria Math" panose="02040503050406030204" pitchFamily="18" charset="0"/>
                            </a:rPr>
                          </m:ctrlPr>
                        </m:dPr>
                        <m:e>
                          <m:m>
                            <m:mPr>
                              <m:plcHide m:val="on"/>
                              <m:mcs>
                                <m:mc>
                                  <m:mcPr>
                                    <m:count m:val="2"/>
                                    <m:mcJc m:val="center"/>
                                  </m:mcPr>
                                </m:mc>
                              </m:mcs>
                              <m:ctrlPr>
                                <a:rPr lang="en-GB" i="1">
                                  <a:solidFill>
                                    <a:srgbClr val="000000"/>
                                  </a:solidFill>
                                  <a:latin typeface="Cambria Math" panose="02040503050406030204" pitchFamily="18" charset="0"/>
                                </a:rPr>
                              </m:ctrlPr>
                            </m:mPr>
                            <m:mr>
                              <m:e>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12</m:t>
                                    </m:r>
                                  </m:sub>
                                </m:sSub>
                              </m:e>
                              <m:e>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𝑠</m:t>
                                    </m:r>
                                  </m:e>
                                  <m:sub>
                                    <m:r>
                                      <a:rPr lang="en-GB" i="1">
                                        <a:solidFill>
                                          <a:srgbClr val="000000"/>
                                        </a:solidFill>
                                        <a:latin typeface="Cambria Math" panose="02040503050406030204" pitchFamily="18" charset="0"/>
                                      </a:rPr>
                                      <m:t>12</m:t>
                                    </m:r>
                                  </m:sub>
                                </m:sSub>
                              </m:e>
                            </m:mr>
                            <m:mr>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1</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m:t>
                                    </m:r>
                                  </m:sub>
                                </m:sSub>
                                <m:r>
                                  <a:rPr lang="en-GB" i="1">
                                    <a:solidFill>
                                      <a:srgbClr val="000000"/>
                                    </a:solidFill>
                                    <a:latin typeface="Cambria Math" panose="02040503050406030204" pitchFamily="18" charset="0"/>
                                  </a:rPr>
                                  <m:t>+</m:t>
                                </m:r>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12</m:t>
                                    </m:r>
                                  </m:sub>
                                </m:sSub>
                              </m:e>
                              <m:e>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𝑙</m:t>
                                    </m:r>
                                  </m:e>
                                  <m:sub>
                                    <m:r>
                                      <a:rPr lang="en-GB" i="1">
                                        <a:solidFill>
                                          <a:srgbClr val="000000"/>
                                        </a:solidFill>
                                        <a:latin typeface="Cambria Math" panose="02040503050406030204" pitchFamily="18" charset="0"/>
                                      </a:rPr>
                                      <m:t>2</m:t>
                                    </m:r>
                                  </m:sub>
                                </m:sSub>
                                <m:sSub>
                                  <m:sSubPr>
                                    <m:ctrlPr>
                                      <a:rPr lang="en-GB" i="1">
                                        <a:solidFill>
                                          <a:srgbClr val="000000"/>
                                        </a:solidFill>
                                        <a:latin typeface="Cambria Math" panose="02040503050406030204" pitchFamily="18" charset="0"/>
                                      </a:rPr>
                                    </m:ctrlPr>
                                  </m:sSubPr>
                                  <m:e>
                                    <m:r>
                                      <a:rPr lang="en-GB" i="1">
                                        <a:solidFill>
                                          <a:srgbClr val="000000"/>
                                        </a:solidFill>
                                        <a:latin typeface="Cambria Math" panose="02040503050406030204" pitchFamily="18" charset="0"/>
                                      </a:rPr>
                                      <m:t>𝑐</m:t>
                                    </m:r>
                                  </m:e>
                                  <m:sub>
                                    <m:r>
                                      <a:rPr lang="en-GB" i="1">
                                        <a:solidFill>
                                          <a:srgbClr val="000000"/>
                                        </a:solidFill>
                                        <a:latin typeface="Cambria Math" panose="02040503050406030204" pitchFamily="18" charset="0"/>
                                      </a:rPr>
                                      <m:t>12</m:t>
                                    </m:r>
                                  </m:sub>
                                </m:sSub>
                              </m:e>
                            </m:mr>
                          </m:m>
                        </m:e>
                      </m:d>
                      <m:d>
                        <m:dPr>
                          <m:begChr m:val="["/>
                          <m:endChr m:val="]"/>
                          <m:ctrlPr>
                            <a:rPr lang="en-GB" i="1">
                              <a:solidFill>
                                <a:srgbClr val="000000"/>
                              </a:solidFill>
                              <a:latin typeface="Cambria Math" panose="02040503050406030204" pitchFamily="18" charset="0"/>
                            </a:rPr>
                          </m:ctrlPr>
                        </m:dPr>
                        <m:e>
                          <m:m>
                            <m:mPr>
                              <m:plcHide m:val="on"/>
                              <m:mcs>
                                <m:mc>
                                  <m:mcPr>
                                    <m:count m:val="1"/>
                                    <m:mcJc m:val="center"/>
                                  </m:mcPr>
                                </m:mc>
                              </m:mcs>
                              <m:ctrlPr>
                                <a:rPr lang="en-GB" i="1">
                                  <a:solidFill>
                                    <a:srgbClr val="000000"/>
                                  </a:solidFill>
                                  <a:latin typeface="Cambria Math" panose="02040503050406030204" pitchFamily="18" charset="0"/>
                                </a:rPr>
                              </m:ctrlPr>
                            </m:mPr>
                            <m:mr>
                              <m:e>
                                <m:sSub>
                                  <m:sSubPr>
                                    <m:ctrlPr>
                                      <a:rPr lang="en-GB" i="1">
                                        <a:solidFill>
                                          <a:srgbClr val="000000"/>
                                        </a:solidFill>
                                        <a:latin typeface="Cambria Math" panose="02040503050406030204" pitchFamily="18" charset="0"/>
                                      </a:rPr>
                                    </m:ctrlPr>
                                  </m:sSub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1</m:t>
                                    </m:r>
                                  </m:sub>
                                </m:sSub>
                              </m:e>
                            </m:mr>
                            <m:mr>
                              <m:e>
                                <m:sSub>
                                  <m:sSubPr>
                                    <m:ctrlPr>
                                      <a:rPr lang="en-GB" i="1">
                                        <a:solidFill>
                                          <a:srgbClr val="000000"/>
                                        </a:solidFill>
                                        <a:latin typeface="Cambria Math" panose="02040503050406030204" pitchFamily="18" charset="0"/>
                                      </a:rPr>
                                    </m:ctrlPr>
                                  </m:sSubPr>
                                  <m:e>
                                    <m:acc>
                                      <m:accPr>
                                        <m:chr m:val="̇"/>
                                        <m:ctrlPr>
                                          <a:rPr lang="en-GB" i="1">
                                            <a:solidFill>
                                              <a:srgbClr val="000000"/>
                                            </a:solidFill>
                                            <a:latin typeface="Cambria Math" panose="02040503050406030204" pitchFamily="18" charset="0"/>
                                          </a:rPr>
                                        </m:ctrlPr>
                                      </m:accPr>
                                      <m:e>
                                        <m:r>
                                          <a:rPr lang="en-GB" i="1">
                                            <a:solidFill>
                                              <a:srgbClr val="000000"/>
                                            </a:solidFill>
                                            <a:latin typeface="Cambria Math" panose="02040503050406030204" pitchFamily="18" charset="0"/>
                                          </a:rPr>
                                          <m:t>𝑞</m:t>
                                        </m:r>
                                      </m:e>
                                    </m:acc>
                                  </m:e>
                                  <m:sub>
                                    <m:r>
                                      <a:rPr lang="en-GB" i="1">
                                        <a:solidFill>
                                          <a:srgbClr val="000000"/>
                                        </a:solidFill>
                                        <a:latin typeface="Cambria Math" panose="02040503050406030204" pitchFamily="18" charset="0"/>
                                      </a:rPr>
                                      <m:t>2</m:t>
                                    </m:r>
                                  </m:sub>
                                </m:sSub>
                              </m:e>
                            </m:mr>
                          </m:m>
                        </m:e>
                      </m:d>
                    </m:oMath>
                  </m:oMathPara>
                </a14:m>
                <a:endParaRPr lang="en-GB" dirty="0"/>
              </a:p>
            </p:txBody>
          </p:sp>
        </mc:Choice>
        <mc:Fallback xmlns="">
          <p:sp>
            <p:nvSpPr>
              <p:cNvPr id="10" name="TextBox 9">
                <a:extLst>
                  <a:ext uri="{FF2B5EF4-FFF2-40B4-BE49-F238E27FC236}">
                    <a16:creationId xmlns:a16="http://schemas.microsoft.com/office/drawing/2014/main" id="{4542D682-9051-BC7D-EFBC-3AB7E6171BB6}"/>
                  </a:ext>
                </a:extLst>
              </p:cNvPr>
              <p:cNvSpPr txBox="1">
                <a:spLocks noRot="1" noChangeAspect="1" noMove="1" noResize="1" noEditPoints="1" noAdjustHandles="1" noChangeArrowheads="1" noChangeShapeType="1" noTextEdit="1"/>
              </p:cNvSpPr>
              <p:nvPr/>
            </p:nvSpPr>
            <p:spPr>
              <a:xfrm>
                <a:off x="8161702" y="3142535"/>
                <a:ext cx="4030298" cy="1170385"/>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77234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471" y="425824"/>
            <a:ext cx="4584878" cy="713482"/>
          </a:xfrm>
        </p:spPr>
        <p:txBody>
          <a:bodyPr>
            <a:normAutofit/>
          </a:bodyPr>
          <a:lstStyle/>
          <a:p>
            <a:r>
              <a:rPr lang="en-GB" dirty="0"/>
              <a:t>Conclusions</a:t>
            </a:r>
          </a:p>
        </p:txBody>
      </p:sp>
      <p:sp>
        <p:nvSpPr>
          <p:cNvPr id="3" name="Content Placeholder 2"/>
          <p:cNvSpPr>
            <a:spLocks noGrp="1"/>
          </p:cNvSpPr>
          <p:nvPr>
            <p:ph idx="1"/>
          </p:nvPr>
        </p:nvSpPr>
        <p:spPr>
          <a:xfrm>
            <a:off x="448235" y="1515035"/>
            <a:ext cx="11277600" cy="5212336"/>
          </a:xfrm>
        </p:spPr>
        <p:txBody>
          <a:bodyPr>
            <a:normAutofit/>
          </a:bodyPr>
          <a:lstStyle/>
          <a:p>
            <a:pPr>
              <a:lnSpc>
                <a:spcPct val="150000"/>
              </a:lnSpc>
            </a:pPr>
            <a:r>
              <a:rPr lang="en-GB" sz="1600" dirty="0"/>
              <a:t>Precise trajectory specification / determination as well as joint control is a defining feature of how robotic manipulators and locomotion is implemented (not transient set point changes)</a:t>
            </a:r>
          </a:p>
          <a:p>
            <a:pPr>
              <a:lnSpc>
                <a:spcPct val="150000"/>
              </a:lnSpc>
            </a:pPr>
            <a:r>
              <a:rPr lang="en-GB" sz="1600" dirty="0"/>
              <a:t>This ensures robots behave in a predictable fashion, avoiding obstacles, foot placement on stairs, …</a:t>
            </a:r>
          </a:p>
          <a:p>
            <a:pPr>
              <a:lnSpc>
                <a:spcPct val="150000"/>
              </a:lnSpc>
            </a:pPr>
            <a:r>
              <a:rPr lang="en-GB" sz="1600" dirty="0"/>
              <a:t>Done by interpolating set-points, specified either in joint or Cartesian (operational) space</a:t>
            </a:r>
          </a:p>
          <a:p>
            <a:pPr>
              <a:lnSpc>
                <a:spcPct val="150000"/>
              </a:lnSpc>
            </a:pPr>
            <a:r>
              <a:rPr lang="en-GB" sz="1600" dirty="0"/>
              <a:t>Using piecewise cubic polynomial ensures that a continuous (piecewise linear) acceleration is achieved</a:t>
            </a:r>
          </a:p>
          <a:p>
            <a:pPr>
              <a:lnSpc>
                <a:spcPct val="150000"/>
              </a:lnSpc>
            </a:pPr>
            <a:r>
              <a:rPr lang="en-GB" sz="1600" dirty="0"/>
              <a:t>Polynomial parameter determination is formed as a linear matrix problem</a:t>
            </a:r>
          </a:p>
          <a:p>
            <a:pPr>
              <a:lnSpc>
                <a:spcPct val="150000"/>
              </a:lnSpc>
            </a:pPr>
            <a:r>
              <a:rPr lang="en-GB" sz="1600" dirty="0"/>
              <a:t>Interpolation, smoothness and end-point constraints are enough to uniquely determine the parameters</a:t>
            </a:r>
          </a:p>
          <a:p>
            <a:pPr>
              <a:lnSpc>
                <a:spcPct val="150000"/>
              </a:lnSpc>
            </a:pPr>
            <a:r>
              <a:rPr lang="en-GB" sz="1600" dirty="0"/>
              <a:t>Must analyse trajectory in joint space as well as Cartesian</a:t>
            </a:r>
          </a:p>
          <a:p>
            <a:pPr marL="0" indent="0">
              <a:buNone/>
            </a:pPr>
            <a:endParaRPr lang="en-GB" sz="2400" dirty="0"/>
          </a:p>
        </p:txBody>
      </p:sp>
    </p:spTree>
    <p:extLst>
      <p:ext uri="{BB962C8B-B14F-4D97-AF65-F5344CB8AC3E}">
        <p14:creationId xmlns:p14="http://schemas.microsoft.com/office/powerpoint/2010/main" val="269589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74667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D659CE7-B278-FCAF-08B5-3FE5ED655F30}"/>
                  </a:ext>
                </a:extLst>
              </p:cNvPr>
              <p:cNvSpPr>
                <a:spLocks noGrp="1"/>
              </p:cNvSpPr>
              <p:nvPr>
                <p:ph sz="half" idx="1"/>
              </p:nvPr>
            </p:nvSpPr>
            <p:spPr>
              <a:xfrm>
                <a:off x="581723" y="1825625"/>
                <a:ext cx="5181600" cy="4731292"/>
              </a:xfrm>
            </p:spPr>
            <p:txBody>
              <a:bodyPr>
                <a:normAutofit fontScale="92500"/>
              </a:bodyPr>
              <a:lstStyle/>
              <a:p>
                <a:pPr>
                  <a:lnSpc>
                    <a:spcPct val="150000"/>
                  </a:lnSpc>
                </a:pPr>
                <a:r>
                  <a:rPr lang="en-GB" sz="1600" dirty="0"/>
                  <a:t>Generally, the manipulator’s (robot’s) desired behaviour is specified as a </a:t>
                </a:r>
                <a:r>
                  <a:rPr lang="en-GB" sz="1600" b="1" dirty="0"/>
                  <a:t>discrete set of points</a:t>
                </a:r>
                <a:r>
                  <a:rPr lang="en-GB" sz="1600" dirty="0"/>
                  <a:t> (either Cartesian or joint space) through which the end effector must pass.</a:t>
                </a:r>
              </a:p>
              <a:p>
                <a:pPr>
                  <a:lnSpc>
                    <a:spcPct val="150000"/>
                  </a:lnSpc>
                </a:pPr>
                <a:r>
                  <a:rPr lang="en-GB" sz="1600" dirty="0"/>
                  <a:t>The points are given by:</a:t>
                </a:r>
              </a:p>
              <a:p>
                <a:pPr lvl="1">
                  <a:lnSpc>
                    <a:spcPct val="150000"/>
                  </a:lnSpc>
                </a:pPr>
                <a:r>
                  <a:rPr lang="en-GB" sz="1600" dirty="0"/>
                  <a:t>Some expert in the robot as a </a:t>
                </a:r>
                <a:r>
                  <a:rPr lang="en-GB" sz="1600" dirty="0">
                    <a:latin typeface="Consolas" panose="020B0609020204030204" pitchFamily="49" charset="0"/>
                  </a:rPr>
                  <a:t>move</a:t>
                </a:r>
                <a:r>
                  <a:rPr lang="en-GB" sz="1600" dirty="0"/>
                  <a:t> command.</a:t>
                </a:r>
              </a:p>
              <a:p>
                <a:pPr lvl="1">
                  <a:lnSpc>
                    <a:spcPct val="150000"/>
                  </a:lnSpc>
                </a:pPr>
                <a:endParaRPr lang="en-GB" sz="1600" dirty="0"/>
              </a:p>
              <a:p>
                <a:pPr lvl="1">
                  <a:lnSpc>
                    <a:spcPct val="150000"/>
                  </a:lnSpc>
                </a:pPr>
                <a:r>
                  <a:rPr lang="en-GB" sz="1600" dirty="0"/>
                  <a:t>Provided by a high level path planning algorithm (Dijkstra).</a:t>
                </a:r>
              </a:p>
              <a:p>
                <a:pPr>
                  <a:lnSpc>
                    <a:spcPct val="150000"/>
                  </a:lnSpc>
                </a:pPr>
                <a:r>
                  <a:rPr lang="en-GB" sz="1700" dirty="0"/>
                  <a:t>The points provided by the expert or the path planning must be </a:t>
                </a:r>
                <a:r>
                  <a:rPr lang="en-GB" sz="1700" b="1" dirty="0"/>
                  <a:t>interpolated</a:t>
                </a:r>
                <a:r>
                  <a:rPr lang="en-GB" sz="1700" dirty="0"/>
                  <a:t> to produce a continuous path </a:t>
                </a:r>
                <a14:m>
                  <m:oMath xmlns:m="http://schemas.openxmlformats.org/officeDocument/2006/math">
                    <m:r>
                      <a:rPr lang="en-GB" sz="1700" b="1" i="0" dirty="0" smtClean="0">
                        <a:latin typeface="Cambria Math" panose="02040503050406030204" pitchFamily="18" charset="0"/>
                      </a:rPr>
                      <m:t>𝐗</m:t>
                    </m:r>
                    <m:r>
                      <a:rPr lang="en-GB" sz="1700" b="1" i="0" dirty="0" smtClean="0">
                        <a:latin typeface="Cambria Math" panose="02040503050406030204" pitchFamily="18" charset="0"/>
                      </a:rPr>
                      <m:t>(</m:t>
                    </m:r>
                    <m:r>
                      <m:rPr>
                        <m:sty m:val="p"/>
                      </m:rPr>
                      <a:rPr lang="en-GB" sz="1700" b="0" i="0" dirty="0" smtClean="0">
                        <a:latin typeface="Cambria Math" panose="02040503050406030204" pitchFamily="18" charset="0"/>
                      </a:rPr>
                      <m:t>t</m:t>
                    </m:r>
                    <m:r>
                      <a:rPr lang="en-GB" sz="1700" b="1" i="0" dirty="0" smtClean="0">
                        <a:latin typeface="Cambria Math" panose="02040503050406030204" pitchFamily="18" charset="0"/>
                      </a:rPr>
                      <m:t>)</m:t>
                    </m:r>
                  </m:oMath>
                </a14:m>
                <a:r>
                  <a:rPr lang="en-GB" sz="1700" b="1" dirty="0"/>
                  <a:t>.</a:t>
                </a:r>
              </a:p>
              <a:p>
                <a:pPr marL="457200" lvl="1" indent="0">
                  <a:lnSpc>
                    <a:spcPct val="150000"/>
                  </a:lnSpc>
                  <a:buNone/>
                </a:pPr>
                <a:endParaRPr lang="en-GB" sz="1200" dirty="0"/>
              </a:p>
              <a:p>
                <a:endParaRPr lang="en-GB" dirty="0"/>
              </a:p>
            </p:txBody>
          </p:sp>
        </mc:Choice>
        <mc:Fallback xmlns="">
          <p:sp>
            <p:nvSpPr>
              <p:cNvPr id="2" name="Content Placeholder 1">
                <a:extLst>
                  <a:ext uri="{FF2B5EF4-FFF2-40B4-BE49-F238E27FC236}">
                    <a16:creationId xmlns:a16="http://schemas.microsoft.com/office/drawing/2014/main" id="{AD659CE7-B278-FCAF-08B5-3FE5ED655F30}"/>
                  </a:ext>
                </a:extLst>
              </p:cNvPr>
              <p:cNvSpPr>
                <a:spLocks noGrp="1" noRot="1" noChangeAspect="1" noMove="1" noResize="1" noEditPoints="1" noAdjustHandles="1" noChangeArrowheads="1" noChangeShapeType="1" noTextEdit="1"/>
              </p:cNvSpPr>
              <p:nvPr>
                <p:ph sz="half" idx="1"/>
              </p:nvPr>
            </p:nvSpPr>
            <p:spPr>
              <a:xfrm>
                <a:off x="581723" y="1825625"/>
                <a:ext cx="5181600" cy="4731292"/>
              </a:xfrm>
              <a:blipFill>
                <a:blip r:embed="rId2"/>
                <a:stretch>
                  <a:fillRect l="-471" b="-386"/>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73F273A0-088F-2D02-2EA6-A41093318FD4}"/>
              </a:ext>
            </a:extLst>
          </p:cNvPr>
          <p:cNvSpPr>
            <a:spLocks noGrp="1"/>
          </p:cNvSpPr>
          <p:nvPr>
            <p:ph type="title"/>
          </p:nvPr>
        </p:nvSpPr>
        <p:spPr/>
        <p:txBody>
          <a:bodyPr/>
          <a:lstStyle/>
          <a:p>
            <a:r>
              <a:rPr lang="en-GB" dirty="0"/>
              <a:t>Trajectory Generation Problem</a:t>
            </a:r>
          </a:p>
        </p:txBody>
      </p:sp>
      <p:sp>
        <p:nvSpPr>
          <p:cNvPr id="5" name="Rectangle 4">
            <a:extLst>
              <a:ext uri="{FF2B5EF4-FFF2-40B4-BE49-F238E27FC236}">
                <a16:creationId xmlns:a16="http://schemas.microsoft.com/office/drawing/2014/main" id="{406B8806-D2B2-B2F0-31FE-C6CC1F5E4D43}"/>
              </a:ext>
            </a:extLst>
          </p:cNvPr>
          <p:cNvSpPr/>
          <p:nvPr/>
        </p:nvSpPr>
        <p:spPr>
          <a:xfrm>
            <a:off x="1226635" y="4191270"/>
            <a:ext cx="4270917" cy="336125"/>
          </a:xfrm>
          <a:prstGeom prst="rect">
            <a:avLst/>
          </a:prstGeom>
          <a:solidFill>
            <a:schemeClr val="bg1">
              <a:lumMod val="7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dirty="0">
                <a:solidFill>
                  <a:schemeClr val="tx1">
                    <a:lumMod val="65000"/>
                    <a:lumOff val="35000"/>
                  </a:schemeClr>
                </a:solidFill>
                <a:latin typeface="Consolas" panose="020B0609020204030204" pitchFamily="49" charset="0"/>
                <a:cs typeface="Courier New" panose="02070309020205020404" pitchFamily="49" charset="0"/>
              </a:rPr>
              <a:t>move(t1, x1, t2, x2, …)</a:t>
            </a:r>
          </a:p>
        </p:txBody>
      </p:sp>
      <p:pic>
        <p:nvPicPr>
          <p:cNvPr id="6" name="Content Placeholder 4">
            <a:extLst>
              <a:ext uri="{FF2B5EF4-FFF2-40B4-BE49-F238E27FC236}">
                <a16:creationId xmlns:a16="http://schemas.microsoft.com/office/drawing/2014/main" id="{B20BDA31-3D95-814F-755F-018FB884604B}"/>
              </a:ext>
            </a:extLst>
          </p:cNvPr>
          <p:cNvPicPr>
            <a:picLocks noGrp="1" noChangeAspect="1"/>
          </p:cNvPicPr>
          <p:nvPr>
            <p:ph sz="half" idx="2"/>
          </p:nvPr>
        </p:nvPicPr>
        <p:blipFill>
          <a:blip r:embed="rId3"/>
          <a:stretch>
            <a:fillRect/>
          </a:stretch>
        </p:blipFill>
        <p:spPr>
          <a:xfrm>
            <a:off x="7442983" y="1697310"/>
            <a:ext cx="3718814" cy="2522635"/>
          </a:xfrm>
          <a:prstGeom prst="rect">
            <a:avLst/>
          </a:prstGeom>
        </p:spPr>
      </p:pic>
      <p:sp>
        <p:nvSpPr>
          <p:cNvPr id="7" name="Rectangle: Rounded Corners 6">
            <a:extLst>
              <a:ext uri="{FF2B5EF4-FFF2-40B4-BE49-F238E27FC236}">
                <a16:creationId xmlns:a16="http://schemas.microsoft.com/office/drawing/2014/main" id="{19A4DBD6-4714-28D7-6E91-BB4045FC72BE}"/>
              </a:ext>
            </a:extLst>
          </p:cNvPr>
          <p:cNvSpPr/>
          <p:nvPr/>
        </p:nvSpPr>
        <p:spPr>
          <a:xfrm>
            <a:off x="9231815" y="4616343"/>
            <a:ext cx="1855534" cy="1393902"/>
          </a:xfrm>
          <a:prstGeom prst="roundRect">
            <a:avLst/>
          </a:prstGeom>
          <a:ln w="57150">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solidFill>
                  <a:schemeClr val="bg2">
                    <a:lumMod val="50000"/>
                  </a:schemeClr>
                </a:solidFill>
                <a:latin typeface="Nexa-Light" panose="01000000000000000000" pitchFamily="2" charset="0"/>
              </a:rPr>
              <a:t>Trajectory Generator</a:t>
            </a:r>
          </a:p>
        </p:txBody>
      </p:sp>
      <p:cxnSp>
        <p:nvCxnSpPr>
          <p:cNvPr id="9" name="Straight Arrow Connector 8">
            <a:extLst>
              <a:ext uri="{FF2B5EF4-FFF2-40B4-BE49-F238E27FC236}">
                <a16:creationId xmlns:a16="http://schemas.microsoft.com/office/drawing/2014/main" id="{D5E4E82D-3E45-4659-2923-4B23470BB03B}"/>
              </a:ext>
            </a:extLst>
          </p:cNvPr>
          <p:cNvCxnSpPr>
            <a:cxnSpLocks/>
            <a:stCxn id="7" idx="3"/>
          </p:cNvCxnSpPr>
          <p:nvPr/>
        </p:nvCxnSpPr>
        <p:spPr>
          <a:xfrm>
            <a:off x="11087349" y="5313294"/>
            <a:ext cx="909968" cy="0"/>
          </a:xfrm>
          <a:prstGeom prst="straightConnector1">
            <a:avLst/>
          </a:prstGeom>
          <a:ln w="762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FDE780F5-FE2E-9F23-E74F-2D0AB795C161}"/>
              </a:ext>
            </a:extLst>
          </p:cNvPr>
          <p:cNvCxnSpPr>
            <a:cxnSpLocks/>
            <a:stCxn id="17" idx="3"/>
            <a:endCxn id="7" idx="1"/>
          </p:cNvCxnSpPr>
          <p:nvPr/>
        </p:nvCxnSpPr>
        <p:spPr>
          <a:xfrm>
            <a:off x="7875334" y="5279125"/>
            <a:ext cx="1356481" cy="34169"/>
          </a:xfrm>
          <a:prstGeom prst="straightConnector1">
            <a:avLst/>
          </a:prstGeom>
          <a:ln w="7620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A1D96E4-C387-601F-ECA8-C402AF37C13A}"/>
                  </a:ext>
                </a:extLst>
              </p:cNvPr>
              <p:cNvSpPr txBox="1"/>
              <p:nvPr/>
            </p:nvSpPr>
            <p:spPr>
              <a:xfrm flipH="1">
                <a:off x="11161797" y="4705291"/>
                <a:ext cx="69859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400" b="1" i="0" dirty="0" smtClean="0">
                          <a:solidFill>
                            <a:schemeClr val="tx1">
                              <a:lumMod val="65000"/>
                              <a:lumOff val="35000"/>
                            </a:schemeClr>
                          </a:solidFill>
                          <a:latin typeface="Cambria Math" panose="02040503050406030204" pitchFamily="18" charset="0"/>
                        </a:rPr>
                        <m:t>𝐗</m:t>
                      </m:r>
                      <m:r>
                        <a:rPr lang="en-GB" sz="2400" b="1" i="0" dirty="0" smtClean="0">
                          <a:solidFill>
                            <a:schemeClr val="tx1">
                              <a:lumMod val="65000"/>
                              <a:lumOff val="35000"/>
                            </a:schemeClr>
                          </a:solidFill>
                          <a:latin typeface="Cambria Math" panose="02040503050406030204" pitchFamily="18" charset="0"/>
                        </a:rPr>
                        <m:t>(</m:t>
                      </m:r>
                      <m:r>
                        <m:rPr>
                          <m:sty m:val="p"/>
                        </m:rPr>
                        <a:rPr lang="en-GB" sz="2400" b="0" i="0" dirty="0" smtClean="0">
                          <a:solidFill>
                            <a:schemeClr val="tx1">
                              <a:lumMod val="65000"/>
                              <a:lumOff val="35000"/>
                            </a:schemeClr>
                          </a:solidFill>
                          <a:latin typeface="Cambria Math" panose="02040503050406030204" pitchFamily="18" charset="0"/>
                        </a:rPr>
                        <m:t>t</m:t>
                      </m:r>
                      <m:r>
                        <a:rPr lang="en-GB" sz="2400" b="1" i="0" dirty="0" smtClean="0">
                          <a:solidFill>
                            <a:schemeClr val="tx1">
                              <a:lumMod val="65000"/>
                              <a:lumOff val="35000"/>
                            </a:schemeClr>
                          </a:solidFill>
                          <a:latin typeface="Cambria Math" panose="02040503050406030204" pitchFamily="18" charset="0"/>
                        </a:rPr>
                        <m:t>)</m:t>
                      </m:r>
                    </m:oMath>
                  </m:oMathPara>
                </a14:m>
                <a:endParaRPr lang="en-GB" sz="2400" dirty="0">
                  <a:solidFill>
                    <a:schemeClr val="tx1">
                      <a:lumMod val="65000"/>
                      <a:lumOff val="35000"/>
                    </a:schemeClr>
                  </a:solidFill>
                </a:endParaRPr>
              </a:p>
            </p:txBody>
          </p:sp>
        </mc:Choice>
        <mc:Fallback xmlns="">
          <p:sp>
            <p:nvSpPr>
              <p:cNvPr id="15" name="TextBox 14">
                <a:extLst>
                  <a:ext uri="{FF2B5EF4-FFF2-40B4-BE49-F238E27FC236}">
                    <a16:creationId xmlns:a16="http://schemas.microsoft.com/office/drawing/2014/main" id="{8A1D96E4-C387-601F-ECA8-C402AF37C13A}"/>
                  </a:ext>
                </a:extLst>
              </p:cNvPr>
              <p:cNvSpPr txBox="1">
                <a:spLocks noRot="1" noChangeAspect="1" noMove="1" noResize="1" noEditPoints="1" noAdjustHandles="1" noChangeArrowheads="1" noChangeShapeType="1" noTextEdit="1"/>
              </p:cNvSpPr>
              <p:nvPr/>
            </p:nvSpPr>
            <p:spPr>
              <a:xfrm flipH="1">
                <a:off x="11161797" y="4705291"/>
                <a:ext cx="698596" cy="461665"/>
              </a:xfrm>
              <a:prstGeom prst="rect">
                <a:avLst/>
              </a:prstGeom>
              <a:blipFill>
                <a:blip r:embed="rId4"/>
                <a:stretch>
                  <a:fillRect l="-1739" r="-12174" b="-171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7BBB125-D8FC-DAE9-B8E2-AFA17AFCD430}"/>
                  </a:ext>
                </a:extLst>
              </p:cNvPr>
              <p:cNvSpPr txBox="1"/>
              <p:nvPr/>
            </p:nvSpPr>
            <p:spPr>
              <a:xfrm flipH="1">
                <a:off x="7818333" y="4705291"/>
                <a:ext cx="106178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400" b="1" i="1" dirty="0" smtClean="0">
                              <a:solidFill>
                                <a:schemeClr val="tx1">
                                  <a:lumMod val="65000"/>
                                  <a:lumOff val="35000"/>
                                </a:schemeClr>
                              </a:solidFill>
                              <a:latin typeface="Cambria Math" panose="02040503050406030204" pitchFamily="18" charset="0"/>
                            </a:rPr>
                          </m:ctrlPr>
                        </m:dPr>
                        <m:e>
                          <m:sSub>
                            <m:sSubPr>
                              <m:ctrlPr>
                                <a:rPr lang="en-GB" sz="2400" b="1" i="1" dirty="0" smtClean="0">
                                  <a:solidFill>
                                    <a:schemeClr val="tx1">
                                      <a:lumMod val="65000"/>
                                      <a:lumOff val="35000"/>
                                    </a:schemeClr>
                                  </a:solidFill>
                                  <a:latin typeface="Cambria Math" panose="02040503050406030204" pitchFamily="18" charset="0"/>
                                </a:rPr>
                              </m:ctrlPr>
                            </m:sSubPr>
                            <m:e>
                              <m:r>
                                <a:rPr lang="en-GB" sz="2400" b="1" i="0" dirty="0" smtClean="0">
                                  <a:solidFill>
                                    <a:schemeClr val="tx1">
                                      <a:lumMod val="65000"/>
                                      <a:lumOff val="35000"/>
                                    </a:schemeClr>
                                  </a:solidFill>
                                  <a:latin typeface="Cambria Math" panose="02040503050406030204" pitchFamily="18" charset="0"/>
                                </a:rPr>
                                <m:t>𝐱</m:t>
                              </m:r>
                            </m:e>
                            <m:sub>
                              <m:r>
                                <m:rPr>
                                  <m:sty m:val="p"/>
                                </m:rPr>
                                <a:rPr lang="en-GB" sz="2400" b="0" i="0" dirty="0" smtClean="0">
                                  <a:solidFill>
                                    <a:schemeClr val="tx1">
                                      <a:lumMod val="65000"/>
                                      <a:lumOff val="35000"/>
                                    </a:schemeClr>
                                  </a:solidFill>
                                  <a:latin typeface="Cambria Math" panose="02040503050406030204" pitchFamily="18" charset="0"/>
                                </a:rPr>
                                <m:t>i</m:t>
                              </m:r>
                            </m:sub>
                          </m:sSub>
                          <m:r>
                            <a:rPr lang="en-GB" sz="2400" b="0" i="0" dirty="0" smtClean="0">
                              <a:solidFill>
                                <a:schemeClr val="tx1">
                                  <a:lumMod val="65000"/>
                                  <a:lumOff val="35000"/>
                                </a:schemeClr>
                              </a:solidFill>
                              <a:latin typeface="Cambria Math" panose="02040503050406030204" pitchFamily="18" charset="0"/>
                            </a:rPr>
                            <m:t>,</m:t>
                          </m:r>
                          <m:sSub>
                            <m:sSubPr>
                              <m:ctrlPr>
                                <a:rPr lang="en-GB" sz="2400" i="1" dirty="0" smtClean="0">
                                  <a:solidFill>
                                    <a:schemeClr val="tx1">
                                      <a:lumMod val="65000"/>
                                      <a:lumOff val="35000"/>
                                    </a:schemeClr>
                                  </a:solidFill>
                                  <a:latin typeface="Cambria Math" panose="02040503050406030204" pitchFamily="18" charset="0"/>
                                </a:rPr>
                              </m:ctrlPr>
                            </m:sSubPr>
                            <m:e>
                              <m:r>
                                <m:rPr>
                                  <m:sty m:val="p"/>
                                </m:rPr>
                                <a:rPr lang="en-GB" sz="2400" b="0" i="0" dirty="0" smtClean="0">
                                  <a:solidFill>
                                    <a:schemeClr val="tx1">
                                      <a:lumMod val="65000"/>
                                      <a:lumOff val="35000"/>
                                    </a:schemeClr>
                                  </a:solidFill>
                                  <a:latin typeface="Cambria Math" panose="02040503050406030204" pitchFamily="18" charset="0"/>
                                </a:rPr>
                                <m:t>t</m:t>
                              </m:r>
                            </m:e>
                            <m:sub>
                              <m:r>
                                <m:rPr>
                                  <m:sty m:val="p"/>
                                </m:rPr>
                                <a:rPr lang="en-GB" sz="2400" b="0" i="0" dirty="0" smtClean="0">
                                  <a:solidFill>
                                    <a:schemeClr val="tx1">
                                      <a:lumMod val="65000"/>
                                      <a:lumOff val="35000"/>
                                    </a:schemeClr>
                                  </a:solidFill>
                                  <a:latin typeface="Cambria Math" panose="02040503050406030204" pitchFamily="18" charset="0"/>
                                </a:rPr>
                                <m:t>i</m:t>
                              </m:r>
                            </m:sub>
                          </m:sSub>
                        </m:e>
                      </m:d>
                    </m:oMath>
                  </m:oMathPara>
                </a14:m>
                <a:endParaRPr lang="en-GB" sz="2400" dirty="0">
                  <a:solidFill>
                    <a:schemeClr val="tx1">
                      <a:lumMod val="65000"/>
                      <a:lumOff val="35000"/>
                    </a:schemeClr>
                  </a:solidFill>
                </a:endParaRPr>
              </a:p>
            </p:txBody>
          </p:sp>
        </mc:Choice>
        <mc:Fallback xmlns="">
          <p:sp>
            <p:nvSpPr>
              <p:cNvPr id="16" name="TextBox 15">
                <a:extLst>
                  <a:ext uri="{FF2B5EF4-FFF2-40B4-BE49-F238E27FC236}">
                    <a16:creationId xmlns:a16="http://schemas.microsoft.com/office/drawing/2014/main" id="{A7BBB125-D8FC-DAE9-B8E2-AFA17AFCD430}"/>
                  </a:ext>
                </a:extLst>
              </p:cNvPr>
              <p:cNvSpPr txBox="1">
                <a:spLocks noRot="1" noChangeAspect="1" noMove="1" noResize="1" noEditPoints="1" noAdjustHandles="1" noChangeArrowheads="1" noChangeShapeType="1" noTextEdit="1"/>
              </p:cNvSpPr>
              <p:nvPr/>
            </p:nvSpPr>
            <p:spPr>
              <a:xfrm flipH="1">
                <a:off x="7818333" y="4705291"/>
                <a:ext cx="1061789" cy="461665"/>
              </a:xfrm>
              <a:prstGeom prst="rect">
                <a:avLst/>
              </a:prstGeom>
              <a:blipFill>
                <a:blip r:embed="rId5"/>
                <a:stretch>
                  <a:fillRect b="-1316"/>
                </a:stretch>
              </a:blipFill>
            </p:spPr>
            <p:txBody>
              <a:bodyPr/>
              <a:lstStyle/>
              <a:p>
                <a:r>
                  <a:rPr lang="en-GB">
                    <a:noFill/>
                  </a:rPr>
                  <a:t> </a:t>
                </a:r>
              </a:p>
            </p:txBody>
          </p:sp>
        </mc:Fallback>
      </mc:AlternateContent>
      <p:sp>
        <p:nvSpPr>
          <p:cNvPr id="17" name="Rectangle: Rounded Corners 16">
            <a:extLst>
              <a:ext uri="{FF2B5EF4-FFF2-40B4-BE49-F238E27FC236}">
                <a16:creationId xmlns:a16="http://schemas.microsoft.com/office/drawing/2014/main" id="{F7137FEB-3739-1190-C24D-7D90C52F29A1}"/>
              </a:ext>
            </a:extLst>
          </p:cNvPr>
          <p:cNvSpPr/>
          <p:nvPr/>
        </p:nvSpPr>
        <p:spPr>
          <a:xfrm>
            <a:off x="6019800" y="4616343"/>
            <a:ext cx="1855534" cy="1325563"/>
          </a:xfrm>
          <a:prstGeom prst="roundRect">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GB" sz="1600" dirty="0">
                <a:solidFill>
                  <a:schemeClr val="bg2">
                    <a:lumMod val="50000"/>
                  </a:schemeClr>
                </a:solidFill>
                <a:latin typeface="Nexa-Light" panose="01000000000000000000" pitchFamily="2" charset="0"/>
              </a:rPr>
              <a:t>Person (expert) / Path planning algorithm</a:t>
            </a:r>
          </a:p>
        </p:txBody>
      </p:sp>
    </p:spTree>
    <p:extLst>
      <p:ext uri="{BB962C8B-B14F-4D97-AF65-F5344CB8AC3E}">
        <p14:creationId xmlns:p14="http://schemas.microsoft.com/office/powerpoint/2010/main" val="32692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1A4119-F1DF-F541-1DEB-9D3384897796}"/>
              </a:ext>
            </a:extLst>
          </p:cNvPr>
          <p:cNvSpPr>
            <a:spLocks noGrp="1"/>
          </p:cNvSpPr>
          <p:nvPr>
            <p:ph sz="half" idx="1"/>
          </p:nvPr>
        </p:nvSpPr>
        <p:spPr/>
        <p:txBody>
          <a:bodyPr>
            <a:normAutofit/>
          </a:bodyPr>
          <a:lstStyle/>
          <a:p>
            <a:pPr>
              <a:lnSpc>
                <a:spcPct val="150000"/>
              </a:lnSpc>
            </a:pPr>
            <a:r>
              <a:rPr lang="en-GB" sz="1700" dirty="0"/>
              <a:t>Feedback control often assumes that the </a:t>
            </a:r>
            <a:r>
              <a:rPr lang="en-GB" sz="1700" b="1" dirty="0"/>
              <a:t>controller</a:t>
            </a:r>
            <a:r>
              <a:rPr lang="en-GB" sz="1700" dirty="0"/>
              <a:t> is </a:t>
            </a:r>
            <a:r>
              <a:rPr lang="en-GB" sz="1700" b="1" dirty="0"/>
              <a:t>linear</a:t>
            </a:r>
            <a:r>
              <a:rPr lang="en-GB" sz="1700" dirty="0"/>
              <a:t>, error </a:t>
            </a:r>
            <a:r>
              <a:rPr lang="en-GB" sz="1700" b="1" dirty="0"/>
              <a:t>feedback</a:t>
            </a:r>
            <a:r>
              <a:rPr lang="en-GB" sz="1700" dirty="0"/>
              <a:t> (PID or state space) </a:t>
            </a:r>
          </a:p>
          <a:p>
            <a:pPr>
              <a:lnSpc>
                <a:spcPct val="150000"/>
              </a:lnSpc>
            </a:pPr>
            <a:r>
              <a:rPr lang="en-GB" sz="1700" dirty="0"/>
              <a:t>Assumed that the </a:t>
            </a:r>
            <a:r>
              <a:rPr lang="en-GB" sz="1700" b="1" dirty="0"/>
              <a:t>reference signal</a:t>
            </a:r>
            <a:r>
              <a:rPr lang="en-GB" sz="1700" dirty="0"/>
              <a:t> is a step or a </a:t>
            </a:r>
            <a:r>
              <a:rPr lang="en-GB" sz="1700" b="1" dirty="0"/>
              <a:t>sequence of steps</a:t>
            </a:r>
            <a:r>
              <a:rPr lang="en-GB" sz="1700" dirty="0"/>
              <a:t> which specify the desired (joint) position at time points.</a:t>
            </a:r>
          </a:p>
          <a:p>
            <a:pPr>
              <a:lnSpc>
                <a:spcPct val="150000"/>
              </a:lnSpc>
            </a:pPr>
            <a:r>
              <a:rPr lang="en-GB" sz="1700" dirty="0"/>
              <a:t>These assumptions can presents several characteristically behaviours such as: non smooth trajectories and poor set point following.</a:t>
            </a:r>
          </a:p>
        </p:txBody>
      </p:sp>
      <p:pic>
        <p:nvPicPr>
          <p:cNvPr id="5" name="Content Placeholder 4">
            <a:extLst>
              <a:ext uri="{FF2B5EF4-FFF2-40B4-BE49-F238E27FC236}">
                <a16:creationId xmlns:a16="http://schemas.microsoft.com/office/drawing/2014/main" id="{A3771CB6-3ED5-5515-5622-5892A1E9C174}"/>
              </a:ext>
            </a:extLst>
          </p:cNvPr>
          <p:cNvPicPr>
            <a:picLocks noGrp="1" noChangeAspect="1"/>
          </p:cNvPicPr>
          <p:nvPr>
            <p:ph sz="half" idx="2"/>
          </p:nvPr>
        </p:nvPicPr>
        <p:blipFill>
          <a:blip r:embed="rId2"/>
          <a:stretch>
            <a:fillRect/>
          </a:stretch>
        </p:blipFill>
        <p:spPr>
          <a:xfrm>
            <a:off x="6903559" y="2739312"/>
            <a:ext cx="3718882" cy="2523963"/>
          </a:xfrm>
          <a:prstGeom prst="rect">
            <a:avLst/>
          </a:prstGeom>
        </p:spPr>
      </p:pic>
      <p:sp>
        <p:nvSpPr>
          <p:cNvPr id="4" name="Title 3">
            <a:extLst>
              <a:ext uri="{FF2B5EF4-FFF2-40B4-BE49-F238E27FC236}">
                <a16:creationId xmlns:a16="http://schemas.microsoft.com/office/drawing/2014/main" id="{4A1D0FDD-68E0-0235-C160-259917D95D34}"/>
              </a:ext>
            </a:extLst>
          </p:cNvPr>
          <p:cNvSpPr>
            <a:spLocks noGrp="1"/>
          </p:cNvSpPr>
          <p:nvPr>
            <p:ph type="title"/>
          </p:nvPr>
        </p:nvSpPr>
        <p:spPr/>
        <p:txBody>
          <a:bodyPr>
            <a:noAutofit/>
          </a:bodyPr>
          <a:lstStyle/>
          <a:p>
            <a:r>
              <a:rPr lang="en-GB" sz="3200" dirty="0"/>
              <a:t>Why not use Step Reference Trajectories &amp; Linear Feedback Control?</a:t>
            </a:r>
          </a:p>
        </p:txBody>
      </p:sp>
    </p:spTree>
    <p:extLst>
      <p:ext uri="{BB962C8B-B14F-4D97-AF65-F5344CB8AC3E}">
        <p14:creationId xmlns:p14="http://schemas.microsoft.com/office/powerpoint/2010/main" val="96538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1A4119-F1DF-F541-1DEB-9D3384897796}"/>
              </a:ext>
            </a:extLst>
          </p:cNvPr>
          <p:cNvSpPr>
            <a:spLocks noGrp="1"/>
          </p:cNvSpPr>
          <p:nvPr>
            <p:ph sz="half" idx="1"/>
          </p:nvPr>
        </p:nvSpPr>
        <p:spPr/>
        <p:txBody>
          <a:bodyPr>
            <a:normAutofit/>
          </a:bodyPr>
          <a:lstStyle/>
          <a:p>
            <a:pPr>
              <a:lnSpc>
                <a:spcPct val="150000"/>
              </a:lnSpc>
            </a:pPr>
            <a:r>
              <a:rPr lang="en-GB" sz="1600" dirty="0"/>
              <a:t>Step angle / position commands do not specify how the robot actually responds so </a:t>
            </a:r>
            <a:r>
              <a:rPr lang="en-GB" sz="1600" b="1" dirty="0"/>
              <a:t>collisions may occur</a:t>
            </a:r>
            <a:r>
              <a:rPr lang="en-GB" sz="1600" dirty="0"/>
              <a:t> with the environment</a:t>
            </a:r>
          </a:p>
          <a:p>
            <a:pPr>
              <a:lnSpc>
                <a:spcPct val="150000"/>
              </a:lnSpc>
            </a:pPr>
            <a:r>
              <a:rPr lang="en-GB" sz="1600" dirty="0"/>
              <a:t>Smooth motion is required (not short steady state periods with sharp transients)</a:t>
            </a:r>
          </a:p>
          <a:p>
            <a:pPr>
              <a:lnSpc>
                <a:spcPct val="150000"/>
              </a:lnSpc>
            </a:pPr>
            <a:r>
              <a:rPr lang="en-GB" sz="1600" dirty="0"/>
              <a:t>Joint errors are largest at the start, so are the calculated torques and this can </a:t>
            </a:r>
            <a:r>
              <a:rPr lang="en-GB" sz="1600" b="1" dirty="0"/>
              <a:t>significantly exceed the delivered torque</a:t>
            </a:r>
            <a:endParaRPr lang="en-GB" sz="1700" dirty="0"/>
          </a:p>
        </p:txBody>
      </p:sp>
      <p:sp>
        <p:nvSpPr>
          <p:cNvPr id="3" name="Content Placeholder 2">
            <a:extLst>
              <a:ext uri="{FF2B5EF4-FFF2-40B4-BE49-F238E27FC236}">
                <a16:creationId xmlns:a16="http://schemas.microsoft.com/office/drawing/2014/main" id="{9FF00621-7247-F5F4-CA82-94906282548F}"/>
              </a:ext>
            </a:extLst>
          </p:cNvPr>
          <p:cNvSpPr>
            <a:spLocks noGrp="1"/>
          </p:cNvSpPr>
          <p:nvPr>
            <p:ph sz="half" idx="2"/>
          </p:nvPr>
        </p:nvSpPr>
        <p:spPr/>
        <p:txBody>
          <a:bodyPr>
            <a:normAutofit/>
          </a:bodyPr>
          <a:lstStyle/>
          <a:p>
            <a:pPr>
              <a:lnSpc>
                <a:spcPct val="150000"/>
              </a:lnSpc>
            </a:pPr>
            <a:r>
              <a:rPr lang="en-GB" sz="1600" b="1" dirty="0"/>
              <a:t>PID control zeros</a:t>
            </a:r>
            <a:r>
              <a:rPr lang="en-GB" sz="1600" dirty="0"/>
              <a:t> often produce </a:t>
            </a:r>
            <a:r>
              <a:rPr lang="en-GB" sz="1600" b="1" dirty="0"/>
              <a:t>overshoot</a:t>
            </a:r>
            <a:endParaRPr lang="en-GB" sz="1600" dirty="0"/>
          </a:p>
          <a:p>
            <a:pPr>
              <a:lnSpc>
                <a:spcPct val="150000"/>
              </a:lnSpc>
            </a:pPr>
            <a:r>
              <a:rPr lang="en-GB" sz="1600" dirty="0"/>
              <a:t>Robots are often quite </a:t>
            </a:r>
            <a:r>
              <a:rPr lang="en-GB" sz="1600" b="1" dirty="0"/>
              <a:t>non-linear</a:t>
            </a:r>
          </a:p>
          <a:p>
            <a:pPr>
              <a:lnSpc>
                <a:spcPct val="150000"/>
              </a:lnSpc>
            </a:pPr>
            <a:r>
              <a:rPr lang="en-GB" sz="1600" dirty="0"/>
              <a:t>Error-based PID control is </a:t>
            </a:r>
            <a:r>
              <a:rPr lang="en-GB" sz="1600" b="1" dirty="0"/>
              <a:t>reactive</a:t>
            </a:r>
            <a:r>
              <a:rPr lang="en-GB" sz="1600" dirty="0"/>
              <a:t>, i.e. an error must exist for the control signal to be calculated</a:t>
            </a:r>
          </a:p>
          <a:p>
            <a:pPr>
              <a:lnSpc>
                <a:spcPct val="150000"/>
              </a:lnSpc>
            </a:pPr>
            <a:r>
              <a:rPr lang="en-GB" sz="1600" dirty="0"/>
              <a:t>Highly accurate position </a:t>
            </a:r>
            <a:r>
              <a:rPr lang="en-GB" sz="1400" dirty="0"/>
              <a:t>specification &amp; control is required</a:t>
            </a:r>
          </a:p>
        </p:txBody>
      </p:sp>
      <p:sp>
        <p:nvSpPr>
          <p:cNvPr id="4" name="Title 3">
            <a:extLst>
              <a:ext uri="{FF2B5EF4-FFF2-40B4-BE49-F238E27FC236}">
                <a16:creationId xmlns:a16="http://schemas.microsoft.com/office/drawing/2014/main" id="{4A1D0FDD-68E0-0235-C160-259917D95D34}"/>
              </a:ext>
            </a:extLst>
          </p:cNvPr>
          <p:cNvSpPr>
            <a:spLocks noGrp="1"/>
          </p:cNvSpPr>
          <p:nvPr>
            <p:ph type="title"/>
          </p:nvPr>
        </p:nvSpPr>
        <p:spPr/>
        <p:txBody>
          <a:bodyPr>
            <a:noAutofit/>
          </a:bodyPr>
          <a:lstStyle/>
          <a:p>
            <a:r>
              <a:rPr lang="en-GB" sz="3200" dirty="0"/>
              <a:t>Step Reference trajectories disadvantages.</a:t>
            </a:r>
          </a:p>
        </p:txBody>
      </p:sp>
    </p:spTree>
    <p:extLst>
      <p:ext uri="{BB962C8B-B14F-4D97-AF65-F5344CB8AC3E}">
        <p14:creationId xmlns:p14="http://schemas.microsoft.com/office/powerpoint/2010/main" val="62338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EB2F9F-A2D3-56A8-7FC6-A9AD08B9409B}"/>
              </a:ext>
            </a:extLst>
          </p:cNvPr>
          <p:cNvSpPr>
            <a:spLocks noGrp="1"/>
          </p:cNvSpPr>
          <p:nvPr>
            <p:ph sz="half" idx="1"/>
          </p:nvPr>
        </p:nvSpPr>
        <p:spPr/>
        <p:txBody>
          <a:bodyPr>
            <a:normAutofit/>
          </a:bodyPr>
          <a:lstStyle/>
          <a:p>
            <a:pPr>
              <a:lnSpc>
                <a:spcPct val="150000"/>
              </a:lnSpc>
            </a:pPr>
            <a:r>
              <a:rPr lang="en-GB" sz="1600" dirty="0"/>
              <a:t>Other type of controller are needed for these tasks.</a:t>
            </a:r>
          </a:p>
          <a:p>
            <a:pPr>
              <a:lnSpc>
                <a:spcPct val="150000"/>
              </a:lnSpc>
            </a:pPr>
            <a:r>
              <a:rPr lang="en-GB" sz="1600" dirty="0"/>
              <a:t>As an example it is possible to use Sliding mode control, feedback linearization, model predictive control. </a:t>
            </a:r>
          </a:p>
          <a:p>
            <a:pPr>
              <a:lnSpc>
                <a:spcPct val="150000"/>
              </a:lnSpc>
            </a:pPr>
            <a:r>
              <a:rPr lang="en-GB" sz="1600" dirty="0"/>
              <a:t>These types of controllers, use the model of the system’s dynamical behaviour to follow reference trajectories in a smooth fashion.</a:t>
            </a:r>
          </a:p>
          <a:p>
            <a:endParaRPr lang="en-GB" dirty="0"/>
          </a:p>
        </p:txBody>
      </p:sp>
      <p:pic>
        <p:nvPicPr>
          <p:cNvPr id="5" name="Content Placeholder 4">
            <a:extLst>
              <a:ext uri="{FF2B5EF4-FFF2-40B4-BE49-F238E27FC236}">
                <a16:creationId xmlns:a16="http://schemas.microsoft.com/office/drawing/2014/main" id="{9472C0BB-7394-431C-6936-5C2A093DF1ED}"/>
              </a:ext>
            </a:extLst>
          </p:cNvPr>
          <p:cNvPicPr>
            <a:picLocks noGrp="1" noChangeAspect="1"/>
          </p:cNvPicPr>
          <p:nvPr>
            <p:ph sz="half" idx="2"/>
          </p:nvPr>
        </p:nvPicPr>
        <p:blipFill>
          <a:blip r:embed="rId2"/>
          <a:stretch>
            <a:fillRect/>
          </a:stretch>
        </p:blipFill>
        <p:spPr>
          <a:xfrm>
            <a:off x="7044239" y="2429168"/>
            <a:ext cx="4632834" cy="3144252"/>
          </a:xfrm>
          <a:prstGeom prst="rect">
            <a:avLst/>
          </a:prstGeom>
        </p:spPr>
      </p:pic>
      <p:sp>
        <p:nvSpPr>
          <p:cNvPr id="4" name="Title 3">
            <a:extLst>
              <a:ext uri="{FF2B5EF4-FFF2-40B4-BE49-F238E27FC236}">
                <a16:creationId xmlns:a16="http://schemas.microsoft.com/office/drawing/2014/main" id="{BA0396DF-4AA7-7617-A6DF-B8EA77EEB958}"/>
              </a:ext>
            </a:extLst>
          </p:cNvPr>
          <p:cNvSpPr>
            <a:spLocks noGrp="1"/>
          </p:cNvSpPr>
          <p:nvPr>
            <p:ph type="title"/>
          </p:nvPr>
        </p:nvSpPr>
        <p:spPr/>
        <p:txBody>
          <a:bodyPr/>
          <a:lstStyle/>
          <a:p>
            <a:r>
              <a:rPr lang="en-GB" dirty="0"/>
              <a:t>Step Reference trajectories disadvantages.</a:t>
            </a:r>
          </a:p>
        </p:txBody>
      </p:sp>
    </p:spTree>
    <p:extLst>
      <p:ext uri="{BB962C8B-B14F-4D97-AF65-F5344CB8AC3E}">
        <p14:creationId xmlns:p14="http://schemas.microsoft.com/office/powerpoint/2010/main" val="85844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4E8E9C0-10EE-6734-1478-94D4D7FC5D94}"/>
                  </a:ext>
                </a:extLst>
              </p:cNvPr>
              <p:cNvSpPr>
                <a:spLocks noGrp="1"/>
              </p:cNvSpPr>
              <p:nvPr>
                <p:ph sz="half" idx="1"/>
              </p:nvPr>
            </p:nvSpPr>
            <p:spPr/>
            <p:txBody>
              <a:bodyPr/>
              <a:lstStyle/>
              <a:p>
                <a:pPr>
                  <a:lnSpc>
                    <a:spcPct val="150000"/>
                  </a:lnSpc>
                </a:pPr>
                <a:r>
                  <a:rPr lang="en-GB" sz="1600" dirty="0"/>
                  <a:t>The aim of the trajectory generator is to produce a continuous path from the discrete set of points </a:t>
                </a:r>
                <a14:m>
                  <m:oMath xmlns:m="http://schemas.openxmlformats.org/officeDocument/2006/math">
                    <m:d>
                      <m:dPr>
                        <m:begChr m:val="{"/>
                        <m:endChr m:val="}"/>
                        <m:ctrlPr>
                          <a:rPr lang="en-GB" sz="1600" b="1" i="1" dirty="0" smtClean="0">
                            <a:solidFill>
                              <a:schemeClr val="tx1">
                                <a:lumMod val="65000"/>
                                <a:lumOff val="35000"/>
                              </a:schemeClr>
                            </a:solidFill>
                            <a:latin typeface="Cambria Math" panose="02040503050406030204" pitchFamily="18" charset="0"/>
                          </a:rPr>
                        </m:ctrlPr>
                      </m:dPr>
                      <m:e>
                        <m:sSub>
                          <m:sSubPr>
                            <m:ctrlPr>
                              <a:rPr lang="en-GB" sz="1600" b="1" i="1" dirty="0" smtClean="0">
                                <a:solidFill>
                                  <a:schemeClr val="tx1">
                                    <a:lumMod val="65000"/>
                                    <a:lumOff val="35000"/>
                                  </a:schemeClr>
                                </a:solidFill>
                                <a:latin typeface="Cambria Math" panose="02040503050406030204" pitchFamily="18" charset="0"/>
                              </a:rPr>
                            </m:ctrlPr>
                          </m:sSubPr>
                          <m:e>
                            <m:r>
                              <a:rPr lang="en-GB" sz="1600" b="1" i="0" dirty="0" smtClean="0">
                                <a:solidFill>
                                  <a:schemeClr val="tx1">
                                    <a:lumMod val="65000"/>
                                    <a:lumOff val="35000"/>
                                  </a:schemeClr>
                                </a:solidFill>
                                <a:latin typeface="Cambria Math" panose="02040503050406030204" pitchFamily="18" charset="0"/>
                              </a:rPr>
                              <m:t>𝐱</m:t>
                            </m:r>
                          </m:e>
                          <m:sub>
                            <m:r>
                              <m:rPr>
                                <m:sty m:val="p"/>
                              </m:rPr>
                              <a:rPr lang="en-GB" sz="1600" b="0" i="0" dirty="0" smtClean="0">
                                <a:solidFill>
                                  <a:schemeClr val="tx1">
                                    <a:lumMod val="65000"/>
                                    <a:lumOff val="35000"/>
                                  </a:schemeClr>
                                </a:solidFill>
                                <a:latin typeface="Cambria Math" panose="02040503050406030204" pitchFamily="18" charset="0"/>
                              </a:rPr>
                              <m:t>i</m:t>
                            </m:r>
                          </m:sub>
                        </m:sSub>
                        <m:r>
                          <a:rPr lang="en-GB" sz="1600" b="0" i="0" dirty="0" smtClean="0">
                            <a:solidFill>
                              <a:schemeClr val="tx1">
                                <a:lumMod val="65000"/>
                                <a:lumOff val="35000"/>
                              </a:schemeClr>
                            </a:solidFill>
                            <a:latin typeface="Cambria Math" panose="02040503050406030204" pitchFamily="18" charset="0"/>
                          </a:rPr>
                          <m:t>,</m:t>
                        </m:r>
                        <m:sSub>
                          <m:sSubPr>
                            <m:ctrlPr>
                              <a:rPr lang="en-GB" sz="1600" i="1" dirty="0" smtClean="0">
                                <a:solidFill>
                                  <a:schemeClr val="tx1">
                                    <a:lumMod val="65000"/>
                                    <a:lumOff val="35000"/>
                                  </a:schemeClr>
                                </a:solidFill>
                                <a:latin typeface="Cambria Math" panose="02040503050406030204" pitchFamily="18" charset="0"/>
                              </a:rPr>
                            </m:ctrlPr>
                          </m:sSubPr>
                          <m:e>
                            <m:r>
                              <m:rPr>
                                <m:sty m:val="p"/>
                              </m:rPr>
                              <a:rPr lang="en-GB" sz="1600" b="0" i="0" dirty="0" smtClean="0">
                                <a:solidFill>
                                  <a:schemeClr val="tx1">
                                    <a:lumMod val="65000"/>
                                    <a:lumOff val="35000"/>
                                  </a:schemeClr>
                                </a:solidFill>
                                <a:latin typeface="Cambria Math" panose="02040503050406030204" pitchFamily="18" charset="0"/>
                              </a:rPr>
                              <m:t>t</m:t>
                            </m:r>
                          </m:e>
                          <m:sub>
                            <m:r>
                              <m:rPr>
                                <m:sty m:val="p"/>
                              </m:rPr>
                              <a:rPr lang="en-GB" sz="1600" b="0" i="0" dirty="0" smtClean="0">
                                <a:solidFill>
                                  <a:schemeClr val="tx1">
                                    <a:lumMod val="65000"/>
                                    <a:lumOff val="35000"/>
                                  </a:schemeClr>
                                </a:solidFill>
                                <a:latin typeface="Cambria Math" panose="02040503050406030204" pitchFamily="18" charset="0"/>
                              </a:rPr>
                              <m:t>i</m:t>
                            </m:r>
                          </m:sub>
                        </m:sSub>
                      </m:e>
                    </m:d>
                  </m:oMath>
                </a14:m>
                <a:r>
                  <a:rPr lang="en-GB" sz="1600" dirty="0">
                    <a:solidFill>
                      <a:schemeClr val="tx1">
                        <a:lumMod val="65000"/>
                        <a:lumOff val="35000"/>
                      </a:schemeClr>
                    </a:solidFill>
                  </a:rPr>
                  <a:t>, that sample the desired trajectory.</a:t>
                </a:r>
              </a:p>
              <a:p>
                <a:pPr>
                  <a:lnSpc>
                    <a:spcPct val="150000"/>
                  </a:lnSpc>
                </a:pPr>
                <a:r>
                  <a:rPr lang="en-GB" sz="1600" dirty="0">
                    <a:solidFill>
                      <a:schemeClr val="tx1">
                        <a:lumMod val="65000"/>
                        <a:lumOff val="35000"/>
                      </a:schemeClr>
                    </a:solidFill>
                  </a:rPr>
                  <a:t>Usually the trajectories are specified in </a:t>
                </a:r>
                <a:r>
                  <a:rPr lang="en-GB" sz="1600" b="1" dirty="0">
                    <a:solidFill>
                      <a:schemeClr val="tx1">
                        <a:lumMod val="65000"/>
                        <a:lumOff val="35000"/>
                      </a:schemeClr>
                    </a:solidFill>
                  </a:rPr>
                  <a:t>cartesian space</a:t>
                </a:r>
                <a:r>
                  <a:rPr lang="en-GB" sz="1600" dirty="0">
                    <a:solidFill>
                      <a:schemeClr val="tx1">
                        <a:lumMod val="65000"/>
                        <a:lumOff val="35000"/>
                      </a:schemeClr>
                    </a:solidFill>
                  </a:rPr>
                  <a:t>, then converted to </a:t>
                </a:r>
                <a:r>
                  <a:rPr lang="en-GB" sz="1600" b="1" dirty="0">
                    <a:solidFill>
                      <a:schemeClr val="tx1">
                        <a:lumMod val="65000"/>
                        <a:lumOff val="35000"/>
                      </a:schemeClr>
                    </a:solidFill>
                  </a:rPr>
                  <a:t>joint space.</a:t>
                </a:r>
              </a:p>
              <a:p>
                <a:pPr>
                  <a:lnSpc>
                    <a:spcPct val="150000"/>
                  </a:lnSpc>
                </a:pPr>
                <a:r>
                  <a:rPr lang="en-GB" sz="1600" dirty="0">
                    <a:solidFill>
                      <a:schemeClr val="tx1">
                        <a:lumMod val="65000"/>
                        <a:lumOff val="35000"/>
                      </a:schemeClr>
                    </a:solidFill>
                  </a:rPr>
                  <a:t>Some constraints are defined to make the trajectory smooth and continuous for the robot.</a:t>
                </a:r>
              </a:p>
            </p:txBody>
          </p:sp>
        </mc:Choice>
        <mc:Fallback xmlns="">
          <p:sp>
            <p:nvSpPr>
              <p:cNvPr id="2" name="Content Placeholder 1">
                <a:extLst>
                  <a:ext uri="{FF2B5EF4-FFF2-40B4-BE49-F238E27FC236}">
                    <a16:creationId xmlns:a16="http://schemas.microsoft.com/office/drawing/2014/main" id="{44E8E9C0-10EE-6734-1478-94D4D7FC5D94}"/>
                  </a:ext>
                </a:extLst>
              </p:cNvPr>
              <p:cNvSpPr>
                <a:spLocks noGrp="1" noRot="1" noChangeAspect="1" noMove="1" noResize="1" noEditPoints="1" noAdjustHandles="1" noChangeArrowheads="1" noChangeShapeType="1" noTextEdit="1"/>
              </p:cNvSpPr>
              <p:nvPr>
                <p:ph sz="half" idx="1"/>
              </p:nvPr>
            </p:nvSpPr>
            <p:spPr>
              <a:blipFill>
                <a:blip r:embed="rId2"/>
                <a:stretch>
                  <a:fillRect l="-471" r="-1059"/>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7D1EA21A-AA23-9B01-9709-A6B96B61DC8D}"/>
              </a:ext>
            </a:extLst>
          </p:cNvPr>
          <p:cNvPicPr>
            <a:picLocks noGrp="1" noChangeAspect="1"/>
          </p:cNvPicPr>
          <p:nvPr>
            <p:ph sz="half" idx="2"/>
          </p:nvPr>
        </p:nvPicPr>
        <p:blipFill>
          <a:blip r:embed="rId3"/>
          <a:stretch>
            <a:fillRect/>
          </a:stretch>
        </p:blipFill>
        <p:spPr>
          <a:xfrm>
            <a:off x="6172202" y="2785139"/>
            <a:ext cx="6169071" cy="2276387"/>
          </a:xfrm>
          <a:prstGeom prst="rect">
            <a:avLst/>
          </a:prstGeom>
        </p:spPr>
      </p:pic>
      <p:sp>
        <p:nvSpPr>
          <p:cNvPr id="4" name="Title 3">
            <a:extLst>
              <a:ext uri="{FF2B5EF4-FFF2-40B4-BE49-F238E27FC236}">
                <a16:creationId xmlns:a16="http://schemas.microsoft.com/office/drawing/2014/main" id="{1BC833B1-85AD-94FB-BA9F-2AF0BD7187E9}"/>
              </a:ext>
            </a:extLst>
          </p:cNvPr>
          <p:cNvSpPr>
            <a:spLocks noGrp="1"/>
          </p:cNvSpPr>
          <p:nvPr>
            <p:ph type="title"/>
          </p:nvPr>
        </p:nvSpPr>
        <p:spPr/>
        <p:txBody>
          <a:bodyPr/>
          <a:lstStyle/>
          <a:p>
            <a:r>
              <a:rPr lang="en-GB" dirty="0"/>
              <a:t>Trajectory generation</a:t>
            </a:r>
          </a:p>
        </p:txBody>
      </p:sp>
    </p:spTree>
    <p:extLst>
      <p:ext uri="{BB962C8B-B14F-4D97-AF65-F5344CB8AC3E}">
        <p14:creationId xmlns:p14="http://schemas.microsoft.com/office/powerpoint/2010/main" val="2568773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6A6308-A45D-E8B0-8DF4-AC87170C984B}"/>
              </a:ext>
            </a:extLst>
          </p:cNvPr>
          <p:cNvSpPr>
            <a:spLocks noGrp="1"/>
          </p:cNvSpPr>
          <p:nvPr>
            <p:ph sz="half" idx="1"/>
          </p:nvPr>
        </p:nvSpPr>
        <p:spPr/>
        <p:txBody>
          <a:bodyPr/>
          <a:lstStyle/>
          <a:p>
            <a:pPr>
              <a:lnSpc>
                <a:spcPct val="150000"/>
              </a:lnSpc>
            </a:pPr>
            <a:r>
              <a:rPr lang="en-GB" sz="1600" dirty="0"/>
              <a:t>Interpolation of a set of points can be done in different ways.</a:t>
            </a:r>
          </a:p>
          <a:p>
            <a:pPr>
              <a:lnSpc>
                <a:spcPct val="150000"/>
              </a:lnSpc>
            </a:pPr>
            <a:r>
              <a:rPr lang="en-GB" sz="1600" dirty="0"/>
              <a:t>The two man ways are polynomial and spline interpolation. </a:t>
            </a:r>
          </a:p>
          <a:p>
            <a:pPr>
              <a:lnSpc>
                <a:spcPct val="150000"/>
              </a:lnSpc>
            </a:pPr>
            <a:r>
              <a:rPr lang="en-GB" sz="1600" dirty="0"/>
              <a:t>Polynomial interpolation is good with higher order polynomials, but presents several problems such as Runge’s Phenomenon.</a:t>
            </a:r>
          </a:p>
          <a:p>
            <a:pPr lvl="1">
              <a:lnSpc>
                <a:spcPct val="150000"/>
              </a:lnSpc>
            </a:pPr>
            <a:endParaRPr lang="en-GB" sz="1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54D6B9-28EF-FCC1-7B55-BAC245D93B2F}"/>
                  </a:ext>
                </a:extLst>
              </p:cNvPr>
              <p:cNvSpPr>
                <a:spLocks noGrp="1"/>
              </p:cNvSpPr>
              <p:nvPr>
                <p:ph sz="half" idx="2"/>
              </p:nvPr>
            </p:nvSpPr>
            <p:spPr/>
            <p:txBody>
              <a:bodyPr>
                <a:normAutofit/>
              </a:bodyPr>
              <a:lstStyle/>
              <a:p>
                <a:pPr marL="0" indent="0">
                  <a:lnSpc>
                    <a:spcPct val="150000"/>
                  </a:lnSpc>
                  <a:buNone/>
                </a:pPr>
                <a:r>
                  <a:rPr lang="en-GB" sz="1800" b="1" dirty="0">
                    <a:latin typeface="Nexa-Bold" panose="01000000000000000000" pitchFamily="2" charset="0"/>
                  </a:rPr>
                  <a:t>Spline interpolation</a:t>
                </a:r>
              </a:p>
              <a:p>
                <a:pPr>
                  <a:lnSpc>
                    <a:spcPct val="150000"/>
                  </a:lnSpc>
                </a:pPr>
                <a:r>
                  <a:rPr lang="en-GB" sz="1600" dirty="0"/>
                  <a:t>A </a:t>
                </a:r>
                <a:r>
                  <a:rPr lang="en-GB" sz="1600" b="1" dirty="0"/>
                  <a:t>spline</a:t>
                </a:r>
                <a:r>
                  <a:rPr lang="en-GB" sz="1600" dirty="0"/>
                  <a:t> is a </a:t>
                </a:r>
                <a:r>
                  <a:rPr lang="en-GB" sz="1600" b="1" dirty="0"/>
                  <a:t>numeric function</a:t>
                </a:r>
                <a:r>
                  <a:rPr lang="en-GB" sz="1600" dirty="0"/>
                  <a:t> which is made of </a:t>
                </a:r>
                <a:r>
                  <a:rPr lang="en-GB" sz="1600" b="1" dirty="0"/>
                  <a:t>piecewise</a:t>
                </a:r>
                <a:r>
                  <a:rPr lang="en-GB" sz="1600" dirty="0"/>
                  <a:t> </a:t>
                </a:r>
                <a:r>
                  <a:rPr lang="en-GB" sz="1600" b="1" dirty="0"/>
                  <a:t>polynomials</a:t>
                </a:r>
                <a:r>
                  <a:rPr lang="en-GB" sz="1600" dirty="0"/>
                  <a:t>, </a:t>
                </a:r>
                <a14:m>
                  <m:oMath xmlns:m="http://schemas.openxmlformats.org/officeDocument/2006/math">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𝑝</m:t>
                        </m:r>
                      </m:e>
                      <m:sub>
                        <m:r>
                          <a:rPr lang="en-GB" sz="1600" b="0" i="1" smtClean="0">
                            <a:latin typeface="Cambria Math" panose="02040503050406030204" pitchFamily="18" charset="0"/>
                          </a:rPr>
                          <m:t>𝑘</m:t>
                        </m:r>
                      </m:sub>
                    </m:sSub>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oMath>
                </a14:m>
                <a:r>
                  <a:rPr lang="en-GB" sz="1600" dirty="0"/>
                  <a:t>.</a:t>
                </a:r>
              </a:p>
              <a:p>
                <a:pPr>
                  <a:lnSpc>
                    <a:spcPct val="150000"/>
                  </a:lnSpc>
                </a:pPr>
                <a:r>
                  <a:rPr lang="en-GB" sz="1600" dirty="0"/>
                  <a:t>It’s smooth at the </a:t>
                </a:r>
                <a:r>
                  <a:rPr lang="en-GB" sz="1600" b="1" dirty="0"/>
                  <a:t>knots</a:t>
                </a:r>
                <a:r>
                  <a:rPr lang="en-GB" sz="1600" dirty="0"/>
                  <a:t> - where the polynomial pieces connect and data points, </a:t>
                </a:r>
                <a14:m>
                  <m:oMath xmlns:m="http://schemas.openxmlformats.org/officeDocument/2006/math">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𝑡</m:t>
                        </m:r>
                      </m:e>
                      <m:sub>
                        <m:r>
                          <a:rPr lang="en-GB" sz="1600" b="0" i="1" smtClean="0">
                            <a:latin typeface="Cambria Math" panose="02040503050406030204" pitchFamily="18" charset="0"/>
                          </a:rPr>
                          <m:t>𝑘</m:t>
                        </m:r>
                      </m:sub>
                    </m:sSub>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𝑥</m:t>
                        </m:r>
                      </m:e>
                      <m:sub>
                        <m:r>
                          <a:rPr lang="en-GB" sz="1600" i="1">
                            <a:latin typeface="Cambria Math" panose="02040503050406030204" pitchFamily="18" charset="0"/>
                          </a:rPr>
                          <m:t>𝑘</m:t>
                        </m:r>
                      </m:sub>
                    </m:sSub>
                    <m:r>
                      <a:rPr lang="en-GB" sz="1600" b="0" i="1" smtClean="0">
                        <a:latin typeface="Cambria Math" panose="02040503050406030204" pitchFamily="18" charset="0"/>
                      </a:rPr>
                      <m:t>}</m:t>
                    </m:r>
                  </m:oMath>
                </a14:m>
                <a:r>
                  <a:rPr lang="en-GB" sz="1600" dirty="0"/>
                  <a:t>, are given.</a:t>
                </a:r>
              </a:p>
              <a:p>
                <a:pPr>
                  <a:lnSpc>
                    <a:spcPct val="150000"/>
                  </a:lnSpc>
                </a:pPr>
                <a:endParaRPr lang="en-GB" sz="1800" b="1" dirty="0">
                  <a:latin typeface="Nexa-Bold" panose="01000000000000000000" pitchFamily="2" charset="0"/>
                </a:endParaRPr>
              </a:p>
            </p:txBody>
          </p:sp>
        </mc:Choice>
        <mc:Fallback xmlns="">
          <p:sp>
            <p:nvSpPr>
              <p:cNvPr id="3" name="Content Placeholder 2">
                <a:extLst>
                  <a:ext uri="{FF2B5EF4-FFF2-40B4-BE49-F238E27FC236}">
                    <a16:creationId xmlns:a16="http://schemas.microsoft.com/office/drawing/2014/main" id="{9A54D6B9-28EF-FCC1-7B55-BAC245D93B2F}"/>
                  </a:ext>
                </a:extLst>
              </p:cNvPr>
              <p:cNvSpPr>
                <a:spLocks noGrp="1" noRot="1" noChangeAspect="1" noMove="1" noResize="1" noEditPoints="1" noAdjustHandles="1" noChangeArrowheads="1" noChangeShapeType="1" noTextEdit="1"/>
              </p:cNvSpPr>
              <p:nvPr>
                <p:ph sz="half" idx="2"/>
              </p:nvPr>
            </p:nvSpPr>
            <p:spPr>
              <a:blipFill>
                <a:blip r:embed="rId2"/>
                <a:stretch>
                  <a:fillRect l="-1059"/>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38FD5FD4-9898-1109-355C-486C2C671064}"/>
              </a:ext>
            </a:extLst>
          </p:cNvPr>
          <p:cNvSpPr>
            <a:spLocks noGrp="1"/>
          </p:cNvSpPr>
          <p:nvPr>
            <p:ph type="title"/>
          </p:nvPr>
        </p:nvSpPr>
        <p:spPr/>
        <p:txBody>
          <a:bodyPr/>
          <a:lstStyle/>
          <a:p>
            <a:r>
              <a:rPr lang="en-GB" dirty="0"/>
              <a:t>Polynomial Spline</a:t>
            </a:r>
          </a:p>
        </p:txBody>
      </p:sp>
      <p:pic>
        <p:nvPicPr>
          <p:cNvPr id="6" name="Picture 5">
            <a:extLst>
              <a:ext uri="{FF2B5EF4-FFF2-40B4-BE49-F238E27FC236}">
                <a16:creationId xmlns:a16="http://schemas.microsoft.com/office/drawing/2014/main" id="{93EFA784-6209-4EED-F69A-48329229A8D7}"/>
              </a:ext>
            </a:extLst>
          </p:cNvPr>
          <p:cNvPicPr>
            <a:picLocks noChangeAspect="1"/>
          </p:cNvPicPr>
          <p:nvPr/>
        </p:nvPicPr>
        <p:blipFill>
          <a:blip r:embed="rId3"/>
          <a:stretch>
            <a:fillRect/>
          </a:stretch>
        </p:blipFill>
        <p:spPr>
          <a:xfrm>
            <a:off x="1679381" y="4822170"/>
            <a:ext cx="2893285" cy="2035830"/>
          </a:xfrm>
          <a:prstGeom prst="rect">
            <a:avLst/>
          </a:prstGeom>
        </p:spPr>
      </p:pic>
      <p:pic>
        <p:nvPicPr>
          <p:cNvPr id="14" name="Picture 13">
            <a:extLst>
              <a:ext uri="{FF2B5EF4-FFF2-40B4-BE49-F238E27FC236}">
                <a16:creationId xmlns:a16="http://schemas.microsoft.com/office/drawing/2014/main" id="{0308A371-BD84-281B-1FE1-7A6DB0F357D0}"/>
              </a:ext>
            </a:extLst>
          </p:cNvPr>
          <p:cNvPicPr>
            <a:picLocks noChangeAspect="1"/>
          </p:cNvPicPr>
          <p:nvPr/>
        </p:nvPicPr>
        <p:blipFill>
          <a:blip r:embed="rId4"/>
          <a:stretch>
            <a:fillRect/>
          </a:stretch>
        </p:blipFill>
        <p:spPr>
          <a:xfrm>
            <a:off x="6763338" y="4373729"/>
            <a:ext cx="3999323" cy="2182557"/>
          </a:xfrm>
          <a:prstGeom prst="rect">
            <a:avLst/>
          </a:prstGeom>
        </p:spPr>
      </p:pic>
    </p:spTree>
    <p:extLst>
      <p:ext uri="{BB962C8B-B14F-4D97-AF65-F5344CB8AC3E}">
        <p14:creationId xmlns:p14="http://schemas.microsoft.com/office/powerpoint/2010/main" val="1789266929"/>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docProps/app.xml><?xml version="1.0" encoding="utf-8"?>
<Properties xmlns="http://schemas.openxmlformats.org/officeDocument/2006/extended-properties" xmlns:vt="http://schemas.openxmlformats.org/officeDocument/2006/docPropsVTypes">
  <Template>MCR2_PowerPoint_Template</Template>
  <TotalTime>933</TotalTime>
  <Words>2564</Words>
  <Application>Microsoft Office PowerPoint</Application>
  <PresentationFormat>Widescreen</PresentationFormat>
  <Paragraphs>332</Paragraphs>
  <Slides>35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ＭＳ Ｐゴシック</vt:lpstr>
      <vt:lpstr>Arial</vt:lpstr>
      <vt:lpstr>Calibri</vt:lpstr>
      <vt:lpstr>Calibri Light</vt:lpstr>
      <vt:lpstr>Cambria Math</vt:lpstr>
      <vt:lpstr>Consolas</vt:lpstr>
      <vt:lpstr>Courier New</vt:lpstr>
      <vt:lpstr>Nexa Bold</vt:lpstr>
      <vt:lpstr>Nexa ExtraLight</vt:lpstr>
      <vt:lpstr>Nexa-Bold</vt:lpstr>
      <vt:lpstr>Nexa-Book</vt:lpstr>
      <vt:lpstr>Nexa-Light</vt:lpstr>
      <vt:lpstr>MCR2 Theme</vt:lpstr>
      <vt:lpstr>Reference Trajectories</vt:lpstr>
      <vt:lpstr>PowerPoint Presentation</vt:lpstr>
      <vt:lpstr>Introduction</vt:lpstr>
      <vt:lpstr>Trajectory Generation Problem</vt:lpstr>
      <vt:lpstr>Why not use Step Reference Trajectories &amp; Linear Feedback Control?</vt:lpstr>
      <vt:lpstr>Step Reference trajectories disadvantages.</vt:lpstr>
      <vt:lpstr>Step Reference trajectories disadvantages.</vt:lpstr>
      <vt:lpstr>Trajectory generation</vt:lpstr>
      <vt:lpstr>Polynomial Spline</vt:lpstr>
      <vt:lpstr>Cubic Polynomial Spline</vt:lpstr>
      <vt:lpstr>Why a Cubic Polynomial?</vt:lpstr>
      <vt:lpstr>Parameters of a cubic spline</vt:lpstr>
      <vt:lpstr>Data Interpolation at Knots</vt:lpstr>
      <vt:lpstr>Data Interpolation at Knots</vt:lpstr>
      <vt:lpstr>Internal Smoothness Constraints</vt:lpstr>
      <vt:lpstr>Boundary Conditions</vt:lpstr>
      <vt:lpstr>PowerPoint Presentation</vt:lpstr>
      <vt:lpstr>Example: Cubic Spline Trajectory</vt:lpstr>
      <vt:lpstr>Example: Cubic Spline Trajectory</vt:lpstr>
      <vt:lpstr>Results</vt:lpstr>
      <vt:lpstr>Results</vt:lpstr>
      <vt:lpstr>Kinematic / Joint Considerations</vt:lpstr>
      <vt:lpstr>Single Joint Manipulator</vt:lpstr>
      <vt:lpstr>Dual Link Manipulator</vt:lpstr>
      <vt:lpstr>x – y Splines Preamble  </vt:lpstr>
      <vt:lpstr>x – y Splines Preamble </vt:lpstr>
      <vt:lpstr>Result: End-Effector Trajectories</vt:lpstr>
      <vt:lpstr>Cartesian Velocity &amp; Accelerations</vt:lpstr>
      <vt:lpstr>Joint Trajectories</vt:lpstr>
      <vt:lpstr>Joint Velocities and Accelerations</vt:lpstr>
      <vt:lpstr>Result: Jacobian Singularities</vt:lpstr>
      <vt:lpstr>Conclusions</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Trajectories</dc:title>
  <dc:creator>Mario Martinez</dc:creator>
  <cp:lastModifiedBy>Mario Martinez</cp:lastModifiedBy>
  <cp:revision>8</cp:revision>
  <dcterms:created xsi:type="dcterms:W3CDTF">2024-04-29T02:37:15Z</dcterms:created>
  <dcterms:modified xsi:type="dcterms:W3CDTF">2025-02-10T20:18:35Z</dcterms:modified>
</cp:coreProperties>
</file>