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392" r:id="rId23"/>
    <p:sldId id="388" r:id="rId24"/>
    <p:sldId id="389" r:id="rId25"/>
    <p:sldId id="397" r:id="rId26"/>
    <p:sldId id="390" r:id="rId27"/>
    <p:sldId id="395" r:id="rId28"/>
    <p:sldId id="393" r:id="rId29"/>
    <p:sldId id="396" r:id="rId30"/>
    <p:sldId id="391" r:id="rId31"/>
    <p:sldId id="3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4F46D9-EAA4-450A-B05D-FF9320C6F3EF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  <p14:sldId id="273"/>
            <p14:sldId id="274"/>
            <p14:sldId id="275"/>
          </p14:sldIdLst>
        </p14:section>
        <p14:section name="Considerations" id="{824C7EA7-D29F-4E6F-A30C-A88EAEC1203E}">
          <p14:sldIdLst>
            <p14:sldId id="276"/>
            <p14:sldId id="392"/>
            <p14:sldId id="388"/>
            <p14:sldId id="389"/>
            <p14:sldId id="397"/>
            <p14:sldId id="390"/>
            <p14:sldId id="395"/>
            <p14:sldId id="393"/>
            <p14:sldId id="396"/>
            <p14:sldId id="391"/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34" d="100"/>
          <a:sy n="34" d="100"/>
        </p:scale>
        <p:origin x="6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6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emf"/><Relationship Id="rId7" Type="http://schemas.openxmlformats.org/officeDocument/2006/relationships/image" Target="../media/image74.png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77.emf"/><Relationship Id="rId7" Type="http://schemas.openxmlformats.org/officeDocument/2006/relationships/image" Target="../media/image86.png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79.emf"/><Relationship Id="rId7" Type="http://schemas.openxmlformats.org/officeDocument/2006/relationships/image" Target="../media/image91.png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94.png"/><Relationship Id="rId4" Type="http://schemas.openxmlformats.org/officeDocument/2006/relationships/image" Target="../media/image80.png"/><Relationship Id="rId9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9.png"/><Relationship Id="rId11" Type="http://schemas.openxmlformats.org/officeDocument/2006/relationships/image" Target="../media/image104.emf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ACF5-E785-8EDA-6936-DD2FDF63E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Reference Trajectories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3CA59-D0D7-65C6-031D-A5A86C742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SLM and DLM Trajectories</a:t>
            </a:r>
          </a:p>
        </p:txBody>
      </p:sp>
    </p:spTree>
    <p:extLst>
      <p:ext uri="{BB962C8B-B14F-4D97-AF65-F5344CB8AC3E}">
        <p14:creationId xmlns:p14="http://schemas.microsoft.com/office/powerpoint/2010/main" val="203653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7ECB47-3F01-DF88-FB13-858E7FF5E2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en-US" sz="2500" dirty="0">
                    <a:ea typeface="ＭＳ Ｐゴシック" pitchFamily="34" charset="-128"/>
                  </a:rPr>
                  <a:t>A cubic polynomial provides the following features.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en-US" sz="2600" b="1" dirty="0">
                    <a:ea typeface="ＭＳ Ｐゴシック" pitchFamily="34" charset="-128"/>
                  </a:rPr>
                  <a:t>Continuous position</a:t>
                </a:r>
                <a:r>
                  <a:rPr lang="en-US" altLang="en-US" sz="2600" dirty="0">
                    <a:ea typeface="ＭＳ Ｐゴシック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en-US" sz="2600" b="0" i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x</m:t>
                    </m:r>
                  </m:oMath>
                </a14:m>
                <a:r>
                  <a:rPr lang="en-US" altLang="en-US" sz="2600" dirty="0">
                    <a:ea typeface="ＭＳ Ｐゴシック" pitchFamily="34" charset="-128"/>
                  </a:rPr>
                  <a:t>: </a:t>
                </a:r>
                <a:r>
                  <a:rPr lang="en-GB" altLang="en-US" sz="2600" dirty="0">
                    <a:ea typeface="ＭＳ Ｐゴシック" pitchFamily="34" charset="-128"/>
                  </a:rPr>
                  <a:t>This feature ensures a smooth and controlled movement of the manipulator, with the position being at least piecewise linear.</a:t>
                </a:r>
                <a:endParaRPr lang="en-US" altLang="en-US" sz="2600" i="1" dirty="0">
                  <a:ea typeface="ＭＳ Ｐゴシック" pitchFamily="34" charset="-128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en-US" sz="2600" b="1" dirty="0">
                    <a:ea typeface="ＭＳ Ｐゴシック" pitchFamily="34" charset="-128"/>
                  </a:rPr>
                  <a:t>Continuous velocity</a:t>
                </a:r>
                <a:r>
                  <a:rPr lang="en-US" altLang="en-US" sz="2600" dirty="0">
                    <a:ea typeface="ＭＳ Ｐゴシック" pitchFamily="34" charset="-128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altLang="en-US" sz="260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altLang="en-US" sz="2600" i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altLang="en-US" sz="2600" b="1" dirty="0">
                    <a:ea typeface="ＭＳ Ｐゴシック" pitchFamily="34" charset="-128"/>
                  </a:rPr>
                  <a:t>: </a:t>
                </a:r>
                <a:r>
                  <a:rPr lang="en-US" altLang="en-US" sz="2600" dirty="0">
                    <a:ea typeface="ＭＳ Ｐゴシック" pitchFamily="34" charset="-128"/>
                  </a:rPr>
                  <a:t>No velocity jumps in mechanical systems. Therefore, they must be</a:t>
                </a:r>
                <a:r>
                  <a:rPr lang="en-US" altLang="en-US" sz="2600" i="1" dirty="0">
                    <a:ea typeface="ＭＳ Ｐゴシック" pitchFamily="34" charset="-128"/>
                  </a:rPr>
                  <a:t> at least piecewise quadratic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en-US" sz="2600" b="1" dirty="0">
                    <a:ea typeface="ＭＳ Ｐゴシック" pitchFamily="34" charset="-128"/>
                  </a:rPr>
                  <a:t>Continuous acceleration</a:t>
                </a:r>
                <a:r>
                  <a:rPr lang="en-US" altLang="en-US" sz="2600" dirty="0">
                    <a:ea typeface="ＭＳ Ｐゴシック" pitchFamily="34" charset="-128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GB" altLang="en-US" sz="2600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altLang="en-US" sz="260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x</m:t>
                        </m:r>
                      </m:e>
                    </m:acc>
                  </m:oMath>
                </a14:m>
                <a:r>
                  <a:rPr lang="en-GB" altLang="en-US" sz="2600" dirty="0">
                    <a:ea typeface="ＭＳ Ｐゴシック" pitchFamily="34" charset="-128"/>
                  </a:rPr>
                  <a:t>: Torque must be </a:t>
                </a:r>
                <a:r>
                  <a:rPr lang="en-GB" altLang="en-US" sz="2600" dirty="0" err="1">
                    <a:ea typeface="ＭＳ Ｐゴシック" pitchFamily="34" charset="-128"/>
                  </a:rPr>
                  <a:t>continuous;s</a:t>
                </a:r>
                <a:r>
                  <a:rPr lang="en-GB" altLang="en-US" sz="2600" dirty="0">
                    <a:ea typeface="ＭＳ Ｐゴシック" pitchFamily="34" charset="-128"/>
                  </a:rPr>
                  <a:t> therefore, the joint or Cartesian acceleration must also be continuous.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en-US" sz="2600" b="1" i="1" dirty="0">
                    <a:ea typeface="ＭＳ Ｐゴシック" pitchFamily="34" charset="-128"/>
                  </a:rPr>
                  <a:t>Discontinuous jerk</a:t>
                </a:r>
                <a:r>
                  <a:rPr lang="en-US" altLang="en-US" sz="2600" dirty="0">
                    <a:ea typeface="ＭＳ Ｐゴシック" pitchFamily="34" charset="-128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⃛"/>
                        <m:ctrlPr>
                          <a:rPr lang="en-GB" altLang="en-US" sz="2600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accPr>
                      <m:e>
                        <m:r>
                          <a:rPr lang="en-GB" altLang="en-US" sz="2600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en-US" sz="2600" dirty="0">
                    <a:ea typeface="ＭＳ Ｐゴシック" pitchFamily="34" charset="-128"/>
                  </a:rPr>
                  <a:t>, is discontinuous (piecewise constant)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7ECB47-3F01-DF88-FB13-858E7FF5E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53" r="-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1841A-D265-0055-5B7C-F5776BF69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48917" y="1446302"/>
            <a:ext cx="3706514" cy="52927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5D80ABD-F421-A949-6AA6-1431387F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>
                <a:ea typeface="ＭＳ Ｐゴシック" pitchFamily="34" charset="-128"/>
              </a:rPr>
              <a:t>Why a Cubic Polynomial?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73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B747B3B-F403-B161-BA45-4F8E37E4C0C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77994" y="1825624"/>
                <a:ext cx="5181600" cy="472757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700" dirty="0"/>
                  <a:t>Let </a:t>
                </a:r>
                <a14:m>
                  <m:oMath xmlns:m="http://schemas.openxmlformats.org/officeDocument/2006/math">
                    <m:r>
                      <a:rPr lang="en-GB" sz="17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1700" dirty="0"/>
                  <a:t> to be the number of points or knots to be  to interpolated.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700" dirty="0"/>
                  <a:t>To uniquely determine the parameters for the cubic spline, we need a set of </a:t>
                </a:r>
                <a14:m>
                  <m:oMath xmlns:m="http://schemas.openxmlformats.org/officeDocument/2006/math">
                    <m:r>
                      <a:rPr lang="en-GB" sz="1700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1700" b="1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GB" sz="17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sz="17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7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7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1700" b="1" dirty="0"/>
                  <a:t> equations.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700" b="1" dirty="0"/>
                  <a:t>Interpolating data</a:t>
                </a:r>
                <a:r>
                  <a:rPr lang="en-GB" sz="1700" dirty="0"/>
                  <a:t> at the “knots”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17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700" b="1" dirty="0"/>
                  <a:t>Smoothness constraints</a:t>
                </a:r>
                <a:r>
                  <a:rPr lang="en-GB" sz="1700" dirty="0"/>
                  <a:t> at the </a:t>
                </a:r>
                <a:r>
                  <a:rPr lang="en-GB" sz="1700" b="1" dirty="0"/>
                  <a:t>interior knots</a:t>
                </a:r>
                <a:r>
                  <a:rPr lang="en-GB" sz="17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7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1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7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700" dirty="0"/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700" b="1" dirty="0"/>
                  <a:t>Boundary conditions</a:t>
                </a:r>
                <a:r>
                  <a:rPr lang="en-GB" sz="1700" dirty="0"/>
                  <a:t> at the </a:t>
                </a:r>
                <a:r>
                  <a:rPr lang="en-GB" sz="1700" b="1" dirty="0"/>
                  <a:t>exterior knots</a:t>
                </a:r>
                <a:r>
                  <a:rPr lang="en-GB" sz="17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7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1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1700" dirty="0"/>
              </a:p>
              <a:p>
                <a:pPr>
                  <a:lnSpc>
                    <a:spcPct val="150000"/>
                  </a:lnSpc>
                </a:pPr>
                <a:r>
                  <a:rPr lang="en-GB" sz="1700" dirty="0"/>
                  <a:t>All of these equations are </a:t>
                </a:r>
                <a:r>
                  <a:rPr lang="en-GB" sz="1700" b="1" dirty="0"/>
                  <a:t>linearly dependent</a:t>
                </a:r>
                <a:r>
                  <a:rPr lang="en-GB" sz="1700" dirty="0"/>
                  <a:t> on the parameters</a:t>
                </a:r>
              </a:p>
              <a:p>
                <a:pPr>
                  <a:lnSpc>
                    <a:spcPct val="150000"/>
                  </a:lnSpc>
                </a:pPr>
                <a:endParaRPr lang="en-GB" sz="1600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B747B3B-F403-B161-BA45-4F8E37E4C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77994" y="1825624"/>
                <a:ext cx="5181600" cy="4727575"/>
              </a:xfrm>
              <a:blipFill>
                <a:blip r:embed="rId2"/>
                <a:stretch>
                  <a:fillRect l="-1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A5635-E65A-52CC-E677-ED6B3F21A8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194938" y="2274323"/>
            <a:ext cx="6997062" cy="298795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DEB0578-CE2E-89B5-A491-0F50CB0D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 of a cubic spline</a:t>
            </a:r>
          </a:p>
        </p:txBody>
      </p:sp>
    </p:spTree>
    <p:extLst>
      <p:ext uri="{BB962C8B-B14F-4D97-AF65-F5344CB8AC3E}">
        <p14:creationId xmlns:p14="http://schemas.microsoft.com/office/powerpoint/2010/main" val="153249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61BF8A-74EB-BD6D-9280-74BD0BACDA1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8" y="1825625"/>
                <a:ext cx="5181601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Consider the spline on the right image containing 3 knots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600" dirty="0"/>
                  <a:t> therefore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600" dirty="0"/>
                  <a:t>, therefore we need 8 equations.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600" dirty="0"/>
                  <a:t>The exterior knot positions are: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GB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sz="16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  <a:p>
                <a:pPr lvl="1">
                  <a:lnSpc>
                    <a:spcPct val="150000"/>
                  </a:lnSpc>
                </a:pPr>
                <a:r>
                  <a:rPr lang="en-GB" sz="1600" dirty="0"/>
                  <a:t>The Interior knots are given by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6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interpolation conditions generate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b="1" dirty="0"/>
                  <a:t> linear equations.</a:t>
                </a:r>
                <a:r>
                  <a:rPr lang="en-GB" sz="16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We need </a:t>
                </a:r>
                <a14:m>
                  <m:oMath xmlns:m="http://schemas.openxmlformats.org/officeDocument/2006/math">
                    <m:r>
                      <a:rPr lang="en-GB" sz="1600" b="1" i="0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b="1" dirty="0"/>
                  <a:t> equations… we only have half of the required equations.</a:t>
                </a:r>
                <a:endParaRPr lang="en-GB" sz="16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61BF8A-74EB-BD6D-9280-74BD0BACD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8" y="1825625"/>
                <a:ext cx="5181601" cy="4351338"/>
              </a:xfrm>
              <a:blipFill>
                <a:blip r:embed="rId2"/>
                <a:stretch>
                  <a:fillRect l="-353" r="-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F28EB-89E1-5CF6-9C3A-916D30D6D7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172200" y="2158562"/>
            <a:ext cx="5181600" cy="368546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74BC9E4-202B-C85F-F6CC-D0F77870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Interpolation at Knots</a:t>
            </a:r>
          </a:p>
        </p:txBody>
      </p:sp>
    </p:spTree>
    <p:extLst>
      <p:ext uri="{BB962C8B-B14F-4D97-AF65-F5344CB8AC3E}">
        <p14:creationId xmlns:p14="http://schemas.microsoft.com/office/powerpoint/2010/main" val="340674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25208A-B6FD-746F-731E-6F2F514AAB2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interior and exterior position conditions can be written in a matrix form as: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endParaRPr lang="en-GB" sz="16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25208A-B6FD-746F-731E-6F2F514AA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53D585D-3D21-498D-B4E9-4C4B6634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Interpolation at Knots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257A4-5556-1BB9-7B74-B5A74E7349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172200" y="2158562"/>
            <a:ext cx="5181600" cy="368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6A0534-7583-CCBF-0CC6-51A12A250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63" y="3429000"/>
            <a:ext cx="5854737" cy="29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99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0DF938-5A9C-E6A8-BC5C-F24121EA1A3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71235" y="1443127"/>
                <a:ext cx="5181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b="1" dirty="0"/>
                  <a:t>Smoothness constraints</a:t>
                </a:r>
                <a:r>
                  <a:rPr lang="en-GB" sz="1600" dirty="0"/>
                  <a:t> ensure two neighbouring cubic polynomials </a:t>
                </a:r>
                <a:r>
                  <a:rPr lang="en-GB" sz="1600" b="1" dirty="0"/>
                  <a:t>join smoothly</a:t>
                </a:r>
                <a:r>
                  <a:rPr lang="en-GB" sz="1600" dirty="0"/>
                  <a:t> at the </a:t>
                </a:r>
                <a:r>
                  <a:rPr lang="en-GB" sz="1600" b="1" dirty="0"/>
                  <a:t>interior knots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1</a:t>
                </a:r>
                <a:r>
                  <a:rPr lang="en-GB" sz="1600" baseline="30000" dirty="0"/>
                  <a:t>st</a:t>
                </a:r>
                <a:r>
                  <a:rPr lang="en-GB" sz="1600" dirty="0"/>
                  <a:t> derivative: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GB" sz="16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2</a:t>
                </a:r>
                <a:r>
                  <a:rPr lang="en-GB" sz="1600" baseline="30000" dirty="0"/>
                  <a:t>nd</a:t>
                </a:r>
                <a:r>
                  <a:rPr lang="en-GB" sz="1600" dirty="0"/>
                  <a:t> derivative: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GB" sz="16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This gives an additional </a:t>
                </a:r>
                <a:r>
                  <a:rPr lang="en-GB" sz="1600" b="1" dirty="0"/>
                  <a:t>2*(</a:t>
                </a:r>
                <a:r>
                  <a:rPr lang="en-GB" sz="1600" b="1" i="1" dirty="0"/>
                  <a:t>T</a:t>
                </a:r>
                <a:r>
                  <a:rPr lang="en-GB" sz="1600" b="1" dirty="0"/>
                  <a:t>-2) linear equations</a:t>
                </a:r>
              </a:p>
              <a:p>
                <a:pPr>
                  <a:lnSpc>
                    <a:spcPct val="150000"/>
                  </a:lnSpc>
                </a:pPr>
                <a:endParaRPr lang="en-GB" sz="1600" b="1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0DF938-5A9C-E6A8-BC5C-F24121EA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71235" y="1443127"/>
                <a:ext cx="5181600" cy="4351338"/>
              </a:xfrm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19DC5D-701C-236C-7644-6E5F6C10AC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5234" y="1825625"/>
            <a:ext cx="5115531" cy="435133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FD65DD2-5937-0AE0-9A00-3A0EAFE1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Internal Smoothness Constraints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1F0A9-0785-D88E-46B4-6A9244232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2" y="4227014"/>
            <a:ext cx="5530832" cy="26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5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2468F45-A7DC-A575-593C-7DE89892A1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So far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equations have been generated in the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b="1" dirty="0"/>
                  <a:t> </a:t>
                </a:r>
                <a:r>
                  <a:rPr lang="en-GB" sz="1600" dirty="0"/>
                  <a:t>parameters.  Therefore 2 extra constraints must be specified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This is typically done by specifying the derivatives at the two exterior knots,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sz="1600" dirty="0"/>
                  <a:t>, to be zero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Other similar constraints include having a zero acceleration at the exterior knots.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user can also specify the 1st and 2nd derivative at the first knot to smoothly join with another spline.</a:t>
                </a:r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2468F45-A7DC-A575-593C-7DE89892A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 r="-1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3F5A2F8D-DD72-A0CB-BBFC-88DDBE42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Boundary Conditions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E07038C-BD73-E30C-DF46-CDD149AD1A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31749" y="1441820"/>
            <a:ext cx="3722051" cy="31618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6C02FD-F12D-05AA-6989-69A178798A7F}"/>
                  </a:ext>
                </a:extLst>
              </p:cNvPr>
              <p:cNvSpPr txBox="1"/>
              <p:nvPr/>
            </p:nvSpPr>
            <p:spPr>
              <a:xfrm>
                <a:off x="6690448" y="4629440"/>
                <a:ext cx="4860498" cy="2107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6C02FD-F12D-05AA-6989-69A178798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448" y="4629440"/>
                <a:ext cx="4860498" cy="21078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FD43A1-12DF-463E-EC7C-E73C1BDD43A6}"/>
              </a:ext>
            </a:extLst>
          </p:cNvPr>
          <p:cNvCxnSpPr/>
          <p:nvPr/>
        </p:nvCxnSpPr>
        <p:spPr>
          <a:xfrm>
            <a:off x="8543002" y="5046436"/>
            <a:ext cx="9367" cy="1311941"/>
          </a:xfrm>
          <a:prstGeom prst="line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EDC976-CAB2-5ABC-1A99-2A4AC9E504A8}"/>
                  </a:ext>
                </a:extLst>
              </p:cNvPr>
              <p:cNvSpPr/>
              <p:nvPr/>
            </p:nvSpPr>
            <p:spPr>
              <a:xfrm>
                <a:off x="7805722" y="6166078"/>
                <a:ext cx="841897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baseline="-250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EDC976-CAB2-5ABC-1A99-2A4AC9E50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722" y="6166078"/>
                <a:ext cx="841897" cy="453137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EB4D9F-C39F-63D3-2714-53A8E579BB00}"/>
              </a:ext>
            </a:extLst>
          </p:cNvPr>
          <p:cNvCxnSpPr/>
          <p:nvPr/>
        </p:nvCxnSpPr>
        <p:spPr>
          <a:xfrm flipH="1" flipV="1">
            <a:off x="7031365" y="6463812"/>
            <a:ext cx="778054" cy="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856539-83BB-F29A-AF26-2F0F14AEFFD0}"/>
              </a:ext>
            </a:extLst>
          </p:cNvPr>
          <p:cNvCxnSpPr/>
          <p:nvPr/>
        </p:nvCxnSpPr>
        <p:spPr>
          <a:xfrm flipV="1">
            <a:off x="9028619" y="6472465"/>
            <a:ext cx="778054" cy="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888D254-FAA3-418F-FDAC-10B58C1E242B}"/>
                  </a:ext>
                </a:extLst>
              </p:cNvPr>
              <p:cNvSpPr/>
              <p:nvPr/>
            </p:nvSpPr>
            <p:spPr>
              <a:xfrm>
                <a:off x="8565193" y="6176963"/>
                <a:ext cx="525528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400" i="1" baseline="-25000" dirty="0" err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2400" i="1" baseline="-250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888D254-FAA3-418F-FDAC-10B58C1E2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193" y="6176963"/>
                <a:ext cx="525528" cy="453137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40886"/>
      </p:ext>
    </p:extLst>
  </p:cSld>
  <p:clrMapOvr>
    <a:masterClrMapping/>
  </p:clrMapOvr>
</p:sld>
</file>

<file path=ppt/slides/slide16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><a:xfrm><a:off x="0" y="0"/><a:ext cx="0" cy="0"/><a:chOff x="0" y="0"/><a:chExt cx="0" cy="0"/></a:xfrm></p:grpSpPr><mc:AlternateContent xmlns:mc="http://schemas.openxmlformats.org/markup-compatibility/2006"><mc:Choice xmlns:a14="http://schemas.microsoft.com/office/drawing/2010/main" Requires="a14"><p:sp><p:nvSpPr><p:cNvPr id="2" name="Content Placeholder 1"><a:extLst><a:ext uri="{FF2B5EF4-FFF2-40B4-BE49-F238E27FC236}"><a16:creationId xmlns:a16="http://schemas.microsoft.com/office/drawing/2014/main" id="{87277E5A-DCEB-518E-1018-202A9C29A492}"/></a:ext></a:extLst></p:cNvPr><p:cNvSpPr><a:spLocks noGrp="1"/></p:cNvSpPr><p:nvPr><p:ph sz="half" idx="1"/></p:nvPr></p:nvSpPr><p:spPr><a:xfrm><a:off x="-1" y="1825625"/><a:ext cx="7458635" cy="4351338"/></a:xfrm></p:spPr><p:txBody><a:bodyPr><a:normAutofit fontScale="85000" lnSpcReduction="10000"/></a:bodyPr><a:lstStyle/><a:p><a:pPr marL="0" indent="0"><a:buNone/></a:pPr><a:endParaRPr lang="en-GB" sz="2000" i="1" dirty="0"><a:latin typeface="Cambria Math" panose="02040503050406030204" pitchFamily="18" charset="0"/></a:endParaRPr></a:p><a:p><a:pPr marL="0" indent="0"><a:buNone/></a:pPr><a:endParaRPr lang="en-GB" sz="2000" i="1" dirty="0"><a:latin typeface="Cambria Math" panose="02040503050406030204" pitchFamily="18" charset="0"/></a:endParaRPr></a:p><a:p><a:pPr marL="0" indent="0"><a:buNone/></a:pPr><a:endParaRPr lang="en-GB" sz="2000" i="1" dirty="0"><a:latin typeface="Cambria Math" panose="02040503050406030204" pitchFamily="18" charset="0"/></a:endParaRPr></a:p><a:p><a:pPr marL="0" indent="0"><a:buNone/></a:pPr><a14:m><m:oMathPara xmlns:m="http://schemas.openxmlformats.org/officeDocument/2006/math"><m:oMathParaPr><m:jc m:val="centerGroup"/></m:oMathParaPr><m:oMath xmlns:m="http://schemas.openxmlformats.org/officeDocument/2006/math"><m:m><m:mPr><m:mcs><m:mc><m:mcPr><m:count m:val="1"/><m:mcJc m:val="center"/></m:mcPr></m:mc></m:mcs><m:ctrlPr><a:rPr lang="en-GB" sz="2000" b="0" i="1" smtClean="0"><a:latin typeface="Cambria Math" panose="02040503050406030204" pitchFamily="18" charset="0"/></a:rPr></m:ctrlPr></m:mPr><m:mr><m:e><m:sSub><m:sSubPr><m:ctrlPr><a:rPr lang="en-GB" sz="2000" b="0" i="1" smtClean="0"><a:latin typeface="Cambria Math" panose="02040503050406030204" pitchFamily="18" charset="0"/></a:rPr></m:ctrlPr></m:sSubPr><m:e><m:r><m:rPr><m:brk m:alnAt="7"/></m:rPr><a:rPr lang="en-GB" sz="2000" b="0" i="1" smtClean="0"><a:latin typeface="Cambria Math" panose="02040503050406030204" pitchFamily="18" charset="0"/></a:rPr><m:t>𝑝</m:t></m:r></m:e><m:sub><m:r><m:rPr><m:brk m:alnAt="7"/></m:rPr><a:rPr lang="en-GB" sz="2000" b="0" i="1" smtClean="0"><a:latin typeface="Cambria Math" panose="02040503050406030204" pitchFamily="18" charset="0"/></a:rPr><m:t>1</m:t></m:r></m:sub></m:sSub><m:d><m:dPr><m:ctrlPr><a:rPr lang="en-GB" sz="2000" b="0" i="1" smtClean="0"><a:latin typeface="Cambria Math" panose="02040503050406030204" pitchFamily="18" charset="0"/></a:rPr></m:ctrlPr></m:dPr><m:e><m:sSub><m:sSubPr><m:ctrlPr><a:rPr lang="en-GB" sz="2000" b="0" i="1" smtClean="0"><a:latin typeface="Cambria Math" panose="02040503050406030204" pitchFamily="18" charset="0"/></a:rPr></m:ctrlPr></m:sSubPr><m:e><m:r><m:rPr><m:brk m:alnAt="7"/></m:rPr><a:rPr lang="en-GB" sz="2000" b="0" i="1" smtClean="0"><a:latin typeface="Cambria Math" panose="02040503050406030204" pitchFamily="18" charset="0"/></a:rPr><m:t>𝑡</m:t></m:r></m:e><m:sub><m:r><m:rPr><m:brk m:alnAt="7"/></m:rPr><a:rPr lang="en-GB" sz="2000" b="0" i="1" smtClean="0"><a:latin typeface="Cambria Math" panose="02040503050406030204" pitchFamily="18" charset="0"/></a:rPr><m:t>1</m:t></m:r></m:sub></m:sSub></m:e></m:d><m:r><m:rPr><m:brk m:alnAt="7"/></m:rPr><a:rPr lang="en-GB" sz="2000" b="0" i="1" smtClean="0"><a:latin typeface="Cambria Math" panose="02040503050406030204" pitchFamily="18" charset="0"/></a:rPr><m:t>=</m:t></m:r><m:sSub><m:sSubPr><m:ctrlPr><a:rPr lang="en-GB" sz="2000" b="0" i="1" smtClean="0"><a:latin typeface="Cambria Math" panose="02040503050406030204" pitchFamily="18" charset="0"/></a:rPr></m:ctrlPr></m:sSubPr><m:e><m:r><m:rPr><m:brk m:alnAt="7"/></m:rPr><a:rPr lang="en-GB" sz="2000" b="0" i="1" smtClean="0"><a:latin typeface="Cambria Math" panose="02040503050406030204" pitchFamily="18" charset="0"/></a:rPr><m:t>𝑥</m:t></m:r></m:e><m:sub><m:r><m:rPr><m:brk m:alnAt="7"/></m:rPr><a:rPr lang="en-GB" sz="2000" b="0" i="1" smtClean="0"><a:latin typeface="Cambria Math" panose="02040503050406030204" pitchFamily="18" charset="0"/></a:rPr><m:t>1</m:t></m:r></m:sub></m:sSub></m:e></m:mr><m:mr><m:e><m:sSub><m:sSubPr><m:ctrlPr><a:rPr lang="en-GB" sz="2000" i="1"><a:latin typeface="Cambria Math" panose="02040503050406030204" pitchFamily="18" charset="0"/></a:rPr></m:ctrlPr></m:sSubPr><m:e><m:acc><m:accPr><m:chr m:val="̇"/><m:ctrlPr><a:rPr lang="en-GB" sz="2000" b="0" i="1" smtClean="0"><a:latin typeface="Cambria Math" panose="02040503050406030204" pitchFamily="18" charset="0"/></a:rPr></m:ctrlPr></m:accPr><m:e><m:r><m:rPr><m:brk m:alnAt="7"/></m:rPr><a:rPr lang="en-GB" sz="2000" i="1"><a:latin typeface="Cambria Math" panose="02040503050406030204" pitchFamily="18" charset="0"/></a:rPr><m:t>𝑝</m:t></m:r></m:e></m:acc></m:e><m:sub><m:r><m:rPr><m:brk m:alnAt="7"/></m:rPr><a:rPr lang="en-GB" sz="2000" i="1"><a:latin typeface="Cambria Math" panose="02040503050406030204" pitchFamily="18" charset="0"/></a:rPr><m:t>1</m:t></m:r></m:sub></m:sSub><m:d><m:dPr><m:ctrlPr><a:rPr lang="en-GB" sz="2000" i="1"><a:latin typeface="Cambria Math" panose="02040503050406030204" pitchFamily="18" charset="0"/></a:rPr></m:ctrlPr></m:dPr><m:e><m:sSub><m:sSubPr><m:ctrlPr><a:rPr lang="en-GB" sz="2000" i="1"><a:latin typeface="Cambria Math" panose="02040503050406030204" pitchFamily="18" charset="0"/></a:rPr></m:ctrlPr></m:sSubPr><m:e><m:r><m:rPr><m:brk m:alnAt="7"/></m:rPr><a:rPr lang="en-GB" sz="2000" i="1"><a:latin typeface="Cambria Math" panose="02040503050406030204" pitchFamily="18" charset="0"/></a:rPr><m:t>𝑡</m:t></m:r></m:e><m:sub><m:r><m:rPr><m:brk m:alnAt="7"/></m:rPr><a:rPr lang="en-GB" sz="2000" i="1"><a:latin typeface="Cambria Math" panose="02040503050406030204" pitchFamily="18" charset="0"/></a:rPr><m:t>1</m:t></m:r></m:sub></m:sSub></m:e></m:d><m:r><m:rPr><m:brk m:alnAt="7"/></m:rPr><a:rPr lang="en-GB" sz="2000" i="1"><a:latin typeface="Cambria Math" panose="02040503050406030204" pitchFamily="18" charset="0"/></a:rPr><m:t>=</m:t></m:r><m:sSub><m:sSubPr><m:ctrlPr><a:rPr lang="en-GB" sz="2000" i="1"><a:latin typeface="Cambria Math" panose="02040503050406030204" pitchFamily="18" charset="0"/></a:rPr></m:ctrlPr></m:sSubPr><m:e><m:acc><m:accPr><m:chr m:val="̇"/><m:ctrlPr><a:rPr lang="en-GB" sz="2000" b="0" i="1" smtClean="0"><a:latin typeface="Cambria Math" panose="02040503050406030204" pitchFamily="18" charset="0"/></a:rPr></m:ctrlPr></m:accPr><m:e><m:r><m:rPr><m:brk m:alnAt="7"/></m:rPr><a:rPr lang="en-GB" sz="2000" i="1"><a:latin typeface="Cambria Math" panose="02040503050406030204" pitchFamily="18" charset="0"/></a:rPr><m:t>𝑥</m:t></m:r></m:e></m:acc></m:e><m:sub><m:r><m:rPr><m:brk m:alnAt="7"/></m:rPr><a:rPr lang="en-GB" sz="2000" i="1"><a:latin typeface="Cambria Math" panose="02040503050406030204" pitchFamily="18" charset="0"/></a:rPr><m:t>1</m:t></m:r></m:sub></m:sSub></m:e></m:mr><m:mr><m:e><m:sSub><m:sSubPr><m:ctrlPr><a:rPr lang="en-GB" sz="2000" i="1"><a:latin typeface="Cambria Math" panose="02040503050406030204" pitchFamily="18" charset="0"/></a:rPr></m:ctrlPr></m:sSubPr><m:e><m:r><m:rPr><m:brk m:alnAt="7"/></m:rPr><a:rPr lang="en-GB" sz="2000" i="1"><a:latin typeface="Cambria Math" panose="02040503050406030204" pitchFamily="18" charset="0"/></a:rPr><m:t>𝑝</m:t></m:r></m:e><m:sub><m:r><m:rPr><m:brk m:alnAt="7"/></m:rPr><a:rPr lang="en-GB" sz="2000" i="1"><a:latin typeface="Cambria Math" panose="02040503050406030204" pitchFamily="18" charset="0"/></a:rPr><m:t>1</m:t></m:r></m:sub></m:sSub><m:d><m:dPr><m:ctrlPr><a:rPr lang="en-GB" sz="2000" i="1"><a:latin typeface="Cambria Math" panose="02040503050406030204" pitchFamily="18" charset="0"/></a:rPr></m:ctrlPr></m:dPr><m:e><m:sSub><m:sSubPr><m:ctrlPr><a:rPr lang="en-GB" sz="2000" i="1"><a:latin typeface="Cambria Math" panose="02040503050406030204" pitchFamily="18" charset="0"/></a:rPr></m:ctrlPr></m:sSubPr><m:e><m:r><m:rPr><m:brk m:alnAt="7"/></m:rPr><a:rPr lang="en-GB" sz="2000" i="1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2</m:t></m:r></m:sub></m:sSub></m:e></m:d><m:r><m:rPr><m:brk m:alnAt="7"/></m:rPr><a:rPr lang="en-GB" sz="2000" i="1"><a:latin typeface="Cambria Math" panose="02040503050406030204" pitchFamily="18" charset="0"/></a:rPr><m:t>=</m:t></m:r><m:sSub><m:sSubPr><m:ctrlPr><a:rPr lang="en-GB" sz="2000" i="1"><a:latin typeface="Cambria Math" panose="02040503050406030204" pitchFamily="18" charset="0"/></a:rPr></m:ctrlPr></m:sSubPr><m:e><m:r><m:rPr><m:brk m:alnAt="7"/></m:rPr><a:rPr lang="en-GB" sz="2000" i="1"><a:latin typeface="Cambria Math" panose="02040503050406030204" pitchFamily="18" charset="0"/></a:rPr><m:t>𝑥</m:t></m:r></m:e><m:sub><m:r><a:rPr lang="en-GB" sz="2000" b="0" i="1" smtClean="0"><a:latin typeface="Cambria Math" panose="02040503050406030204" pitchFamily="18" charset="0"/></a:rPr><m:t>2</m:t></m:r></m:sub></m:sSub></m:e></m:mr><m:mr><m:e><m:sSub><m:sSubPr><m:ctrlPr><a:rPr lang="en-GB" sz="2000" i="1"><a:latin typeface="Cambria Math" panose="02040503050406030204" pitchFamily="18" charset="0"/></a:rPr></m:ctrlPr></m:sSubPr><m:e><m:acc><m:accPr><m:chr m:val="̇"/><m:ctrlPr><a:rPr lang="en-GB" sz="2000" b="0" i="1" smtClean="0"><a:latin typeface="Cambria Math" panose="02040503050406030204" pitchFamily="18" charset="0"/></a:rPr></m:ctrlPr></m:accPr><m:e><m:r><m:rPr><m:brk m:alnAt="7"/></m:rPr><a:rPr lang="en-GB" sz="2000" i="1"><a:latin typeface="Cambria Math" panose="02040503050406030204" pitchFamily="18" charset="0"/></a:rPr><m:t>𝑝</m:t></m:r></m:e></m:acc></m:e><m:sub><m:r><m:rPr><m:brk m:alnAt="7"/></m:rPr><a:rPr lang="en-GB" sz="2000" i="1"><a:latin typeface="Cambria Math" panose="02040503050406030204" pitchFamily="18" charset="0"/></a:rPr><m:t>1</m:t></m:r></m:sub></m:sSub><m:d><m:dPr><m:ctrlPr><a:rPr lang="en-GB" sz="2000" i="1"><a:latin typeface="Cambria Math" panose="02040503050406030204" pitchFamily="18" charset="0"/></a:rPr></m:ctrlPr></m:dPr><m:e><m:sSub><m:sSubPr><m:ctrlPr><a:rPr lang="en-GB" sz="2000" i="1"><a:latin typeface="Cambria Math" panose="02040503050406030204" pitchFamily="18" charset="0"/></a:rPr></m:ctrlPr></m:sSubPr><m:e><m:r><m:rPr><m:brk m:alnAt="7"/></m:rPr><a:rPr lang="en-GB" sz="2000" i="1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2</m:t></m:r></m:sub></m:sSub></m:e></m:d><m:r><m:rPr><m:brk m:alnAt="7"/></m:rPr><a:rPr lang="en-GB" sz="2000" i="1"><a:latin typeface="Cambria Math" panose="02040503050406030204" pitchFamily="18" charset="0"/></a:rPr><m:t>=</m:t></m:r><m:sSub><m:sSubPr><m:ctrlPr><a:rPr lang="en-GB" sz="2000" i="1"><a:latin typeface="Cambria Math" panose="02040503050406030204" pitchFamily="18" charset="0"/></a:rPr></m:ctrlPr></m:sSubPr><m:e><m:acc><m:accPr><m:chr m:val="̇"/><m:ctrlPr><a:rPr lang="en-GB" sz="2000" b="0" i="1" smtClean="0"><a:latin typeface="Cambria Math" panose="02040503050406030204" pitchFamily="18" charset="0"/></a:rPr></m:ctrlPr></m:accPr><m:e><m:r><a:rPr lang="en-GB" sz="2000" b="0" i="1" smtClean="0"><a:latin typeface="Cambria Math" panose="02040503050406030204" pitchFamily="18" charset="0"/></a:rPr><m:t>𝑝</m:t></m:r></m:e></m:acc></m:e><m:sub><m:r><a:rPr lang="en-GB" sz="2000" b="0" i="1" smtClean="0"><a:latin typeface="Cambria Math" panose="02040503050406030204" pitchFamily="18" charset="0"/></a:rPr><m:t>2</m:t></m:r></m:sub></m:sSub><m:d><m:dPr><m:ctrlPr><a:rPr lang="en-GB" sz="2000" b="0" i="1" smtClean="0"><a:latin typeface="Cambria Math" panose="02040503050406030204" pitchFamily="18" charset="0"/></a:rPr></m:ctrlPr></m:dPr><m:e><m:sSub><m:sSubPr><m:ctrlPr><a:rPr lang="en-GB" sz="2000" b="0" i="1" smtClean="0"><a:latin typeface="Cambria Math" panose="02040503050406030204" pitchFamily="18" charset="0"/></a:rPr></m:ctrlPr></m:sSub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2</m:t></m:r></m:sub></m:sSub></m:e></m:d></m:e></m:mr><m:mr><m:e><m:sSub><m:sSubPr><m:ctrlPr><a:rPr lang="en-GB" sz="2000" i="1"><a:latin typeface="Cambria Math" panose="02040503050406030204" pitchFamily="18" charset="0"/></a:rPr></m:ctrlPr></m:sSubPr><m:e><m:acc><m:accPr><m:chr m:val="̈"/><m:ctrlPr><a:rPr lang="en-GB" sz="2000" b="0" i="1" smtClean="0"><a:latin typeface="Cambria Math" panose="02040503050406030204" pitchFamily="18" charset="0"/></a:rPr></m:ctrlPr></m:accPr><m:e><m:r><m:rPr><m:brk m:alnAt="7"/></m:rPr><a:rPr lang="en-GB" sz="2000" i="1"><a:latin typeface="Cambria Math" panose="02040503050406030204" pitchFamily="18" charset="0"/></a:rPr><m:t>𝑝</m:t></m:r></m:e></m:acc></m:e><m:sub><m:r><m:rPr><m:brk m:alnAt="7"/></m:rPr><a:rPr lang="en-GB" sz="2000" i="1"><a:latin typeface="Cambria Math" panose="02040503050406030204" pitchFamily="18" charset="0"/></a:rPr><m:t>1</m:t></m:r></m:sub></m:sSub><m:d><m:dPr><m:ctrlPr><a:rPr lang="en-GB" sz="2000" i="1"><a:latin typeface="Cambria Math" panose="02040503050406030204" pitchFamily="18" charset="0"/></a:rPr></m:ctrlPr></m:dPr><m:e><m:sSub><m:sSubPr><m:ctrlPr><a:rPr lang="en-GB" sz="2000" i="1"><a:latin typeface="Cambria Math" panose="02040503050406030204" pitchFamily="18" charset="0"/></a:rPr></m:ctrlPr></m:sSubPr><m:e><m:r><m:rPr><m:brk m:alnAt="7"/></m:rPr><a:rPr lang="en-GB" sz="2000" i="1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2</m:t></m:r></m:sub></m:sSub></m:e></m:d><m:r><m:rPr><m:brk m:alnAt="7"/></m:rPr><a:rPr lang="en-GB" sz="2000" i="1"><a:latin typeface="Cambria Math" panose="02040503050406030204" pitchFamily="18" charset="0"/></a:rPr><m:t>=</m:t></m:r><m:sSub><m:sSubPr><m:ctrlPr><a:rPr lang="en-GB" sz="2000" i="1"><a:latin typeface="Cambria Math" panose="02040503050406030204" pitchFamily="18" charset="0"/></a:rPr></m:ctrlPr></m:sSubPr><m:e><m:acc><m:accPr><m:chr m:val="̈"/><m:ctrlPr><a:rPr lang="en-GB" sz="2000" b="0" i="1" smtClean="0"><a:latin typeface="Cambria Math" panose="02040503050406030204" pitchFamily="18" charset="0"/></a:rPr></m:ctrlPr></m:accPr><m:e><m:r><a:rPr lang="en-GB" sz="2000" b="0" i="1" smtClean="0"><a:latin typeface="Cambria Math" panose="02040503050406030204" pitchFamily="18" charset="0"/></a:rPr><m:t>𝑝</m:t></m:r></m:e></m:acc></m:e><m:sub><m:r><a:rPr lang="en-GB" sz="2000" b="0" i="1" smtClean="0"><a:latin typeface="Cambria Math" panose="02040503050406030204" pitchFamily="18" charset="0"/></a:rPr><m:t>2</m:t></m:r></m:sub></m:sSub><m:d><m:dPr><m:ctrlPr><a:rPr lang="en-GB" sz="2000" b="0" i="1" smtClean="0"><a:latin typeface="Cambria Math" panose="02040503050406030204" pitchFamily="18" charset="0"/></a:rPr></m:ctrlPr></m:dPr><m:e><m:sSub><m:sSubPr><m:ctrlPr><a:rPr lang="en-GB" sz="2000" b="0" i="1" smtClean="0"><a:latin typeface="Cambria Math" panose="02040503050406030204" pitchFamily="18" charset="0"/></a:rPr></m:ctrlPr></m:sSub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2</m:t></m:r></m:sub></m:sSub></m:e></m:d></m:e></m:mr><m:mr><m:e><m:sSub><m:sSubPr><m:ctrlPr><a:rPr lang="en-GB" sz="2000" i="1"><a:latin typeface="Cambria Math" panose="02040503050406030204" pitchFamily="18" charset="0"/></a:rPr></m:ctrlPr></m:sSubPr><m:e><m:r><m:rPr><m:brk m:alnAt="7"/></m:rPr><a:rPr lang="en-GB" sz="2000" i="1"><a:latin typeface="Cambria Math" panose="02040503050406030204" pitchFamily="18" charset="0"/></a:rPr><m:t>𝑝</m:t></m:r></m:e><m:sub><m:r><a:rPr lang="en-GB" sz="2000" b="0" i="1" smtClean="0"><a:latin typeface="Cambria Math" panose="02040503050406030204" pitchFamily="18" charset="0"/></a:rPr><m:t>2</m:t></m:r></m:sub></m:sSub><m:d><m:dPr><m:ctrlPr><a:rPr lang="en-GB" sz="2000" i="1"><a:latin typeface="Cambria Math" panose="02040503050406030204" pitchFamily="18" charset="0"/></a:rPr></m:ctrlPr></m:dPr><m:e><m:sSub><m:sSubPr><m:ctrlPr><a:rPr lang="en-GB" sz="2000" i="1"><a:latin typeface="Cambria Math" panose="02040503050406030204" pitchFamily="18" charset="0"/></a:rPr></m:ctrlPr></m:sSubPr><m:e><m:r><m:rPr><m:brk m:alnAt="7"/></m:rPr><a:rPr lang="en-GB" sz="2000" i="1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2</m:t></m:r></m:sub></m:sSub></m:e></m:d><m:r><m:rPr><m:brk m:alnAt="7"/></m:rPr><a:rPr lang="en-GB" sz="2000" i="1"><a:latin typeface="Cambria Math" panose="02040503050406030204" pitchFamily="18" charset="0"/></a:rPr><m:t>=</m:t></m:r><m:sSub><m:sSubPr><m:ctrlPr><a:rPr lang="en-GB" sz="2000" i="1"><a:latin typeface="Cambria Math" panose="02040503050406030204" pitchFamily="18" charset="0"/></a:rPr></m:ctrlPr></m:sSubPr><m:e><m:r><m:rPr><m:brk m:alnAt="7"/></m:rPr><a:rPr lang="en-GB" sz="2000" i="1"><a:latin typeface="Cambria Math" panose="02040503050406030204" pitchFamily="18" charset="0"/></a:rPr><m:t>𝑥</m:t></m:r></m:e><m:sub><m:r><a:rPr lang="en-GB" sz="2000" b="0" i="1" smtClean="0"><a:latin typeface="Cambria Math" panose="02040503050406030204" pitchFamily="18" charset="0"/></a:rPr><m:t>2</m:t></m:r></m:sub></m:sSub></m:e></m:mr><m:mr><m:e><m:sSub><m:sSubPr><m:ctrlPr><a:rPr lang="en-GB" sz="2000" i="1"><a:latin typeface="Cambria Math" panose="02040503050406030204" pitchFamily="18" charset="0"/></a:rPr></m:ctrlPr></m:sSubPr><m:e><m:r><m:rPr><m:brk m:alnAt="7"/></m:rPr><a:rPr lang="en-GB" sz="2000" i="1"><a:latin typeface="Cambria Math" panose="02040503050406030204" pitchFamily="18" charset="0"/></a:rPr><m:t>𝑝</m:t></m:r></m:e><m:sub><m:r><a:rPr lang="en-GB" sz="2000" b="0" i="1" smtClean="0"><a:latin typeface="Cambria Math" panose="02040503050406030204" pitchFamily="18" charset="0"/></a:rPr><m:t>2</m:t></m:r></m:sub></m:sSub><m:d><m:dPr><m:ctrlPr><a:rPr lang="en-GB" sz="2000" i="1"><a:latin typeface="Cambria Math" panose="02040503050406030204" pitchFamily="18" charset="0"/></a:rPr></m:ctrlPr></m:dPr><m:e><m:sSub><m:sSubPr><m:ctrlPr><a:rPr lang="en-GB" sz="2000" i="1"><a:latin typeface="Cambria Math" panose="02040503050406030204" pitchFamily="18" charset="0"/></a:rPr></m:ctrlPr></m:sSubPr><m:e><m:r><m:rPr><m:brk m:alnAt="7"/></m:rPr><a:rPr lang="en-GB" sz="2000" i="1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3</m:t></m:r></m:sub></m:sSub></m:e></m:d><m:r><m:rPr><m:brk m:alnAt="7"/></m:rPr><a:rPr lang="en-GB" sz="2000" i="1"><a:latin typeface="Cambria Math" panose="02040503050406030204" pitchFamily="18" charset="0"/></a:rPr><m:t>=</m:t></m:r><m:sSub><m:sSubPr><m:ctrlPr><a:rPr lang="en-GB" sz="2000" i="1"><a:latin typeface="Cambria Math" panose="02040503050406030204" pitchFamily="18" charset="0"/></a:rPr></m:ctrlPr></m:sSubPr><m:e><m:r><m:rPr><m:brk m:alnAt="7"/></m:rPr><a:rPr lang="en-GB" sz="2000" i="1"><a:latin typeface="Cambria Math" panose="02040503050406030204" pitchFamily="18" charset="0"/></a:rPr><m:t>𝑥</m:t></m:r></m:e><m:sub><m:r><a:rPr lang="en-GB" sz="2000" b="0" i="1" smtClean="0"><a:latin typeface="Cambria Math" panose="02040503050406030204" pitchFamily="18" charset="0"/></a:rPr><m:t>3</m:t></m:r></m:sub></m:sSub></m:e></m:mr><m:mr><m:e><m:sSub><m:sSubPr><m:ctrlPr><a:rPr lang="en-GB" sz="2000" i="1"><a:latin typeface="Cambria Math" panose="02040503050406030204" pitchFamily="18" charset="0"/></a:rPr></m:ctrlPr></m:sSubPr><m:e><m:acc><m:accPr><m:chr m:val="̇"/><m:ctrlPr><a:rPr lang="en-GB" sz="2000" b="0" i="1" smtClean="0"><a:latin typeface="Cambria Math" panose="02040503050406030204" pitchFamily="18" charset="0"/></a:rPr></m:ctrlPr></m:accPr><m:e><m:r><m:rPr><m:brk m:alnAt="7"/></m:rPr><a:rPr lang="en-GB" sz="2000" i="1"><a:latin typeface="Cambria Math" panose="02040503050406030204" pitchFamily="18" charset="0"/></a:rPr><m:t>𝑝</m:t></m:r></m:e></m:acc></m:e><m:sub><m:r><a:rPr lang="en-GB" sz="2000" b="0" i="1" smtClean="0"><a:latin typeface="Cambria Math" panose="02040503050406030204" pitchFamily="18" charset="0"/></a:rPr><m:t>2</m:t></m:r></m:sub></m:sSub><m:d><m:dPr><m:ctrlPr><a:rPr lang="en-GB" sz="2000" i="1"><a:latin typeface="Cambria Math" panose="02040503050406030204" pitchFamily="18" charset="0"/></a:rPr></m:ctrlPr></m:dPr><m:e><m:sSub><m:sSubPr><m:ctrlPr><a:rPr lang="en-GB" sz="2000" i="1"><a:latin typeface="Cambria Math" panose="02040503050406030204" pitchFamily="18" charset="0"/></a:rPr></m:ctrlPr></m:sSubPr><m:e><m:r><m:rPr><m:brk m:alnAt="7"/></m:rPr><a:rPr lang="en-GB" sz="2000" i="1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3</m:t></m:r></m:sub></m:sSub></m:e></m:d><m:r><m:rPr><m:brk m:alnAt="7"/></m:rPr><a:rPr lang="en-GB" sz="2000" i="1"><a:latin typeface="Cambria Math" panose="02040503050406030204" pitchFamily="18" charset="0"/></a:rPr><m:t>=</m:t></m:r><m:sSub><m:sSubPr><m:ctrlPr><a:rPr lang="en-GB" sz="2000" i="1"><a:latin typeface="Cambria Math" panose="02040503050406030204" pitchFamily="18" charset="0"/></a:rPr></m:ctrlPr></m:sSubPr><m:e><m:acc><m:accPr><m:chr m:val="̇"/><m:ctrlPr><a:rPr lang="en-GB" sz="2000" b="0" i="1" smtClean="0"><a:latin typeface="Cambria Math" panose="02040503050406030204" pitchFamily="18" charset="0"/></a:rPr></m:ctrlPr></m:accPr><m:e><m:r><m:rPr><m:brk m:alnAt="7"/></m:rPr><a:rPr lang="en-GB" sz="2000" i="1"><a:latin typeface="Cambria Math" panose="02040503050406030204" pitchFamily="18" charset="0"/></a:rPr><m:t>𝑥</m:t></m:r></m:e></m:acc></m:e><m:sub><m:r><a:rPr lang="en-GB" sz="2000" b="0" i="1" smtClean="0"><a:latin typeface="Cambria Math" panose="02040503050406030204" pitchFamily="18" charset="0"/></a:rPr><m:t>3</m:t></m:r></m:sub></m:sSub></m:e></m:mr></m:m><m:d><m:dPr><m:begChr m:val="["/><m:endChr m:val="]"/><m:ctrlPr><a:rPr lang="en-GB" sz="2000" i="1" smtClean="0"><a:latin typeface="Cambria Math" panose="02040503050406030204" pitchFamily="18" charset="0"/></a:rPr></m:ctrlPr></m:dPr><m:e><m:m><m:mPr><m:mcs><m:mc><m:mcPr><m:count m:val="8"/><m:mcJc m:val="center"/></m:mcPr></m:mc></m:mcs><m:ctrlPr><a:rPr lang="en-GB" sz="2000" b="0" i="1" smtClean="0"><a:latin typeface="Cambria Math" panose="02040503050406030204" pitchFamily="18" charset="0"/></a:rPr></m:ctrlPr></m:mPr><m:mr><m:e><m:r><m:rPr><m:brk m:alnAt="7"/></m:rPr><a:rPr lang="en-GB" sz="2000" b="0" i="1" smtClean="0"><a:latin typeface="Cambria Math" panose="02040503050406030204" pitchFamily="18" charset="0"/></a:rPr><m:t>1</m:t></m:r></m:e><m:e><m:sSub><m:sSubPr><m:ctrlPr><a:rPr lang="en-GB" sz="2000" b="0" i="1" smtClean="0"><a:latin typeface="Cambria Math" panose="02040503050406030204" pitchFamily="18" charset="0"/></a:rPr></m:ctrlPr></m:sSub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1</m:t></m:r></m:sub></m:sSub></m:e><m:e><m:sSubSup><m:sSubSupPr><m:ctrlPr><a:rPr lang="en-GB" sz="2000" b="0" i="1" smtClean="0"><a:latin typeface="Cambria Math" panose="02040503050406030204" pitchFamily="18" charset="0"/></a:rPr></m:ctrlPr></m:sSubSup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1</m:t></m:r></m:sub><m:sup><m:r><a:rPr lang="en-GB" sz="2000" b="0" i="1" smtClean="0"><a:latin typeface="Cambria Math" panose="02040503050406030204" pitchFamily="18" charset="0"/></a:rPr><m:t>2</m:t></m:r></m:sup></m:sSubSup></m:e><m:e><m:sSubSup><m:sSubSupPr><m:ctrlPr><a:rPr lang="en-GB" sz="2000" b="0" i="1" smtClean="0"><a:latin typeface="Cambria Math" panose="02040503050406030204" pitchFamily="18" charset="0"/></a:rPr></m:ctrlPr></m:sSubSup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1</m:t></m:r></m:sub><m:sup><m:r><a:rPr lang="en-GB" sz="2000" b="0" i="1" smtClean="0"><a:latin typeface="Cambria Math" panose="02040503050406030204" pitchFamily="18" charset="0"/></a:rPr><m:t>3</m:t></m:r></m:sup></m:sSubSup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0</m:t></m:r></m:e></m:mr><m:mr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1</m:t></m:r></m:e><m:e><m:r><a:rPr lang="en-GB" sz="2000" b="0" i="1" smtClean="0"><a:latin typeface="Cambria Math" panose="02040503050406030204" pitchFamily="18" charset="0"/></a:rPr><m:t>2</m:t></m:r><m:sSub><m:sSubPr><m:ctrlPr><a:rPr lang="en-GB" sz="2000" b="0" i="1" smtClean="0"><a:latin typeface="Cambria Math" panose="02040503050406030204" pitchFamily="18" charset="0"/></a:rPr></m:ctrlPr></m:sSub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1</m:t></m:r></m:sub></m:sSub></m:e><m:e><m:r><a:rPr lang="en-GB" sz="2000" b="0" i="1" smtClean="0"><a:latin typeface="Cambria Math" panose="02040503050406030204" pitchFamily="18" charset="0"/></a:rPr><m:t>3</m:t></m:r><m:sSubSup><m:sSubSupPr><m:ctrlPr><a:rPr lang="en-GB" sz="2000" b="0" i="1" smtClean="0"><a:latin typeface="Cambria Math" panose="02040503050406030204" pitchFamily="18" charset="0"/></a:rPr></m:ctrlPr></m:sSubSup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1</m:t></m:r></m:sub><m:sup><m:r><a:rPr lang="en-GB" sz="2000" b="0" i="1" smtClean="0"><a:latin typeface="Cambria Math" panose="02040503050406030204" pitchFamily="18" charset="0"/></a:rPr><m:t>2</m:t></m:r></m:sup></m:sSubSup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0</m:t></m:r></m:e></m:mr><m:mr><m:e><m:r><a:rPr lang="en-GB" sz="2000" b="0" i="1" smtClean="0"><a:latin typeface="Cambria Math" panose="02040503050406030204" pitchFamily="18" charset="0"/></a:rPr><m:t>1</m:t></m:r></m:e><m:e><m:sSub><m:sSubPr><m:ctrlPr><a:rPr lang="en-GB" sz="2000" i="1"><a:latin typeface="Cambria Math" panose="02040503050406030204" pitchFamily="18" charset="0"/></a:rPr></m:ctrlPr></m:sSubPr><m:e><m:r><a:rPr lang="en-GB" sz="2000" i="1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2</m:t></m:r></m:sub></m:sSub></m:e><m:e><m:sSubSup><m:sSubSupPr><m:ctrlPr><a:rPr lang="en-GB" sz="2000" b="0" i="1" smtClean="0"><a:latin typeface="Cambria Math" panose="02040503050406030204" pitchFamily="18" charset="0"/></a:rPr></m:ctrlPr></m:sSubSup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2</m:t></m:r></m:sub><m:sup><m:r><a:rPr lang="en-GB" sz="2000" b="0" i="1" smtClean="0"><a:latin typeface="Cambria Math" panose="02040503050406030204" pitchFamily="18" charset="0"/></a:rPr><m:t>2</m:t></m:r></m:sup></m:sSubSup></m:e><m:e><m:sSubSup><m:sSubSupPr><m:ctrlPr><a:rPr lang="en-GB" sz="2000" b="0" i="1" smtClean="0"><a:latin typeface="Cambria Math" panose="02040503050406030204" pitchFamily="18" charset="0"/></a:rPr></m:ctrlPr></m:sSubSup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2</m:t></m:r></m:sub><m:sup><m:r><a:rPr lang="en-GB" sz="2000" b="0" i="1" smtClean="0"><a:latin typeface="Cambria Math" panose="02040503050406030204" pitchFamily="18" charset="0"/></a:rPr><m:t>3</m:t></m:r></m:sup></m:sSubSup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0</m:t></m:r></m:e></m:mr><m:mr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1</m:t></m:r></m:e><m:e><m:r><a:rPr lang="en-GB" sz="2000" b="0" i="1" smtClean="0"><a:latin typeface="Cambria Math" panose="02040503050406030204" pitchFamily="18" charset="0"/></a:rPr><m:t>2</m:t></m:r><m:sSub><m:sSubPr><m:ctrlPr><a:rPr lang="en-GB" sz="2000" b="0" i="1" smtClean="0"><a:latin typeface="Cambria Math" panose="02040503050406030204" pitchFamily="18" charset="0"/></a:rPr></m:ctrlPr></m:sSub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2</m:t></m:r></m:sub></m:sSub></m:e><m:e><m:r><a:rPr lang="en-GB" sz="2000" b="0" i="1" smtClean="0"><a:latin typeface="Cambria Math" panose="02040503050406030204" pitchFamily="18" charset="0"/></a:rPr><m:t>3</m:t></m:r><m:sSubSup><m:sSubSupPr><m:ctrlPr><a:rPr lang="en-GB" sz="2000" b="0" i="1" smtClean="0"><a:latin typeface="Cambria Math" panose="02040503050406030204" pitchFamily="18" charset="0"/></a:rPr></m:ctrlPr></m:sSubSup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2</m:t></m:r></m:sub><m:sup><m:r><a:rPr lang="en-GB" sz="2000" b="0" i="1" smtClean="0"><a:latin typeface="Cambria Math" panose="02040503050406030204" pitchFamily="18" charset="0"/></a:rPr><m:t>2</m:t></m:r></m:sup></m:sSubSup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−1</m:t></m:r></m:e><m:e><m:r><a:rPr lang="en-GB" sz="2000" b="0" i="1" smtClean="0"><a:latin typeface="Cambria Math" panose="02040503050406030204" pitchFamily="18" charset="0"/></a:rPr><m:t>−2</m:t></m:r><m:sSub><m:sSubPr><m:ctrlPr><a:rPr lang="en-GB" sz="2000" b="0" i="1" smtClean="0"><a:latin typeface="Cambria Math" panose="02040503050406030204" pitchFamily="18" charset="0"/></a:rPr></m:ctrlPr></m:sSub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2</m:t></m:r></m:sub></m:sSub></m:e><m:e><m:r><a:rPr lang="en-GB" sz="2000" b="0" i="1" smtClean="0"><a:latin typeface="Cambria Math" panose="02040503050406030204" pitchFamily="18" charset="0"/></a:rPr><m:t>−3</m:t></m:r><m:sSubSup><m:sSubSupPr><m:ctrlPr><a:rPr lang="en-GB" sz="2000" b="0" i="1" smtClean="0"><a:latin typeface="Cambria Math" panose="02040503050406030204" pitchFamily="18" charset="0"/></a:rPr></m:ctrlPr></m:sSubSup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2</m:t></m:r></m:sub><m:sup><m:r><a:rPr lang="en-GB" sz="2000" b="0" i="1" smtClean="0"><a:latin typeface="Cambria Math" panose="02040503050406030204" pitchFamily="18" charset="0"/></a:rPr><m:t>2</m:t></m:r></m:sup></m:sSubSup></m:e></m:mr><m:mr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0</m:t></m:r></m:e><m:e><m:sSub><m:sSubPr><m:ctrlPr><a:rPr lang="en-GB" sz="2000" b="0" i="1" smtClean="0"><a:latin typeface="Cambria Math" panose="02040503050406030204" pitchFamily="18" charset="0"/></a:rPr></m:ctrlPr></m:sSub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2</m:t></m:r></m:sub></m:sSub></m:e><m:e><m:r><a:rPr lang="en-GB" sz="2000" b="0" i="1" smtClean="0"><a:latin typeface="Cambria Math" panose="02040503050406030204" pitchFamily="18" charset="0"/></a:rPr><m:t>6</m:t></m:r><m:sSub><m:sSubPr><m:ctrlPr><a:rPr lang="en-GB" sz="2000" b="0" i="1" smtClean="0"><a:latin typeface="Cambria Math" panose="02040503050406030204" pitchFamily="18" charset="0"/></a:rPr></m:ctrlPr></m:sSub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2</m:t></m:r></m:sub></m:sSub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−</m:t></m:r><m:sSub><m:sSubPr><m:ctrlPr><a:rPr lang="en-GB" sz="2000" b="0" i="1" smtClean="0"><a:latin typeface="Cambria Math" panose="02040503050406030204" pitchFamily="18" charset="0"/></a:rPr></m:ctrlPr></m:sSub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2</m:t></m:r></m:sub></m:sSub></m:e><m:e><m:r><a:rPr lang="en-GB" sz="2000" b="0" i="1" smtClean="0"><a:latin typeface="Cambria Math" panose="02040503050406030204" pitchFamily="18" charset="0"/></a:rPr><m:t>−6</m:t></m:r><m:sSub><m:sSubPr><m:ctrlPr><a:rPr lang="en-GB" sz="2000" b="0" i="1" smtClean="0"><a:latin typeface="Cambria Math" panose="02040503050406030204" pitchFamily="18" charset="0"/></a:rPr></m:ctrlPr></m:sSub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2</m:t></m:r></m:sub></m:sSub></m:e></m:mr><m:mr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1</m:t></m:r></m:e><m:e><m:sSub><m:sSubPr><m:ctrlPr><a:rPr lang="en-GB" sz="2000" b="0" i="1" smtClean="0"><a:latin typeface="Cambria Math" panose="02040503050406030204" pitchFamily="18" charset="0"/></a:rPr></m:ctrlPr></m:sSub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2</m:t></m:r></m:sub></m:sSub></m:e><m:e><m:sSubSup><m:sSubSupPr><m:ctrlPr><a:rPr lang="en-GB" sz="2000" b="0" i="1" smtClean="0"><a:latin typeface="Cambria Math" panose="02040503050406030204" pitchFamily="18" charset="0"/></a:rPr></m:ctrlPr></m:sSubSup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2</m:t></m:r></m:sub><m:sup><m:r><a:rPr lang="en-GB" sz="2000" b="0" i="1" smtClean="0"><a:latin typeface="Cambria Math" panose="02040503050406030204" pitchFamily="18" charset="0"/></a:rPr><m:t>2</m:t></m:r></m:sup></m:sSubSup></m:e><m:e><m:sSubSup><m:sSubSupPr><m:ctrlPr><a:rPr lang="en-GB" sz="2000" b="0" i="1" smtClean="0"><a:latin typeface="Cambria Math" panose="02040503050406030204" pitchFamily="18" charset="0"/></a:rPr></m:ctrlPr></m:sSubSup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2</m:t></m:r></m:sub><m:sup><m:r><a:rPr lang="en-GB" sz="2000" b="0" i="1" smtClean="0"><a:latin typeface="Cambria Math" panose="02040503050406030204" pitchFamily="18" charset="0"/></a:rPr><m:t>3</m:t></m:r></m:sup></m:sSubSup></m:e></m:mr><m:mr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1</m:t></m:r></m:e><m:e><m:sSub><m:sSubPr><m:ctrlPr><a:rPr lang="en-GB" sz="2000" b="0" i="1" smtClean="0"><a:latin typeface="Cambria Math" panose="02040503050406030204" pitchFamily="18" charset="0"/></a:rPr></m:ctrlPr></m:sSub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3</m:t></m:r></m:sub></m:sSub></m:e><m:e><m:sSubSup><m:sSubSupPr><m:ctrlPr><a:rPr lang="en-GB" sz="2000" b="0" i="1" smtClean="0"><a:latin typeface="Cambria Math" panose="02040503050406030204" pitchFamily="18" charset="0"/></a:rPr></m:ctrlPr></m:sSubSup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3</m:t></m:r></m:sub><m:sup><m:r><a:rPr lang="en-GB" sz="2000" b="0" i="1" smtClean="0"><a:latin typeface="Cambria Math" panose="02040503050406030204" pitchFamily="18" charset="0"/></a:rPr><m:t>2</m:t></m:r></m:sup></m:sSubSup></m:e><m:e><m:sSubSup><m:sSubSupPr><m:ctrlPr><a:rPr lang="en-GB" sz="2000" b="0" i="1" smtClean="0"><a:latin typeface="Cambria Math" panose="02040503050406030204" pitchFamily="18" charset="0"/></a:rPr></m:ctrlPr></m:sSubSup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3</m:t></m:r></m:sub><m:sup><m:r><a:rPr lang="en-GB" sz="2000" b="0" i="1" smtClean="0"><a:latin typeface="Cambria Math" panose="02040503050406030204" pitchFamily="18" charset="0"/></a:rPr><m:t>3</m:t></m:r></m:sup></m:sSubSup></m:e></m:mr><m:mr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0</m:t></m:r></m:e><m:e><m:r><a:rPr lang="en-GB" sz="2000" b="0" i="1" smtClean="0"><a:latin typeface="Cambria Math" panose="02040503050406030204" pitchFamily="18" charset="0"/></a:rPr><m:t>1</m:t></m:r></m:e><m:e><m:r><a:rPr lang="en-GB" sz="2000" b="0" i="1" smtClean="0"><a:latin typeface="Cambria Math" panose="02040503050406030204" pitchFamily="18" charset="0"/></a:rPr><m:t>2</m:t></m:r><m:sSub><m:sSubPr><m:ctrlPr><a:rPr lang="en-GB" sz="2000" b="0" i="1" smtClean="0"><a:latin typeface="Cambria Math" panose="02040503050406030204" pitchFamily="18" charset="0"/></a:rPr></m:ctrlPr></m:sSub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3</m:t></m:r></m:sub></m:sSub></m:e><m:e><m:r><a:rPr lang="en-GB" sz="2000" b="0" i="1" smtClean="0"><a:latin typeface="Cambria Math" panose="02040503050406030204" pitchFamily="18" charset="0"/></a:rPr><m:t>3</m:t></m:r><m:sSubSup><m:sSubSupPr><m:ctrlPr><a:rPr lang="en-GB" sz="2000" b="0" i="1" smtClean="0"><a:latin typeface="Cambria Math" panose="02040503050406030204" pitchFamily="18" charset="0"/></a:rPr></m:ctrlPr></m:sSubSupPr><m:e><m:r><a:rPr lang="en-GB" sz="2000" b="0" i="1" smtClean="0"><a:latin typeface="Cambria Math" panose="02040503050406030204" pitchFamily="18" charset="0"/></a:rPr><m:t>𝑡</m:t></m:r></m:e><m:sub><m:r><a:rPr lang="en-GB" sz="2000" b="0" i="1" smtClean="0"><a:latin typeface="Cambria Math" panose="02040503050406030204" pitchFamily="18" charset="0"/></a:rPr><m:t>3</m:t></m:r></m:sub><m:sup><m:r><a:rPr lang="en-GB" sz="2000" b="0" i="1" smtClean="0"><a:latin typeface="Cambria Math" panose="02040503050406030204" pitchFamily="18" charset="0"/></a:rPr><m:t>2</m:t></m:r></m:sup></m:sSubSup></m:e></m:mr></m:m></m:e></m:d><m:r><a:rPr lang="en-GB" sz="2000" b="0" i="1" smtClean="0"><a:latin typeface="Cambria Math" panose="02040503050406030204" pitchFamily="18" charset="0"/></a:rPr><m:t>⋅</m:t></m:r><m:d><m:dPr><m:begChr m:val="["/><m:endChr m:val="]"/><m:ctrlPr><a:rPr lang="en-GB" sz="2000" i="1" smtClean="0"><a:latin typeface="Cambria Math" panose="02040503050406030204" pitchFamily="18" charset="0"/></a:rPr></m:ctrlPr></m:dPr><m:e><m:m><m:mPr><m:mcs><m:mc><m:mcPr><m:count m:val="1"/><m:mcJc m:val="center"/></m:mcPr></m:mc></m:mcs><m:ctrlPr><a:rPr lang="en-GB" sz="2000" b="0" i="1" smtClean="0"><a:latin typeface="Cambria Math" panose="02040503050406030204" pitchFamily="18" charset="0"/></a:rPr></m:ctrlPr></m:mPr><m:mr><m:e><m:sSub><m:sSubPr><m:ctrlPr><a:rPr lang="en-GB" sz="2000" b="0" i="1" smtClean="0"><a:latin typeface="Cambria Math" panose="02040503050406030204" pitchFamily="18" charset="0"/></a:rPr></m:ctrlPr></m:sSubPr><m:e><m:r><a:rPr lang="en-GB" sz="2000" b="0" i="1" smtClean="0"><a:latin typeface="Cambria Math" panose="02040503050406030204" pitchFamily="18" charset="0"/></a:rPr><m:t>𝑎</m:t></m:r></m:e><m:sub><m:r><a:rPr lang="en-GB" sz="2000" b="0" i="1" smtClean="0"><a:latin typeface="Cambria Math" panose="02040503050406030204" pitchFamily="18" charset="0"/></a:rPr><m:t>1,1</m:t></m:r></m:sub></m:sSub></m:e></m:mr><m:mr><m:e><m:sSub><m:sSubPr><m:ctrlPr><a:rPr lang="en-GB" sz="2000" i="1"><a:latin typeface="Cambria Math" panose="02040503050406030204" pitchFamily="18" charset="0"/></a:rPr></m:ctrlPr></m:sSubPr><m:e><m:r><a:rPr lang="en-GB" sz="2000" i="1"><a:latin typeface="Cambria Math" panose="02040503050406030204" pitchFamily="18" charset="0"/></a:rPr><m:t>𝑎</m:t></m:r></m:e><m:sub><m:r><a:rPr lang="en-GB" sz="2000" i="1"><a:latin typeface="Cambria Math" panose="02040503050406030204" pitchFamily="18" charset="0"/></a:rPr><m:t>1,</m:t></m:r><m:r><a:rPr lang="en-GB" sz="2000" b="0" i="1" smtClean="0"><a:latin typeface="Cambria Math" panose="02040503050406030204" pitchFamily="18" charset="0"/></a:rPr><m:t>2</m:t></m:r></m:sub></m:sSub></m:e></m:mr><m:mr><m:e><m:sSub><m:sSubPr><m:ctrlPr><a:rPr lang="en-GB" sz="2000" i="1"><a:latin typeface="Cambria Math" panose="02040503050406030204" pitchFamily="18" charset="0"/></a:rPr></m:ctrlPr></m:sSubPr><m:e><m:r><a:rPr lang="en-GB" sz="2000" i="1"><a:latin typeface="Cambria Math" panose="02040503050406030204" pitchFamily="18" charset="0"/></a:rPr><m:t>𝑎</m:t></m:r></m:e><m:sub><m:r><a:rPr lang="en-GB" sz="2000" i="1"><a:latin typeface="Cambria Math" panose="02040503050406030204" pitchFamily="18" charset="0"/></a:rPr><m:t>1,</m:t></m:r><m:r><a:rPr lang="en-GB" sz="2000" b="0" i="1" smtClean="0"><a:latin typeface="Cambria Math" panose="02040503050406030204" pitchFamily="18" charset="0"/></a:rPr><m:t>3</m:t></m:r></m:sub></m:sSub></m:e></m:mr><m:mr><m:e><m:sSub><m:sSubPr><m:ctrlPr><a:rPr lang="en-GB" sz="2000" i="1"><a:latin typeface="Cambria Math" panose="02040503050406030204" pitchFamily="18" charset="0"/></a:rPr></m:ctrlPr></m:sSubPr><m:e><m:r><a:rPr lang="en-GB" sz="2000" i="1"><a:latin typeface="Cambria Math" panose="02040503050406030204" pitchFamily="18" charset="0"/></a:rPr><m:t>𝑎</m:t></m:r></m:e><m:sub><m:r><a:rPr lang="en-GB" sz="2000" i="1"><a:latin typeface="Cambria Math" panose="02040503050406030204" pitchFamily="18" charset="0"/></a:rPr><m:t>1,</m:t></m:r><m:r><a:rPr lang="en-GB" sz="2000" b="0" i="1" smtClean="0"><a:latin typeface="Cambria Math" panose="02040503050406030204" pitchFamily="18" charset="0"/></a:rPr><m:t>4</m:t></m:r></m:sub></m:sSub></m:e></m:mr><m:mr><m:e><m:sSub><m:sSubPr><m:ctrlPr><a:rPr lang="en-GB" sz="2000" i="1"><a:latin typeface="Cambria Math" panose="02040503050406030204" pitchFamily="18" charset="0"/></a:rPr></m:ctrlPr></m:sSubPr><m:e><m:r><a:rPr lang="en-GB" sz="2000" i="1"><a:latin typeface="Cambria Math" panose="02040503050406030204" pitchFamily="18" charset="0"/></a:rPr><m:t>𝑎</m:t></m:r></m:e><m:sub><m:r><a:rPr lang="en-GB" sz="2000" b="0" i="1" smtClean="0"><a:latin typeface="Cambria Math" panose="02040503050406030204" pitchFamily="18" charset="0"/></a:rPr><m:t>2</m:t></m:r><m:r><a:rPr lang="en-GB" sz="2000" i="1"><a:latin typeface="Cambria Math" panose="02040503050406030204" pitchFamily="18" charset="0"/></a:rPr><m:t>,1</m:t></m:r></m:sub></m:sSub></m:e></m:mr><m:mr><m:e><m:sSub><m:sSubPr><m:ctrlPr><a:rPr lang="en-GB" sz="2000" i="1"><a:latin typeface="Cambria Math" panose="02040503050406030204" pitchFamily="18" charset="0"/></a:rPr></m:ctrlPr></m:sSubPr><m:e><m:r><a:rPr lang="en-GB" sz="2000" i="1"><a:latin typeface="Cambria Math" panose="02040503050406030204" pitchFamily="18" charset="0"/></a:rPr><m:t>𝑎</m:t></m:r></m:e><m:sub><m:r><a:rPr lang="en-GB" sz="2000" b="0" i="1" smtClean="0"><a:latin typeface="Cambria Math" panose="02040503050406030204" pitchFamily="18" charset="0"/></a:rPr><m:t>2</m:t></m:r><m:r><a:rPr lang="en-GB" sz="2000" i="1"><a:latin typeface="Cambria Math" panose="02040503050406030204" pitchFamily="18" charset="0"/></a:rPr><m:t>,</m:t></m:r><m:r><a:rPr lang="en-GB" sz="2000" b="0" i="1" smtClean="0"><a:latin typeface="Cambria Math" panose="02040503050406030204" pitchFamily="18" charset="0"/></a:rPr><m:t>2</m:t></m:r></m:sub></m:sSub></m:e></m:mr><m:mr><m:e><m:sSub><m:sSubPr><m:ctrlPr><a:rPr lang="en-GB" sz="2000" i="1"><a:latin typeface="Cambria Math" panose="02040503050406030204" pitchFamily="18" charset="0"/></a:rPr></m:ctrlPr></m:sSubPr><m:e><m:r><a:rPr lang="en-GB" sz="2000" i="1"><a:latin typeface="Cambria Math" panose="02040503050406030204" pitchFamily="18" charset="0"/></a:rPr><m:t>𝑎</m:t></m:r></m:e><m:sub><m:r><a:rPr lang="en-GB" sz="2000" b="0" i="1" smtClean="0"><a:latin typeface="Cambria Math" panose="02040503050406030204" pitchFamily="18" charset="0"/></a:rPr><m:t>2</m:t></m:r><m:r><a:rPr lang="en-GB" sz="2000" i="1"><a:latin typeface="Cambria Math" panose="02040503050406030204" pitchFamily="18" charset="0"/></a:rPr><m:t>,</m:t></m:r><m:r><a:rPr lang="en-GB" sz="2000" b="0" i="1" smtClean="0"><a:latin typeface="Cambria Math" panose="02040503050406030204" pitchFamily="18" charset="0"/></a:rPr><m:t>3</m:t></m:r></m:sub></m:sSub></m:e></m:mr><m:mr><m:e><m:sSub><m:sSubPr><m:ctrlPr><a:rPr lang="en-GB" sz="2000" i="1"><a:latin typeface="Cambria Math" panose="02040503050406030204" pitchFamily="18" charset="0"/></a:rPr></m:ctrlPr></m:sSubPr><m:e><m:r><a:rPr lang="en-GB" sz="2000" i="1"><a:latin typeface="Cambria Math" panose="02040503050406030204" pitchFamily="18" charset="0"/></a:rPr><m:t> 㕘</m:t></m:r></m:e><m:sub><m:r><a:rPr lang="en-GB" sz="2000" b="0" i="1" smtClean="0"><a:latin typeface="Cambria Math" panose="02040503050406030204" pitchFamily="18" charset="0"/></a:rPr><m:t>2</m:t></m:r><m:r><a:rPr lang="en-GB" sz="2000" i="1"><a:latin typeface="Cambria Math" panose="02040503050406030204" pitchFamily="18" charset="0"/></a:rPr><m:t>,</m:t></m:r><m:r><a:rPr lang="en-GB" sz="2000" b="0" i="1" smtClean="0"><a:latin typeface="Cambria Math" panose="02040503050406030204" pitchFamily="18" charset="0"/></a:rPr><m:t>4</m:t></m:r></m:sub></m:sSub></m:e></m:mr></m:m></m:e></m:d><m:r><a:rPr lang="en-GB" sz="2000" b="0" i="1" smtClean="0"><a:latin typeface="Cambria Math" panose="02040503050406030204" pitchFamily="18" charset="0"/></a:rPr><m:t>=</m:t></m:r><m:d><m:dPr><m:begChr m:val="["/><m:endChr m:val="]"/><m:ctrlPr><a:rPr lang="en-GB" sz="2000" b="0" i="1" smtClean="0"><a:latin typeface="Cambria Math" panose="02040503050406030204" pitchFamily="18" charset="0"/></a:rPr></m:ctrlPr></m:dPr><m:e><m:m><m:mPr><m:mcs><m:mc><m:mcPr><m:count m:val="1"/><m:mcJc m:val="center"/></m:mcPr></m:mc></m:mcs><m:ctrlPr><a:rPr lang="en-GB" sz="2000" b="0" i="1" smtClean="0"><a:latin typeface="Cambria Math" panose="02040503050406030204" pitchFamily="18" charset="0"/></a:rPr></m:ctrlPr></m:mPr><m:mr><m:e><m:sSub><m:sSubPr><m:ctrlPr><a:rPr lang="en-GB" sz="2000" b="0" i="1" smtClean="0"><a:latin typeface="Cambria Math" panose="02040503050406030204" pitchFamily="18" charset="0"/></a:rPr></m:ctrlPr></m:sSubPr><m:e><m:r><m:rPr><m:brk m:alnAt="7"/></m:rPr><a:rPr lang="en-GB" sz="2000" b="0" i="1" smtClean="0"><a:latin typeface="Cambria Math" panose="02040503050406030204" pitchFamily="18" charset="0"/></a:rPr><m:t>𝑥</m:t></m:r></m:e><m:sub><m:r><m:rPr><m:brk m:alnAt="7"/></m:rPr><a:rPr lang="en-GB" sz="2000" b="0" i="1" smtClean="0"><a:latin typeface="Cambria Math" panose="02040503050406030204" pitchFamily="18" charset="0"/></a:rPr><m:t>1</m:t></m:r></m:sub></m:sSub></m:e></m:mr><m:mr><m:e><m:sSub><m:sSubPr><m:ctrlPr><a:rPr lang="en-GB" sz="2000" b="0" i="1" smtClean="0"><a:latin typeface="Cambria Math" panose="02040503050406030204" pitchFamily="18" charset="0"/></a:rPr></m:ctrlPr></m:sSubPr><m:e><m:acc><m:accPr><m:chr m:val="̇"/><m:ctrlPr><a:rPr lang="en-GB" sz="2000" b="0" i="1" smtClean="0"><a:latin typeface="Cambria Math" panose="02040503050406030204" pitchFamily="18" charset="0"/></a:rPr></m:ctrlPr></m:accPr><m:e><m:r><a:rPr lang="en-GB" sz="2000" b="0" i="1" smtClean="0"><a:latin typeface="Cambria Math" panose="02040503050406030204" pitchFamily="18" charset="0"/></a:rPr><m:t>𝑥</m:t></m:r></m:e></m:acc></m:e><m:sub><m:r><a:rPr lang="en-GB" sz="2000" b="0" i="1" smtClean="0"><a:latin typeface="Cambria Math" panose="02040503050406030204" pitchFamily="18" charset="0"/></a:rPr><m:t>1</m:t></m:r></m:sub></m:sSub></m:e></m:mr><m:mr><m:e><m:sSub><m:sSubPr><m:ctrlPr><a:rPr lang="en-GB" sz="2000" b="0" i="1" smtClean="0"><a:latin typeface="Cambria Math" panose="02040503050406030204" pitchFamily="18" charset="0"/></a:rPr></m:ctrlPr></m:sSubPr><m:e><m:r><a:rPr lang="en-GB" sz="2000" b="0" i="1" smtClean="0"><a:latin typeface="Cambria Math" panose="02040503050406030204" pitchFamily="18" charset="0"/></a:rPr><m:t>𝑥</m:t></m:r></m:e><m:sub><m:r><a:rPr lang="en-GB" sz="2000" b="0" i="1" smtClean="0"><a:latin typeface="Cambria Math" panose="02040503050406030204" pitchFamily="18" charset="0"/></a:rPr><m:t>2</m:t></m:r></m:sub></m:sSub></m:e></m:mr><m:mr><m:e><m:r><a:rPr lang="en-GB" sz="2000" b="0" i="1" smtClean="0"><a:latin typeface="Cambria Math" panose="02040503050406030204" pitchFamily="18" charset="0"/></a:rPr><m:t>0</m:t></m:r></m:e></m:mr><m:mr><m:e><m:r><a:rPr lang="en-GB" sz="2000" b="0" i="1" smtClean="0"><a:latin typeface="Cambria Math" panose="02040503050406030204" pitchFamily="18" charset="0"/></a:rPr><m:t>0</m:t></m:r></m:e></m:mr><m:mr><m:e><m:sSub><m:sSubPr><m:ctrlPr><a:rPr lang="en-GB" sz="2000" b="0" i="1" smtClean="0"><a:latin typeface="Cambria Math" panose="02040503050406030204" pitchFamily="18" charset="0"/></a:rPr></m:ctrlPr></m:sSubPr><m:e><m:r><a:rPr lang="en-GB" sz="2000" b="0" i="1" smtClean="0"><a:latin typeface="Cambria Math" panose="02040503050406030204" pitchFamily="18" charset="0"/></a:rPr><m:t>𝑥</m:t></m:r></m:e><m:sub><m:r><a:rPr lang="en-GB" sz="2000" b="0" i="1" smtClean="0"><a:latin typeface="Cambria Math" panose="02040503050406030204" pitchFamily="18" charset="0"/></a:rPr><m:t>2</m:t></m:r></m:sub></m:sSub></m:e></m:mr><m:mr><m:e><m:sSub><m:sSubPr><m:ctrlPr><a:rPr lang="en-GB" sz="2000" b="0" i="1" smtClean="0"><a:latin typeface="Cambria Math" panose="02040503050406030204" pitchFamily="18" charset="0"/></a:rPr></m:ctrlPr></m:sSubPr><m:e><m:r><a:rPr lang="en-GB" sz="2000" b="0" i="1" smtClean="0"><a:latin typeface="Cambria Math" panose="02040503050406030204" pitchFamily="18" charset="0"/></a:rPr><m:t>𝑥</m:t></m:r></m:e><m:sub><m:r><a:rPr lang="en-GB" sz="2000" b="0" i="1" smtClean="0"><a:latin typeface="Cambria Math" panose="02040503050406030204" pitchFamily="18" charset="0"/></a:rPr><m:t>3</m:t></m:r></m:sub></m:sSub></m:e></m:mr><m:mr><m:e><m:sSub><m:sSubPr><m:ctrlPr><a:rPr lang="en-GB" sz="2000" b="0" i="1" dirty="0" smtClean="0"><a:latin typeface="Cambria Math" panose="02040503050406030204" pitchFamily="18" charset="0"/></a:rPr></m:ctrlPr></m:sSubPr><m:e><m:acc><m:accPr><m:chr m:val="̇"/><m:ctrlPr><a:rPr lang="en-GB" sz="2000" b="0" i="1" smtClean="0"><a:latin typeface="Cambria Math" panose="02040503050406030204" pitchFamily="18" charset="0"/></a:rPr></m:ctrlPr></m:accPr><m:e><m:r><a:rPr lang="en-GB" sz="2000" b="0" i="1" smtClean="0"><a:latin typeface="Cambria Math" panose="02040503050406030204" pitchFamily="18" charset="0"/></a:rPr><m:t>𝑥</m:t></m:r></m:e></m:acc></m:e><m:sub><m:r><a:rPr lang="en-GB" sz="2000" b="0" i="1" dirty="0" smtClean="0"><a:latin typeface="Cambria Math" panose="02040503050406030204" pitchFamily="18" charset="0"/></a:rPr><m:t>3</m:t></m:r></m:sub></m:sSub></m:e></m:mr></m:m></m:e></m:d></m:oMath></m:oMathPara></a14:m><a:endParaRPr lang="en-GB" dirty="0"/></a:p></p:txBody></p:sp></mc:Choice><mc:Fallback><p:sp><p:nvSpPr><p:cNvPr id="2" name="Content Placeholder 1"><a:extLst><a:ext uri="{FF2B5EF4-FFF2-40B4-BE49-F238E27FC236}"><a16:creationId xmlns:a16="http://schemas.microsoft.com/office/drawing/2014/main" id="{87277E5A-DCEB-518E-1018-202A9C29A492}"/></a:ext></a:extLst></p:cNvPr><p:cNvSpPr><a:spLocks noGrp="1" noRot="1" noChangeAspect="1" noMove="1" noResize="1" noEditPoints="1" noAdjustHandles="1" noChangeArrowheads="1" noChangeShapeType="1" noTextEdit="1"/></p:cNvSpPr><p:nvPr><p:ph sz="half" idx="1"/></p:nvPr></p:nvSpPr><p:spPr><a:xfrm><a:off x="-1" y="1825625"/><a:ext cx="7458635" cy="4351338"/></a:xfrm><a:blipFill><a:blip r:embed="rId2"/><a:stretch><a:fillRect/></a:stretch></a:blipFill></p:spPr><p:txBody><a:bodyPr/><a:lstStyle/><a:p><a:r><a:rPr lang="en-GB"><a:noFill/></a:rPr><a:t> </a:t></a:r></a:p></p:txBody></p:sp></mc:Fallback></mc:AlternateContent><p:pic><p:nvPicPr><p:cNvPr id="5" name="Content Placeholder 4"><a:extLst><a:ext uri="{FF2B5EF4-FFF2-40B4-BE49-F238E27FC236}"><a16:creationId xmlns:a16="http://schemas.microsoft.com/office/drawing/2014/main" id="{45EFD2C1-647B-4967-2ED8-999804D0AAFF}"/></a:ext></a:extLst></p:cNvPr><p:cNvPicPr><a:picLocks noGrp="1" noChangeAspect="1"/></p:cNvPicPr><p:nvPr><p:ph sz="half" idx="2"/></p:nvPr></p:nvPicPr><p:blipFill><a:blip r:embed="rId3"/><a:stretch><a:fillRect/></a:stretch></p:blipFill><p:spPr><a:xfrm><a:off x="7201519" y="1446302"/><a:ext cx="5113126" cy="4351338"/></a:xfrm><a:prstGeom prst="rect"><a:avLst/></a:prstGeom></p:spPr></p:pic><p:sp><p:nvSpPr><p:cNvPr id="4" name="Title 3"><a:extLst><a:ext uri="{FF2B5EF4-FFF2-40B4-BE49-F238E27FC236}"><a16:creationId xmlns:a16="http://schemas.microsoft.com/office/drawing/2014/main" id="{55847FD2-24C4-4002-071D-43915FA940E5}"/></a:ext></a:extLst></p:cNvPr><p:cNvSpPr><a:spLocks noGrp="1"/></p:cNvSpPr><p:nvPr><p:ph type="title"/></p:nvPr></p:nvSpPr><p:spPr/><p:txBody><a:bodyPr/><a:lstStyle/><a:p><a:r><a:rPr lang="en-GB" dirty="0"/><a:t>Joining all equations together</a:t></a:r></a:p></p:txBody></p:sp><p:cxnSp><p:nvCxnSpPr><p:cNvPr id="6" name="Straight Connector 5"><a:extLst><a:ext uri="{FF2B5EF4-FFF2-40B4-BE49-F238E27FC236}"><a16:creationId xmlns:a16="http://schemas.microsoft.com/office/drawing/2014/main" id="{92F3BDCC-BAB9-5F0F-F2C8-342ECE34DCE4}"/></a:ext></a:extLst></p:cNvPr><p:cNvCxnSpPr><a:cxnSpLocks/></p:cNvCxnSpPr><p:nvPr/></p:nvCxnSpPr><p:spPr><a:xfrm><a:off x="3572552" y="2277035"/><a:ext cx="0" cy="2791682"/></a:xfrm><a:prstGeom prst="line"><a:avLst/></a:prstGeom><a:ln w="19050"><a:solidFill><a:srgbClr val="FF0000"/></a:solidFill><a:prstDash val="dash"/><a:tailEnd type="none"/></a:ln></p:spPr><p:style><a:lnRef idx="1"><a:schemeClr val="accent1"/></a:lnRef><a:fillRef idx="0"><a:schemeClr val="accent1"/></a:fillRef><a:effectRef idx="0"><a:schemeClr val="accent1"/></a:effectRef><a:fontRef idx="minor"><a:schemeClr val="tx1"/></a:fontRef></p:style></p:cxnSp><mc:AlternateContent xmlns:mc="http://schemas.openxmlformats.org/markup-compatibility/2006"><mc:Choice xmlns:a14="http://schemas.microsoft.com/office/drawing/2010/main" Requires="a14"><p:sp><p:nvSpPr><p:cNvPr id="7" name="Rectangle 6"><a:extLst><a:ext uri="{FF2B5EF4-FFF2-40B4-BE49-F238E27FC236}"><a16:creationId xmlns:a16="http://schemas.microsoft.com/office/drawing/2014/main" id="{3214AC46-5532-0219-7E41-CDA9DB57CC60}"/></a:ext></a:extLst></p:cNvPr><p:cNvSpPr/><p:nvPr/></p:nvSpPr><p:spPr><a:xfrm><a:off x="2825905" y="4876418"/><a:ext cx="528413" cy="453137"/></a:xfrm><a:prstGeom prst="rect"><a:avLst/></a:prstGeom></p:spPr><p:txBody><a:bodyPr wrap="none"><a:spAutoFit/></a:bodyPr><a:lstStyle/><a:p><a:pPr/><a14:m><m:oMathPara xmlns:m="http://schemas.openxmlformats.org/officeDocument/2006/math"><m:oMathParaPr><m:jc m:val="centerGroup"/></m:oMathParaPr><m:oMath xmlns:m="http://schemas.openxmlformats.org/officeDocument/2006/math"><m:sSub><m:sSubPr><m:ctrlPr><a:rPr lang="en-GB" sz="2400" i="1" dirty="0" smtClean="0"><a:latin typeface="Cambria Math" panose="02040503050406030204" pitchFamily="18" charset="0"/></a:rPr></m:ctrlPr></m:sSubPr><m:e><m:r><a:rPr lang="en-GB" sz="2400" i="1" dirty="0"><a:latin typeface="Cambria Math" panose="02040503050406030204" pitchFamily="18" charset="0"/></a:rPr><m:t>𝑝</m:t></m:r></m:e><m:sub><m:r><a:rPr lang="en-GB" sz="2400" b="0" i="1" dirty="0" smtClean="0"><a:latin typeface="Cambria Math" panose="02040503050406030204" pitchFamily="18" charset="0"/></a:rPr><m:t>1</m:t></m:r></m:sub></m:sSub></m:oMath></m:oMathPara></a14:m><a:endParaRPr lang="en-GB" sz="2400" baseline="-25000" dirty="0"/></a:p></p:txBody></p:sp></mc:Choice><mc:Fallback><p:sp><p:nvSpPr><p:cNvPr id="7" name="Rectangle 6"><a:extLst><a:ext uri="{FF2B5EF4-FFF2-40B4-BE49-F238E27FC236}"><a16:creationId xmlns:a16="http://schemas.microsoft.com/office/drawing/2014/main" id="{3214AC46-5532-0219-7E41-CDA9DB57CC60}"/></a:ext></a:extLst></p:cNvPr><p:cNvSpPr><a:spLocks noRot="1" noChangeAspect="1" noMove="1" noResize="1" noEditPoints="1" noAdjustHandles="1" noChangeArrowheads="1" noChangeShapeType="1" noTextEdit="1"/></p:cNvSpPr><p:nvPr/></p:nvSpPr><p:spPr><a:xfrm><a:off x="2825905" y="4876418"/><a:ext cx="528413" cy="453137"/></a:xfrm><a:prstGeom prst="rect"><a:avLst/></a:prstGeom><a:blipFill><a:blip r:embed="rId4"/><a:stretch><a:fillRect b="-13514"/></a:stretch></a:blipFill></p:spPr><p:txBody><a:bodyPr/><a:lstStyle/><a:p><a:r><a:rPr lang="en-GB"><a:noFill/></a:rPr><a:t> </a:t></a:r></a:p></p:txBody></p:sp></mc:Fallback></mc:AlternateContent><p:cxnSp><p:nvCxnSpPr><p:cNvPr id="8" name="Straight Arrow Connector 7"><a:extLst><a:ext uri="{FF2B5EF4-FFF2-40B4-BE49-F238E27FC236}"><a16:creationId xmlns:a16="http://schemas.microsoft.com/office/drawing/2014/main" id="{0EA01928-3EC2-AEFC-6610-CAF4CBB51C15}"/></a:ext></a:extLst></p:cNvPr><p:cNvCxnSpPr/><p:nvPr/></p:nvCxnSpPr><p:spPr><a:xfrm flipH="1" flipV="1"><a:off x="2051548" y="5174152"/><a:ext cx="778054" cy="1"/></a:xfrm><a:prstGeom prst="straightConnector1"><a:avLst/></a:prstGeom><a:ln w="19050"><a:solidFill><a:srgbClr val="FF0000"/></a:solidFill><a:prstDash val="dash"/><a:tailEnd type="arrow"/></a:ln></p:spPr><p:style><a:lnRef idx="1"><a:schemeClr val="accent1"/></a:lnRef><a:fillRef idx="0"><a:schemeClr val="accent1"/></a:fillRef><a:effectRef idx="0"><a:schemeClr val="accent1"/></a:effectRef><a:fontRef idx="minor"><a:schemeClr val="tx1"/></a:fontRef></p:style></p:cxnSp><p:cxnSp><p:nvCxnSpPr><p:cNvPr id="9" name="Straight Arrow Connector 8"><a:extLst><a:ext uri="{FF2B5EF4-FFF2-40B4-BE49-F238E27FC236}"><a16:creationId xmlns:a16="http://schemas.microsoft.com/office/drawing/2014/main" id="{12A93F74-1872-AB3F-323F-484275B3D9FC}"/></a:ext></a:extLst></p:cNvPr><p:cNvCxnSpPr/><p:nvPr/></p:nvCxnSpPr><p:spPr><a:xfrm flipV="1"><a:off x="4371916" y="5184322"/><a:ext cx="778054" cy="1"/></a:xfrm><a:prstGeom prst="straightConnector1"><a:avLst/></a:prstGeom><a:ln w="19050"><a:solidFill><a:srgbClr val="FF0000"/></a:solidFill><a:prstDash val="dash"/><a:tailEnd type="arrow"/></a:ln></p:spPr><p:style><a:lnRef idx="1"><a:schemeClr val="accent1"/></a:lnRef><a:fillRef idx="0"><a:schemeClr val="accent1"/></a:fillRef><a:effectRef idx="0"><a:schemeClr val="accent1"/></a:effectRef><a:fontRef idx="minor"><a:schemeClr val="tx1"/></a:fontRef></p:style></p:cxnSp><mc:AlternateContent xmlns:mc="http://schemas.openxmlformats.org/markup-compatibility/2006"><mc:Choice xmlns:a14="http://schemas.microsoft.com/office/drawing/2010/main" Requires="a14"><p:sp><p:nvSpPr><p:cNvPr id="10" name="Rectangle 9"><a:extLst><a:ext uri="{FF2B5EF4-FFF2-40B4-BE49-F238E27FC236}"><a16:creationId xmlns:a16="http://schemas.microsoft.com/office/drawing/2014/main" id="{D6A7E92D-C482-7C30-B1F7-0254B0031EB1}"/></a:ext></a:extLst></p:cNvPr><p:cNvSpPr/><p:nvPr/></p:nvSpPr><p:spPr><a:xfrm><a:off x="3908490" y="4888820"/><a:ext cx="535531" cy="453137"/></a:xfrm><a:prstGeom prst="rect"><a:avLst/></a:prstGeom></p:spPr><p:txBody><a:bodyPr wrap="none"><a:spAutoFit/></a:bodyPr><a:lstStyle/><a:p><a:pPr/><a14:m><m:oMathPara xmlns:m="http://schemas.openxmlformats.org/officeDocument/2006/math"><m:oMathParaPr><m:jc m:val="centerGroup"/></m:oMathParaPr><m:oMath xmlns:m="http://schemas.openxmlformats.org/officeDocument/2006/math"><m:sSub><m:sSubPr><m:ctrlPr><a:rPr lang="en-GB" sz="2400" b="0" i="1" dirty="0" smtClean="0"><a:latin typeface="Cambria Math" panose="02040503050406030204" pitchFamily="18" charset="0"/></a:rPr></m:ctrlPr></m:sSubPr><m:e><m:r><a:rPr lang="en-GB" sz="2400" i="1" dirty="0" smtClean="0"><a:latin typeface="Cambria Math" panose="02040503050406030204" pitchFamily="18" charset="0"/></a:rPr><m:t>𝑝</m:t></m:r></m:e><m:sub><m:r><a:rPr lang="en-GB" sz="2400" b="0" i="1" dirty="0" smtClean="0"><a:latin typeface="Cambria Math" panose="02040503050406030204" pitchFamily="18" charset="0"/></a:rPr><m:t>2</m:t></m:r></m:sub></m:sSub></m:oMath></m:oMathPara></a14:m><a:endParaRPr lang="en-GB" sz="2400" i="1" baseline="-25000" dirty="0"/></a:p></p:txBody></p:sp></mc:Choice><mc:Fallback><p:sp><p:nvSpPr><p:cNvPr id="10" name="Rectangle 9"><a:extLst><a:ext uri="{FF2B5EF4-FFF2-40B4-BE49-F238E27FC236}"><a16:creationId xmlns:a16="http://schemas.microsoft.com/office/drawing/2014/main" id="{D6A7E92D-C482-7C30-B1F7-0254B0031EB1}"/></a:ext></a:extLst></p:cNvPr><p:cNvSpPr><a:spLocks noRot="1" noChangeAspect="1" noMove="1" noResize="1" noEditPoints="1" noAdjustHandles="1" noChangeArrowheads="1" noChangeShapeType="1" noTextEdit="1"/></p:cNvSpPr><p:nvPr/></p:nvSpPr><p:spPr><a:xfrm><a:off x="3908490" y="4888820"/><a:ext cx="535531" cy="453137"/></a:xfrm><a:prstGeom prst="rect"><a:avLst/></a:prstGeom><a:blipFill><a:blip r:embed="rId5"/><a:stretch><a:fillRect b="-13514"/></a:stretch></a:blipFill></p:spPr><p:txBody><a:bodyPr/><a:lstStyle/><a:p><a:r><a:rPr lang="en-GB"><a:noFill/></a:rPr><a:t> </a:t></a:r></a:p></p:txBody></p:sp></mc:Fallback></mc:AlternateContent></p:spTree><p:extLst><p:ext uri="{BB962C8B-B14F-4D97-AF65-F5344CB8AC3E}"><p14:creationId xmlns:p14="http://schemas.microsoft.com/office/powerpoint/2010/main" val="4269135203"/></p:ext></p:extLst></p:cSld><p:clrMapOvr><a:masterClrMapping/></p:clrMapOvr>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54FBED-5E4B-7DCE-F51B-DCF7AD84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116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GB" sz="1600" dirty="0"/>
              <a:t>This example will calculate a cubic spline trajectory for the following points:</a:t>
            </a:r>
          </a:p>
          <a:p>
            <a:pPr>
              <a:lnSpc>
                <a:spcPct val="160000"/>
              </a:lnSpc>
            </a:pPr>
            <a:endParaRPr lang="en-GB" sz="1600" dirty="0"/>
          </a:p>
          <a:p>
            <a:pPr>
              <a:lnSpc>
                <a:spcPct val="160000"/>
              </a:lnSpc>
            </a:pPr>
            <a:endParaRPr lang="en-GB" sz="1600" dirty="0"/>
          </a:p>
          <a:p>
            <a:pPr marL="0" indent="0">
              <a:lnSpc>
                <a:spcPct val="160000"/>
              </a:lnSpc>
              <a:buNone/>
            </a:pPr>
            <a:endParaRPr lang="en-GB" sz="1600" dirty="0"/>
          </a:p>
          <a:p>
            <a:pPr>
              <a:lnSpc>
                <a:spcPct val="160000"/>
              </a:lnSpc>
            </a:pPr>
            <a:r>
              <a:rPr lang="en-GB" sz="1600" dirty="0"/>
              <a:t>Continuous position, velocity and acceleration.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1600" dirty="0"/>
              <a:t>Note:</a:t>
            </a:r>
          </a:p>
          <a:p>
            <a:pPr>
              <a:lnSpc>
                <a:spcPct val="160000"/>
              </a:lnSpc>
            </a:pPr>
            <a:r>
              <a:rPr lang="en-GB" sz="1600" dirty="0"/>
              <a:t>The variable could be joint, </a:t>
            </a:r>
            <a:r>
              <a:rPr lang="en-GB" sz="1600" i="1" dirty="0"/>
              <a:t>y</a:t>
            </a:r>
            <a:r>
              <a:rPr lang="en-GB" sz="1600" dirty="0"/>
              <a:t>-position, …. </a:t>
            </a:r>
          </a:p>
          <a:p>
            <a:pPr>
              <a:lnSpc>
                <a:spcPct val="160000"/>
              </a:lnSpc>
            </a:pPr>
            <a:r>
              <a:rPr lang="en-GB" sz="1600" dirty="0"/>
              <a:t>There is no requirement for the points to be equally spaced</a:t>
            </a:r>
          </a:p>
          <a:p>
            <a:pPr>
              <a:lnSpc>
                <a:spcPct val="160000"/>
              </a:lnSpc>
            </a:pPr>
            <a:r>
              <a:rPr lang="en-GB" sz="1600" dirty="0"/>
              <a:t>There is generally more than 2 intervals &amp; polynomials (or equivalently one interior knot)  </a:t>
            </a:r>
          </a:p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C19C182-A6C9-3311-22C7-A48BCF5159F6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860884727"/>
                  </p:ext>
                </p:extLst>
              </p:nvPr>
            </p:nvGraphicFramePr>
            <p:xfrm>
              <a:off x="1170034" y="2528193"/>
              <a:ext cx="4522464" cy="13411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130616">
                      <a:extLst>
                        <a:ext uri="{9D8B030D-6E8A-4147-A177-3AD203B41FA5}">
                          <a16:colId xmlns:a16="http://schemas.microsoft.com/office/drawing/2014/main" val="2164108813"/>
                        </a:ext>
                      </a:extLst>
                    </a:gridCol>
                    <a:gridCol w="1130616">
                      <a:extLst>
                        <a:ext uri="{9D8B030D-6E8A-4147-A177-3AD203B41FA5}">
                          <a16:colId xmlns:a16="http://schemas.microsoft.com/office/drawing/2014/main" val="652887704"/>
                        </a:ext>
                      </a:extLst>
                    </a:gridCol>
                    <a:gridCol w="1130616">
                      <a:extLst>
                        <a:ext uri="{9D8B030D-6E8A-4147-A177-3AD203B41FA5}">
                          <a16:colId xmlns:a16="http://schemas.microsoft.com/office/drawing/2014/main" val="3194261963"/>
                        </a:ext>
                      </a:extLst>
                    </a:gridCol>
                    <a:gridCol w="1130616">
                      <a:extLst>
                        <a:ext uri="{9D8B030D-6E8A-4147-A177-3AD203B41FA5}">
                          <a16:colId xmlns:a16="http://schemas.microsoft.com/office/drawing/2014/main" val="3280001016"/>
                        </a:ext>
                      </a:extLst>
                    </a:gridCol>
                  </a:tblGrid>
                  <a:tr h="29119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i="1" kern="120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600" b="0" i="1" kern="120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kern="120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600" b="0" i="1" kern="120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600" b="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600" b="1" i="1" kern="120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kern="120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600" i="1" kern="120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600" b="1" i="1" kern="1200" dirty="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600" b="1" i="1" kern="1200" dirty="0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i="1" kern="1200" dirty="0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i="1" kern="1200" dirty="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3405322"/>
                      </a:ext>
                    </a:extLst>
                  </a:tr>
                  <a:tr h="291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4315831"/>
                      </a:ext>
                    </a:extLst>
                  </a:tr>
                  <a:tr h="291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998127"/>
                      </a:ext>
                    </a:extLst>
                  </a:tr>
                  <a:tr h="291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8734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C19C182-A6C9-3311-22C7-A48BCF5159F6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860884727"/>
                  </p:ext>
                </p:extLst>
              </p:nvPr>
            </p:nvGraphicFramePr>
            <p:xfrm>
              <a:off x="1170034" y="2528193"/>
              <a:ext cx="4522464" cy="13411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130616">
                      <a:extLst>
                        <a:ext uri="{9D8B030D-6E8A-4147-A177-3AD203B41FA5}">
                          <a16:colId xmlns:a16="http://schemas.microsoft.com/office/drawing/2014/main" val="2164108813"/>
                        </a:ext>
                      </a:extLst>
                    </a:gridCol>
                    <a:gridCol w="1130616">
                      <a:extLst>
                        <a:ext uri="{9D8B030D-6E8A-4147-A177-3AD203B41FA5}">
                          <a16:colId xmlns:a16="http://schemas.microsoft.com/office/drawing/2014/main" val="652887704"/>
                        </a:ext>
                      </a:extLst>
                    </a:gridCol>
                    <a:gridCol w="1130616">
                      <a:extLst>
                        <a:ext uri="{9D8B030D-6E8A-4147-A177-3AD203B41FA5}">
                          <a16:colId xmlns:a16="http://schemas.microsoft.com/office/drawing/2014/main" val="3194261963"/>
                        </a:ext>
                      </a:extLst>
                    </a:gridCol>
                    <a:gridCol w="1130616">
                      <a:extLst>
                        <a:ext uri="{9D8B030D-6E8A-4147-A177-3AD203B41FA5}">
                          <a16:colId xmlns:a16="http://schemas.microsoft.com/office/drawing/2014/main" val="328000101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818" r="-300000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818" r="-200000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81" t="-1818" r="-101081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462" t="-1818" r="-538" b="-3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340532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43158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99812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8734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835F0241-6E65-C7C4-CAA8-D263BD3C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Example: Cubic Spline Trajectory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D8B7CF-63D9-BCF9-ABC2-E0EB6AABD1A2}"/>
              </a:ext>
            </a:extLst>
          </p:cNvPr>
          <p:cNvGrpSpPr/>
          <p:nvPr/>
        </p:nvGrpSpPr>
        <p:grpSpPr>
          <a:xfrm>
            <a:off x="6172202" y="2086294"/>
            <a:ext cx="5606903" cy="3641048"/>
            <a:chOff x="2353778" y="1727705"/>
            <a:chExt cx="5606903" cy="3641048"/>
          </a:xfrm>
        </p:grpSpPr>
        <p:sp>
          <p:nvSpPr>
            <p:cNvPr id="7" name="Free-form: Shape 6">
              <a:extLst>
                <a:ext uri="{FF2B5EF4-FFF2-40B4-BE49-F238E27FC236}">
                  <a16:creationId xmlns:a16="http://schemas.microsoft.com/office/drawing/2014/main" id="{44322D1A-A765-27E5-87F0-9B9A12299F74}"/>
                </a:ext>
              </a:extLst>
            </p:cNvPr>
            <p:cNvSpPr/>
            <p:nvPr/>
          </p:nvSpPr>
          <p:spPr>
            <a:xfrm>
              <a:off x="3738282" y="2008094"/>
              <a:ext cx="2160494" cy="2411506"/>
            </a:xfrm>
            <a:custGeom>
              <a:avLst/>
              <a:gdLst>
                <a:gd name="connsiteX0" fmla="*/ 0 w 2160494"/>
                <a:gd name="connsiteY0" fmla="*/ 2411506 h 2411506"/>
                <a:gd name="connsiteX1" fmla="*/ 1066800 w 2160494"/>
                <a:gd name="connsiteY1" fmla="*/ 941294 h 2411506"/>
                <a:gd name="connsiteX2" fmla="*/ 2160494 w 2160494"/>
                <a:gd name="connsiteY2" fmla="*/ 0 h 2411506"/>
                <a:gd name="connsiteX3" fmla="*/ 2160494 w 2160494"/>
                <a:gd name="connsiteY3" fmla="*/ 0 h 241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0494" h="2411506">
                  <a:moveTo>
                    <a:pt x="0" y="2411506"/>
                  </a:moveTo>
                  <a:cubicBezTo>
                    <a:pt x="353359" y="1877359"/>
                    <a:pt x="706718" y="1343212"/>
                    <a:pt x="1066800" y="941294"/>
                  </a:cubicBezTo>
                  <a:cubicBezTo>
                    <a:pt x="1426882" y="539376"/>
                    <a:pt x="2160494" y="0"/>
                    <a:pt x="2160494" y="0"/>
                  </a:cubicBezTo>
                  <a:lnTo>
                    <a:pt x="2160494" y="0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564620F-FEEA-EC48-D7AA-C1A4F74F22F6}"/>
                </a:ext>
              </a:extLst>
            </p:cNvPr>
            <p:cNvCxnSpPr>
              <a:cxnSpLocks/>
              <a:stCxn id="13" idx="4"/>
              <a:endCxn id="23" idx="0"/>
            </p:cNvCxnSpPr>
            <p:nvPr/>
          </p:nvCxnSpPr>
          <p:spPr>
            <a:xfrm>
              <a:off x="4832738" y="3018455"/>
              <a:ext cx="8201" cy="1447164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C56DD5-2A7C-0325-104F-67233BBEA05C}"/>
                </a:ext>
              </a:extLst>
            </p:cNvPr>
            <p:cNvCxnSpPr>
              <a:cxnSpLocks/>
              <a:stCxn id="14" idx="4"/>
              <a:endCxn id="24" idx="0"/>
            </p:cNvCxnSpPr>
            <p:nvPr/>
          </p:nvCxnSpPr>
          <p:spPr>
            <a:xfrm>
              <a:off x="5898799" y="2100820"/>
              <a:ext cx="26260" cy="2349404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E38F816-BCE0-9D9E-3963-9F261D43B8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56209" y="1927792"/>
              <a:ext cx="8967" cy="286055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24EFB33-A81A-186F-3DFD-8E32F1F61E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2446" y="4465619"/>
              <a:ext cx="3325907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77A249-A7BD-F1B9-C41D-368288CDF834}"/>
                </a:ext>
              </a:extLst>
            </p:cNvPr>
            <p:cNvSpPr/>
            <p:nvPr/>
          </p:nvSpPr>
          <p:spPr>
            <a:xfrm>
              <a:off x="3693457" y="4380098"/>
              <a:ext cx="143435" cy="1434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868F365-F856-142E-7C23-7F897374A020}"/>
                </a:ext>
              </a:extLst>
            </p:cNvPr>
            <p:cNvSpPr/>
            <p:nvPr/>
          </p:nvSpPr>
          <p:spPr>
            <a:xfrm>
              <a:off x="4761020" y="2875020"/>
              <a:ext cx="143435" cy="1434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4DEA17-BD9E-D525-AD49-F77FA2D9A2F5}"/>
                </a:ext>
              </a:extLst>
            </p:cNvPr>
            <p:cNvSpPr/>
            <p:nvPr/>
          </p:nvSpPr>
          <p:spPr>
            <a:xfrm>
              <a:off x="5827081" y="1957385"/>
              <a:ext cx="143435" cy="1434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E5E074-163E-C675-F86B-2446BA58C125}"/>
                    </a:ext>
                  </a:extLst>
                </p:cNvPr>
                <p:cNvSpPr txBox="1"/>
                <p:nvPr/>
              </p:nvSpPr>
              <p:spPr>
                <a:xfrm>
                  <a:off x="3982245" y="3092247"/>
                  <a:ext cx="5652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E5E074-163E-C675-F86B-2446BA58C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245" y="3092247"/>
                  <a:ext cx="56521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783" t="-2174" r="-15217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7EB5458-555B-3A87-1B1D-3B5CC85A9C54}"/>
                    </a:ext>
                  </a:extLst>
                </p:cNvPr>
                <p:cNvSpPr txBox="1"/>
                <p:nvPr/>
              </p:nvSpPr>
              <p:spPr>
                <a:xfrm>
                  <a:off x="4904455" y="1988676"/>
                  <a:ext cx="5705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7EB5458-555B-3A87-1B1D-3B5CC85A9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455" y="1988676"/>
                  <a:ext cx="57054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574" t="-2222" r="-13830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4E59A59-8741-A274-BFB4-3FB67B273ACF}"/>
                    </a:ext>
                  </a:extLst>
                </p:cNvPr>
                <p:cNvSpPr txBox="1"/>
                <p:nvPr/>
              </p:nvSpPr>
              <p:spPr>
                <a:xfrm>
                  <a:off x="3382783" y="3853708"/>
                  <a:ext cx="27610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4E59A59-8741-A274-BFB4-3FB67B273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783" y="3853708"/>
                  <a:ext cx="276101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13043" r="-8696" b="-659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7DAB9D-BE29-EF32-F6E6-C3FE6C758FCD}"/>
                    </a:ext>
                  </a:extLst>
                </p:cNvPr>
                <p:cNvSpPr txBox="1"/>
                <p:nvPr/>
              </p:nvSpPr>
              <p:spPr>
                <a:xfrm>
                  <a:off x="5994176" y="1727705"/>
                  <a:ext cx="28142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7DAB9D-BE29-EF32-F6E6-C3FE6C758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176" y="1727705"/>
                  <a:ext cx="281423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13043" r="-8696" b="-76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FB43AD-EB21-DBCB-41F1-20154DCB8291}"/>
                </a:ext>
              </a:extLst>
            </p:cNvPr>
            <p:cNvSpPr txBox="1"/>
            <p:nvPr/>
          </p:nvSpPr>
          <p:spPr>
            <a:xfrm>
              <a:off x="2353778" y="3778095"/>
              <a:ext cx="11518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Nexa Bold" panose="02000000000000000000" pitchFamily="50" charset="0"/>
                </a:rPr>
                <a:t>Initial boundary condition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C37678-3233-DD1E-D909-D7DB4B84B7E6}"/>
                </a:ext>
              </a:extLst>
            </p:cNvPr>
            <p:cNvSpPr txBox="1"/>
            <p:nvPr/>
          </p:nvSpPr>
          <p:spPr>
            <a:xfrm>
              <a:off x="6427385" y="1782727"/>
              <a:ext cx="1533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Nexa Bold" panose="02000000000000000000" pitchFamily="50" charset="0"/>
                </a:rPr>
                <a:t>Final boundary condition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F66224C-D0D2-CAEA-3CFB-F8604229B87D}"/>
                    </a:ext>
                  </a:extLst>
                </p:cNvPr>
                <p:cNvSpPr txBox="1"/>
                <p:nvPr/>
              </p:nvSpPr>
              <p:spPr>
                <a:xfrm>
                  <a:off x="6270250" y="4382466"/>
                  <a:ext cx="49305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F66224C-D0D2-CAEA-3CFB-F8604229B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250" y="4382466"/>
                  <a:ext cx="49305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2B69889-1389-146A-6FFB-3B8FB9E1A206}"/>
                    </a:ext>
                  </a:extLst>
                </p:cNvPr>
                <p:cNvSpPr txBox="1"/>
                <p:nvPr/>
              </p:nvSpPr>
              <p:spPr>
                <a:xfrm>
                  <a:off x="3272117" y="2039070"/>
                  <a:ext cx="49305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2B69889-1389-146A-6FFB-3B8FB9E1A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2117" y="2039070"/>
                  <a:ext cx="49305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962FF7B-21FF-D3D8-71F3-8FF3554720B8}"/>
                    </a:ext>
                  </a:extLst>
                </p:cNvPr>
                <p:cNvSpPr txBox="1"/>
                <p:nvPr/>
              </p:nvSpPr>
              <p:spPr>
                <a:xfrm>
                  <a:off x="4713114" y="4465619"/>
                  <a:ext cx="2556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962FF7B-21FF-D3D8-71F3-8FF355472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114" y="4465619"/>
                  <a:ext cx="25565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951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7915818-3F1F-C5C1-71AA-3661AE83BBD8}"/>
                    </a:ext>
                  </a:extLst>
                </p:cNvPr>
                <p:cNvSpPr txBox="1"/>
                <p:nvPr/>
              </p:nvSpPr>
              <p:spPr>
                <a:xfrm>
                  <a:off x="5797234" y="4450224"/>
                  <a:ext cx="2556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7915818-3F1F-C5C1-71AA-3661AE83B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7234" y="4450224"/>
                  <a:ext cx="25565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F37140C-CAD7-9806-56FD-A73873DD836F}"/>
                    </a:ext>
                  </a:extLst>
                </p:cNvPr>
                <p:cNvSpPr txBox="1"/>
                <p:nvPr/>
              </p:nvSpPr>
              <p:spPr>
                <a:xfrm>
                  <a:off x="3766003" y="4459410"/>
                  <a:ext cx="2556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F37140C-CAD7-9806-56FD-A73873DD8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6003" y="4459410"/>
                  <a:ext cx="25565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15B886A-B5A1-E9F8-3B38-85E411A9049E}"/>
                </a:ext>
              </a:extLst>
            </p:cNvPr>
            <p:cNvCxnSpPr>
              <a:cxnSpLocks/>
            </p:cNvCxnSpPr>
            <p:nvPr/>
          </p:nvCxnSpPr>
          <p:spPr>
            <a:xfrm>
              <a:off x="3765176" y="5006668"/>
              <a:ext cx="107576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1045EB4-A0CC-05FC-C9FA-AA4BDA330100}"/>
                </a:ext>
              </a:extLst>
            </p:cNvPr>
            <p:cNvCxnSpPr/>
            <p:nvPr/>
          </p:nvCxnSpPr>
          <p:spPr>
            <a:xfrm>
              <a:off x="3765176" y="4828742"/>
              <a:ext cx="0" cy="36195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10BEB1-3E47-CA30-613A-99863DAF60EA}"/>
                </a:ext>
              </a:extLst>
            </p:cNvPr>
            <p:cNvCxnSpPr/>
            <p:nvPr/>
          </p:nvCxnSpPr>
          <p:spPr>
            <a:xfrm>
              <a:off x="4840939" y="4825693"/>
              <a:ext cx="0" cy="36195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4EE31C5-B5B0-4244-971A-844F524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4840939" y="5006668"/>
              <a:ext cx="107576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242FB2-F1C5-05EA-81FD-34DEE36ADBBD}"/>
                </a:ext>
              </a:extLst>
            </p:cNvPr>
            <p:cNvCxnSpPr/>
            <p:nvPr/>
          </p:nvCxnSpPr>
          <p:spPr>
            <a:xfrm>
              <a:off x="4840939" y="4828742"/>
              <a:ext cx="0" cy="36195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8AED74-CF05-C866-9C47-30B90B75735F}"/>
                </a:ext>
              </a:extLst>
            </p:cNvPr>
            <p:cNvCxnSpPr/>
            <p:nvPr/>
          </p:nvCxnSpPr>
          <p:spPr>
            <a:xfrm>
              <a:off x="5916702" y="4825693"/>
              <a:ext cx="0" cy="36195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FBF2941-822E-A54F-03E8-0A922B85C72A}"/>
                    </a:ext>
                  </a:extLst>
                </p:cNvPr>
                <p:cNvSpPr txBox="1"/>
                <p:nvPr/>
              </p:nvSpPr>
              <p:spPr>
                <a:xfrm>
                  <a:off x="4121042" y="5060283"/>
                  <a:ext cx="36372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FBF2941-822E-A54F-03E8-0A922B85C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1042" y="5060283"/>
                  <a:ext cx="3637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F54DD97-07AD-B57E-15FD-E5CACA7426B5}"/>
                    </a:ext>
                  </a:extLst>
                </p:cNvPr>
                <p:cNvSpPr txBox="1"/>
                <p:nvPr/>
              </p:nvSpPr>
              <p:spPr>
                <a:xfrm>
                  <a:off x="5196957" y="5057193"/>
                  <a:ext cx="363728" cy="3115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𝑛𝑑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F54DD97-07AD-B57E-15FD-E5CACA742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6957" y="5057193"/>
                  <a:ext cx="363728" cy="311560"/>
                </a:xfrm>
                <a:prstGeom prst="rect">
                  <a:avLst/>
                </a:prstGeom>
                <a:blipFill>
                  <a:blip r:embed="rId13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3540232-9C4A-499A-43F5-29BEC210336F}"/>
                    </a:ext>
                  </a:extLst>
                </p:cNvPr>
                <p:cNvSpPr txBox="1"/>
                <p:nvPr/>
              </p:nvSpPr>
              <p:spPr>
                <a:xfrm>
                  <a:off x="4540848" y="2477407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3540232-9C4A-499A-43F5-29BEC2103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848" y="2477407"/>
                  <a:ext cx="28142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3043" r="-8696" b="-15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467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DBBB01-55E7-A176-751D-3928203F972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cubic spline trajectory has two cubic polynomials,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, defined on the intervals [0,1] and [1,2], which have 4 parameters each,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1,1:4</m:t>
                        </m:r>
                      </m:sub>
                    </m:sSub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4 interpolation, 2 smoothness and 2 boundary conditions gives the following set of 8 linear equations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DBBB01-55E7-A176-751D-3928203F9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6857E-7738-B87E-C3F9-8880621B08D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912224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GB" sz="1400" b="0" i="1" dirty="0">
                  <a:latin typeface="Cambria Math" panose="02040503050406030204" pitchFamily="18" charset="0"/>
                </a:endParaRPr>
              </a:p>
              <a:p>
                <a:r>
                  <a:rPr lang="en-GB" sz="1400" dirty="0"/>
                  <a:t>Substituting the values in the Matrix we have:</a:t>
                </a:r>
              </a:p>
              <a:p>
                <a:pPr marL="0" indent="0">
                  <a:buNone/>
                </a:pPr>
                <a:endParaRPr lang="en-GB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GB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GB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GB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GB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GB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GB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GB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>
                  <a:lnSpc>
                    <a:spcPct val="150000"/>
                  </a:lnSpc>
                </a:pPr>
                <a:r>
                  <a:rPr lang="en-GB" sz="1400" dirty="0"/>
                  <a:t>Inverting the matrix and solving for the vector of parameters </a:t>
                </a:r>
                <a14:m>
                  <m:oMath xmlns:m="http://schemas.openxmlformats.org/officeDocument/2006/math">
                    <m:r>
                      <a:rPr lang="en-GB" sz="1400" dirty="0"/>
                      <m:t>𝒂</m:t>
                    </m:r>
                  </m:oMath>
                </a14:m>
                <a:r>
                  <a:rPr lang="en-GB" sz="1400" dirty="0"/>
                  <a:t> in MATLAB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 dirty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0, 0, 3.75, −</m:t>
                              </m:r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1.75, </m:t>
                              </m:r>
                              <m:r>
                                <a:rPr lang="en-GB" sz="140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2, 6, −2.25, 0.25</m:t>
                              </m:r>
                            </m:e>
                          </m:d>
                        </m:e>
                        <m:sup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400" dirty="0"/>
              </a:p>
              <a:p>
                <a:pPr marL="0" indent="0">
                  <a:buNone/>
                </a:pPr>
                <a:r>
                  <a:rPr lang="en-GB" sz="14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6857E-7738-B87E-C3F9-8880621B0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912224" cy="4351338"/>
              </a:xfrm>
              <a:blipFill>
                <a:blip r:embed="rId3"/>
                <a:stretch>
                  <a:fillRect l="-2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90ADA800-F859-4DE2-98C1-3FE841CC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Example: Cubic Spline Trajectory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1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924FA0-CDDF-FC4A-A687-9E0A3F9D8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The original data points and the interpolating spline trajectory can therefore be plotted.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Each segment is cubic.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D885-06CF-5616-DB00-FCF8A057CD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1600" dirty="0"/>
              <a:t>Velocity (first derivative) of the cubic spline.</a:t>
            </a:r>
          </a:p>
          <a:p>
            <a:r>
              <a:rPr lang="en-GB" sz="1600" dirty="0"/>
              <a:t>Each segment is quadratic.</a:t>
            </a:r>
          </a:p>
          <a:p>
            <a:r>
              <a:rPr lang="en-GB" sz="1600" dirty="0"/>
              <a:t>First derivative meets specified boundary conditions.</a:t>
            </a:r>
          </a:p>
          <a:p>
            <a:r>
              <a:rPr lang="en-GB" sz="1600" dirty="0"/>
              <a:t>Still appears smooth.</a:t>
            </a:r>
          </a:p>
          <a:p>
            <a:pPr marL="0" indent="0">
              <a:buNone/>
            </a:pPr>
            <a:endParaRPr lang="en-GB" sz="16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05037-DE37-424F-F832-463450E2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C61FE-EFA8-6800-0AC0-163046B44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534"/>
            <a:ext cx="4490459" cy="20485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F95373-6FB2-72A0-0DF0-8CDD9D482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90365"/>
            <a:ext cx="4581408" cy="218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3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F63A61-52E6-1148-37E1-B115DCB2F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937" y="1825624"/>
            <a:ext cx="5568863" cy="475053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/>
              <a:t>The aim of this section is to describe how to </a:t>
            </a:r>
            <a:r>
              <a:rPr lang="en-GB" sz="1600" b="1" dirty="0"/>
              <a:t>generate a reference trajectory</a:t>
            </a:r>
            <a:r>
              <a:rPr lang="en-GB" sz="1600" dirty="0"/>
              <a:t>, using piecewise polynomials (splines),</a:t>
            </a:r>
            <a:r>
              <a:rPr lang="en-GB" sz="1600" b="1" dirty="0"/>
              <a:t> </a:t>
            </a:r>
            <a:r>
              <a:rPr lang="en-GB" sz="1600" dirty="0"/>
              <a:t>for a single link and double link manipulator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/>
              <a:t>The objectives are: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Justification for </a:t>
            </a:r>
            <a:r>
              <a:rPr lang="en-GB" sz="1600" b="1" dirty="0"/>
              <a:t>continuous reference trajectories</a:t>
            </a:r>
            <a:endParaRPr lang="en-GB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/>
              <a:t>Cubic spline</a:t>
            </a:r>
            <a:r>
              <a:rPr lang="en-GB" sz="1600" dirty="0"/>
              <a:t> representation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/>
              <a:t>Matrix</a:t>
            </a:r>
            <a:r>
              <a:rPr lang="en-GB" sz="1600" dirty="0"/>
              <a:t>-based </a:t>
            </a:r>
            <a:r>
              <a:rPr lang="en-GB" sz="1600" b="1" dirty="0"/>
              <a:t>interpolation</a:t>
            </a:r>
            <a:r>
              <a:rPr lang="en-GB" sz="1600" dirty="0"/>
              <a:t> calculation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Single spline position trajectory </a:t>
            </a:r>
            <a:r>
              <a:rPr lang="en-GB" sz="1600" b="1" dirty="0"/>
              <a:t>example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/>
              <a:t>Manipulator trajectories: workspace</a:t>
            </a:r>
            <a:r>
              <a:rPr lang="en-GB" sz="1600" dirty="0"/>
              <a:t> &amp; </a:t>
            </a:r>
            <a:r>
              <a:rPr lang="en-GB" sz="1600" b="1" dirty="0"/>
              <a:t>singularity</a:t>
            </a:r>
            <a:r>
              <a:rPr lang="en-GB" sz="1600" dirty="0"/>
              <a:t> concerns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DACEB5-CB5D-E094-3444-A26D11944F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43840"/>
            <a:ext cx="5181600" cy="35149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6849715-E02E-318E-F1D3-98B5E2D5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0536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07B884-1FA7-653E-0F82-8F04F2F3BC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600" b="1" dirty="0"/>
              <a:t>Acceleration</a:t>
            </a:r>
            <a:r>
              <a:rPr lang="en-GB" sz="1600" dirty="0"/>
              <a:t> (second derivative) of the cubic spline.</a:t>
            </a:r>
          </a:p>
          <a:p>
            <a:r>
              <a:rPr lang="en-GB" sz="1600" dirty="0"/>
              <a:t>Each segment is linear.</a:t>
            </a:r>
          </a:p>
          <a:p>
            <a:r>
              <a:rPr lang="en-GB" sz="1600" dirty="0"/>
              <a:t>Second derivative (acceleration) is piecewise linear.</a:t>
            </a:r>
          </a:p>
          <a:p>
            <a:r>
              <a:rPr lang="en-GB" sz="1600" dirty="0"/>
              <a:t>Discontinuous in jerk.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A28F-36E7-F741-3D98-2B3ABA6CBF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%% MATLAB CODE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 Points to interpolate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td = [0 1 2];</a:t>
            </a:r>
          </a:p>
          <a:p>
            <a:pPr marL="0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[0 2 3];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 Estimate parameters of cubic spline</a:t>
            </a:r>
          </a:p>
          <a:p>
            <a:pPr marL="0" indent="0">
              <a:buNone/>
            </a:pPr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 = [1 td(1) td(1)^2 td(1)^3 0 0 0 0; ...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2*td(1) 3*td(1)^2 0 0 0 0; ...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1 td(2) td(2)^2 td(2)^3 0 0 0 0; ...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2*td(2) 3*td(2)^2 0 -1 -2*td(2) -3*td(2)^2; ...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0 0 2 6*td(2) 0 0 -2 -6*td(2); ...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0 0 0 0 1 td(2) td(2)^2 td(2)^3; ...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0 0 0 0 1 td(3) td(3)^2 td(3)^3; ...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0 0 0 0 0 1 2*td(3) 3*td(3)^2];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(1) 0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(2) 0 0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(2)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(3) 0]';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(T)*x;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6FD8E5-4D8D-B0A7-C9CF-B9AB4315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B38F9-EBBB-9107-6786-9CEC8D6D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8" y="3998788"/>
            <a:ext cx="4548696" cy="217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55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B508A66-BE3C-3C95-019E-4194B420D8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In practice the trajectories are 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GB" sz="1600" b="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In this case, each of the signals must be interpolated.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After the interpolation, they must be then converted into a joint space reference trajectory. </a:t>
                </a:r>
              </a:p>
              <a:p>
                <a:pPr marL="0" indent="0">
                  <a:buNone/>
                </a:pPr>
                <a:endParaRPr lang="en-GB" sz="8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B508A66-BE3C-3C95-019E-4194B420D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 r="-1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2491-3006-E619-CACA-DB0780C18D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As engineers, we need to ensure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That the trajectory is </a:t>
            </a:r>
            <a:r>
              <a:rPr lang="en-GB" sz="1600" b="1" dirty="0"/>
              <a:t>reachable</a:t>
            </a:r>
            <a:r>
              <a:rPr lang="en-GB" sz="1600" dirty="0"/>
              <a:t> (lies in the </a:t>
            </a:r>
            <a:r>
              <a:rPr lang="en-GB" sz="1600" b="1" dirty="0"/>
              <a:t>workspace</a:t>
            </a:r>
            <a:r>
              <a:rPr lang="en-GB" sz="1600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/>
              <a:t>Singular configurations</a:t>
            </a:r>
            <a:r>
              <a:rPr lang="en-GB" sz="1600" dirty="0"/>
              <a:t> are </a:t>
            </a:r>
            <a:r>
              <a:rPr lang="en-GB" sz="1600" b="1" dirty="0"/>
              <a:t>avoided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dirty="0"/>
              <a:t>Excessive torques (joint accelerations) are not demanded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2D3FFA-4341-2873-58E5-7051C90F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Kinematic / Joint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32459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Single Joint Manipulator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1318" y="1515035"/>
                <a:ext cx="11304494" cy="519056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For a single joint manipulator, the spline would need to be specified in joint space, as the workspace is a circle of radius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1600" dirty="0"/>
                  <a:t> centred on the joint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If you specify a reference trajectory via a cubic spline in Cartesian space, it will lie outside the circle (workspace) and would not be realisable; in other words, the inverse kinematics will not give a solution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A realisable (cubic spline) trajectory would have to be specified in joint space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1318" y="1515035"/>
                <a:ext cx="11304494" cy="5190566"/>
              </a:xfrm>
              <a:blipFill>
                <a:blip r:embed="rId2"/>
                <a:stretch>
                  <a:fillRect l="-3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4316506" y="2320616"/>
            <a:ext cx="2424546" cy="242454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endCxn id="6" idx="7"/>
          </p:cNvCxnSpPr>
          <p:nvPr/>
        </p:nvCxnSpPr>
        <p:spPr>
          <a:xfrm flipV="1">
            <a:off x="5566879" y="2675684"/>
            <a:ext cx="819106" cy="8953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490679" y="3494789"/>
            <a:ext cx="152400" cy="1524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66879" y="3570990"/>
            <a:ext cx="796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66879" y="2885190"/>
            <a:ext cx="0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857825" y="3494790"/>
                <a:ext cx="40799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25" y="3494790"/>
                <a:ext cx="40799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230067" y="2900820"/>
                <a:ext cx="4106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067" y="2900820"/>
                <a:ext cx="410689" cy="430887"/>
              </a:xfrm>
              <a:prstGeom prst="rect">
                <a:avLst/>
              </a:prstGeom>
              <a:blipFill>
                <a:blip r:embed="rId4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818885" y="2699929"/>
                <a:ext cx="34753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885" y="2699929"/>
                <a:ext cx="34753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730693" y="3135849"/>
                <a:ext cx="40959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693" y="3135849"/>
                <a:ext cx="409599" cy="430887"/>
              </a:xfrm>
              <a:prstGeom prst="rect">
                <a:avLst/>
              </a:prstGeom>
              <a:blipFill>
                <a:blip r:embed="rId6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/>
          <p:cNvSpPr/>
          <p:nvPr/>
        </p:nvSpPr>
        <p:spPr>
          <a:xfrm>
            <a:off x="5674252" y="3184837"/>
            <a:ext cx="474294" cy="741220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7516907" y="2698376"/>
                <a:ext cx="2071465" cy="1175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Workspace</a:t>
                </a:r>
              </a:p>
              <a:p>
                <a14:m>
                  <m:oMath xmlns:m="http://schemas.openxmlformats.org/officeDocument/2006/math">
                    <m:r>
                      <a:rPr lang="en-GB" sz="24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2400" dirty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2400" dirty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24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brk m:alnAt="7"/>
                                </m:r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907" y="2698376"/>
                <a:ext cx="2071465" cy="1175002"/>
              </a:xfrm>
              <a:prstGeom prst="rect">
                <a:avLst/>
              </a:prstGeom>
              <a:blipFill>
                <a:blip r:embed="rId7"/>
                <a:stretch>
                  <a:fillRect l="-4412" t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93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330" y="359565"/>
            <a:ext cx="8229600" cy="639762"/>
          </a:xfrm>
        </p:spPr>
        <p:txBody>
          <a:bodyPr>
            <a:noAutofit/>
          </a:bodyPr>
          <a:lstStyle/>
          <a:p>
            <a:r>
              <a:rPr lang="en-GB" dirty="0"/>
              <a:t>Dual Link Manipulator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7528" y="1407458"/>
                <a:ext cx="11178989" cy="5298141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GB" sz="3400" dirty="0"/>
                  <a:t>Build a reference trajectory for a dual link manipulator. For this example (for simplicity), the links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3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3400" dirty="0"/>
                  <a:t>, and the trajectory is specified by the points: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GB" sz="3400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GB" sz="3400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GB" sz="3400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GB" sz="3400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GB" sz="3400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GB" sz="3400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GB" sz="340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GB" sz="3400" dirty="0"/>
                  <a:t>The splines in Cartesian or joint space will give different trajectories, because the inverse kinematics are non-linear.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528" y="1407458"/>
                <a:ext cx="11178989" cy="5298141"/>
              </a:xfrm>
              <a:blipFill>
                <a:blip r:embed="rId2"/>
                <a:stretch>
                  <a:fillRect l="-327" r="-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5194569"/>
                  </p:ext>
                </p:extLst>
              </p:nvPr>
            </p:nvGraphicFramePr>
            <p:xfrm>
              <a:off x="627528" y="2851248"/>
              <a:ext cx="5080002" cy="241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6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66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466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466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666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4666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GB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2400" b="0" i="1" baseline="-25000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GB" sz="2400" b="0" i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b="0" i="1" baseline="-25000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GB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GB" sz="2400" b="0" i="1" baseline="-25000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GB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b="0" i="1" baseline="-25000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GB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GB" sz="2400" b="0" i="1" baseline="-25000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GB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0.1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2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3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2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1.99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4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3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-1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5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4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0.1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5194569"/>
                  </p:ext>
                </p:extLst>
              </p:nvPr>
            </p:nvGraphicFramePr>
            <p:xfrm>
              <a:off x="627528" y="2851248"/>
              <a:ext cx="5080002" cy="241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6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66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466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466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666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4666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01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19" t="-1515" r="-502158" b="-54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719" t="-1515" r="-402158" b="-54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9286" t="-1515" r="-299286" b="-54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1439" t="-1515" r="-201439" b="-54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439" t="-1515" r="-101439" b="-54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1439" t="-1515" r="-1439" b="-542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1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0.1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1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2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1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3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2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1.99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1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4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3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-1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1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5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4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0.1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C84A241F-1E81-6161-DE6C-7FE769B9E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717" y="2528234"/>
            <a:ext cx="3908612" cy="265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39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workspace for this example is a circle of radius 2 (green).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only singularities occur along the perimeter and at the centre (red).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In this example, the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&amp;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 splines will be fitted in Cartesian space and differentiated (1</a:t>
                </a:r>
                <a:r>
                  <a:rPr lang="en-GB" sz="1600" baseline="30000" dirty="0"/>
                  <a:t>st</a:t>
                </a:r>
                <a:r>
                  <a:rPr lang="en-GB" sz="1600" dirty="0"/>
                  <a:t> and 2</a:t>
                </a:r>
                <a:r>
                  <a:rPr lang="en-GB" sz="1600" baseline="30000" dirty="0"/>
                  <a:t>nd</a:t>
                </a:r>
                <a:r>
                  <a:rPr lang="en-GB" sz="1600" dirty="0"/>
                  <a:t>) to produce Cartesian velocity and accelerations.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inverse kinematics map will also be used to generate the corresponding signals (position, velocity and acceleration) in joint space.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 r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Content Placeholder 51">
            <a:extLst>
              <a:ext uri="{FF2B5EF4-FFF2-40B4-BE49-F238E27FC236}">
                <a16:creationId xmlns:a16="http://schemas.microsoft.com/office/drawing/2014/main" id="{23450481-7E0E-75FC-F0BA-1A2209C8DF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9382" y="1825625"/>
            <a:ext cx="4347236" cy="4351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–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Splines Preamble  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858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07EEF7-F8E6-B866-2594-2BDD3F0754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For each of the two splines, there are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4 intervals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16 parameters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6 internal smoothness constraints,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8 data interpolation constraints and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2 velocity boundary conditions.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Therefore, there is a 16*16 matrix which must be inverted to estimate the parameters.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A7B1D-1EAD-7D27-AC58-7F08959D94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C58C08A8-BE3B-8ABA-E90F-5F27F9BD9F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–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Splines Preamble </a:t>
                </a:r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C58C08A8-BE3B-8ABA-E90F-5F27F9BD9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724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Result: End-Effector Trajectories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Fitting the two splines Cartesian  x – y splines produces: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13" t="4918" r="4405" b="4918"/>
          <a:stretch/>
        </p:blipFill>
        <p:spPr>
          <a:xfrm>
            <a:off x="1660392" y="2393860"/>
            <a:ext cx="4942114" cy="4247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466" t="2082" r="6434" b="4352"/>
          <a:stretch/>
        </p:blipFill>
        <p:spPr>
          <a:xfrm>
            <a:off x="6548077" y="2425051"/>
            <a:ext cx="4071258" cy="33666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527908" y="2851061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908" y="2851061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9909908" y="5441861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908" y="5441861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497107" y="5060861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107" y="5060861"/>
                <a:ext cx="426399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5261708" y="4070261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708" y="4070261"/>
                <a:ext cx="38292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307107" y="6275596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107" y="6275596"/>
                <a:ext cx="38292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557108" y="3003461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108" y="3003461"/>
                <a:ext cx="426399" cy="461665"/>
              </a:xfrm>
              <a:prstGeom prst="rect">
                <a:avLst/>
              </a:prstGeom>
              <a:blipFill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64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Cartesian Velocity &amp; Accelerations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7179" y="6471805"/>
            <a:ext cx="8229600" cy="530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Piecewise quadratic velocity and linear accelerations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79381" y="1137805"/>
            <a:ext cx="8421821" cy="5606150"/>
            <a:chOff x="259401" y="533400"/>
            <a:chExt cx="8421821" cy="56061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533400"/>
              <a:ext cx="4083286" cy="549522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4286" y="533400"/>
              <a:ext cx="4216936" cy="56061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59401" y="1066800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01" y="1066800"/>
                  <a:ext cx="42639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429000" y="2747665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2747665"/>
                  <a:ext cx="382925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429000" y="5410200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5410200"/>
                  <a:ext cx="382925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696200" y="5486400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5486400"/>
                  <a:ext cx="382925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696200" y="2823865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2823865"/>
                  <a:ext cx="382925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59401" y="3962400"/>
                  <a:ext cx="4303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01" y="3962400"/>
                  <a:ext cx="430374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10000" b="-10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446426" y="1071265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6426" y="1071265"/>
                  <a:ext cx="42639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3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450401" y="3814465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0401" y="3814465"/>
                  <a:ext cx="42639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40000" b="-1052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64857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Joint Trajectories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0086" y="2419249"/>
            <a:ext cx="3124732" cy="125522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/>
              <a:t>Using the inverse kinematics map allows us to view the splines / trajectories in joint space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453"/>
            <a:ext cx="4737298" cy="5180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86" y="1684098"/>
            <a:ext cx="4114800" cy="33222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633904" y="3652140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904" y="3652140"/>
                <a:ext cx="3829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657601" y="6123197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6123197"/>
                <a:ext cx="38292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4320" y="4298862"/>
                <a:ext cx="555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" y="4298862"/>
                <a:ext cx="555280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54320" y="1784262"/>
                <a:ext cx="555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" y="1784262"/>
                <a:ext cx="555280" cy="461665"/>
              </a:xfrm>
              <a:prstGeom prst="rect">
                <a:avLst/>
              </a:prstGeom>
              <a:blipFill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7521920" y="4675397"/>
                <a:ext cx="555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920" y="4675397"/>
                <a:ext cx="555280" cy="461665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648200" y="2084597"/>
                <a:ext cx="555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84597"/>
                <a:ext cx="555280" cy="461665"/>
              </a:xfrm>
              <a:prstGeom prst="rect">
                <a:avLst/>
              </a:prstGeom>
              <a:blipFill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16A29F-4B67-04EF-FB77-EC630BC6A88C}"/>
                  </a:ext>
                </a:extLst>
              </p:cNvPr>
              <p:cNvSpPr txBox="1"/>
              <p:nvPr/>
            </p:nvSpPr>
            <p:spPr>
              <a:xfrm>
                <a:off x="4758983" y="5006300"/>
                <a:ext cx="6402076" cy="1756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m:rPr>
                          <m:aln/>
                        </m:rP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m:rPr>
                          <m:aln/>
                        </m:rP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acc>
                    </m:oMath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m:rPr>
                          <m:aln/>
                        </m:rP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16A29F-4B67-04EF-FB77-EC630BC6A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983" y="5006300"/>
                <a:ext cx="6402076" cy="17568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135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Joint Velocities and Accelerations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659" y="6148043"/>
            <a:ext cx="8229600" cy="709957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1600" dirty="0"/>
              <a:t>Joint accelerations are peaking at the start, end (joint 1) and middle (joint 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18" y="1118842"/>
            <a:ext cx="4041026" cy="52925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910735" y="3247978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735" y="3247978"/>
                <a:ext cx="38292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910735" y="5767043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735" y="5767043"/>
                <a:ext cx="3829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849897" y="1576043"/>
                <a:ext cx="5481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897" y="1576043"/>
                <a:ext cx="548163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766579" y="4273362"/>
                <a:ext cx="555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79" y="4273362"/>
                <a:ext cx="555280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870603" y="1667401"/>
                <a:ext cx="5481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03" y="1667401"/>
                <a:ext cx="548163" cy="461665"/>
              </a:xfrm>
              <a:prstGeom prst="rect">
                <a:avLst/>
              </a:prstGeom>
              <a:blipFill>
                <a:blip r:embed="rId7"/>
                <a:stretch>
                  <a:fillRect r="-30000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9205916" y="3300173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916" y="3300173"/>
                <a:ext cx="38292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9162373" y="5798824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373" y="5798824"/>
                <a:ext cx="38292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805179" y="4086178"/>
                <a:ext cx="555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179" y="4086178"/>
                <a:ext cx="555280" cy="461665"/>
              </a:xfrm>
              <a:prstGeom prst="rect">
                <a:avLst/>
              </a:prstGeom>
              <a:blipFill>
                <a:blip r:embed="rId10"/>
                <a:stretch>
                  <a:fillRect r="-28571"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199" y="1146885"/>
            <a:ext cx="4322260" cy="5248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727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D659CE7-B278-FCAF-08B5-3FE5ED655F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723" y="1825625"/>
                <a:ext cx="5181600" cy="4731292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Generally, the manipulator’s (robot’s) desired behaviour is specified as a </a:t>
                </a:r>
                <a:r>
                  <a:rPr lang="en-GB" sz="1600" b="1" dirty="0"/>
                  <a:t>discrete set of points</a:t>
                </a:r>
                <a:r>
                  <a:rPr lang="en-GB" sz="1600" dirty="0"/>
                  <a:t> (either Cartesian or joint space) through which the end effector must pass.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points are given by: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600" dirty="0"/>
                  <a:t>Some expert in the robot as a </a:t>
                </a:r>
                <a:r>
                  <a:rPr lang="en-GB" sz="1600" dirty="0">
                    <a:latin typeface="Consolas" panose="020B0609020204030204" pitchFamily="49" charset="0"/>
                  </a:rPr>
                  <a:t>move</a:t>
                </a:r>
                <a:r>
                  <a:rPr lang="en-GB" sz="1600" dirty="0"/>
                  <a:t> command.</a:t>
                </a:r>
              </a:p>
              <a:p>
                <a:pPr lvl="1">
                  <a:lnSpc>
                    <a:spcPct val="150000"/>
                  </a:lnSpc>
                </a:pPr>
                <a:endParaRPr lang="en-GB" sz="1600" dirty="0"/>
              </a:p>
              <a:p>
                <a:pPr lvl="1">
                  <a:lnSpc>
                    <a:spcPct val="150000"/>
                  </a:lnSpc>
                </a:pPr>
                <a:r>
                  <a:rPr lang="en-GB" sz="1600" dirty="0"/>
                  <a:t>Provided by a high level path planning algorithm (Dijkstra).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700" dirty="0"/>
                  <a:t>The points provided by the expert or the path planning must be </a:t>
                </a:r>
                <a:r>
                  <a:rPr lang="en-GB" sz="1700" b="1" dirty="0"/>
                  <a:t>interpolated</a:t>
                </a:r>
                <a:r>
                  <a:rPr lang="en-GB" sz="1700" dirty="0"/>
                  <a:t> to produce a continuous path </a:t>
                </a:r>
                <a14:m>
                  <m:oMath xmlns:m="http://schemas.openxmlformats.org/officeDocument/2006/math">
                    <m:r>
                      <a:rPr lang="en-GB" sz="1700" b="1" i="0" dirty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GB" sz="1700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7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GB" sz="1700" b="1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700" b="1" dirty="0"/>
                  <a:t>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D659CE7-B278-FCAF-08B5-3FE5ED655F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723" y="1825625"/>
                <a:ext cx="5181600" cy="4731292"/>
              </a:xfrm>
              <a:blipFill>
                <a:blip r:embed="rId2"/>
                <a:stretch>
                  <a:fillRect l="-471" b="-3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73F273A0-088F-2D02-2EA6-A4109331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Trajectory Generation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6B8806-D2B2-B2F0-31FE-C6CC1F5E4D43}"/>
              </a:ext>
            </a:extLst>
          </p:cNvPr>
          <p:cNvSpPr/>
          <p:nvPr/>
        </p:nvSpPr>
        <p:spPr>
          <a:xfrm>
            <a:off x="1226635" y="4191270"/>
            <a:ext cx="4270917" cy="336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move(t1, x1, t2, x2, …)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20BDA31-3D95-814F-755F-018FB8846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42983" y="1697310"/>
            <a:ext cx="3718814" cy="252263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A4DBD6-4714-28D7-6E91-BB4045FC72BE}"/>
              </a:ext>
            </a:extLst>
          </p:cNvPr>
          <p:cNvSpPr/>
          <p:nvPr/>
        </p:nvSpPr>
        <p:spPr>
          <a:xfrm>
            <a:off x="9231815" y="4616343"/>
            <a:ext cx="1855534" cy="1393902"/>
          </a:xfrm>
          <a:prstGeom prst="roundRect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Trajectory Generator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E82D-3E45-4659-2923-4B23470BB03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1087349" y="5313294"/>
            <a:ext cx="909968" cy="0"/>
          </a:xfrm>
          <a:prstGeom prst="straightConnector1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E780F5-FE2E-9F23-E74F-2D0AB795C161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7875334" y="5279125"/>
            <a:ext cx="1356481" cy="34169"/>
          </a:xfrm>
          <a:prstGeom prst="straightConnector1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1D96E4-C387-601F-ECA8-C402AF37C13A}"/>
                  </a:ext>
                </a:extLst>
              </p:cNvPr>
              <p:cNvSpPr txBox="1"/>
              <p:nvPr/>
            </p:nvSpPr>
            <p:spPr>
              <a:xfrm flipH="1">
                <a:off x="11161797" y="4705291"/>
                <a:ext cx="69859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GB" sz="2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GB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GB" sz="2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1D96E4-C387-601F-ECA8-C402AF37C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161797" y="4705291"/>
                <a:ext cx="698596" cy="461665"/>
              </a:xfrm>
              <a:prstGeom prst="rect">
                <a:avLst/>
              </a:prstGeom>
              <a:blipFill>
                <a:blip r:embed="rId4"/>
                <a:stretch>
                  <a:fillRect l="-1739" r="-12174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BBB125-D8FC-DAE9-B8E2-AFA17AFCD430}"/>
                  </a:ext>
                </a:extLst>
              </p:cNvPr>
              <p:cNvSpPr txBox="1"/>
              <p:nvPr/>
            </p:nvSpPr>
            <p:spPr>
              <a:xfrm flipH="1">
                <a:off x="7818333" y="4705291"/>
                <a:ext cx="10617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2400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400" b="0" i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GB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400" b="0" i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BBB125-D8FC-DAE9-B8E2-AFA17AFCD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18333" y="4705291"/>
                <a:ext cx="1061789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137FEB-3739-1190-C24D-7D90C52F29A1}"/>
              </a:ext>
            </a:extLst>
          </p:cNvPr>
          <p:cNvSpPr/>
          <p:nvPr/>
        </p:nvSpPr>
        <p:spPr>
          <a:xfrm>
            <a:off x="6019800" y="4616343"/>
            <a:ext cx="1855534" cy="1325563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Person (expert) / Path planning algorithm</a:t>
            </a:r>
          </a:p>
        </p:txBody>
      </p:sp>
    </p:spTree>
    <p:extLst>
      <p:ext uri="{BB962C8B-B14F-4D97-AF65-F5344CB8AC3E}">
        <p14:creationId xmlns:p14="http://schemas.microsoft.com/office/powerpoint/2010/main" val="326922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8229600" cy="639762"/>
          </a:xfrm>
        </p:spPr>
        <p:txBody>
          <a:bodyPr>
            <a:noAutofit/>
          </a:bodyPr>
          <a:lstStyle/>
          <a:p>
            <a:r>
              <a:rPr lang="en-GB" dirty="0"/>
              <a:t>Result: Jacobian Singularities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6164" y="1480457"/>
                <a:ext cx="11465859" cy="512036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The high joint accelerations may be suspected from the other plots, but they’re not easy to see.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We must calculate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i="1" dirty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1600" b="1" i="0" dirty="0" smtClean="0">
                        <a:latin typeface="Cambria Math" panose="02040503050406030204" pitchFamily="18" charset="0"/>
                      </a:rPr>
                      <m:t>𝐉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i="1" dirty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GB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0" dirty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m:rPr>
                          <m:aln/>
                        </m:rPr>
                        <a:rPr lang="en-GB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1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1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1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1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GB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GB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GB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acc>
                    </m:oMath>
                  </m:oMathPara>
                </a14:m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The matrix is becoming singular at the start, middle and end (really the determinant is much higher / closer to zero before we call it near singular)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164" y="1480457"/>
                <a:ext cx="11465859" cy="5120368"/>
              </a:xfrm>
              <a:blipFill>
                <a:blip r:embed="rId2"/>
                <a:stretch>
                  <a:fillRect l="-2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835" y="2268071"/>
            <a:ext cx="4397828" cy="32792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896901" y="2911703"/>
                <a:ext cx="13613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i="1" dirty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dirty="0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p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901" y="2911703"/>
                <a:ext cx="1361335" cy="461665"/>
              </a:xfrm>
              <a:prstGeom prst="rect">
                <a:avLst/>
              </a:prstGeom>
              <a:blipFill>
                <a:blip r:embed="rId4"/>
                <a:stretch>
                  <a:fillRect r="-1339"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130139" y="5202749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39" y="5202749"/>
                <a:ext cx="38292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42D682-9051-BC7D-EFBC-3AB7E6171BB6}"/>
                  </a:ext>
                </a:extLst>
              </p:cNvPr>
              <p:cNvSpPr txBox="1"/>
              <p:nvPr/>
            </p:nvSpPr>
            <p:spPr>
              <a:xfrm>
                <a:off x="8161702" y="3142535"/>
                <a:ext cx="4030298" cy="1170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acc>
                    </m:oMath>
                  </m:oMathPara>
                </a14:m>
                <a:endParaRPr lang="en-GB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en-GB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m:rPr>
                          <m:aln/>
                        </m:rP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42D682-9051-BC7D-EFBC-3AB7E6171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702" y="3142535"/>
                <a:ext cx="4030298" cy="11703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234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471" y="425824"/>
            <a:ext cx="4584878" cy="713482"/>
          </a:xfrm>
        </p:spPr>
        <p:txBody>
          <a:bodyPr>
            <a:normAutofit/>
          </a:bodyPr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1515035"/>
            <a:ext cx="11277600" cy="52123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Precise trajectory specification / determination as well as joint control is a defining feature of how robotic manipulators and locomotion is implemented (not transient set point changes)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This ensures robots behave in a predictable fashion, avoiding obstacles, foot placement on stairs, …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Done by interpolating set-points, specified either in joint or Cartesian (operational) space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Using piecewise cubic polynomial ensures that a continuous (piecewise linear) acceleration is achieved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Polynomial parameter determination is formed as a linear matrix problem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Interpolation, smoothness and end-point constraints are enough to uniquely determine the parameters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Must analyse trajectory in joint space as well as Cartesian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958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1A4119-F1DF-F541-1DEB-9D33848977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700" dirty="0"/>
              <a:t>Feedback control often assumes that the </a:t>
            </a:r>
            <a:r>
              <a:rPr lang="en-GB" sz="1700" b="1" dirty="0"/>
              <a:t>controller</a:t>
            </a:r>
            <a:r>
              <a:rPr lang="en-GB" sz="1700" dirty="0"/>
              <a:t> is </a:t>
            </a:r>
            <a:r>
              <a:rPr lang="en-GB" sz="1700" b="1" dirty="0"/>
              <a:t>linear</a:t>
            </a:r>
            <a:r>
              <a:rPr lang="en-GB" sz="1700" dirty="0"/>
              <a:t>, error </a:t>
            </a:r>
            <a:r>
              <a:rPr lang="en-GB" sz="1700" b="1" dirty="0"/>
              <a:t>feedback</a:t>
            </a:r>
            <a:r>
              <a:rPr lang="en-GB" sz="1700" dirty="0"/>
              <a:t> (PID or state space) </a:t>
            </a:r>
          </a:p>
          <a:p>
            <a:pPr>
              <a:lnSpc>
                <a:spcPct val="150000"/>
              </a:lnSpc>
            </a:pPr>
            <a:r>
              <a:rPr lang="en-GB" sz="1700" dirty="0"/>
              <a:t>Assumed that the </a:t>
            </a:r>
            <a:r>
              <a:rPr lang="en-GB" sz="1700" b="1" dirty="0"/>
              <a:t>reference signal</a:t>
            </a:r>
            <a:r>
              <a:rPr lang="en-GB" sz="1700" dirty="0"/>
              <a:t> is a step or a </a:t>
            </a:r>
            <a:r>
              <a:rPr lang="en-GB" sz="1700" b="1" dirty="0"/>
              <a:t>sequence of steps</a:t>
            </a:r>
            <a:r>
              <a:rPr lang="en-GB" sz="1700" dirty="0"/>
              <a:t> which specify the desired (joint) position at time points.</a:t>
            </a:r>
          </a:p>
          <a:p>
            <a:pPr>
              <a:lnSpc>
                <a:spcPct val="150000"/>
              </a:lnSpc>
            </a:pPr>
            <a:r>
              <a:rPr lang="en-GB" sz="1700" dirty="0"/>
              <a:t>These assumptions can presents several characteristically behaviours such as: non smooth trajectories and poor set point following.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71CB6-3ED5-5515-5622-5892A1E9C1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3559" y="2739312"/>
            <a:ext cx="3718882" cy="252396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1D0FDD-68E0-0235-C160-259917D9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Why not use Step Reference Trajectories &amp; Linear Feedback Control?</a:t>
            </a:r>
          </a:p>
        </p:txBody>
      </p:sp>
    </p:spTree>
    <p:extLst>
      <p:ext uri="{BB962C8B-B14F-4D97-AF65-F5344CB8AC3E}">
        <p14:creationId xmlns:p14="http://schemas.microsoft.com/office/powerpoint/2010/main" val="96538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1A4119-F1DF-F541-1DEB-9D33848977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Step angle / position commands do not specify how the robot actually responds so </a:t>
            </a:r>
            <a:r>
              <a:rPr lang="en-GB" sz="1600" b="1" dirty="0"/>
              <a:t>collisions may occur</a:t>
            </a:r>
            <a:r>
              <a:rPr lang="en-GB" sz="1600" dirty="0"/>
              <a:t> with the environment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Smooth motion is required (not short steady state periods with sharp transients)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Joint errors are largest at the start, so are the calculated torques and this can </a:t>
            </a:r>
            <a:r>
              <a:rPr lang="en-GB" sz="1600" b="1" dirty="0"/>
              <a:t>significantly exceed the delivered torque</a:t>
            </a:r>
            <a:endParaRPr lang="en-GB" sz="1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00621-7247-F5F4-CA82-9490628254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/>
              <a:t>PID control zeros</a:t>
            </a:r>
            <a:r>
              <a:rPr lang="en-GB" sz="1600" dirty="0"/>
              <a:t> often produce </a:t>
            </a:r>
            <a:r>
              <a:rPr lang="en-GB" sz="1600" b="1" dirty="0"/>
              <a:t>overshoot</a:t>
            </a:r>
            <a:endParaRPr lang="en-GB" sz="1600" dirty="0"/>
          </a:p>
          <a:p>
            <a:pPr>
              <a:lnSpc>
                <a:spcPct val="150000"/>
              </a:lnSpc>
            </a:pPr>
            <a:r>
              <a:rPr lang="en-GB" sz="1600" dirty="0"/>
              <a:t>Robots are often quite </a:t>
            </a:r>
            <a:r>
              <a:rPr lang="en-GB" sz="1600" b="1" dirty="0"/>
              <a:t>non-linear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Error-based PID control is </a:t>
            </a:r>
            <a:r>
              <a:rPr lang="en-GB" sz="1600" b="1" dirty="0"/>
              <a:t>reactive</a:t>
            </a:r>
            <a:r>
              <a:rPr lang="en-GB" sz="1600" dirty="0"/>
              <a:t>, i.e. an error must exist for the control signal to be calculated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Highly accurate position </a:t>
            </a:r>
            <a:r>
              <a:rPr lang="en-GB" sz="1400" dirty="0"/>
              <a:t>specification &amp; control is required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1D0FDD-68E0-0235-C160-259917D9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Step Reference trajectories disadvantages.</a:t>
            </a:r>
          </a:p>
        </p:txBody>
      </p:sp>
    </p:spTree>
    <p:extLst>
      <p:ext uri="{BB962C8B-B14F-4D97-AF65-F5344CB8AC3E}">
        <p14:creationId xmlns:p14="http://schemas.microsoft.com/office/powerpoint/2010/main" val="62338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EB2F9F-A2D3-56A8-7FC6-A9AD08B940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Other type of controller are needed for these tasks.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As an example it is possible to use Sliding mode control, feedback linearization, model predictive control. 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These types of controllers, use the model of the system’s dynamical behaviour to follow reference trajectories in a smooth fashion.</a:t>
            </a:r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2C0BB-7394-431C-6936-5C2A093DF1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4239" y="2429168"/>
            <a:ext cx="4632834" cy="31442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396DF-4AA7-7617-A6DF-B8EA77EE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Reference trajectories disadvantages.</a:t>
            </a:r>
          </a:p>
        </p:txBody>
      </p:sp>
    </p:spTree>
    <p:extLst>
      <p:ext uri="{BB962C8B-B14F-4D97-AF65-F5344CB8AC3E}">
        <p14:creationId xmlns:p14="http://schemas.microsoft.com/office/powerpoint/2010/main" val="85844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E8E9C0-10EE-6734-1478-94D4D7FC5D9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aim of the trajectory generator is to produce a continuous path from the discrete set of points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6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1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0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 b="0" i="0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GB" sz="1600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6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 b="0" i="0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that sample the desired trajectory.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Usually the trajectories are specified in </a:t>
                </a:r>
                <a:r>
                  <a:rPr lang="en-GB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cartesian space</a:t>
                </a:r>
                <a:r>
                  <a:rPr lang="en-GB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then converted to </a:t>
                </a:r>
                <a:r>
                  <a:rPr lang="en-GB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joint space.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Some constraints are defined to make the trajectory smooth and continuous for the robot.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E8E9C0-10EE-6734-1478-94D4D7FC5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 r="-1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1EA21A-AA23-9B01-9709-A6B96B61DC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2785139"/>
            <a:ext cx="6169071" cy="22763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C833B1-85AD-94FB-BA9F-2AF0BD71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Trajectory generation</a:t>
            </a:r>
          </a:p>
        </p:txBody>
      </p:sp>
    </p:spTree>
    <p:extLst>
      <p:ext uri="{BB962C8B-B14F-4D97-AF65-F5344CB8AC3E}">
        <p14:creationId xmlns:p14="http://schemas.microsoft.com/office/powerpoint/2010/main" val="256877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6A6308-A45D-E8B0-8DF4-AC87170C98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Interpolation of a set of points can be done in different ways.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two man ways are polynomial and spline interpolation. 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Polynomial interpolation is good with higher order polynomials, but presents several problems such as Runge’s Phenomenon.</a:t>
            </a:r>
          </a:p>
          <a:p>
            <a:pPr lvl="1">
              <a:lnSpc>
                <a:spcPct val="150000"/>
              </a:lnSpc>
            </a:pPr>
            <a:endParaRPr lang="en-GB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4D6B9-28EF-FCC1-7B55-BAC245D93B2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Nexa-Bold" panose="01000000000000000000" pitchFamily="2" charset="0"/>
                  </a:rPr>
                  <a:t>Spline interpolation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A </a:t>
                </a:r>
                <a:r>
                  <a:rPr lang="en-GB" sz="1600" b="1" dirty="0"/>
                  <a:t>spline</a:t>
                </a:r>
                <a:r>
                  <a:rPr lang="en-GB" sz="1600" dirty="0"/>
                  <a:t> is a </a:t>
                </a:r>
                <a:r>
                  <a:rPr lang="en-GB" sz="1600" b="1" dirty="0"/>
                  <a:t>numeric function</a:t>
                </a:r>
                <a:r>
                  <a:rPr lang="en-GB" sz="1600" dirty="0"/>
                  <a:t> which is made of </a:t>
                </a:r>
                <a:r>
                  <a:rPr lang="en-GB" sz="1600" b="1" dirty="0"/>
                  <a:t>piecewise</a:t>
                </a:r>
                <a:r>
                  <a:rPr lang="en-GB" sz="1600" dirty="0"/>
                  <a:t> </a:t>
                </a:r>
                <a:r>
                  <a:rPr lang="en-GB" sz="1600" b="1" dirty="0"/>
                  <a:t>polynomials</a:t>
                </a:r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It’s smooth at the </a:t>
                </a:r>
                <a:r>
                  <a:rPr lang="en-GB" sz="1600" b="1" dirty="0"/>
                  <a:t>knots</a:t>
                </a:r>
                <a:r>
                  <a:rPr lang="en-GB" sz="1600" dirty="0"/>
                  <a:t> - where the polynomial pieces connect and data points,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600" dirty="0"/>
                  <a:t>, are given.</a:t>
                </a:r>
              </a:p>
              <a:p>
                <a:pPr>
                  <a:lnSpc>
                    <a:spcPct val="150000"/>
                  </a:lnSpc>
                </a:pPr>
                <a:endParaRPr lang="en-GB" sz="1800" b="1" dirty="0">
                  <a:latin typeface="Nexa-Bold" panose="01000000000000000000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4D6B9-28EF-FCC1-7B55-BAC245D93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38FD5FD4-9898-1109-355C-486C2C67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Spline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FA784-6209-4EED-F69A-48329229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81" y="4822170"/>
            <a:ext cx="2893285" cy="20358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08A371-BD84-281B-1FE1-7A6DB0F35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338" y="4373729"/>
            <a:ext cx="3999323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6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6A6308-A45D-E8B0-8DF4-AC87170C984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30009" y="1825625"/>
                <a:ext cx="5689791" cy="467142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GB" sz="1600" dirty="0"/>
                  <a:t>A cubic spline (order 3 polynomials) is usually used.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GB" sz="1600" dirty="0"/>
                  <a:t>	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GB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1600" b="0" i="1" smtClean="0">
                        <a:latin typeface="Cambria Math"/>
                      </a:rPr>
                      <m:t>𝑡</m:t>
                    </m:r>
                    <m:r>
                      <a:rPr lang="en-GB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GB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GB" sz="16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>
                  <a:lnSpc>
                    <a:spcPct val="170000"/>
                  </a:lnSpc>
                </a:pPr>
                <a:r>
                  <a:rPr lang="en-GB" sz="1600" dirty="0"/>
                  <a:t>The spline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1600" dirty="0"/>
                  <a:t>, has time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as the independent variable.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600" dirty="0"/>
                  <a:t>The four parameters are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600" i="1" dirty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 linear,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600" dirty="0"/>
                  <a:t> quadratic,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1600" dirty="0"/>
                  <a:t> cubic.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600" dirty="0"/>
                  <a:t>The spline’s output linearly depends on the parameters </a:t>
                </a:r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6A6308-A45D-E8B0-8DF4-AC87170C9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30009" y="1825625"/>
                <a:ext cx="5689791" cy="4671428"/>
              </a:xfrm>
              <a:blipFill>
                <a:blip r:embed="rId2"/>
                <a:stretch>
                  <a:fillRect l="-535" b="-56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D6B9-28EF-FCC1-7B55-BAC245D93B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sz="1600" dirty="0"/>
              <a:t>Four (independent) equations are needed to uniquely determine the parameter values (linear system of equations).</a:t>
            </a:r>
          </a:p>
          <a:p>
            <a:pPr>
              <a:lnSpc>
                <a:spcPct val="170000"/>
              </a:lnSpc>
            </a:pPr>
            <a:r>
              <a:rPr lang="en-GB" sz="1600" dirty="0"/>
              <a:t>A (</a:t>
            </a:r>
            <a:r>
              <a:rPr lang="en-GB" sz="1600" b="1" dirty="0"/>
              <a:t>piecewise</a:t>
            </a:r>
            <a:r>
              <a:rPr lang="en-GB" sz="1600" dirty="0"/>
              <a:t>)</a:t>
            </a:r>
            <a:r>
              <a:rPr lang="en-GB" sz="1600" b="1" dirty="0"/>
              <a:t> cubic spline</a:t>
            </a:r>
            <a:r>
              <a:rPr lang="en-GB" sz="1600" dirty="0"/>
              <a:t> is simply a set of cubic polynomials, one for each of the time intervals which are specified by adjacent knots</a:t>
            </a:r>
          </a:p>
          <a:p>
            <a:pPr>
              <a:lnSpc>
                <a:spcPct val="150000"/>
              </a:lnSpc>
            </a:pPr>
            <a:endParaRPr lang="en-GB" sz="1800" b="1" dirty="0">
              <a:latin typeface="Nexa-Bold" panose="0100000000000000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FD5FD4-9898-1109-355C-486C2C67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Polynomial Spline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531DD56-5A0F-F1C2-69A1-48E56AA1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1" y="4597530"/>
            <a:ext cx="6762750" cy="21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57663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760</TotalTime>
  <Words>2374</Words>
  <Application>Microsoft Office PowerPoint</Application>
  <PresentationFormat>Widescreen</PresentationFormat>
  <Paragraphs>329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ＭＳ Ｐゴシック</vt:lpstr>
      <vt:lpstr>Arial</vt:lpstr>
      <vt:lpstr>Calibri</vt:lpstr>
      <vt:lpstr>Calibri Light</vt:lpstr>
      <vt:lpstr>Cambria Math</vt:lpstr>
      <vt:lpstr>Consolas</vt:lpstr>
      <vt:lpstr>Courier New</vt:lpstr>
      <vt:lpstr>Nexa Bold</vt:lpstr>
      <vt:lpstr>Nexa-Bold</vt:lpstr>
      <vt:lpstr>Nexa-Book</vt:lpstr>
      <vt:lpstr>Nexa-Light</vt:lpstr>
      <vt:lpstr>MCR2 Theme</vt:lpstr>
      <vt:lpstr>Reference Trajectories</vt:lpstr>
      <vt:lpstr>Introduction</vt:lpstr>
      <vt:lpstr>Trajectory Generation Problem</vt:lpstr>
      <vt:lpstr>Why not use Step Reference Trajectories &amp; Linear Feedback Control?</vt:lpstr>
      <vt:lpstr>Step Reference trajectories disadvantages.</vt:lpstr>
      <vt:lpstr>Step Reference trajectories disadvantages.</vt:lpstr>
      <vt:lpstr>Trajectory generation</vt:lpstr>
      <vt:lpstr>Polynomial Spline</vt:lpstr>
      <vt:lpstr>Cubic Polynomial Spline</vt:lpstr>
      <vt:lpstr>Why a Cubic Polynomial?</vt:lpstr>
      <vt:lpstr>Parameters of a cubic spline</vt:lpstr>
      <vt:lpstr>Data Interpolation at Knots</vt:lpstr>
      <vt:lpstr>Data Interpolation at Knots</vt:lpstr>
      <vt:lpstr>Internal Smoothness Constraints</vt:lpstr>
      <vt:lpstr>Boundary Conditions</vt:lpstr>
      <vt:lpstr>Joining all equations together</vt:lpstr>
      <vt:lpstr>Example: Cubic Spline Trajectory</vt:lpstr>
      <vt:lpstr>Example: Cubic Spline Trajectory</vt:lpstr>
      <vt:lpstr>Results</vt:lpstr>
      <vt:lpstr>Results</vt:lpstr>
      <vt:lpstr>Kinematic / Joint Considerations</vt:lpstr>
      <vt:lpstr>Single Joint Manipulator</vt:lpstr>
      <vt:lpstr>Dual Link Manipulator</vt:lpstr>
      <vt:lpstr>x – y Splines Preamble  </vt:lpstr>
      <vt:lpstr>x – y Splines Preamble </vt:lpstr>
      <vt:lpstr>Result: End-Effector Trajectories</vt:lpstr>
      <vt:lpstr>Cartesian Velocity &amp; Accelerations</vt:lpstr>
      <vt:lpstr>Joint Trajectories</vt:lpstr>
      <vt:lpstr>Joint Velocities and Accelerations</vt:lpstr>
      <vt:lpstr>Result: Jacobian Singularities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Trajectories</dc:title>
  <dc:creator>Mario Martinez</dc:creator>
  <cp:lastModifiedBy>Mario Martinez</cp:lastModifiedBy>
  <cp:revision>5</cp:revision>
  <dcterms:created xsi:type="dcterms:W3CDTF">2024-04-29T02:37:15Z</dcterms:created>
  <dcterms:modified xsi:type="dcterms:W3CDTF">2024-04-29T16:45:37Z</dcterms:modified>
</cp:coreProperties>
</file>