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551" r:id="rId4"/>
    <p:sldId id="258" r:id="rId5"/>
    <p:sldId id="549" r:id="rId6"/>
    <p:sldId id="550" r:id="rId7"/>
    <p:sldId id="552" r:id="rId8"/>
    <p:sldId id="556" r:id="rId9"/>
    <p:sldId id="553" r:id="rId10"/>
    <p:sldId id="554" r:id="rId11"/>
    <p:sldId id="559" r:id="rId12"/>
    <p:sldId id="560" r:id="rId13"/>
    <p:sldId id="562" r:id="rId14"/>
    <p:sldId id="558" r:id="rId15"/>
    <p:sldId id="555" r:id="rId16"/>
    <p:sldId id="557" r:id="rId17"/>
    <p:sldId id="565" r:id="rId18"/>
    <p:sldId id="561" r:id="rId19"/>
    <p:sldId id="563" r:id="rId20"/>
    <p:sldId id="564" r:id="rId21"/>
    <p:sldId id="566" r:id="rId22"/>
    <p:sldId id="567" r:id="rId23"/>
    <p:sldId id="568" r:id="rId24"/>
    <p:sldId id="569" r:id="rId25"/>
    <p:sldId id="5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  <a:srgbClr val="00C4F2"/>
    <a:srgbClr val="01CC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 autoAdjust="0"/>
    <p:restoredTop sz="94663" autoAdjust="0"/>
  </p:normalViewPr>
  <p:slideViewPr>
    <p:cSldViewPr snapToGrid="0">
      <p:cViewPr varScale="1">
        <p:scale>
          <a:sx n="101" d="100"/>
          <a:sy n="101" d="100"/>
        </p:scale>
        <p:origin x="6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A181F-A79F-4918-9055-2C27E3FE978F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6B67-77EE-44E3-9712-1B18587FA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6B67-77EE-44E3-9712-1B18587FA9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9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Link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Joint Control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7194" y="1446302"/>
                <a:ext cx="11533748" cy="54116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Substituting the values in the model using MATLAB: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6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1600" dirty="0"/>
                  <a:t>While the non-linear, state space equations appear complex there are a few observations to make: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1600" dirty="0"/>
                  <a:t>The denominator is the determinant of the mass-inertia matrix, always positive and always invertible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7194" y="1446302"/>
                <a:ext cx="11533748" cy="5411698"/>
              </a:xfrm>
              <a:blipFill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3088CB5-B289-8DBB-F7AA-5B83936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Nonlinear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33F38-1004-36FE-09F7-5D1D8CC2675D}"/>
              </a:ext>
            </a:extLst>
          </p:cNvPr>
          <p:cNvSpPr txBox="1"/>
          <p:nvPr/>
        </p:nvSpPr>
        <p:spPr>
          <a:xfrm>
            <a:off x="4746193" y="3190586"/>
            <a:ext cx="1066657" cy="41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where 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2E7EE07-AEB8-2F35-8E1C-1DBA4C50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46" y="2724194"/>
            <a:ext cx="3344647" cy="20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CC65CD0-ECFC-7FF4-2B86-0E4232CE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6" y="2466846"/>
            <a:ext cx="6303716" cy="6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3E9E876-F000-7435-AD4B-E44654BD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5" y="3122756"/>
            <a:ext cx="3631173" cy="6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00F04CE-6645-BB05-7B85-14CCB61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6" y="3778667"/>
            <a:ext cx="1931784" cy="5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B3A13F7-B36B-C1B0-8001-C4E05DFF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6" y="4406003"/>
            <a:ext cx="1844637" cy="5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1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F45EA-A353-A442-F8E6-0AFA9A4E4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Having obtained the DLM Nonlinear model, it is time now to linearise it around an operating point.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can be done using the concept of the Jacobian.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this case, we will use MATLAB symbolic toolbox to make the linearisation easier.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2E5C2-AE2C-3C94-42B0-C15D8E101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4970"/>
            <a:ext cx="5181600" cy="40126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9BA3B-0F01-215B-AE2A-A0995AF5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</p:spTree>
    <p:extLst>
      <p:ext uri="{BB962C8B-B14F-4D97-AF65-F5344CB8AC3E}">
        <p14:creationId xmlns:p14="http://schemas.microsoft.com/office/powerpoint/2010/main" val="148770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3F45EA-A353-A442-F8E6-0AFA9A4E44C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For this example, the linearisation of the Dual Link Manipulator will be about the static upright position: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,0,0</m:t>
                              </m:r>
                            </m:e>
                          </m:d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is in order to analyse the dynamics and design linear feedback controllers.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3F45EA-A353-A442-F8E6-0AFA9A4E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6509BA3B-0F01-215B-AE2A-A0995AF5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5C0D06-3169-9C71-59D3-BDD12A2E81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66050" y="2003206"/>
            <a:ext cx="2644474" cy="40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030AF-12F8-420E-5535-2619E798D2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general, using linear feedback methods (PID) to perform joint control i.e.,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1600" dirty="0"/>
                  <a:t> for a manipulator or a humanoid robot, isn’t optimal, as the dynamics are </a:t>
                </a:r>
                <a:r>
                  <a:rPr lang="en-GB" sz="1600" b="1" dirty="0"/>
                  <a:t>inherently non-linear</a:t>
                </a:r>
              </a:p>
              <a:p>
                <a:pPr>
                  <a:lnSpc>
                    <a:spcPct val="150000"/>
                  </a:lnSpc>
                </a:pPr>
                <a:endParaRPr lang="en-GB" sz="1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̈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GB" sz="160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However, we observed that for a single link manipulator, a PID controller could give acceptable performance for all orientations.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030AF-12F8-420E-5535-2619E798D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982BE-6826-60F5-DB7D-81F3B5A82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0053" y="1958957"/>
            <a:ext cx="2645893" cy="408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6ACC9F-A216-8206-2E4E-C2A97703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</p:spTree>
    <p:extLst>
      <p:ext uri="{BB962C8B-B14F-4D97-AF65-F5344CB8AC3E}">
        <p14:creationId xmlns:p14="http://schemas.microsoft.com/office/powerpoint/2010/main" val="320305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26052-05C2-6C25-1CE6-8887663C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549768-2360-0B6D-004B-C2E852C0D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1552563"/>
                <a:ext cx="11741150" cy="4624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linear system of a DLM will have the following form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Using the Jacobian, to linearise the system and substituting the values we obtain the </a:t>
                </a:r>
                <a14:m>
                  <m:oMath xmlns:m="http://schemas.openxmlformats.org/officeDocument/2006/math">
                    <m:r>
                      <a:rPr lang="en-GB" sz="1600" b="1" dirty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sz="1600" dirty="0"/>
                  <a:t> Matrix: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549768-2360-0B6D-004B-C2E852C0D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552563"/>
                <a:ext cx="11741150" cy="4624400"/>
              </a:xfr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ABABD1C-88D8-A097-04EC-838493F86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3"/>
          <a:stretch/>
        </p:blipFill>
        <p:spPr>
          <a:xfrm>
            <a:off x="0" y="3927873"/>
            <a:ext cx="12192000" cy="856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E9528-4D1E-6390-7C3B-C18A92C9C72A}"/>
                  </a:ext>
                </a:extLst>
              </p:cNvPr>
              <p:cNvSpPr txBox="1"/>
              <p:nvPr/>
            </p:nvSpPr>
            <p:spPr>
              <a:xfrm>
                <a:off x="-72180" y="3429000"/>
                <a:ext cx="175156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1600" b="1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GB" sz="1600" b="1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 b="1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600" b="1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GB" sz="1600" b="1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0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  <m:sup>
                          <m:r>
                            <a:rPr lang="en-GB" sz="1600" b="1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 b="1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6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𝛕</m:t>
                          </m:r>
                        </m:e>
                        <m:sup>
                          <m:r>
                            <a:rPr lang="en-GB" sz="16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6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E9528-4D1E-6390-7C3B-C18A92C9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80" y="3429000"/>
                <a:ext cx="1751561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B5EC582-CAD7-1E43-E32E-A44D705E3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4837887"/>
            <a:ext cx="1331410" cy="1997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518CE-66D4-3934-4A75-A70DD1FB1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391" y="5205474"/>
            <a:ext cx="1308901" cy="1422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83609D-AEBF-A64F-174B-5888C29B20C2}"/>
              </a:ext>
            </a:extLst>
          </p:cNvPr>
          <p:cNvSpPr txBox="1"/>
          <p:nvPr/>
        </p:nvSpPr>
        <p:spPr>
          <a:xfrm>
            <a:off x="2609993" y="5498900"/>
            <a:ext cx="1066657" cy="41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CA20C-F5DE-02CC-0F46-F8887507D7A0}"/>
              </a:ext>
            </a:extLst>
          </p:cNvPr>
          <p:cNvSpPr txBox="1"/>
          <p:nvPr/>
        </p:nvSpPr>
        <p:spPr>
          <a:xfrm>
            <a:off x="7752080" y="5571391"/>
            <a:ext cx="45129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Verifying the odd entry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sym typeface="Wingdings" panose="05000000000000000000" pitchFamily="2" charset="2"/>
              </a:rPr>
              <a:t>Computer algebra was the right choice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sym typeface="Wingdings" panose="05000000000000000000" pitchFamily="2" charset="2"/>
              </a:rPr>
              <a:t>This is just for two links … 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9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26052-05C2-6C25-1CE6-8887663C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549768-2360-0B6D-004B-C2E852C0D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141"/>
                <a:ext cx="10515600" cy="549585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</a:t>
                </a:r>
                <a14:m>
                  <m:oMath xmlns:m="http://schemas.openxmlformats.org/officeDocument/2006/math"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GB" sz="1600" dirty="0"/>
                  <a:t> Matrix is obtained using MATLAB as follows 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Only depends on the relative joint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, as the lower submatrix is simply the inverse of the mass–inertia matrix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The torque signals enter the state space equations multiplied by the inverse mass/inertia matrix.</a:t>
                </a:r>
              </a:p>
              <a:p>
                <a:pPr marL="285750" indent="-285750"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The original non-linear dynamics are affine: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GB" sz="16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output of the system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therefore the matrix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sz="1600" dirty="0"/>
                  <a:t> can be defined as follows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549768-2360-0B6D-004B-C2E852C0D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141"/>
                <a:ext cx="10515600" cy="5495859"/>
              </a:xfr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10" name="Picture 38">
            <a:extLst>
              <a:ext uri="{FF2B5EF4-FFF2-40B4-BE49-F238E27FC236}">
                <a16:creationId xmlns:a16="http://schemas.microsoft.com/office/drawing/2014/main" id="{A9310464-C20B-59CF-2842-9FEE6526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45" y="1792288"/>
            <a:ext cx="2842710" cy="16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D572BB-46C7-4CC9-A53B-6B96672B065A}"/>
                  </a:ext>
                </a:extLst>
              </p:cNvPr>
              <p:cNvSpPr txBox="1"/>
              <p:nvPr/>
            </p:nvSpPr>
            <p:spPr>
              <a:xfrm>
                <a:off x="3514286" y="2400488"/>
                <a:ext cx="1160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GB" sz="1600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16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0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GB" sz="16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6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D572BB-46C7-4CC9-A53B-6B96672B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86" y="2400488"/>
                <a:ext cx="1160359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38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DFB03A-5624-DA69-80C0-CE09A4F0CE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Linearising around the previously defined operating point: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,0,0</m:t>
                              </m:r>
                            </m:e>
                          </m:d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model then becomes (MIMO):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DFB03A-5624-DA69-80C0-CE09A4F0C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9CD39-90BD-2CAA-E1BD-4C95032716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/>
                  <a:t>where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539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−49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pPr marL="0" indent="0">
                  <a:buNone/>
                </a:pPr>
                <a:br>
                  <a:rPr lang="en-GB" sz="1600" b="0" dirty="0"/>
                </a:br>
                <a:endParaRPr lang="en-GB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9CD39-90BD-2CAA-E1BD-4C950327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06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FEA5BE3-6F6B-768B-B5BF-423897C2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</p:spTree>
    <p:extLst>
      <p:ext uri="{BB962C8B-B14F-4D97-AF65-F5344CB8AC3E}">
        <p14:creationId xmlns:p14="http://schemas.microsoft.com/office/powerpoint/2010/main" val="302360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8A82F-1049-B2D7-6A4E-93BEFA089E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2" y="1558925"/>
                <a:ext cx="5181600" cy="43513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GB" sz="2900" dirty="0"/>
                  <a:t>Converting from SS to TF using MATLAB it is possible to obtain the MIMO model of the system.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2.33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+81.67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+17.64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−2241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+81.67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+17.64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−2241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81.67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+17.64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−2241</m:t>
                          </m:r>
                        </m:den>
                      </m:f>
                    </m:oMath>
                  </m:oMathPara>
                </a14:m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+17.64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−2241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br>
                  <a:rPr lang="en-GB" b="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8A82F-1049-B2D7-6A4E-93BEFA089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2" y="1558925"/>
                <a:ext cx="5181600" cy="4351338"/>
              </a:xfrm>
              <a:blipFill>
                <a:blip r:embed="rId2"/>
                <a:stretch>
                  <a:fillRect l="-235" r="-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4B740-98D8-A482-FD58-2D26EE6E62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851071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matrix described the interactions of the inputs and outputs of the system.</a:t>
                </a:r>
              </a:p>
              <a:p>
                <a:pPr marL="0" indent="0">
                  <a:buNone/>
                </a:pP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2.33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+81.67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+17.64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−2241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−81.67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+17.64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−2241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+81.67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+17.64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−2241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−147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+17.64</m:t>
                                    </m:r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−2241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4B740-98D8-A482-FD58-2D26EE6E6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851071" cy="4351338"/>
              </a:xfrm>
              <a:blipFill>
                <a:blip r:embed="rId3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FEBB74D-91A6-9474-61C1-8FB83E2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Linearised MIMO system</a:t>
            </a:r>
          </a:p>
        </p:txBody>
      </p:sp>
    </p:spTree>
    <p:extLst>
      <p:ext uri="{BB962C8B-B14F-4D97-AF65-F5344CB8AC3E}">
        <p14:creationId xmlns:p14="http://schemas.microsoft.com/office/powerpoint/2010/main" val="207315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776860-FC84-BCA4-D5B2-5FC1D3B0FA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Analysing the poles of the linearised system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corresponds to analysing the eigenvalues of the matrix </a:t>
                </a:r>
                <a14:m>
                  <m:oMath xmlns:m="http://schemas.openxmlformats.org/officeDocument/2006/math"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={−6.2716,  6.2716,  7.54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−7.54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Analysing the poles it can be observed: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Oscillatory behaviour for the Link 2 (SLM in the downright position)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Unstable for the link 1 (SLM in the upright position)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776860-FC84-BCA4-D5B2-5FC1D3B0F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BCF2A-3BEA-7CC0-8908-2C9B28DF78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7005" y="1958957"/>
            <a:ext cx="2651990" cy="408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09A4A1-A82F-37D3-F272-B6EDFE95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416214-D8D5-62F5-C6AD-5BEBB9260D0B}"/>
              </a:ext>
            </a:extLst>
          </p:cNvPr>
          <p:cNvSpPr/>
          <p:nvPr/>
        </p:nvSpPr>
        <p:spPr>
          <a:xfrm>
            <a:off x="4011125" y="3081802"/>
            <a:ext cx="1904427" cy="6943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2B2B0B-466F-2FBC-EC4F-6CCA8C8BF28C}"/>
              </a:ext>
            </a:extLst>
          </p:cNvPr>
          <p:cNvSpPr/>
          <p:nvPr/>
        </p:nvSpPr>
        <p:spPr>
          <a:xfrm>
            <a:off x="1878385" y="3117324"/>
            <a:ext cx="1904427" cy="6943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02C5A6-EFEF-9576-268F-68EEB651B7CE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3884894" y="3776197"/>
            <a:ext cx="1078445" cy="491437"/>
          </a:xfrm>
          <a:prstGeom prst="straightConnector1">
            <a:avLst/>
          </a:prstGeom>
          <a:ln w="38100">
            <a:solidFill>
              <a:srgbClr val="0DC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1EB9B6-2D48-518C-C16D-E537FBAEB0CA}"/>
                  </a:ext>
                </a:extLst>
              </p:cNvPr>
              <p:cNvSpPr txBox="1"/>
              <p:nvPr/>
            </p:nvSpPr>
            <p:spPr>
              <a:xfrm>
                <a:off x="2887777" y="4267634"/>
                <a:ext cx="19942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=0.15  , </m:t>
                      </m:r>
                      <m:r>
                        <a:rPr lang="en-GB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=7.55</m:t>
                      </m:r>
                    </m:oMath>
                  </m:oMathPara>
                </a14:m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1EB9B6-2D48-518C-C16D-E537FBAE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77" y="4267634"/>
                <a:ext cx="199423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7B347E-48A1-C64D-A4F3-2F831C3D201A}"/>
              </a:ext>
            </a:extLst>
          </p:cNvPr>
          <p:cNvSpPr txBox="1"/>
          <p:nvPr/>
        </p:nvSpPr>
        <p:spPr>
          <a:xfrm>
            <a:off x="2462720" y="2746206"/>
            <a:ext cx="956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Link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EA080-8F48-A93B-0937-42A64B8F67F4}"/>
              </a:ext>
            </a:extLst>
          </p:cNvPr>
          <p:cNvSpPr txBox="1"/>
          <p:nvPr/>
        </p:nvSpPr>
        <p:spPr>
          <a:xfrm>
            <a:off x="4553348" y="2734486"/>
            <a:ext cx="956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Link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E7F81-6A4B-8A4C-88E3-003B67259E4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2830599" y="3811719"/>
            <a:ext cx="1054295" cy="455915"/>
          </a:xfrm>
          <a:prstGeom prst="straightConnector1">
            <a:avLst/>
          </a:prstGeom>
          <a:ln w="38100">
            <a:solidFill>
              <a:srgbClr val="0DC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2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5445D-0D23-54F8-F9DE-1780B06880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0092" y="1527753"/>
            <a:ext cx="3430256" cy="51015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BD2CD-DA55-C882-A08C-2EA3C3BD0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420" y="1739373"/>
            <a:ext cx="3430256" cy="4882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21BBD4-BEF1-F5F5-F4E8-3E9D2815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</p:spTree>
    <p:extLst>
      <p:ext uri="{BB962C8B-B14F-4D97-AF65-F5344CB8AC3E}">
        <p14:creationId xmlns:p14="http://schemas.microsoft.com/office/powerpoint/2010/main" val="21692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1D8785-CC19-FDE9-DF3F-832C5C90CC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2869" y="1581572"/>
                <a:ext cx="6550819" cy="473948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For a dynamical system of the form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GB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We can linearise it (local model to be analysed) about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 using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600" dirty="0"/>
                  <a:t> order </a:t>
                </a:r>
                <a:r>
                  <a:rPr lang="en-GB" sz="1600" b="1" dirty="0"/>
                  <a:t>multivariate Taylor series*</a:t>
                </a:r>
                <a:r>
                  <a:rPr lang="en-GB" sz="1600" dirty="0"/>
                  <a:t>*.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̇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0" dirty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i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sz="1600" b="1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linear state space model can then be described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𝐮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1D8785-CC19-FDE9-DF3F-832C5C90C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2869" y="1581572"/>
                <a:ext cx="6550819" cy="4739481"/>
              </a:xfrm>
              <a:blipFill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36E1-8F16-3C9E-011E-51191656891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43688" y="1581572"/>
                <a:ext cx="5181600" cy="473948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Where the matrices are defined as follows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GB" sz="1600" b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dirty="0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states and control are now incremental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600" b="1">
                          <a:latin typeface="Cambria Math" panose="02040503050406030204" pitchFamily="18" charset="0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en-GB" sz="1600" b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16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1600" b="1" dirty="0">
                  <a:latin typeface="Cambria Math" panose="02040503050406030204" pitchFamily="18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GB" sz="1600" dirty="0"/>
                  <a:t>**Usually the incremental variables are implicit (remove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600" dirty="0"/>
                  <a:t> 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36E1-8F16-3C9E-011E-511916568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43688" y="1581572"/>
                <a:ext cx="5181600" cy="4739480"/>
              </a:xfrm>
              <a:blipFill>
                <a:blip r:embed="rId3"/>
                <a:stretch>
                  <a:fillRect l="-471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155CBC7-E331-B732-EEA9-BDEF44D1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Linearisation of a State Space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82B5B-94DB-1072-7BA6-F8A405D1FE52}"/>
              </a:ext>
            </a:extLst>
          </p:cNvPr>
          <p:cNvSpPr txBox="1"/>
          <p:nvPr/>
        </p:nvSpPr>
        <p:spPr>
          <a:xfrm>
            <a:off x="888883" y="6359947"/>
            <a:ext cx="508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** Named after the mathematician Brook Taylor (1685-1731). This is not related to Taylor Swift nor a TV series about Taylor Swift.</a:t>
            </a:r>
          </a:p>
        </p:txBody>
      </p:sp>
    </p:spTree>
    <p:extLst>
      <p:ext uri="{BB962C8B-B14F-4D97-AF65-F5344CB8AC3E}">
        <p14:creationId xmlns:p14="http://schemas.microsoft.com/office/powerpoint/2010/main" val="1229318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4560AA-C93C-8F4D-E552-A117BBFF1E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6142" y="1288986"/>
                <a:ext cx="6329705" cy="567225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1500" dirty="0"/>
                  <a:t>Compare a linearized and a non-linear (unforced) simulation in MATLAB.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1500" dirty="0"/>
                  <a:t>Linearization point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5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5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</a:rPr>
                      <m:t>={[</m:t>
                    </m:r>
                    <m:r>
                      <m:rPr>
                        <m:sty m:val="p"/>
                      </m:rPr>
                      <a:rPr lang="el-G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</m:t>
                    </m:r>
                    <m:r>
                      <m:rPr>
                        <m:sty m:val="p"/>
                      </m:rPr>
                      <a:rPr lang="el-G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,0,0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</a:rPr>
                      <m:t>], [0,0]}</m:t>
                    </m:r>
                  </m:oMath>
                </a14:m>
                <a:endParaRPr lang="en-GB" sz="1500" dirty="0"/>
              </a:p>
              <a:p>
                <a:pPr>
                  <a:lnSpc>
                    <a:spcPct val="160000"/>
                  </a:lnSpc>
                </a:pPr>
                <a:r>
                  <a:rPr lang="en-GB" sz="1500" dirty="0"/>
                  <a:t>Initial conditions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sz="1500" dirty="0"/>
                  <a:t>Non-linear: </a:t>
                </a:r>
                <a14:m>
                  <m:oMath xmlns:m="http://schemas.openxmlformats.org/officeDocument/2006/math">
                    <m:r>
                      <a:rPr lang="en-GB" sz="15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(0)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l-G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−0.003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+0.003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,0,0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500" dirty="0"/>
              </a:p>
              <a:p>
                <a:pPr lvl="1">
                  <a:lnSpc>
                    <a:spcPct val="160000"/>
                  </a:lnSpc>
                </a:pPr>
                <a:r>
                  <a:rPr lang="en-GB" sz="1500" dirty="0"/>
                  <a:t>Linear: </a:t>
                </a:r>
                <a14:m>
                  <m:oMath xmlns:m="http://schemas.openxmlformats.org/officeDocument/2006/math">
                    <m:r>
                      <a:rPr lang="en-GB" sz="1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15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𝐪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(0)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003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,0.</m:t>
                    </m:r>
                    <m:r>
                      <m:rPr>
                        <m:nor/>
                      </m:rPr>
                      <a:rPr lang="en-GB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003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,0,0</m:t>
                    </m:r>
                    <m:r>
                      <m:rPr>
                        <m:nor/>
                      </m:rPr>
                      <a:rPr lang="en-GB" sz="15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500" dirty="0"/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sz="1500" dirty="0"/>
                  <a:t>As can be seen the unforced, non-linear plant behaves like before, the links begin to </a:t>
                </a:r>
                <a:r>
                  <a:rPr lang="en-GB" sz="1500" b="1" dirty="0"/>
                  <a:t>circle</a:t>
                </a:r>
                <a:r>
                  <a:rPr lang="en-GB" sz="1500" dirty="0"/>
                  <a:t> around in an </a:t>
                </a:r>
                <a:r>
                  <a:rPr lang="en-GB" sz="1500" b="1" dirty="0"/>
                  <a:t>unpredictable fashion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sz="1500" dirty="0"/>
                  <a:t>The linearized model initially agrees quite well (for between ½ or 1 s) and then </a:t>
                </a:r>
                <a:r>
                  <a:rPr lang="en-GB" sz="1500" b="1" dirty="0"/>
                  <a:t>exponentially diverges</a:t>
                </a:r>
                <a:r>
                  <a:rPr lang="en-GB" sz="1500" dirty="0"/>
                  <a:t>, both the </a:t>
                </a:r>
                <a:r>
                  <a:rPr lang="en-GB" sz="1500" b="1" dirty="0"/>
                  <a:t>states and errors</a:t>
                </a:r>
                <a:r>
                  <a:rPr lang="en-GB" sz="1500" dirty="0"/>
                  <a:t>.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sz="1500" dirty="0"/>
                  <a:t>This should be expected for an </a:t>
                </a:r>
                <a:r>
                  <a:rPr lang="en-GB" sz="1500" b="1" dirty="0"/>
                  <a:t>unstable</a:t>
                </a:r>
                <a:r>
                  <a:rPr lang="en-GB" sz="1500" dirty="0"/>
                  <a:t>, linear model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4560AA-C93C-8F4D-E552-A117BBFF1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6142" y="1288986"/>
                <a:ext cx="6329705" cy="5672253"/>
              </a:xfr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57B9B-0C55-9F5B-F0C5-393679FE2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5847" y="2691561"/>
            <a:ext cx="4591286" cy="374034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8A343A-8B64-C0CB-F04F-DD369918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Linearized v Non-linear Comparison Simulation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CEC1B-F521-081B-7472-943F71E5ED81}"/>
              </a:ext>
            </a:extLst>
          </p:cNvPr>
          <p:cNvSpPr txBox="1"/>
          <p:nvPr/>
        </p:nvSpPr>
        <p:spPr>
          <a:xfrm>
            <a:off x="7841839" y="6420745"/>
            <a:ext cx="2838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Joint Angle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7EF7C5-B79D-50FD-4886-9F3BF08967ED}"/>
                  </a:ext>
                </a:extLst>
              </p:cNvPr>
              <p:cNvSpPr txBox="1"/>
              <p:nvPr/>
            </p:nvSpPr>
            <p:spPr>
              <a:xfrm>
                <a:off x="8529484" y="4634994"/>
                <a:ext cx="921774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7EF7C5-B79D-50FD-4886-9F3BF089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484" y="4634994"/>
                <a:ext cx="921774" cy="383759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981BEA-0399-90D7-30EF-3FB9166FFBDD}"/>
                  </a:ext>
                </a:extLst>
              </p:cNvPr>
              <p:cNvSpPr txBox="1"/>
              <p:nvPr/>
            </p:nvSpPr>
            <p:spPr>
              <a:xfrm>
                <a:off x="9526418" y="4369852"/>
                <a:ext cx="921774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981BEA-0399-90D7-30EF-3FB9166FF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418" y="4369852"/>
                <a:ext cx="921774" cy="383759"/>
              </a:xfrm>
              <a:prstGeom prst="rect">
                <a:avLst/>
              </a:prstGeom>
              <a:blipFill>
                <a:blip r:embed="rId5"/>
                <a:stretch>
                  <a:fillRect r="-34437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EBCA1A-D142-E68B-659F-86825CAA8EF7}"/>
                  </a:ext>
                </a:extLst>
              </p:cNvPr>
              <p:cNvSpPr txBox="1"/>
              <p:nvPr/>
            </p:nvSpPr>
            <p:spPr>
              <a:xfrm>
                <a:off x="8529484" y="3431160"/>
                <a:ext cx="921774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EBCA1A-D142-E68B-659F-86825CAA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484" y="3431160"/>
                <a:ext cx="921774" cy="384336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538803-4FAB-7786-514E-B41C53C25215}"/>
                  </a:ext>
                </a:extLst>
              </p:cNvPr>
              <p:cNvSpPr txBox="1"/>
              <p:nvPr/>
            </p:nvSpPr>
            <p:spPr>
              <a:xfrm>
                <a:off x="9526418" y="3166018"/>
                <a:ext cx="921774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538803-4FAB-7786-514E-B41C53C2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418" y="3166018"/>
                <a:ext cx="921774" cy="384336"/>
              </a:xfrm>
              <a:prstGeom prst="rect">
                <a:avLst/>
              </a:prstGeom>
              <a:blipFill>
                <a:blip r:embed="rId7"/>
                <a:stretch>
                  <a:fillRect r="-34437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CAD00E8-8DA4-A873-A1B1-17ED0D3EB2F3}"/>
              </a:ext>
            </a:extLst>
          </p:cNvPr>
          <p:cNvSpPr txBox="1"/>
          <p:nvPr/>
        </p:nvSpPr>
        <p:spPr>
          <a:xfrm>
            <a:off x="6555847" y="1630968"/>
            <a:ext cx="5410011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The evolution of the  linear and nonlinear joint angles and the corresponding errors are shown below</a:t>
            </a:r>
          </a:p>
        </p:txBody>
      </p:sp>
    </p:spTree>
    <p:extLst>
      <p:ext uri="{BB962C8B-B14F-4D97-AF65-F5344CB8AC3E}">
        <p14:creationId xmlns:p14="http://schemas.microsoft.com/office/powerpoint/2010/main" val="391311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5B6C2C-8AB2-D953-3657-1690B55291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linearized model is a good approximation to the non-linear model for the DLM and can be used for linear, feedback control (PID) design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One key insight is that the eigenvalues consist of an stable/unstable pair (Link 1) and an oscillatory pair (Link 2).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subsequent section, design a linear (PID) joint controller for each joint.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64C09-D76A-83B1-B031-E11194E9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8DEB9-3F11-9FC3-68AC-D2A2617D5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7005" y="1958957"/>
            <a:ext cx="265199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39AED8-C708-EAFD-D368-74B3D3465C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418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900" dirty="0"/>
                  <a:t>In this section we’ll see how to design (PID) joint controllers for the link 1 and link 2 of the Dual Link Manipulator.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900" dirty="0"/>
                  <a:t>Centralized &amp; independent joint control.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900" dirty="0"/>
                  <a:t>Link PID joint control for a torque, </a:t>
                </a:r>
                <a:r>
                  <a:rPr lang="en-GB" sz="1900" i="1" dirty="0">
                    <a:latin typeface="Symbol" panose="05050102010706020507" pitchFamily="18" charset="2"/>
                  </a:rPr>
                  <a:t>t</a:t>
                </a:r>
                <a:r>
                  <a:rPr lang="en-GB" sz="1900" baseline="-25000" dirty="0"/>
                  <a:t>2</a:t>
                </a:r>
                <a:r>
                  <a:rPr lang="en-GB" sz="1900" dirty="0"/>
                  <a:t>, 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sz="19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/>
              </a:p>
              <a:p>
                <a:pPr>
                  <a:lnSpc>
                    <a:spcPct val="150000"/>
                  </a:lnSpc>
                </a:pPr>
                <a:r>
                  <a:rPr lang="en-GB" sz="1900" dirty="0"/>
                  <a:t>Stance leg PID joint control for a torque, </a:t>
                </a:r>
                <a:r>
                  <a:rPr lang="en-GB" sz="1900" i="1" dirty="0">
                    <a:latin typeface="Symbol" panose="05050102010706020507" pitchFamily="18" charset="2"/>
                  </a:rPr>
                  <a:t>t</a:t>
                </a:r>
                <a:r>
                  <a:rPr lang="en-GB" sz="1900" baseline="-25000" dirty="0"/>
                  <a:t>1</a:t>
                </a:r>
                <a:r>
                  <a:rPr lang="en-GB" sz="1900" dirty="0"/>
                  <a:t>, located 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sz="19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9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/>
              </a:p>
              <a:p>
                <a:pPr>
                  <a:lnSpc>
                    <a:spcPct val="150000"/>
                  </a:lnSpc>
                </a:pPr>
                <a:r>
                  <a:rPr lang="en-GB" sz="1900" dirty="0"/>
                  <a:t>For each PID controller design: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900" dirty="0"/>
                  <a:t>Independent joint linearization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900" dirty="0"/>
                  <a:t>Unforced dynamics analysis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900" dirty="0"/>
                  <a:t>Design parameters using pole placement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39AED8-C708-EAFD-D368-74B3D3465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41875"/>
              </a:xfr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45EF4E-8B45-66C1-3DA0-F2829B298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2662"/>
            <a:ext cx="5181600" cy="40172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7217CC-0A43-10BE-63CD-AD951A3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PID Joint Control</a:t>
            </a:r>
          </a:p>
        </p:txBody>
      </p:sp>
    </p:spTree>
    <p:extLst>
      <p:ext uri="{BB962C8B-B14F-4D97-AF65-F5344CB8AC3E}">
        <p14:creationId xmlns:p14="http://schemas.microsoft.com/office/powerpoint/2010/main" val="12500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67EE2E-4E6D-B52E-7E75-A32CFAB099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600" b="1" dirty="0"/>
                  <a:t>Centralized</a:t>
                </a:r>
                <a:r>
                  <a:rPr lang="en-GB" sz="1600" dirty="0"/>
                  <a:t> (full state) control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0" smtClean="0">
                            <a:latin typeface="Cambria Math"/>
                          </a:rPr>
                          <m:t>𝐪</m:t>
                        </m:r>
                        <m:r>
                          <a:rPr lang="en-GB" sz="16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0">
                                <a:latin typeface="Cambria Math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 b="0" i="1" smtClean="0">
                        <a:latin typeface="Cambria Math"/>
                      </a:rPr>
                      <m:t>→</m:t>
                    </m:r>
                    <m:r>
                      <a:rPr lang="en-GB" sz="1600" b="1" i="0" smtClean="0">
                        <a:latin typeface="Cambria Math"/>
                        <a:ea typeface="Cambria Math"/>
                      </a:rPr>
                      <m:t>𝛕</m:t>
                    </m:r>
                  </m:oMath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Full state / sensor information is available calculate the control signal (torque) applied to each joint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Can be linear or non-linear.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Potential to achieve precise joint control for high performance manoeuvres, although this requires accurate models </a:t>
                </a:r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67EE2E-4E6D-B52E-7E75-A32CFAB09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6" r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4D3AF-0A92-3810-8C9E-669A8D9EA6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600" b="1" dirty="0"/>
                  <a:t>Decentralized</a:t>
                </a:r>
                <a:r>
                  <a:rPr lang="en-GB" sz="1600" dirty="0"/>
                  <a:t> (PID design for each joint)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sz="1600" i="1">
                            <a:latin typeface="Cambria Math"/>
                          </a:rPr>
                          <m:t>,</m:t>
                        </m:r>
                        <m:r>
                          <a:rPr lang="en-GB" sz="160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6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Simpler to implement as it assumes each joint only has access to its own sensor readings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Controller performance necessarily limited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Performance / controller parameters depends on the position of the other (unknown) joints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Discussed in this section</a:t>
                </a:r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4D3AF-0A92-3810-8C9E-669A8D9E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02F6BD2-24B2-1A46-454C-6995B58E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Linear Centralized &amp; Decentralized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47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42255E-3FB1-9394-8D7F-C910610DCE0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Consider developing a position (set-point or tracking) controller for the </a:t>
                </a:r>
                <a:r>
                  <a:rPr lang="en-GB" sz="1600" b="1" dirty="0"/>
                  <a:t>link 2</a:t>
                </a:r>
                <a:r>
                  <a:rPr lang="en-GB" sz="1600" dirty="0"/>
                  <a:t>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0" dirty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(without motor dynamics) when the link 1 is vertical &amp; stationary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with two masses  single mass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42255E-3FB1-9394-8D7F-C910610DC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A4308-6C4F-934B-77CE-2D07D3D97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0053" y="1958957"/>
            <a:ext cx="2645893" cy="408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71E399-D1B8-341F-D489-18D64CC5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PID Joint Control of the Link 2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1844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036D2-951A-368A-6BDF-F7B0DACF6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0AD3-4401-D69C-B6CF-0D8AC55F9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419BB-4C29-415A-DDB2-D08F8F2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6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7194" y="1825625"/>
                <a:ext cx="561260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SLM dynamical model is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GB" sz="1600" dirty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acc>
                      <m:r>
                        <a:rPr lang="en-GB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𝑚𝑔𝑎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Linearising the model using using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600" dirty="0"/>
                  <a:t> order </a:t>
                </a:r>
                <a:r>
                  <a:rPr lang="en-GB" sz="1600" b="1" dirty="0"/>
                  <a:t>multivariate Taylor series  </a:t>
                </a:r>
                <a:r>
                  <a:rPr lang="en-GB" sz="1600" dirty="0"/>
                  <a:t>around the operating point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 gives the same linearized system as previously obtained: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̈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16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𝑚𝑔𝑎</m:t>
                          </m:r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7194" y="1825625"/>
                <a:ext cx="5612606" cy="4351338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0FF5B-F038-09DD-280B-6BD1456D5F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612606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can be expressed in state space form as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̈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𝑚𝑔𝑎</m:t>
                                  </m:r>
                                  <m:func>
                                    <m:func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1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0FF5B-F038-09DD-280B-6BD1456D5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612606" cy="4351338"/>
              </a:xfrm>
              <a:blipFill>
                <a:blip r:embed="rId3"/>
                <a:stretch>
                  <a:fillRect l="-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3088CB5-B289-8DBB-F7AA-5B83936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Linearisation Example</a:t>
            </a:r>
          </a:p>
        </p:txBody>
      </p:sp>
    </p:spTree>
    <p:extLst>
      <p:ext uri="{BB962C8B-B14F-4D97-AF65-F5344CB8AC3E}">
        <p14:creationId xmlns:p14="http://schemas.microsoft.com/office/powerpoint/2010/main" val="238559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7194" y="1825625"/>
                <a:ext cx="561260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SLM state space dynamical model is given by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sz="1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𝑚𝑔𝑎</m:t>
                              </m:r>
                              <m:func>
                                <m:func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))/(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, 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, 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linearised model is then given by</a:t>
                </a:r>
                <a:br>
                  <a:rPr lang="en-GB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GB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60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60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𝑚𝑔𝑎</m:t>
                                </m:r>
                                <m:func>
                                  <m:func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func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)/(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60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1/(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7194" y="1825625"/>
                <a:ext cx="5612606" cy="4351338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0FF5B-F038-09DD-280B-6BD1456D5F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same equation is obtained using this method.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is called Jacobian.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Definition (Jacobian): Given a vectorial function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600" dirty="0"/>
                  <a:t>, then the Jacobian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600" dirty="0"/>
                  <a:t> is defined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4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0FF5B-F038-09DD-280B-6BD1456D5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3088CB5-B289-8DBB-F7AA-5B83936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SLM Linearisation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F31D-4C78-AEA7-95BB-AF9145B3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496315"/>
            <a:ext cx="4572396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AA5-58B1-E4FE-A63C-C5087A0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Linearisation around an operating point (generalisation)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E146F-30AD-464F-10A6-3073DF7CA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Let us consider the nonlinear system given by: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Then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/>
                  <a:t>,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is referred to as an operating point. Under this condition, we can perform a linearisation of the system. Let us define the new input, state, and output as the variation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E146F-30AD-464F-10A6-3073DF7CA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626B-4B81-C7F6-206D-A7B2956D17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4325" y="1825625"/>
                <a:ext cx="6800850" cy="435133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6400" dirty="0"/>
                  <a:t>Using the Jacobian, it is possible to linearise </a:t>
                </a:r>
                <a14:m>
                  <m:oMath xmlns:m="http://schemas.openxmlformats.org/officeDocument/2006/math">
                    <m:r>
                      <a:rPr lang="en-GB" sz="6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6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6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6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6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sz="6400" dirty="0"/>
                  <a:t> and </a:t>
                </a:r>
                <a14:m>
                  <m:oMath xmlns:m="http://schemas.openxmlformats.org/officeDocument/2006/math">
                    <m:r>
                      <a:rPr lang="en-GB" sz="6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6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6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6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6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6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6400" dirty="0"/>
                  <a:t> around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6400" dirty="0"/>
                  <a:t> and we get: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64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64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6400" dirty="0"/>
                  <a:t>where </a:t>
                </a:r>
                <a14:m>
                  <m:oMath xmlns:m="http://schemas.openxmlformats.org/officeDocument/2006/math">
                    <m:r>
                      <a:rPr lang="en-GB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6400" dirty="0"/>
                  <a:t> and </a:t>
                </a:r>
                <a14:m>
                  <m:oMath xmlns:m="http://schemas.openxmlformats.org/officeDocument/2006/math">
                    <m:r>
                      <a:rPr lang="en-GB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6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64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6400" dirty="0"/>
                  <a:t>The linearised system is given by: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6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br>
                  <a:rPr lang="en-GB" sz="6400" b="0" dirty="0">
                    <a:ea typeface="Cambria Math" panose="02040503050406030204" pitchFamily="18" charset="0"/>
                  </a:rPr>
                </a:br>
                <a:endParaRPr lang="en-GB" sz="6400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6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sz="64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6400" dirty="0"/>
                  <a:t>where the superscripts </a:t>
                </a:r>
                <a14:m>
                  <m:oMath xmlns:m="http://schemas.openxmlformats.org/officeDocument/2006/math">
                    <m:r>
                      <a:rPr lang="en-GB" sz="6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6400" dirty="0"/>
                  <a:t> and </a:t>
                </a:r>
                <a14:m>
                  <m:oMath xmlns:m="http://schemas.openxmlformats.org/officeDocument/2006/math">
                    <m:r>
                      <a:rPr lang="en-GB" sz="6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6400" dirty="0"/>
                  <a:t> in the Jacobian matrices indicate the parameter that is considered as a variable.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2626B-4B81-C7F6-206D-A7B2956D1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4325" y="1825625"/>
                <a:ext cx="6800850" cy="4351338"/>
              </a:xfrm>
              <a:blipFill>
                <a:blip r:embed="rId2"/>
                <a:stretch>
                  <a:fillRect l="-538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BA7866-35C5-E3C0-3F60-EECB22F976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65156" y="1825625"/>
                <a:ext cx="4979194" cy="4351338"/>
              </a:xfrm>
            </p:spPr>
            <p:txBody>
              <a:bodyPr/>
              <a:lstStyle/>
              <a:p>
                <a:r>
                  <a:rPr lang="en-GB" sz="1600" dirty="0"/>
                  <a:t>In other words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0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1" dirty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br>
                  <a:rPr lang="en-GB" sz="1600" b="1" i="1" dirty="0">
                    <a:latin typeface="Cambria Math" panose="02040503050406030204" pitchFamily="18" charset="0"/>
                  </a:rPr>
                </a:br>
                <a:endParaRPr lang="en-GB" sz="16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GB" sz="1600" dirty="0">
                    <a:latin typeface="Cambria Math" panose="02040503050406030204" pitchFamily="18" charset="0"/>
                  </a:rPr>
                </a:br>
                <a:endParaRPr lang="en-GB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BA7866-35C5-E3C0-3F60-EECB22F97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65156" y="1825625"/>
                <a:ext cx="4979194" cy="4351338"/>
              </a:xfrm>
              <a:blipFill>
                <a:blip r:embed="rId3"/>
                <a:stretch>
                  <a:fillRect l="-490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F95434-F0FF-8D99-D1D2-2A160FC2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Linearisation around an operating point (generalisation)</a:t>
            </a:r>
          </a:p>
        </p:txBody>
      </p:sp>
    </p:spTree>
    <p:extLst>
      <p:ext uri="{BB962C8B-B14F-4D97-AF65-F5344CB8AC3E}">
        <p14:creationId xmlns:p14="http://schemas.microsoft.com/office/powerpoint/2010/main" val="32177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2DD6-54B1-2742-1228-5FE4F51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Link Manipulator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3300" dirty="0">
                    <a:latin typeface="Nexa Bold" panose="02000000000000000000" pitchFamily="50" charset="0"/>
                  </a:rPr>
                  <a:t>DLM Manipulator (Model)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900" dirty="0"/>
                  <a:t>The dual-link manipulator model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sSup>
                                  <m:sSup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9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9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9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29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2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2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2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9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6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2DD6-54B1-2742-1228-5FE4F51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Link Manipulator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1288414"/>
                <a:ext cx="11150600" cy="556958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Expanding the model in MATLAB: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where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288414"/>
                <a:ext cx="11150600" cy="5569586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B9847A5-BF4E-9E94-FE35-54F1B0FE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2" y="2293561"/>
            <a:ext cx="9547225" cy="21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8632BB-4DFF-A55C-043B-E626AECF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4876437"/>
            <a:ext cx="12069909" cy="2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5A2FE4B-77CA-5FD4-29CB-2BA0A519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" y="5219156"/>
            <a:ext cx="3619892" cy="2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28F9334-85B5-6A2E-468F-89CFB727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5561875"/>
            <a:ext cx="9768306" cy="2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0AC34BE-235F-F492-DC5A-17D99912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5933169"/>
            <a:ext cx="2971553" cy="2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588E4B0-4301-564D-57A0-AE5CF67F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6304462"/>
            <a:ext cx="1264261" cy="2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0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7194" y="1825624"/>
                <a:ext cx="5612606" cy="4786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Let the parameters of the DLM to be: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1=3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1=1.5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2=1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=9.8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sz="16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b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799535-50B8-5F48-017C-50F17B1F4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7194" y="1825624"/>
                <a:ext cx="5612606" cy="4786185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FF5B-F038-09DD-280B-6BD1456D5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sz="24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088CB5-B289-8DBB-F7AA-5B83936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Linearisation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5FECB-1B46-6268-8C79-863401E0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4"/>
            <a:ext cx="5625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3800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1318</TotalTime>
  <Words>1807</Words>
  <Application>Microsoft Office PowerPoint</Application>
  <PresentationFormat>Widescreen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Symbol</vt:lpstr>
      <vt:lpstr>MCR2 Theme</vt:lpstr>
      <vt:lpstr>Dual Link Manipulator</vt:lpstr>
      <vt:lpstr>Linearisation of a State Space System</vt:lpstr>
      <vt:lpstr>SLM Linearisation Example</vt:lpstr>
      <vt:lpstr>SLM Linearisation Example</vt:lpstr>
      <vt:lpstr>Linearisation around an operating point (generalisation)</vt:lpstr>
      <vt:lpstr>Linearisation around an operating point (generalisation)</vt:lpstr>
      <vt:lpstr>Dual Link Manipulator Model</vt:lpstr>
      <vt:lpstr>Dual Link Manipulator Model</vt:lpstr>
      <vt:lpstr>DLM Linearisation Example</vt:lpstr>
      <vt:lpstr>DLM Nonlinear Model</vt:lpstr>
      <vt:lpstr>DLM Linearisation Example</vt:lpstr>
      <vt:lpstr>DLM Linearisation Example</vt:lpstr>
      <vt:lpstr>DLM Linearisation Example</vt:lpstr>
      <vt:lpstr>DLM Linearisation Example</vt:lpstr>
      <vt:lpstr>DLM Linearisation Example</vt:lpstr>
      <vt:lpstr>DLM Linearisation Example</vt:lpstr>
      <vt:lpstr>Linearised MIMO system</vt:lpstr>
      <vt:lpstr>DLM Linearisation Example</vt:lpstr>
      <vt:lpstr>DLM Linearisation Example</vt:lpstr>
      <vt:lpstr>Linearized v Non-linear Comparison Simulation</vt:lpstr>
      <vt:lpstr>Conclusions</vt:lpstr>
      <vt:lpstr>PID Joint Control</vt:lpstr>
      <vt:lpstr>Linear Centralized &amp; Decentralized Control</vt:lpstr>
      <vt:lpstr>PID Joint Control of the Link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Link Manipulator</dc:title>
  <dc:creator>Mario Martinez</dc:creator>
  <cp:lastModifiedBy>Mario Martinez</cp:lastModifiedBy>
  <cp:revision>9</cp:revision>
  <dcterms:created xsi:type="dcterms:W3CDTF">2024-04-23T10:40:16Z</dcterms:created>
  <dcterms:modified xsi:type="dcterms:W3CDTF">2024-04-25T14:30:58Z</dcterms:modified>
</cp:coreProperties>
</file>