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7" r:id="rId3"/>
    <p:sldId id="314" r:id="rId4"/>
    <p:sldId id="316" r:id="rId5"/>
    <p:sldId id="331" r:id="rId6"/>
    <p:sldId id="32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CD7-3F0B-0FF6-644E-EB4B1E7E2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839C-532F-2BC1-0EB0-6160EFA5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Dual Link Manipulator Simulation</a:t>
            </a:r>
          </a:p>
        </p:txBody>
      </p:sp>
    </p:spTree>
    <p:extLst>
      <p:ext uri="{BB962C8B-B14F-4D97-AF65-F5344CB8AC3E}">
        <p14:creationId xmlns:p14="http://schemas.microsoft.com/office/powerpoint/2010/main" val="357170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E562-1255-DBE0-7441-9F513E8B5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47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In this activity, the student will learn how to simulate a dual link manipulator dynamics using the governing equations derived from the Euler-Lagrange methodology.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FD6C9-E856-256E-D941-A5DFFA6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B3A97D-7596-76BF-CD09-B4F8F52C7F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0434" y="1825625"/>
            <a:ext cx="4005131" cy="4351338"/>
          </a:xfrm>
        </p:spPr>
      </p:pic>
    </p:spTree>
    <p:extLst>
      <p:ext uri="{BB962C8B-B14F-4D97-AF65-F5344CB8AC3E}">
        <p14:creationId xmlns:p14="http://schemas.microsoft.com/office/powerpoint/2010/main" val="3861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Download the package “</a:t>
            </a:r>
            <a:r>
              <a:rPr lang="en-GB" sz="1600" dirty="0" err="1"/>
              <a:t>simple_manipulator</a:t>
            </a:r>
            <a:r>
              <a:rPr lang="en-GB" sz="1600" dirty="0"/>
              <a:t>”, from GitHub “Week3/Challenge/</a:t>
            </a:r>
            <a:r>
              <a:rPr lang="en-GB" sz="1600" dirty="0" err="1"/>
              <a:t>simple_manipulator</a:t>
            </a:r>
            <a:r>
              <a:rPr lang="en-GB" sz="1600" dirty="0"/>
              <a:t>” to your “</a:t>
            </a:r>
            <a:r>
              <a:rPr lang="en-GB" sz="1600" dirty="0" err="1"/>
              <a:t>catkin_ws</a:t>
            </a:r>
            <a:r>
              <a:rPr lang="en-GB" sz="1600" dirty="0"/>
              <a:t>”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Open the file </a:t>
            </a:r>
            <a:r>
              <a:rPr lang="en-GB" sz="1600" i="1" dirty="0"/>
              <a:t>manipulator_dyn_sim.py </a:t>
            </a:r>
            <a:r>
              <a:rPr lang="en-GB" sz="1600" dirty="0"/>
              <a:t>inside the scripts folder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simple_manipulator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457200" lvl="1" indent="0" algn="ctr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Give executable permission to the file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simple_manipulator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buNone/>
            </a:pPr>
            <a:r>
              <a:rPr lang="en-GB" sz="1200" dirty="0" err="1">
                <a:latin typeface="Consolas" panose="020B0609020204030204" pitchFamily="49" charset="0"/>
              </a:rPr>
              <a:t>sudo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chmod</a:t>
            </a:r>
            <a:r>
              <a:rPr lang="en-GB" sz="1200" dirty="0">
                <a:latin typeface="Consolas" panose="020B0609020204030204" pitchFamily="49" charset="0"/>
              </a:rPr>
              <a:t> +x manipulator_dyn_sim.py</a:t>
            </a:r>
          </a:p>
        </p:txBody>
      </p:sp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835" y="1597025"/>
            <a:ext cx="5723966" cy="48840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Open the file </a:t>
            </a:r>
            <a:r>
              <a:rPr lang="en-GB" sz="1400" i="1" dirty="0"/>
              <a:t>manipulator_dyn_sim.py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Simulate the dynamics of a Dual Link manipulator using the following dynamical model.</a:t>
            </a:r>
          </a:p>
          <a:p>
            <a:pPr>
              <a:lnSpc>
                <a:spcPct val="170000"/>
              </a:lnSpc>
            </a:pPr>
            <a:endParaRPr lang="en-GB" sz="1400" dirty="0"/>
          </a:p>
          <a:p>
            <a:pPr>
              <a:lnSpc>
                <a:spcPct val="170000"/>
              </a:lnSpc>
            </a:pPr>
            <a:endParaRPr lang="en-GB" sz="1400" dirty="0"/>
          </a:p>
          <a:p>
            <a:pPr>
              <a:lnSpc>
                <a:spcPct val="170000"/>
              </a:lnSpc>
            </a:pPr>
            <a:r>
              <a:rPr lang="en-GB" sz="1400" dirty="0"/>
              <a:t>Where </a:t>
            </a:r>
          </a:p>
          <a:p>
            <a:pPr marL="0" indent="0">
              <a:lnSpc>
                <a:spcPct val="160000"/>
              </a:lnSpc>
              <a:buNone/>
            </a:pPr>
            <a:endParaRPr lang="en-GB" sz="6000" dirty="0"/>
          </a:p>
          <a:p>
            <a:pPr marL="0" indent="0">
              <a:buNone/>
            </a:pPr>
            <a:r>
              <a:rPr lang="en-GB" sz="1600" dirty="0"/>
              <a:t> </a:t>
            </a: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Simulation in RVIZ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4684-9225-1DB0-79E7-11E38B438DCF}"/>
              </a:ext>
            </a:extLst>
          </p:cNvPr>
          <p:cNvSpPr/>
          <p:nvPr/>
        </p:nvSpPr>
        <p:spPr>
          <a:xfrm>
            <a:off x="1055762" y="2855912"/>
            <a:ext cx="4497250" cy="844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3565AE-292E-93A1-E8D8-006E4CB37504}"/>
                  </a:ext>
                </a:extLst>
              </p:cNvPr>
              <p:cNvSpPr txBox="1"/>
              <p:nvPr/>
            </p:nvSpPr>
            <p:spPr>
              <a:xfrm>
                <a:off x="980834" y="2919245"/>
                <a:ext cx="4665931" cy="101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IV_mathan" i="1"/>
                          </m:ctrlPr>
                        </m:fPr>
                        <m:num>
                          <m:r>
                            <a:rPr lang="x-IV_mathan"/>
                            <m:t>𝑑</m:t>
                          </m:r>
                        </m:num>
                        <m:den>
                          <m:r>
                            <a:rPr lang="x-IV_mathan"/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x-IV_matha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i="1"/>
                              </m:ctrlPr>
                            </m:mPr>
                            <m:mr>
                              <m:e>
                                <m:r>
                                  <a:rPr lang="x-IV_mathan"/>
                                  <m:t>𝒒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x-IV_mathan" i="1"/>
                                    </m:ctrlPr>
                                  </m:accPr>
                                  <m:e>
                                    <m:r>
                                      <a:rPr lang="x-IV_mathan"/>
                                      <m:t>𝒒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x-IV_mathan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i="1"/>
                              </m:ctrlPr>
                            </m:mPr>
                            <m:mr>
                              <m:e>
                                <m:r>
                                  <a:rPr lang="x-IV_mathan"/>
                                  <m:t>𝒒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x-IV_mathan" i="1"/>
                                    </m:ctrlPr>
                                  </m:sSupPr>
                                  <m:e>
                                    <m:r>
                                      <a:rPr lang="x-IV_mathan"/>
                                      <m:t>𝑴</m:t>
                                    </m:r>
                                  </m:e>
                                  <m:sup>
                                    <m:r>
                                      <a:rPr lang="x-IV_mathan"/>
                                      <m:t>−</m:t>
                                    </m:r>
                                    <m:r>
                                      <a:rPr lang="x-IV_mathan"/>
                                      <m:t>𝟏</m:t>
                                    </m:r>
                                  </m:sup>
                                </m:sSup>
                                <m:r>
                                  <a:rPr lang="x-IV_mathan"/>
                                  <m:t>(</m:t>
                                </m:r>
                                <m:r>
                                  <a:rPr lang="x-IV_mathan"/>
                                  <m:t>𝒒</m:t>
                                </m:r>
                                <m:r>
                                  <a:rPr lang="x-IV_mathan"/>
                                  <m:t>)</m:t>
                                </m:r>
                                <m:d>
                                  <m:dPr>
                                    <m:ctrlPr>
                                      <a:rPr lang="x-IV_mathan" i="1"/>
                                    </m:ctrlPr>
                                  </m:dPr>
                                  <m:e>
                                    <m:r>
                                      <a:rPr lang="x-IV_mathan"/>
                                      <m:t>𝝉</m:t>
                                    </m:r>
                                    <m:r>
                                      <a:rPr lang="x-IV_mathan"/>
                                      <m:t>−</m:t>
                                    </m:r>
                                    <m:r>
                                      <a:rPr lang="x-IV_mathan"/>
                                      <m:t>𝑪</m:t>
                                    </m:r>
                                    <m:d>
                                      <m:dPr>
                                        <m:ctrlPr>
                                          <a:rPr lang="x-IV_mathan" i="1"/>
                                        </m:ctrlPr>
                                      </m:dPr>
                                      <m:e>
                                        <m:r>
                                          <a:rPr lang="x-IV_mathan"/>
                                          <m:t>𝒒</m:t>
                                        </m:r>
                                        <m:r>
                                          <a:rPr lang="x-IV_mathan"/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x-IV_mathan" i="1"/>
                                            </m:ctrlPr>
                                          </m:accPr>
                                          <m:e>
                                            <m:r>
                                              <a:rPr lang="x-IV_mathan"/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</m:d>
                                    <m:acc>
                                      <m:accPr>
                                        <m:chr m:val="̇"/>
                                        <m:ctrlPr>
                                          <a:rPr lang="x-IV_mathan" i="1"/>
                                        </m:ctrlPr>
                                      </m:accPr>
                                      <m:e>
                                        <m:r>
                                          <a:rPr lang="x-IV_mathan"/>
                                          <m:t>𝒒</m:t>
                                        </m:r>
                                      </m:e>
                                    </m:acc>
                                    <m:r>
                                      <a:rPr lang="x-IV_mathan"/>
                                      <m:t>−</m:t>
                                    </m:r>
                                    <m:r>
                                      <a:rPr lang="x-IV_mathan"/>
                                      <m:t>𝒈</m:t>
                                    </m:r>
                                    <m:d>
                                      <m:dPr>
                                        <m:ctrlPr>
                                          <a:rPr lang="x-IV_mathan" i="1"/>
                                        </m:ctrlPr>
                                      </m:dPr>
                                      <m:e>
                                        <m:r>
                                          <a:rPr lang="x-IV_mathan"/>
                                          <m:t>𝒒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x-IV_mathan"/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3565AE-292E-93A1-E8D8-006E4CB37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34" y="2919245"/>
                <a:ext cx="4665931" cy="10195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DE2E8EE-BC8C-CEE5-7E7B-809B43D56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1" y="4361363"/>
            <a:ext cx="6342263" cy="214094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32905D-A425-B18B-53D5-E63E017E80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73863" y="2036858"/>
            <a:ext cx="5181600" cy="40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71BCE-D091-9C5F-7D16-AD76EA639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3F2893-B2C7-A989-77E8-6CA5CFBC4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834" y="1597024"/>
            <a:ext cx="5907741" cy="53669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#DLM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dt= </a:t>
            </a:r>
            <a:r>
              <a:rPr lang="en-GB" sz="1600" dirty="0" err="1">
                <a:latin typeface="Consolas" panose="020B0609020204030204" pitchFamily="49" charset="0"/>
              </a:rPr>
              <a:t>sample_time</a:t>
            </a:r>
            <a:r>
              <a:rPr lang="en-GB" sz="1600" dirty="0">
                <a:latin typeface="Consolas" panose="020B0609020204030204" pitchFamily="49" charset="0"/>
              </a:rPr>
              <a:t> = 0.02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m1= rod1_mass= 3.0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m2= rod2_mass= 3.0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M1= </a:t>
            </a:r>
            <a:r>
              <a:rPr lang="en-GB" sz="1600" dirty="0" err="1">
                <a:latin typeface="Consolas" panose="020B0609020204030204" pitchFamily="49" charset="0"/>
              </a:rPr>
              <a:t>motor_mass</a:t>
            </a:r>
            <a:r>
              <a:rPr lang="en-GB" sz="1600" dirty="0">
                <a:latin typeface="Consolas" panose="020B0609020204030204" pitchFamily="49" charset="0"/>
              </a:rPr>
              <a:t>= 1.5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M2= </a:t>
            </a:r>
            <a:r>
              <a:rPr lang="en-GB" sz="1600" dirty="0" err="1">
                <a:latin typeface="Consolas" panose="020B0609020204030204" pitchFamily="49" charset="0"/>
              </a:rPr>
              <a:t>load_mass</a:t>
            </a:r>
            <a:r>
              <a:rPr lang="en-GB" sz="1600" dirty="0">
                <a:latin typeface="Consolas" panose="020B0609020204030204" pitchFamily="49" charset="0"/>
              </a:rPr>
              <a:t>= 1.5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a= rod1_COM_pos= 0.2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d= rod2_COM_pos= 0.2</a:t>
            </a:r>
            <a:endParaRPr lang="en-GB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l1= rod1_length=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l2= rod2_length= 0.4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q1= q1_init_angle= 0.10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q2= q2_init_angle= 0.1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q1_dot= q1_dot_0=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q2_dot= q2_dot_0=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tau1= tau1_0=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tau2= tau2_0=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</a:rPr>
              <a:t>g= gravity= 9.8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137742-6DB2-1542-A8D1-075803DF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Simulation in RVIZ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145029-5319-A769-86E3-471EEA2FCC06}"/>
              </a:ext>
            </a:extLst>
          </p:cNvPr>
          <p:cNvSpPr/>
          <p:nvPr/>
        </p:nvSpPr>
        <p:spPr>
          <a:xfrm>
            <a:off x="7342094" y="3048000"/>
            <a:ext cx="3110753" cy="11026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DLM Manipulator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F4E751-C676-90D9-82E1-E3AA9B73195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535271" y="3599329"/>
            <a:ext cx="806823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48DE4-20C6-A592-B0FB-337F617D0FE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0452847" y="3599329"/>
            <a:ext cx="67335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5A6449-AA5F-6C63-A350-359131FECF54}"/>
              </a:ext>
            </a:extLst>
          </p:cNvPr>
          <p:cNvSpPr txBox="1"/>
          <p:nvPr/>
        </p:nvSpPr>
        <p:spPr>
          <a:xfrm>
            <a:off x="6405783" y="3138999"/>
            <a:ext cx="68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Nexa-Light" panose="01000000000000000000" pitchFamily="2" charset="0"/>
              </a:rPr>
              <a:t>/tau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017C91-FCE3-0DC5-3E85-F62639E0BA48}"/>
              </a:ext>
            </a:extLst>
          </p:cNvPr>
          <p:cNvSpPr txBox="1"/>
          <p:nvPr/>
        </p:nvSpPr>
        <p:spPr>
          <a:xfrm>
            <a:off x="10446873" y="3138999"/>
            <a:ext cx="168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Nexa-Light" panose="01000000000000000000" pitchFamily="2" charset="0"/>
              </a:rPr>
              <a:t>/</a:t>
            </a:r>
            <a:r>
              <a:rPr lang="en-GB" i="1" dirty="0" err="1">
                <a:latin typeface="Nexa-Light" panose="01000000000000000000" pitchFamily="2" charset="0"/>
              </a:rPr>
              <a:t>joint_states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23CB73D-0A95-70F8-1423-938ED6D46238}"/>
              </a:ext>
            </a:extLst>
          </p:cNvPr>
          <p:cNvSpPr/>
          <p:nvPr/>
        </p:nvSpPr>
        <p:spPr>
          <a:xfrm>
            <a:off x="2936980" y="2355640"/>
            <a:ext cx="405727" cy="8296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7A26508-164A-5EA7-9376-18FDF9D5C6FA}"/>
              </a:ext>
            </a:extLst>
          </p:cNvPr>
          <p:cNvSpPr/>
          <p:nvPr/>
        </p:nvSpPr>
        <p:spPr>
          <a:xfrm>
            <a:off x="2943035" y="3504827"/>
            <a:ext cx="405727" cy="8296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B7F4BB8-317E-1725-8C31-914B7A3323F7}"/>
              </a:ext>
            </a:extLst>
          </p:cNvPr>
          <p:cNvSpPr/>
          <p:nvPr/>
        </p:nvSpPr>
        <p:spPr>
          <a:xfrm>
            <a:off x="2937226" y="4654014"/>
            <a:ext cx="405727" cy="82962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7BCBFC-304E-0B50-7CD1-1C1FCFBBF614}"/>
              </a:ext>
            </a:extLst>
          </p:cNvPr>
          <p:cNvSpPr/>
          <p:nvPr/>
        </p:nvSpPr>
        <p:spPr>
          <a:xfrm>
            <a:off x="2936980" y="5803202"/>
            <a:ext cx="405727" cy="4390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80B6D5D-BC66-22A3-B394-CB860966F652}"/>
              </a:ext>
            </a:extLst>
          </p:cNvPr>
          <p:cNvSpPr/>
          <p:nvPr/>
        </p:nvSpPr>
        <p:spPr>
          <a:xfrm>
            <a:off x="2936979" y="6392974"/>
            <a:ext cx="405727" cy="4390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07A55-BFDF-A73D-08FB-583AED151F8C}"/>
              </a:ext>
            </a:extLst>
          </p:cNvPr>
          <p:cNvSpPr txBox="1"/>
          <p:nvPr/>
        </p:nvSpPr>
        <p:spPr>
          <a:xfrm>
            <a:off x="3454151" y="2308785"/>
            <a:ext cx="205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Masses of the dual link manipulator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E4116-741B-C711-FA64-2D4106764826}"/>
              </a:ext>
            </a:extLst>
          </p:cNvPr>
          <p:cNvSpPr txBox="1"/>
          <p:nvPr/>
        </p:nvSpPr>
        <p:spPr>
          <a:xfrm>
            <a:off x="3454151" y="3457972"/>
            <a:ext cx="205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Links lengths</a:t>
            </a:r>
          </a:p>
          <a:p>
            <a:r>
              <a:rPr lang="en-GB" dirty="0">
                <a:latin typeface="Consolas" panose="020B0609020204030204" pitchFamily="49" charset="0"/>
              </a:rPr>
              <a:t>And COM positions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80ECD-F2FF-08DC-FDCE-7F701A95B7F1}"/>
              </a:ext>
            </a:extLst>
          </p:cNvPr>
          <p:cNvSpPr txBox="1"/>
          <p:nvPr/>
        </p:nvSpPr>
        <p:spPr>
          <a:xfrm>
            <a:off x="3454151" y="4745658"/>
            <a:ext cx="205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Initial conditions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703E9-4DA2-5174-85BA-064344C6688E}"/>
              </a:ext>
            </a:extLst>
          </p:cNvPr>
          <p:cNvSpPr txBox="1"/>
          <p:nvPr/>
        </p:nvSpPr>
        <p:spPr>
          <a:xfrm>
            <a:off x="3454151" y="5699561"/>
            <a:ext cx="3194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Initial torques (0=unforced response)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8241E9-4FB3-BEBD-B2C0-058D5C6B20BB}"/>
              </a:ext>
            </a:extLst>
          </p:cNvPr>
          <p:cNvSpPr txBox="1"/>
          <p:nvPr/>
        </p:nvSpPr>
        <p:spPr>
          <a:xfrm>
            <a:off x="3454151" y="6427833"/>
            <a:ext cx="319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Environment 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5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4" y="1446302"/>
            <a:ext cx="5535707" cy="54116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Subscribe the model to the topic “/tau” and publish the model’s output in the topic “/</a:t>
            </a:r>
            <a:r>
              <a:rPr lang="en-GB" sz="1400" dirty="0" err="1"/>
              <a:t>joint_states</a:t>
            </a:r>
            <a:r>
              <a:rPr lang="en-GB" sz="1400" dirty="0"/>
              <a:t>”.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Make sure to add print some values to verify the program is working properly (debug).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Compile the program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cd ~/</a:t>
            </a:r>
            <a:r>
              <a:rPr lang="en-GB" sz="1400" dirty="0" err="1">
                <a:latin typeface="Consolas" panose="020B0609020204030204" pitchFamily="49" charset="0"/>
              </a:rPr>
              <a:t>catkin_ws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catkin_make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GB" sz="1400" dirty="0"/>
              <a:t>Launch the node from the launch file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roslaunch </a:t>
            </a:r>
            <a:r>
              <a:rPr lang="en-GB" sz="1400" dirty="0" err="1">
                <a:latin typeface="Consolas" panose="020B0609020204030204" pitchFamily="49" charset="0"/>
              </a:rPr>
              <a:t>simple_manipulator</a:t>
            </a:r>
            <a:r>
              <a:rPr lang="en-GB" sz="1400" dirty="0"/>
              <a:t> </a:t>
            </a:r>
            <a:r>
              <a:rPr lang="en-GB" sz="1400" dirty="0" err="1">
                <a:latin typeface="Consolas" panose="020B0609020204030204" pitchFamily="49" charset="0"/>
              </a:rPr>
              <a:t>manipulator.launch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1" y="1366926"/>
            <a:ext cx="6065622" cy="575777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Open rviz and </a:t>
            </a:r>
            <a:r>
              <a:rPr lang="en-GB" sz="1400" dirty="0" err="1"/>
              <a:t>rqt_plot</a:t>
            </a:r>
            <a:r>
              <a:rPr lang="en-GB" sz="1400" dirty="0"/>
              <a:t> to verify the results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rosrun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rqt_plot</a:t>
            </a:r>
            <a:r>
              <a:rPr lang="en-GB" sz="1400" dirty="0">
                <a:latin typeface="Consolas" panose="020B0609020204030204" pitchFamily="49" charset="0"/>
              </a:rPr>
              <a:t> </a:t>
            </a:r>
            <a:r>
              <a:rPr lang="en-GB" sz="1400" dirty="0" err="1">
                <a:latin typeface="Consolas" panose="020B0609020204030204" pitchFamily="49" charset="0"/>
              </a:rPr>
              <a:t>rqt_plot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endParaRPr lang="en-GB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DLM Simulation in RVIZ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D4D6C-667B-024D-6736-77D41A95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526" y="4245812"/>
            <a:ext cx="4592185" cy="18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0740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1412</TotalTime>
  <Words>403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Activity</vt:lpstr>
      <vt:lpstr>Activity</vt:lpstr>
      <vt:lpstr>DLM Simulation in RVIZ</vt:lpstr>
      <vt:lpstr>DLM Simulation in RVIZ</vt:lpstr>
      <vt:lpstr>DLM Simulation in RVIZ</vt:lpstr>
      <vt:lpstr>DLM Simulation in RVIZ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Mario Martinez</dc:creator>
  <cp:lastModifiedBy>Mario Martinez</cp:lastModifiedBy>
  <cp:revision>11</cp:revision>
  <dcterms:created xsi:type="dcterms:W3CDTF">2023-09-25T10:53:13Z</dcterms:created>
  <dcterms:modified xsi:type="dcterms:W3CDTF">2024-04-21T01:54:52Z</dcterms:modified>
</cp:coreProperties>
</file>