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46" r:id="rId4"/>
    <p:sldId id="344" r:id="rId5"/>
    <p:sldId id="314" r:id="rId6"/>
    <p:sldId id="345" r:id="rId7"/>
    <p:sldId id="259" r:id="rId8"/>
    <p:sldId id="260" r:id="rId9"/>
    <p:sldId id="552" r:id="rId10"/>
    <p:sldId id="343" r:id="rId11"/>
    <p:sldId id="3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FD9D1-21F0-49EA-AF58-BA5BCD85EF5A}" v="1" dt="2023-04-16T19:06:08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30/04/2024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melodic/api/sensor_msgs/html/msg/JointState.html" TargetMode="External"/><Relationship Id="rId2" Type="http://schemas.openxmlformats.org/officeDocument/2006/relationships/hyperlink" Target="https://docs.ros.org/en/melodic/api/std_msgs/html/msg/Float32MultiArray.html" TargetMode="Externa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E79B-7B8F-BAAE-5276-56054251F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6DB0-1667-C5C3-00E4-636CF9C0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Final challenge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40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1699B9-54DA-9DE2-51AE-A98BB7776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295" y="1680020"/>
            <a:ext cx="5840506" cy="50323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student must submit a video showing their results.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Duration: Under 4 min. (If longer, increase speed)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Show face, name and student ID number.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Video in English (preferred) or Spanish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Upload to CANVAS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This is an engineering report (it will be graded accordingly):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Use the third-person 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Do not use expressions like “the controller works well”, “it's fine”, “robust”, “optimal”, etc. unless you can prove it (be serious with your results).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Use different metrics (maybe error-based) to analyse your system.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Show plots of the set points, control inputs, errors, and system output and use them to analyse the behaviour. 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Do not conclude things like “I learned a lot”, “it was very challenging”, “everything looks fine”, etc. Conclusions based on the results, problems faced, solutions, etc.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2B7EE2-0D2B-D010-15BF-C7E9625ACA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7285744"/>
              </p:ext>
            </p:extLst>
          </p:nvPr>
        </p:nvGraphicFramePr>
        <p:xfrm>
          <a:off x="6172200" y="1825625"/>
          <a:ext cx="5181600" cy="4741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2723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exa Bold" panose="02000000000000000000" pitchFamily="50" charset="0"/>
                        </a:rPr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7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Brief introduction (problem to be solved, solution strategy, team tasks, etc.) 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Explain how the program works (launch files, libraries made, the structure of the project, etc.).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the code but also use flowcharts to explain the code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using your own DLM, explain in this section the code, parameters, inputs and outputs of your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7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Show the results of the robot being controlled.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Try different scenarios (other setpoints to control the robot)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5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Explain the methodology followed to tune the controller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 of the robot’s behaviour. What is expected? Is the behaviour good? Why? Establish a metric to verify if the behaviour of the robot is good or not.  Advantages/disadvantages of this type of </a:t>
                      </a:r>
                      <a:r>
                        <a:rPr lang="en-GB" sz="11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Ccontrol</a:t>
                      </a: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 Problems with this type of control?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2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brief set of conclusions from the task.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conclusions should be about the practice and the theoretical aspects of the robot, not about your personal experiences.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777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6CEF72C7-A833-6C7D-933C-AFCDCCB3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08417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60DAA0-7AC9-5D1B-E0C3-914879F00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This challenge is intended for the student to review the concepts introduced in this class.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aims to show the behaviour of the computer torque control in robotics.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will be divided in different sections. 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34C8B-FAC4-CFCB-AB83-F7F8E63F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Challenge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F7A176FE-C0AB-AA7B-143A-A40E183AB0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4237" y="2139156"/>
            <a:ext cx="3057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1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E7C7BC-8FED-80C9-5CE4-65CA9E53E4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challenge consists of developing a node containing the CTC controller for the Dual Link Manipulator.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student can choose to use the previously developed DLM (previous challenge) or use the one provided by MCR2. </a:t>
            </a:r>
            <a:r>
              <a:rPr lang="en-GB" sz="1600" b="1" dirty="0"/>
              <a:t>This does not affect the grade.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If using the package developed previously, you must describe the code of your DLM simulation in the video report and the DLM parameters you used in your code</a:t>
            </a:r>
            <a:r>
              <a:rPr lang="en-GB" sz="16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0763-3CDF-37B3-D7E0-EFE24A8377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If using your own package, the student must subscribe to the </a:t>
            </a:r>
            <a:r>
              <a:rPr lang="en-GB" sz="1600" b="1" i="1" dirty="0"/>
              <a:t>“/</a:t>
            </a:r>
            <a:r>
              <a:rPr lang="en-GB" sz="1600" b="1" i="1" dirty="0" err="1"/>
              <a:t>joint_states</a:t>
            </a:r>
            <a:r>
              <a:rPr lang="en-GB" sz="1600" b="1" i="1" dirty="0"/>
              <a:t>” </a:t>
            </a:r>
            <a:r>
              <a:rPr lang="en-GB" sz="1600" dirty="0"/>
              <a:t>topic of its DLM simulation and provide the system's input in the topic </a:t>
            </a:r>
            <a:r>
              <a:rPr lang="en-GB" sz="1600" b="1" dirty="0"/>
              <a:t>“/</a:t>
            </a:r>
            <a:r>
              <a:rPr lang="en-GB" sz="1600" b="1" dirty="0" err="1"/>
              <a:t>dlm_input</a:t>
            </a:r>
            <a:r>
              <a:rPr lang="en-GB" sz="1600" b="1" dirty="0"/>
              <a:t>.”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If using multiple topics as inputs, explain in your report, the name of the topic, why? And the type of message used.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90957-5E99-41DE-7D6C-FBBACC3E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C62EFD-D434-006A-EBF6-F370C3C3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383" y="4959210"/>
            <a:ext cx="5253534" cy="12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6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25FD59-9814-9C59-6715-D5BDB0A78E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MCR2 Provides a pre-made package that models and controls a DLM.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package contain two main pre-made scripts:</a:t>
            </a:r>
          </a:p>
          <a:p>
            <a:pPr lvl="1">
              <a:lnSpc>
                <a:spcPct val="150000"/>
              </a:lnSpc>
            </a:pPr>
            <a:r>
              <a:rPr lang="en-GB" sz="1500" b="1" dirty="0"/>
              <a:t>dlm_dyn_sim.py: </a:t>
            </a:r>
            <a:r>
              <a:rPr lang="en-GB" sz="1500" dirty="0"/>
              <a:t>Pre-made script to simulate the DLM dynamics </a:t>
            </a:r>
            <a:r>
              <a:rPr lang="en-GB" sz="1500" dirty="0">
                <a:solidFill>
                  <a:srgbClr val="FF0000"/>
                </a:solidFill>
              </a:rPr>
              <a:t>(do not change!!).</a:t>
            </a:r>
          </a:p>
          <a:p>
            <a:pPr lvl="1">
              <a:lnSpc>
                <a:spcPct val="150000"/>
              </a:lnSpc>
            </a:pPr>
            <a:r>
              <a:rPr lang="en-GB" sz="1500" b="1" dirty="0"/>
              <a:t>ctc_ctrl.py</a:t>
            </a:r>
            <a:r>
              <a:rPr lang="en-GB" sz="1500" dirty="0"/>
              <a:t>: Pre-configured file that </a:t>
            </a:r>
            <a:r>
              <a:rPr lang="en-GB" sz="1500" b="1" dirty="0"/>
              <a:t>shows a basic example of how to send and receive data to the DLM system</a:t>
            </a:r>
            <a:r>
              <a:rPr lang="en-GB" sz="1500" dirty="0"/>
              <a:t> </a:t>
            </a:r>
            <a:r>
              <a:rPr lang="en-GB" sz="1500" dirty="0">
                <a:solidFill>
                  <a:srgbClr val="FF0000"/>
                </a:solidFill>
              </a:rPr>
              <a:t>(To be modified by the student).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package also contains all the necessary files to model the pendulum (URDF, STL models, RVIZ configuration).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445F-FD20-4DA4-8A9F-C143A48565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Two launch files are contained in the package:</a:t>
            </a:r>
          </a:p>
          <a:p>
            <a:pPr lvl="1">
              <a:lnSpc>
                <a:spcPct val="150000"/>
              </a:lnSpc>
            </a:pPr>
            <a:r>
              <a:rPr lang="en-GB" sz="1400" b="1" dirty="0" err="1"/>
              <a:t>dlm_sim.launch</a:t>
            </a:r>
            <a:r>
              <a:rPr lang="en-GB" sz="1400" b="1" dirty="0"/>
              <a:t>: </a:t>
            </a:r>
            <a:r>
              <a:rPr lang="en-GB" sz="1400" dirty="0"/>
              <a:t>Starts the simulation of the DLM system, without RVIZ or any other program.</a:t>
            </a:r>
          </a:p>
          <a:p>
            <a:pPr lvl="1">
              <a:lnSpc>
                <a:spcPct val="150000"/>
              </a:lnSpc>
            </a:pPr>
            <a:r>
              <a:rPr lang="en-GB" sz="1400" b="1" dirty="0" err="1"/>
              <a:t>dlm.launch</a:t>
            </a:r>
            <a:r>
              <a:rPr lang="en-GB" sz="1400" b="1" dirty="0"/>
              <a:t>: </a:t>
            </a:r>
            <a:r>
              <a:rPr lang="en-GB" sz="1400" dirty="0"/>
              <a:t>Initialises the DLM simulation, RVIZ, the joint state publisher and the </a:t>
            </a:r>
            <a:r>
              <a:rPr lang="en-GB" sz="1400" b="1" dirty="0"/>
              <a:t>ctc_ctrl.py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student should use this pre-made package to define the CTC control inside the “</a:t>
            </a:r>
            <a:r>
              <a:rPr lang="en-GB" sz="1400" b="1" i="1" dirty="0"/>
              <a:t>ctc_ctrl.py</a:t>
            </a:r>
            <a:r>
              <a:rPr lang="en-GB" sz="1400" dirty="0"/>
              <a:t>” script.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205F5-7770-6C45-10E7-1F431E81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MCR2 DLM Package</a:t>
            </a:r>
          </a:p>
        </p:txBody>
      </p:sp>
    </p:spTree>
    <p:extLst>
      <p:ext uri="{BB962C8B-B14F-4D97-AF65-F5344CB8AC3E}">
        <p14:creationId xmlns:p14="http://schemas.microsoft.com/office/powerpoint/2010/main" val="187076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Download the package “</a:t>
            </a:r>
            <a:r>
              <a:rPr lang="en-GB" sz="1600" dirty="0" err="1"/>
              <a:t>dlm_sim</a:t>
            </a:r>
            <a:r>
              <a:rPr lang="en-GB" sz="1600" dirty="0"/>
              <a:t>”, from GitHub “Week5/Challenge/</a:t>
            </a:r>
            <a:r>
              <a:rPr lang="en-GB" sz="1600" dirty="0" err="1"/>
              <a:t>dlm_sim</a:t>
            </a:r>
            <a:r>
              <a:rPr lang="en-GB" sz="1600" dirty="0"/>
              <a:t>” to your “</a:t>
            </a:r>
            <a:r>
              <a:rPr lang="en-GB" sz="1600" dirty="0" err="1"/>
              <a:t>catkin_ws</a:t>
            </a:r>
            <a:r>
              <a:rPr lang="en-GB" sz="1600" dirty="0"/>
              <a:t>”</a:t>
            </a:r>
            <a:endParaRPr lang="en-GB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/>
              <a:t>Give executable permission to the files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600" dirty="0">
                <a:latin typeface="Consolas" panose="020B0609020204030204" pitchFamily="49" charset="0"/>
              </a:rPr>
              <a:t>cd ~/</a:t>
            </a:r>
            <a:r>
              <a:rPr lang="en-GB" sz="1600" dirty="0" err="1">
                <a:latin typeface="Consolas" panose="020B0609020204030204" pitchFamily="49" charset="0"/>
              </a:rPr>
              <a:t>catkin_ws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src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dlm_sim</a:t>
            </a:r>
            <a:r>
              <a:rPr lang="en-GB" sz="1600" dirty="0">
                <a:latin typeface="Consolas" panose="020B0609020204030204" pitchFamily="49" charset="0"/>
              </a:rPr>
              <a:t>/scripts/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600" dirty="0" err="1">
                <a:latin typeface="Consolas" panose="020B0609020204030204" pitchFamily="49" charset="0"/>
              </a:rPr>
              <a:t>sudo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chmod</a:t>
            </a:r>
            <a:r>
              <a:rPr lang="en-GB" sz="1600" dirty="0">
                <a:latin typeface="Consolas" panose="020B0609020204030204" pitchFamily="49" charset="0"/>
              </a:rPr>
              <a:t> +x ctc_ctrl.py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600" dirty="0" err="1">
                <a:latin typeface="Consolas" panose="020B0609020204030204" pitchFamily="49" charset="0"/>
              </a:rPr>
              <a:t>sudo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chmod</a:t>
            </a:r>
            <a:r>
              <a:rPr lang="en-GB" sz="1600" dirty="0">
                <a:latin typeface="Consolas" panose="020B0609020204030204" pitchFamily="49" charset="0"/>
              </a:rPr>
              <a:t> +x dlm_dyn_sim.py</a:t>
            </a:r>
            <a:endParaRPr lang="en-GB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Compile it using “</a:t>
            </a:r>
            <a:r>
              <a:rPr lang="en-GB" sz="1600" dirty="0" err="1">
                <a:latin typeface="Consolas" panose="020B0609020204030204" pitchFamily="49" charset="0"/>
              </a:rPr>
              <a:t>catkin_make</a:t>
            </a:r>
            <a:r>
              <a:rPr lang="en-GB" sz="1600" dirty="0"/>
              <a:t>” and source the workspace “</a:t>
            </a:r>
            <a:r>
              <a:rPr lang="en-GB" sz="1600" dirty="0">
                <a:latin typeface="Consolas" panose="020B0609020204030204" pitchFamily="49" charset="0"/>
              </a:rPr>
              <a:t>source </a:t>
            </a:r>
            <a:r>
              <a:rPr lang="en-GB" sz="1600" dirty="0" err="1">
                <a:latin typeface="Consolas" panose="020B0609020204030204" pitchFamily="49" charset="0"/>
              </a:rPr>
              <a:t>devel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setup.bash</a:t>
            </a:r>
            <a:r>
              <a:rPr lang="en-GB" sz="1600" dirty="0"/>
              <a:t> ”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Run the package using the roslaunch command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600" dirty="0">
                <a:latin typeface="Consolas" panose="020B0609020204030204" pitchFamily="49" charset="0"/>
              </a:rPr>
              <a:t>roslaunch </a:t>
            </a:r>
            <a:r>
              <a:rPr lang="en-GB" sz="1600" dirty="0" err="1">
                <a:latin typeface="Consolas" panose="020B0609020204030204" pitchFamily="49" charset="0"/>
              </a:rPr>
              <a:t>dlm_sim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dlm.launch</a:t>
            </a:r>
            <a:endParaRPr lang="en-GB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/>
              <a:t>The dual pendulum should appear in RVIZ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MCR2 DLM Package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385C91-BC63-25CE-182D-8941BE5BEB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4237" y="2139156"/>
            <a:ext cx="3057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1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1E6580-8B28-3DDB-0198-81BF05D9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MCR2 DLM Package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6BBEC9-603B-410C-18D9-8EA17C1FABE9}"/>
              </a:ext>
            </a:extLst>
          </p:cNvPr>
          <p:cNvSpPr/>
          <p:nvPr/>
        </p:nvSpPr>
        <p:spPr>
          <a:xfrm>
            <a:off x="6729054" y="3317122"/>
            <a:ext cx="3110753" cy="110265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DLM Manipulator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81A352-08B1-AF62-91E0-B05B7DE71065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4770266" y="3868451"/>
            <a:ext cx="195878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BD4757-0AB5-1D3F-1520-9F711C35AB9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9839807" y="3868451"/>
            <a:ext cx="673352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3A816B-7D2C-42D3-C991-5F31B9A398DF}"/>
              </a:ext>
            </a:extLst>
          </p:cNvPr>
          <p:cNvSpPr txBox="1"/>
          <p:nvPr/>
        </p:nvSpPr>
        <p:spPr>
          <a:xfrm>
            <a:off x="5053655" y="3408121"/>
            <a:ext cx="1424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latin typeface="Nexa-Light" panose="01000000000000000000" pitchFamily="2" charset="0"/>
              </a:rPr>
              <a:t>/</a:t>
            </a:r>
            <a:r>
              <a:rPr lang="en-GB" sz="1800" i="1" dirty="0" err="1">
                <a:latin typeface="Nexa-Light" panose="01000000000000000000" pitchFamily="2" charset="0"/>
              </a:rPr>
              <a:t>dlm_input</a:t>
            </a:r>
            <a:endParaRPr lang="en-GB" i="1" dirty="0">
              <a:latin typeface="Nexa-Light" panose="01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2BC76-E041-3D3B-26DE-1C6E466CF467}"/>
              </a:ext>
            </a:extLst>
          </p:cNvPr>
          <p:cNvSpPr txBox="1"/>
          <p:nvPr/>
        </p:nvSpPr>
        <p:spPr>
          <a:xfrm>
            <a:off x="5315621" y="4948697"/>
            <a:ext cx="1681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Nexa-Light" panose="01000000000000000000" pitchFamily="2" charset="0"/>
              </a:rPr>
              <a:t>/</a:t>
            </a:r>
            <a:r>
              <a:rPr lang="en-GB" i="1" dirty="0" err="1">
                <a:latin typeface="Nexa-Light" panose="01000000000000000000" pitchFamily="2" charset="0"/>
              </a:rPr>
              <a:t>joint_states</a:t>
            </a:r>
            <a:endParaRPr lang="en-GB" i="1" dirty="0">
              <a:latin typeface="Nexa-Light" panose="01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3BD017-448F-6D6E-513B-3ECDD0BA812F}"/>
              </a:ext>
            </a:extLst>
          </p:cNvPr>
          <p:cNvSpPr/>
          <p:nvPr/>
        </p:nvSpPr>
        <p:spPr>
          <a:xfrm>
            <a:off x="1659513" y="3317122"/>
            <a:ext cx="3110753" cy="110265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DLM CTC Controller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0852C2-E180-CAA6-4FE7-EB8CC4AC345B}"/>
              </a:ext>
            </a:extLst>
          </p:cNvPr>
          <p:cNvCxnSpPr>
            <a:stCxn id="6" idx="6"/>
            <a:endCxn id="11" idx="4"/>
          </p:cNvCxnSpPr>
          <p:nvPr/>
        </p:nvCxnSpPr>
        <p:spPr>
          <a:xfrm flipH="1">
            <a:off x="3214890" y="3868451"/>
            <a:ext cx="6624917" cy="551329"/>
          </a:xfrm>
          <a:prstGeom prst="bentConnector4">
            <a:avLst>
              <a:gd name="adj1" fmla="val -3451"/>
              <a:gd name="adj2" fmla="val 177236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AA5158-ADEF-FD7E-72ED-C4A7878490B3}"/>
              </a:ext>
            </a:extLst>
          </p:cNvPr>
          <p:cNvSpPr/>
          <p:nvPr/>
        </p:nvSpPr>
        <p:spPr>
          <a:xfrm>
            <a:off x="225372" y="1638317"/>
            <a:ext cx="4141694" cy="1577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System Input message (/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dlm_input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)</a:t>
            </a: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std_msgs/Float32MultiArray</a:t>
            </a:r>
          </a:p>
          <a:p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Float32MultiArray  # Input to the system</a:t>
            </a:r>
          </a:p>
          <a:p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 More information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E1A926-4F7D-7E03-7BE8-4316A0AA15F3}"/>
              </a:ext>
            </a:extLst>
          </p:cNvPr>
          <p:cNvSpPr/>
          <p:nvPr/>
        </p:nvSpPr>
        <p:spPr>
          <a:xfrm>
            <a:off x="7526869" y="5159473"/>
            <a:ext cx="4141694" cy="1577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System output message (/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joint_states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)</a:t>
            </a: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sensor_msgs/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JointState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  <a:p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JointState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  # Output to the system</a:t>
            </a:r>
          </a:p>
          <a:p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 More information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  <a:hlinkClick r:id="rId3"/>
              </a:rPr>
              <a:t>here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D1F494-CCDC-FB8E-EC49-2D8C5E215121}"/>
                  </a:ext>
                </a:extLst>
              </p:cNvPr>
              <p:cNvSpPr txBox="1"/>
              <p:nvPr/>
            </p:nvSpPr>
            <p:spPr>
              <a:xfrm>
                <a:off x="5315621" y="1437690"/>
                <a:ext cx="6651007" cy="1669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The MCR2 “DLM Manipulator” node in the file “</a:t>
                </a:r>
                <a:r>
                  <a:rPr lang="en-GB" sz="1400" b="1" i="1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dlm_dyn_sim.py</a:t>
                </a: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” requires a message “Float32MultiArray” in the topic “/</a:t>
                </a:r>
                <a:r>
                  <a:rPr lang="en-GB" sz="1400" dirty="0" err="1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dlm_input</a:t>
                </a: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” as input.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For the output, the “DLM Manipulator” node provides the states (position and velocity) of the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in the topic “/</a:t>
                </a:r>
                <a:r>
                  <a:rPr lang="en-GB" sz="1400" dirty="0" err="1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joint_states</a:t>
                </a: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” using the message “</a:t>
                </a:r>
                <a:r>
                  <a:rPr lang="en-GB" sz="1400" dirty="0" err="1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JointState</a:t>
                </a: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”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D1F494-CCDC-FB8E-EC49-2D8C5E21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21" y="1437690"/>
                <a:ext cx="6651007" cy="1669688"/>
              </a:xfrm>
              <a:prstGeom prst="rect">
                <a:avLst/>
              </a:prstGeom>
              <a:blipFill>
                <a:blip r:embed="rId4"/>
                <a:stretch>
                  <a:fillRect l="-275" b="-25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67628A2-4D37-4587-9E3A-BAF628D771BD}"/>
              </a:ext>
            </a:extLst>
          </p:cNvPr>
          <p:cNvSpPr txBox="1"/>
          <p:nvPr/>
        </p:nvSpPr>
        <p:spPr>
          <a:xfrm>
            <a:off x="137714" y="5275106"/>
            <a:ext cx="5611946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The CTC Node in </a:t>
            </a:r>
            <a:r>
              <a:rPr lang="en-GB" sz="1400" b="1" i="1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“ctc_ctrl.py”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  sends the data required by the manipulator simulation in the specific topics. It also </a:t>
            </a:r>
            <a:r>
              <a:rPr lang="en-GB" sz="1400" b="1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shows an example on how to send and receive the data to/from the node “DLM Manipulator”</a:t>
            </a:r>
          </a:p>
        </p:txBody>
      </p:sp>
    </p:spTree>
    <p:extLst>
      <p:ext uri="{BB962C8B-B14F-4D97-AF65-F5344CB8AC3E}">
        <p14:creationId xmlns:p14="http://schemas.microsoft.com/office/powerpoint/2010/main" val="216638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1459" y="1397000"/>
                <a:ext cx="9588347" cy="5340261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The parameters and its values of the DLM System are based as the ones shown in the figure: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link1_mass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) = 1.5 kg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link2_mass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) = 1.5 kg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link1_end_mass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) = 1.0 kg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link2_end_mass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) = 2.0 kg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link1_length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)= 0.4 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link1_COM_pos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) = 0.2 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link2_length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) = 0.4 m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link2_COM_pos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600" dirty="0"/>
                  <a:t>) = 0.2 m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gravity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600" dirty="0"/>
                  <a:t>) = 9.8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1600" dirty="0"/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endParaRPr lang="en-GB" sz="30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1459" y="1397000"/>
                <a:ext cx="9588347" cy="5340261"/>
              </a:xfrm>
              <a:blipFill>
                <a:blip r:embed="rId2"/>
                <a:stretch>
                  <a:fillRect l="-3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MCR2 DLM Package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7E894-36EE-ADAB-26A4-D00E4219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09" y="2530350"/>
            <a:ext cx="4310050" cy="3073560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487A497F-0892-16A1-FED5-CB6523CB1136}"/>
              </a:ext>
            </a:extLst>
          </p:cNvPr>
          <p:cNvSpPr/>
          <p:nvPr/>
        </p:nvSpPr>
        <p:spPr>
          <a:xfrm>
            <a:off x="3362978" y="6199057"/>
            <a:ext cx="405727" cy="4390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2F18E-2FD0-DCA0-BFAE-D6AC7416F63D}"/>
              </a:ext>
            </a:extLst>
          </p:cNvPr>
          <p:cNvSpPr txBox="1"/>
          <p:nvPr/>
        </p:nvSpPr>
        <p:spPr>
          <a:xfrm>
            <a:off x="3893675" y="4700755"/>
            <a:ext cx="205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Links lengths</a:t>
            </a:r>
          </a:p>
          <a:p>
            <a:r>
              <a:rPr lang="en-GB" dirty="0">
                <a:latin typeface="Consolas" panose="020B0609020204030204" pitchFamily="49" charset="0"/>
              </a:rPr>
              <a:t>and COM positions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4AC063-4F9E-1DC0-BB9E-FB4D30E0EF8B}"/>
              </a:ext>
            </a:extLst>
          </p:cNvPr>
          <p:cNvSpPr txBox="1"/>
          <p:nvPr/>
        </p:nvSpPr>
        <p:spPr>
          <a:xfrm>
            <a:off x="3768705" y="6233916"/>
            <a:ext cx="319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Environment variables</a:t>
            </a: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425765B-AF8F-79E0-1D8C-BBC8CF8D8844}"/>
              </a:ext>
            </a:extLst>
          </p:cNvPr>
          <p:cNvSpPr/>
          <p:nvPr/>
        </p:nvSpPr>
        <p:spPr>
          <a:xfrm>
            <a:off x="3362978" y="2524438"/>
            <a:ext cx="405727" cy="13818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D30145D-3E45-49F8-1E6C-674828DA3F27}"/>
              </a:ext>
            </a:extLst>
          </p:cNvPr>
          <p:cNvSpPr/>
          <p:nvPr/>
        </p:nvSpPr>
        <p:spPr>
          <a:xfrm>
            <a:off x="3362979" y="4471510"/>
            <a:ext cx="405727" cy="13818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99B19-581E-D5FE-1842-D3B4A386DEA2}"/>
              </a:ext>
            </a:extLst>
          </p:cNvPr>
          <p:cNvSpPr txBox="1"/>
          <p:nvPr/>
        </p:nvSpPr>
        <p:spPr>
          <a:xfrm>
            <a:off x="3864692" y="2722563"/>
            <a:ext cx="205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Masses of the dual link manipulator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86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397000"/>
                <a:ext cx="5181600" cy="534026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controller must be a CTC control.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setpoints for the joints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 that the robot must follow are: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 = 1 + 0.3 * 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 = 0.5 + 0.7 * 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Other setpoints are encouraged to test the controller, but make sure they are continuous to be derived properly.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closed-loop controller must be </a:t>
                </a:r>
                <a:r>
                  <a:rPr lang="en-GB" sz="1600" b="1" dirty="0"/>
                  <a:t>robust.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controller must be tuned properly.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student must define a methodology (class ppt) to control the dynamics of the error.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397000"/>
                <a:ext cx="5181600" cy="5340261"/>
              </a:xfrm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912369-BB76-A3DE-C9E8-6A41B06B7A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600" dirty="0"/>
              <a:t> Students are encouraged, but not required, to use a config file or a parameter in the launch file to establish the controller parameters. </a:t>
            </a:r>
          </a:p>
          <a:p>
            <a:pPr>
              <a:lnSpc>
                <a:spcPct val="170000"/>
              </a:lnSpc>
            </a:pPr>
            <a:r>
              <a:rPr lang="en-GB" sz="1600" dirty="0"/>
              <a:t>The student must define what is robustness and implement strategies to achieve it with the controller.</a:t>
            </a:r>
          </a:p>
          <a:p>
            <a:endParaRPr lang="en-GB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5BD7AA6-232B-CE56-C254-E3E3395D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249916"/>
            <a:ext cx="5181600" cy="11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B2DD6-54B1-2742-1228-5FE4F514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Dual Link Manipulator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143D20-681C-8EAB-6351-7EE694FBE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8414"/>
                <a:ext cx="10515600" cy="556958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3300" dirty="0">
                    <a:latin typeface="Nexa Bold" panose="02000000000000000000" pitchFamily="50" charset="0"/>
                  </a:rPr>
                  <a:t>DLM Manipulator (Model)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900" dirty="0"/>
                  <a:t>The dual-link manipulator model is given by: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GB" sz="29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sSup>
                                  <m:sSup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𝛕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900"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2900"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GB" sz="29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900" dirty="0"/>
                  <a:t>where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900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x-IV_mathan" sz="2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29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29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2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2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900" b="1" i="1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GB" sz="2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9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29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29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9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GB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IV_mathan" sz="29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29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900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2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9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GB" sz="29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9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9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GB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9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143D20-681C-8EAB-6351-7EE694FB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8414"/>
                <a:ext cx="10515600" cy="5569586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669594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134</TotalTime>
  <Words>1497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Nexa-Regular</vt:lpstr>
      <vt:lpstr>MCR2 Theme</vt:lpstr>
      <vt:lpstr>Challenges</vt:lpstr>
      <vt:lpstr>Final Challenge</vt:lpstr>
      <vt:lpstr>Introduction</vt:lpstr>
      <vt:lpstr>MCR2 DLM Package</vt:lpstr>
      <vt:lpstr>MCR2 DLM Package</vt:lpstr>
      <vt:lpstr>MCR2 DLM Package</vt:lpstr>
      <vt:lpstr>MCR2 DLM Package</vt:lpstr>
      <vt:lpstr>Controller</vt:lpstr>
      <vt:lpstr>Controller Dual Link Manipulator Model</vt:lpstr>
      <vt:lpstr>Deliverables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6</cp:revision>
  <dcterms:created xsi:type="dcterms:W3CDTF">2023-04-16T17:01:03Z</dcterms:created>
  <dcterms:modified xsi:type="dcterms:W3CDTF">2024-04-30T22:33:44Z</dcterms:modified>
</cp:coreProperties>
</file>