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8" r:id="rId2"/>
    <p:sldId id="300" r:id="rId3"/>
    <p:sldId id="299" r:id="rId4"/>
    <p:sldId id="301" r:id="rId5"/>
    <p:sldId id="302" r:id="rId6"/>
    <p:sldId id="34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26E3DA-AC48-4FDF-ADE2-B3AE3CF144B6}" v="2" dt="2025-01-17T21:37:07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A9D0C-4DBE-43CA-82F2-3B35ED902843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D0690-8DBA-48A1-84EF-93D4A0F9EDE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119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7B22E-3A20-4C65-BF9F-7AEA22C512E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986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17/01/2025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218E-F183-1ECD-87F9-30DEB403C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C3E94-4EA6-58E5-358B-4E8A80581F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Mini challenge 1</a:t>
            </a:r>
          </a:p>
        </p:txBody>
      </p:sp>
    </p:spTree>
    <p:extLst>
      <p:ext uri="{BB962C8B-B14F-4D97-AF65-F5344CB8AC3E}">
        <p14:creationId xmlns:p14="http://schemas.microsoft.com/office/powerpoint/2010/main" val="202209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996566-8A79-E3C0-B3F8-ADE50679E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3379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600" dirty="0"/>
              <a:t>This activity is intended for the student to review the concepts introduced in this session.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The activity consists of creating two nodes.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The first node will act as a simple signal generator. That will generate a sinusoidal signal.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The second node will act as a “process”, which will take the signal generated by the previous node and modify it, generating a “processed signal”.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Both signals must be plotted using the rqt_plot.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Different terminals must show the information of the generated signals (use it to debug).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A launch file must be generated to launch both nodes, terminals and rqt_plot at the same time.</a:t>
            </a:r>
          </a:p>
          <a:p>
            <a:pPr>
              <a:lnSpc>
                <a:spcPct val="150000"/>
              </a:lnSpc>
            </a:pPr>
            <a:endParaRPr lang="en-GB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2CF5E2-5CC3-5F5E-6BCF-E4D193B515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172200" y="2294820"/>
            <a:ext cx="5181600" cy="341294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18C4C03-075E-9225-C2EE-4E66B50D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1</a:t>
            </a:r>
          </a:p>
        </p:txBody>
      </p:sp>
    </p:spTree>
    <p:extLst>
      <p:ext uri="{BB962C8B-B14F-4D97-AF65-F5344CB8AC3E}">
        <p14:creationId xmlns:p14="http://schemas.microsoft.com/office/powerpoint/2010/main" val="409137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8258830-9444-7BE8-214B-17E90090249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54718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GB" sz="2900" dirty="0">
                    <a:latin typeface="Nexa-Bold" panose="01000000000000000000" pitchFamily="2" charset="0"/>
                  </a:rPr>
                  <a:t>Signal Generator Node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2200" dirty="0"/>
                  <a:t>Create a new package called “</a:t>
                </a:r>
                <a:r>
                  <a:rPr lang="en-GB" sz="2200" dirty="0" err="1"/>
                  <a:t>signal_processing</a:t>
                </a:r>
                <a:r>
                  <a:rPr lang="en-GB" sz="2200" dirty="0"/>
                  <a:t>” (std_msgs and </a:t>
                </a:r>
                <a:r>
                  <a:rPr lang="en-GB" sz="2200" dirty="0" err="1"/>
                  <a:t>rclpy</a:t>
                </a:r>
                <a:r>
                  <a:rPr lang="en-GB" sz="2200" dirty="0"/>
                  <a:t>)</a:t>
                </a: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2200" dirty="0"/>
                  <a:t>Make a node called “</a:t>
                </a:r>
                <a:r>
                  <a:rPr lang="en-GB" sz="2200" dirty="0" err="1"/>
                  <a:t>signal_generator</a:t>
                </a:r>
                <a:r>
                  <a:rPr lang="en-GB" sz="2200" dirty="0"/>
                  <a:t>” to generate a sine wave with respect to time i.e.,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200" dirty="0"/>
                  <a:t>.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2200" dirty="0"/>
                  <a:t>Publish the result  using a </a:t>
                </a:r>
                <a:r>
                  <a:rPr lang="en-GB" sz="2200" dirty="0">
                    <a:latin typeface="Consolas" panose="020B0609020204030204" pitchFamily="49" charset="0"/>
                  </a:rPr>
                  <a:t>Float32</a:t>
                </a:r>
                <a:r>
                  <a:rPr lang="en-GB" sz="2200" dirty="0"/>
                  <a:t> standard ROS message to a topic named “/signal”.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2200" dirty="0"/>
                  <a:t>Publish the time 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2200" dirty="0"/>
                  <a:t> into another topic called “/time” using the same type of message.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2200" dirty="0"/>
                  <a:t>Use a rate of 10 Hz for this node.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2200" dirty="0"/>
                  <a:t>Print the result on the terminal using </a:t>
                </a:r>
                <a:r>
                  <a:rPr lang="en-GB" sz="2200" dirty="0" err="1">
                    <a:latin typeface="Consolas" panose="020B0609020204030204" pitchFamily="49" charset="0"/>
                  </a:rPr>
                  <a:t>get_logger</a:t>
                </a:r>
                <a:r>
                  <a:rPr lang="en-GB" sz="2200" dirty="0">
                    <a:latin typeface="Consolas" panose="020B0609020204030204" pitchFamily="49" charset="0"/>
                  </a:rPr>
                  <a:t>().info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8258830-9444-7BE8-214B-17E900902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547183"/>
              </a:xfrm>
              <a:blipFill>
                <a:blip r:embed="rId3"/>
                <a:stretch>
                  <a:fillRect l="-1294" b="-13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0806EB-FE9D-9995-7D70-5A53E8B0100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4547183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just">
                  <a:lnSpc>
                    <a:spcPct val="130000"/>
                  </a:lnSpc>
                  <a:buNone/>
                </a:pPr>
                <a:r>
                  <a:rPr lang="en-GB" sz="2000" dirty="0">
                    <a:latin typeface="Nexa-Bold" panose="01000000000000000000" pitchFamily="2" charset="0"/>
                  </a:rPr>
                  <a:t>Process Node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400" dirty="0"/>
                  <a:t>Design a second node called “process” that subscribes to the “/signal” and “/time” topics.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400" dirty="0"/>
                  <a:t>Process the received signal as follows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sz="1400" dirty="0"/>
                  <a:t>Offset the received signal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14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400" dirty="0"/>
                  <a:t>) such that remains positive for all time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≥ 0</m:t>
                    </m:r>
                  </m:oMath>
                </a14:m>
                <a:r>
                  <a:rPr lang="en-GB" sz="1400" dirty="0"/>
                  <a:t> ,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sz="1400" dirty="0"/>
                  <a:t>Reduce the amplitude of the received signal in half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GB" sz="1400" dirty="0"/>
                  <a:t>Add a phase shift to the received signal (as a user parameter or variable) to the original signal. </a:t>
                </a:r>
              </a:p>
              <a:p>
                <a:pPr marL="914400" lvl="2" indent="0">
                  <a:lnSpc>
                    <a:spcPct val="150000"/>
                  </a:lnSpc>
                  <a:buNone/>
                </a:pPr>
                <a:r>
                  <a:rPr lang="en-GB" sz="1100" dirty="0"/>
                  <a:t>** For this exercise, this parameter can be hardcoded.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400" dirty="0"/>
                  <a:t>Use a rate of 10 Hz (you can ty different rates) for this node.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400" dirty="0"/>
                  <a:t>The result must be printed in the terminal.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GB" sz="1400" dirty="0"/>
                  <a:t>The resultant signal must be published using  </a:t>
                </a:r>
                <a:r>
                  <a:rPr lang="en-GB" sz="1400" dirty="0">
                    <a:latin typeface="Consolas" panose="020B0609020204030204" pitchFamily="49" charset="0"/>
                  </a:rPr>
                  <a:t>Float32</a:t>
                </a:r>
                <a:r>
                  <a:rPr lang="en-GB" sz="1400" dirty="0"/>
                  <a:t> message into a topic called “/proc_signal”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0806EB-FE9D-9995-7D70-5A53E8B010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4547183"/>
              </a:xfrm>
              <a:blipFill>
                <a:blip r:embed="rId4"/>
                <a:stretch>
                  <a:fillRect l="-824" b="-6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0BF8235F-D5FA-DF19-455E-6BA339115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1</a:t>
            </a:r>
          </a:p>
        </p:txBody>
      </p:sp>
    </p:spTree>
    <p:extLst>
      <p:ext uri="{BB962C8B-B14F-4D97-AF65-F5344CB8AC3E}">
        <p14:creationId xmlns:p14="http://schemas.microsoft.com/office/powerpoint/2010/main" val="323079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03BA8F-C697-82DC-DCF4-2CB25F2C27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2000" dirty="0">
                <a:latin typeface="Nexa-Bold" panose="01000000000000000000" pitchFamily="2" charset="0"/>
              </a:rPr>
              <a:t>Launch File and Plotting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Use the ROS tool “rqt_plot” to plot both signals.</a:t>
            </a:r>
          </a:p>
          <a:p>
            <a:pPr lvl="1">
              <a:lnSpc>
                <a:spcPct val="150000"/>
              </a:lnSpc>
            </a:pPr>
            <a:r>
              <a:rPr lang="en-GB" sz="1000" dirty="0"/>
              <a:t>ros2 run </a:t>
            </a:r>
            <a:r>
              <a:rPr lang="en-GB" sz="1000" dirty="0" err="1"/>
              <a:t>rqt_plot</a:t>
            </a:r>
            <a:r>
              <a:rPr lang="en-GB" sz="1000" dirty="0"/>
              <a:t> </a:t>
            </a:r>
            <a:r>
              <a:rPr lang="en-GB" sz="1000" dirty="0" err="1"/>
              <a:t>rqt_plot</a:t>
            </a:r>
            <a:endParaRPr lang="en-GB" sz="1000" dirty="0"/>
          </a:p>
          <a:p>
            <a:pPr>
              <a:lnSpc>
                <a:spcPct val="150000"/>
              </a:lnSpc>
            </a:pPr>
            <a:r>
              <a:rPr lang="en-GB" sz="1400" dirty="0"/>
              <a:t>Make a Launch file to execute both nodes at the same time.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The Launch file must open the rqt_plot and plot both signals in the same window.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200" dirty="0"/>
              <a:t>* You can use the following code in the launch file to open the </a:t>
            </a:r>
            <a:r>
              <a:rPr lang="en-GB" sz="1200" dirty="0" err="1"/>
              <a:t>rqt_plot</a:t>
            </a:r>
            <a:r>
              <a:rPr lang="en-GB" sz="1200" dirty="0"/>
              <a:t>, showing the data on the topics.</a:t>
            </a:r>
          </a:p>
          <a:p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C6043F-B83B-8B64-FF39-1AEA1B07620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181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000" dirty="0">
                    <a:latin typeface="Nexa-Bold" panose="01000000000000000000" pitchFamily="2" charset="0"/>
                  </a:rPr>
                  <a:t>Tips and tricks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200" dirty="0"/>
                  <a:t>The following tips and trick are not mandatory to be used, they are simply suggestions that could when designing the nodes.</a:t>
                </a:r>
              </a:p>
              <a:p>
                <a:pPr marL="269875" lvl="1" indent="-269875">
                  <a:lnSpc>
                    <a:spcPct val="150000"/>
                  </a:lnSpc>
                </a:pPr>
                <a:r>
                  <a:rPr lang="en-GB" sz="1200" dirty="0"/>
                  <a:t>For this task, the student can use the NumPy python library, using the following command at the beginning of your code..</a:t>
                </a:r>
              </a:p>
              <a:p>
                <a:pPr marL="269875" lvl="1" indent="-269875">
                  <a:lnSpc>
                    <a:spcPct val="150000"/>
                  </a:lnSpc>
                </a:pPr>
                <a:endParaRPr lang="en-GB" sz="1200" dirty="0"/>
              </a:p>
              <a:p>
                <a:pPr marL="269875" lvl="1" indent="-269875">
                  <a:lnSpc>
                    <a:spcPct val="150000"/>
                  </a:lnSpc>
                </a:pPr>
                <a:r>
                  <a:rPr lang="en-US" sz="1200" dirty="0"/>
                  <a:t>Students are encouraged to use trigonometric identities or other mathematical resources to modify the input signal.</a:t>
                </a:r>
              </a:p>
              <a:p>
                <a:pPr marL="269875" lvl="2" indent="-269875" algn="ctr">
                  <a:lnSpc>
                    <a:spcPct val="150000"/>
                  </a:lnSpc>
                  <a:buNone/>
                </a:pPr>
                <a:r>
                  <a:rPr lang="en-US" sz="1200" b="0" dirty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US" sz="12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func>
                  </m:oMath>
                </a14:m>
                <a:r>
                  <a:rPr lang="en-US" sz="1200" dirty="0"/>
                  <a:t> etc.</a:t>
                </a:r>
              </a:p>
              <a:p>
                <a:pPr marL="269875" lvl="1" indent="-269875">
                  <a:lnSpc>
                    <a:spcPct val="150000"/>
                  </a:lnSpc>
                </a:pPr>
                <a:r>
                  <a:rPr lang="en-US" sz="1200" dirty="0"/>
                  <a:t>Wrap to pi function can also be used</a:t>
                </a:r>
              </a:p>
              <a:p>
                <a:pPr marL="269875" lvl="1" indent="-269875">
                  <a:lnSpc>
                    <a:spcPct val="150000"/>
                  </a:lnSpc>
                </a:pPr>
                <a:endParaRPr lang="en-US" sz="1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C6043F-B83B-8B64-FF39-1AEA1B0762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181600" cy="4351338"/>
              </a:xfrm>
              <a:blipFill>
                <a:blip r:embed="rId2"/>
                <a:stretch>
                  <a:fillRect l="-1294" r="-5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ACA87586-FB8F-A018-67B5-7F69FC6E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1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0800B69-B16B-4AC6-1605-8D85710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4816" y="3775611"/>
            <a:ext cx="5008984" cy="225683"/>
          </a:xfrm>
          <a:prstGeom prst="rect">
            <a:avLst/>
          </a:prstGeom>
          <a:solidFill>
            <a:srgbClr val="F3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2730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sz="1050" dirty="0" err="1">
                <a:solidFill>
                  <a:srgbClr val="333333"/>
                </a:solidFill>
                <a:latin typeface="Consolas" panose="020B0609020204030204" pitchFamily="49" charset="0"/>
              </a:rPr>
              <a:t>numpy</a:t>
            </a:r>
            <a:r>
              <a:rPr lang="en-US" altLang="en-US" sz="1050" dirty="0">
                <a:solidFill>
                  <a:srgbClr val="333333"/>
                </a:solidFill>
                <a:latin typeface="Consolas" panose="020B0609020204030204" pitchFamily="49" charset="0"/>
              </a:rPr>
              <a:t> as np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0DE742-97C7-8A7C-AB59-BD7F8868C04C}"/>
              </a:ext>
            </a:extLst>
          </p:cNvPr>
          <p:cNvSpPr/>
          <p:nvPr/>
        </p:nvSpPr>
        <p:spPr>
          <a:xfrm>
            <a:off x="510988" y="5423647"/>
            <a:ext cx="5508812" cy="12192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GB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rqt_node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Node(name=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rqt_plot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package=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rqt_plot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executable=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rqt_plot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arguments=[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'/signal/data'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GB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proc_signal</a:t>
            </a:r>
            <a:r>
              <a:rPr lang="en-GB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/data'</a:t>
            </a: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r>
              <a:rPr lang="en-GB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)</a:t>
            </a:r>
          </a:p>
        </p:txBody>
      </p:sp>
    </p:spTree>
    <p:extLst>
      <p:ext uri="{BB962C8B-B14F-4D97-AF65-F5344CB8AC3E}">
        <p14:creationId xmlns:p14="http://schemas.microsoft.com/office/powerpoint/2010/main" val="63876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2A307A-815A-B0F0-BDEA-D537392128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Nexa-Bold" panose="01000000000000000000" pitchFamily="2" charset="0"/>
              </a:rPr>
              <a:t>Nodes displayed using </a:t>
            </a:r>
            <a:r>
              <a:rPr lang="en-US" sz="2000" dirty="0" err="1">
                <a:latin typeface="Nexa-Bold" panose="01000000000000000000" pitchFamily="2" charset="0"/>
              </a:rPr>
              <a:t>rqt_graph</a:t>
            </a:r>
            <a:endParaRPr lang="en-GB" sz="2000" dirty="0">
              <a:latin typeface="Nexa-Bold" panose="01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292C2-A92E-3CA4-C95B-A01703E51F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Nexa-Bold" panose="01000000000000000000" pitchFamily="2" charset="0"/>
              </a:rPr>
              <a:t>Resultant signals displayed using </a:t>
            </a:r>
            <a:r>
              <a:rPr lang="en-US" sz="2000" dirty="0" err="1">
                <a:latin typeface="Nexa-Bold" panose="01000000000000000000" pitchFamily="2" charset="0"/>
              </a:rPr>
              <a:t>rqt_plot</a:t>
            </a:r>
            <a:endParaRPr lang="en-GB" sz="2000" dirty="0">
              <a:latin typeface="Nexa-Bold" panose="01000000000000000000" pitchFamily="2" charset="0"/>
            </a:endParaRP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BF6F97-DE97-0D06-19B2-617163B2A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1 (expected results)</a:t>
            </a:r>
            <a:endParaRPr lang="en-GB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645891E-5D06-BDD3-B0CE-84EF5D0597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4" t="31103" r="645" b="19915"/>
          <a:stretch/>
        </p:blipFill>
        <p:spPr>
          <a:xfrm>
            <a:off x="254232" y="3032448"/>
            <a:ext cx="5505362" cy="1418254"/>
          </a:xfrm>
          <a:prstGeom prst="rect">
            <a:avLst/>
          </a:prstGeom>
        </p:spPr>
      </p:pic>
      <p:pic>
        <p:nvPicPr>
          <p:cNvPr id="6" name="Picture 5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BCECE62E-0745-F40F-AEB4-E56EBB6AE2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1" t="18701" r="10000" b="7589"/>
          <a:stretch/>
        </p:blipFill>
        <p:spPr>
          <a:xfrm>
            <a:off x="6172200" y="2803386"/>
            <a:ext cx="5181600" cy="273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7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620AE8E-8767-C555-2D23-F792DAD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E51542-C980-BEAE-5D84-CF98B0737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This is a challenge </a:t>
            </a:r>
            <a:r>
              <a:rPr lang="en-GB" sz="1200" b="1" dirty="0"/>
              <a:t>not</a:t>
            </a:r>
            <a:r>
              <a:rPr lang="en-GB" sz="1200" dirty="0"/>
              <a:t> a class. The students are encouraged to research, improve tune explain their algorithms by themselves.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MCR2(Manchester Robotics) Reserves the right to answer a question if it is determined that the question contains partially or totally an answer.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The students are welcome to ask only about the theoretical aspect of the class.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No remote control or any other form of human interaction with the simulator or ROS is allowed (except at the start when launching the files).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It is </a:t>
            </a:r>
            <a:r>
              <a:rPr lang="en-GB" sz="1200" b="1" dirty="0"/>
              <a:t>forbidden</a:t>
            </a:r>
            <a:r>
              <a:rPr lang="en-GB" sz="1200" dirty="0"/>
              <a:t> to use any other internet libraries with the exception of standard libraries or NumPy.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If in doubt about libraries please ask any teaching assistant.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Improvements to the algorithms are encouraged and may be used as long as the students provide the reasons and a detailed explanation on the improvements.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All the students must respect each other and abide by the previously defined rules.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Manchester Robotics reserves the right to provide any form of grading. Grading and grading methodology are done by the professor in charge of the unit.</a:t>
            </a:r>
          </a:p>
        </p:txBody>
      </p:sp>
    </p:spTree>
    <p:extLst>
      <p:ext uri="{BB962C8B-B14F-4D97-AF65-F5344CB8AC3E}">
        <p14:creationId xmlns:p14="http://schemas.microsoft.com/office/powerpoint/2010/main" val="3260189706"/>
      </p:ext>
    </p:extLst>
  </p:cSld>
  <p:clrMapOvr>
    <a:masterClrMapping/>
  </p:clrMapOvr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798</Words>
  <Application>Microsoft Office PowerPoint</Application>
  <PresentationFormat>Widescreen</PresentationFormat>
  <Paragraphs>62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Consolas</vt:lpstr>
      <vt:lpstr>Nexa Bold</vt:lpstr>
      <vt:lpstr>Nexa-Bold</vt:lpstr>
      <vt:lpstr>Nexa-Book</vt:lpstr>
      <vt:lpstr>Nexa-Light</vt:lpstr>
      <vt:lpstr>MCR2 Theme</vt:lpstr>
      <vt:lpstr>Challenges</vt:lpstr>
      <vt:lpstr>Challenge 1</vt:lpstr>
      <vt:lpstr>Challenge 1</vt:lpstr>
      <vt:lpstr>Challenge 1</vt:lpstr>
      <vt:lpstr>Challenge 1 (expected results)</vt:lpstr>
      <vt:lpstr>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Martinez</dc:creator>
  <cp:lastModifiedBy>Mario Martinez</cp:lastModifiedBy>
  <cp:revision>5</cp:revision>
  <dcterms:created xsi:type="dcterms:W3CDTF">2022-11-10T18:38:46Z</dcterms:created>
  <dcterms:modified xsi:type="dcterms:W3CDTF">2025-01-17T21:41:05Z</dcterms:modified>
</cp:coreProperties>
</file>