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45" r:id="rId3"/>
    <p:sldId id="348" r:id="rId4"/>
    <p:sldId id="349" r:id="rId5"/>
    <p:sldId id="343" r:id="rId6"/>
    <p:sldId id="346" r:id="rId7"/>
    <p:sldId id="299" r:id="rId8"/>
    <p:sldId id="344" r:id="rId9"/>
    <p:sldId id="350" r:id="rId10"/>
    <p:sldId id="302" r:id="rId11"/>
    <p:sldId id="347" r:id="rId12"/>
    <p:sldId id="351" r:id="rId13"/>
    <p:sldId id="352" r:id="rId14"/>
    <p:sldId id="3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06107-EB62-35E9-3BC6-E88C83133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18238-3BC5-3EA9-1ECF-903045E86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FD388-99DD-F10A-05CC-8685F5902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2C269-E0FA-0664-2564-FCE2A59A3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7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1.microchip.com/downloads/en/Appnotes/Atmel-2558-Discrete-PID-Controller-on-tinyAVR-and-megaAVR_ApplicationNote_AVR22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</a:t>
            </a:r>
            <a:r>
              <a:rPr lang="en-GB"/>
              <a:t>challenge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Use and modify the  “/</a:t>
            </a:r>
            <a:r>
              <a:rPr lang="en-US" sz="1400" dirty="0" err="1"/>
              <a:t>sp_gen</a:t>
            </a:r>
            <a:r>
              <a:rPr lang="en-US" sz="1400" dirty="0"/>
              <a:t>” node to generate different set point signals.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user must be able to set the type of signal at runtime must set the type of signals.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Set a parameter in charge of this change.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</a:t>
            </a:r>
            <a:r>
              <a:rPr lang="en-GB" sz="1200" dirty="0"/>
              <a:t>, It is forbidden to use any libraries, except from NumPy,</a:t>
            </a:r>
            <a:r>
              <a:rPr lang="en-US" sz="1200" dirty="0"/>
              <a:t> for this exercise.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AA6DA9AE-8C20-0C0B-0ED8-81BE299F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27766"/>
            <a:ext cx="6019800" cy="15819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931A3BA-18DF-CEFF-9DEE-66B1F8630689}"/>
              </a:ext>
            </a:extLst>
          </p:cNvPr>
          <p:cNvGrpSpPr/>
          <p:nvPr/>
        </p:nvGrpSpPr>
        <p:grpSpPr>
          <a:xfrm>
            <a:off x="7360023" y="4409761"/>
            <a:ext cx="1187824" cy="1286158"/>
            <a:chOff x="6693324" y="4514007"/>
            <a:chExt cx="2742029" cy="23439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39A682-2738-9F13-A83A-6505ECAD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3324" y="4514007"/>
              <a:ext cx="2742029" cy="234399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4B4497-D22B-7FBA-CE69-DD3EF2786E19}"/>
                </a:ext>
              </a:extLst>
            </p:cNvPr>
            <p:cNvSpPr/>
            <p:nvPr/>
          </p:nvSpPr>
          <p:spPr>
            <a:xfrm>
              <a:off x="6693515" y="5686003"/>
              <a:ext cx="2741838" cy="1171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Expected results</a:t>
            </a:r>
          </a:p>
          <a:p>
            <a:pPr marL="0" indent="0">
              <a:buNone/>
            </a:pPr>
            <a:r>
              <a:rPr lang="en-US" sz="1400" dirty="0">
                <a:latin typeface="Nexa-Bold" panose="01000000000000000000" pitchFamily="2" charset="0"/>
              </a:rPr>
              <a:t>Nodes used for this exercise</a:t>
            </a: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3A8683F-80D3-B5B9-3AF1-9D7AF41B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2560202"/>
            <a:ext cx="10433247" cy="1441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5B8B5-5883-F8EC-2761-CFC83C7F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08" y="3855383"/>
            <a:ext cx="6348265" cy="2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3B5B-3657-BEC5-4E65-F7B7D24E4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713767-8AB2-A308-91BA-C131C149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513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new Launch called “challenge_launch.py” file to generate three motor control groups.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namespaces to verify that the data is sent to the appropriate nodes.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Namespaces should be “group1”, “group2” and “group3”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E520-D2E8-C1B1-C02A-937DC3E00D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8AB3F-F155-98FD-87A2-728D8F36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092C5-E9D7-D099-06F4-8D3D57DD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60" y="2514143"/>
            <a:ext cx="6752880" cy="29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E323D-8312-9F11-5EBC-7001226F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C719F-D789-40FB-EC32-9A21FF44E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513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services to start and stop the “</a:t>
            </a:r>
            <a:r>
              <a:rPr lang="en-GB" sz="1400" dirty="0" err="1"/>
              <a:t>motor_sys</a:t>
            </a:r>
            <a:r>
              <a:rPr lang="en-GB" sz="1400" dirty="0"/>
              <a:t>” and the “ctrl” nodes.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You can activate the nodes however you want, i.e.,  in the constructor of the “</a:t>
            </a:r>
            <a:r>
              <a:rPr lang="en-GB" sz="1400" dirty="0" err="1"/>
              <a:t>sp_gen</a:t>
            </a:r>
            <a:r>
              <a:rPr lang="en-GB" sz="1400" dirty="0"/>
              <a:t>” or using the keyboard so that the user presses a key or writes a word to start activating all the nodes.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This part of the exercise is not mandatory but will help you practice the concept of services.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1B88-F9CD-C502-8E83-3F68774A50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75425-59A4-2267-7F57-58A9EA75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(Extra)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3868D-BF7A-3227-CD7D-79F9C36A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60" y="2514143"/>
            <a:ext cx="6752880" cy="29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737" y="1825625"/>
            <a:ext cx="5181600" cy="4911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  <a:endParaRPr lang="en-GB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This mini-challenge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activity involves creating a controller for ROS’s simulated DC motor (/</a:t>
            </a:r>
            <a:r>
              <a:rPr lang="en-GB" sz="1500" dirty="0" err="1"/>
              <a:t>motor_sys</a:t>
            </a:r>
            <a:r>
              <a:rPr lang="en-GB" sz="1500" dirty="0"/>
              <a:t>) Used during Activity 3. 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“/</a:t>
            </a:r>
            <a:r>
              <a:rPr lang="en-GB" sz="1500" dirty="0" err="1"/>
              <a:t>motor_sys</a:t>
            </a:r>
            <a:r>
              <a:rPr lang="en-GB" sz="1500" dirty="0"/>
              <a:t>” node, and a “/</a:t>
            </a:r>
            <a:r>
              <a:rPr lang="en-GB" sz="1500" dirty="0" err="1"/>
              <a:t>sp_gen</a:t>
            </a:r>
            <a:r>
              <a:rPr lang="en-GB" sz="1500" dirty="0"/>
              <a:t>” simple program structure (not mandatory) are provided by MCR2.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controller can be  “P”, “PI” or “PID” controller (other controllers can be accepted upon agreement with the professor.).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DB05D5-677F-80C9-BB31-EC26144C7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400" y="3141531"/>
            <a:ext cx="6705600" cy="17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BF79CE-EA18-FFD6-2EA9-818D94901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Download the package “</a:t>
            </a:r>
            <a:r>
              <a:rPr lang="en-GB" sz="1500" dirty="0" err="1"/>
              <a:t>motor_control</a:t>
            </a:r>
            <a:r>
              <a:rPr lang="en-GB" sz="1500" dirty="0"/>
              <a:t>” from the mini-challenge folder. </a:t>
            </a:r>
            <a:r>
              <a:rPr lang="en-GB" sz="1500" dirty="0">
                <a:highlight>
                  <a:srgbClr val="FFFF00"/>
                </a:highlight>
              </a:rPr>
              <a:t>You can use the package developed during the class just be CAREFUL with the Topics of the </a:t>
            </a:r>
            <a:r>
              <a:rPr lang="en-GB" sz="1500" dirty="0" err="1">
                <a:highlight>
                  <a:srgbClr val="FFFF00"/>
                </a:highlight>
              </a:rPr>
              <a:t>sp_node</a:t>
            </a:r>
            <a:r>
              <a:rPr lang="en-GB" sz="1500" dirty="0">
                <a:highlight>
                  <a:srgbClr val="FFFF00"/>
                </a:highligh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Save and compile the file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r>
              <a:rPr lang="en-GB" sz="1500" dirty="0"/>
              <a:t>Launch the node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05B8-97FC-9C44-E288-2D4B5D042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500" dirty="0"/>
              <a:t>Open the </a:t>
            </a:r>
            <a:r>
              <a:rPr lang="en-GB" sz="1500" dirty="0" err="1"/>
              <a:t>rqt_graph</a:t>
            </a:r>
            <a:r>
              <a:rPr lang="en-GB" sz="1500" dirty="0"/>
              <a:t> and </a:t>
            </a:r>
            <a:r>
              <a:rPr lang="en-GB" sz="1500" dirty="0" err="1"/>
              <a:t>rqt_plot</a:t>
            </a: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r>
              <a:rPr lang="en-GB" sz="2100" dirty="0"/>
              <a:t>Publish a message to test that everything is working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lnSpc>
                <a:spcPct val="160000"/>
              </a:lnSpc>
            </a:pPr>
            <a:r>
              <a:rPr lang="en-GB" sz="1600" dirty="0">
                <a:highlight>
                  <a:srgbClr val="FFFF00"/>
                </a:highlight>
              </a:rPr>
              <a:t>If using  the template, the nodes should appear disconnected. If using the package form the class activity the nodes will be connected via the </a:t>
            </a:r>
            <a:r>
              <a:rPr lang="en-GB" sz="1600" dirty="0" err="1">
                <a:highlight>
                  <a:srgbClr val="FFFF00"/>
                </a:highlight>
              </a:rPr>
              <a:t>the</a:t>
            </a:r>
            <a:r>
              <a:rPr lang="en-GB" sz="1600" dirty="0">
                <a:highlight>
                  <a:srgbClr val="FFFF00"/>
                </a:highlight>
              </a:rPr>
              <a:t> “</a:t>
            </a:r>
            <a:r>
              <a:rPr lang="en-GB" sz="1600" dirty="0" err="1">
                <a:highlight>
                  <a:srgbClr val="FFFF00"/>
                </a:highlight>
              </a:rPr>
              <a:t>motor_input_u</a:t>
            </a:r>
            <a:r>
              <a:rPr lang="en-GB" sz="1600" dirty="0">
                <a:highlight>
                  <a:srgbClr val="FFFF00"/>
                </a:highlight>
              </a:rPr>
              <a:t>” topic. CHANGE IT!! To control it to the controller.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AD6977-E9D9-A271-ADCD-FDAB4D36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66166E-70E0-EAD7-EDD2-2B4997AB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4430"/>
            <a:ext cx="5181600" cy="710431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cd ~/ros2_ws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US" sz="1400" dirty="0" err="1">
                <a:latin typeface="Consolas" panose="020B0609020204030204" pitchFamily="49" charset="0"/>
              </a:rPr>
              <a:t>colcon</a:t>
            </a:r>
            <a:r>
              <a:rPr lang="en-US" sz="1400" dirty="0">
                <a:latin typeface="Consolas" panose="020B0609020204030204" pitchFamily="49" charset="0"/>
              </a:rPr>
              <a:t> build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$ source install/</a:t>
            </a:r>
            <a:r>
              <a:rPr lang="en-US" sz="1400" dirty="0" err="1">
                <a:latin typeface="Consolas" panose="020B0609020204030204" pitchFamily="49" charset="0"/>
              </a:rPr>
              <a:t>setup.bash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013F6A-0450-48F1-5891-A872D834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80081"/>
            <a:ext cx="5181600" cy="27954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ros2 launch </a:t>
            </a:r>
            <a:r>
              <a:rPr lang="en-US" sz="1400" dirty="0" err="1">
                <a:latin typeface="Consolas" panose="020B0609020204030204" pitchFamily="49" charset="0"/>
              </a:rPr>
              <a:t>motor_control</a:t>
            </a:r>
            <a:r>
              <a:rPr lang="en-US" sz="1400" dirty="0">
                <a:latin typeface="Consolas" panose="020B0609020204030204" pitchFamily="49" charset="0"/>
              </a:rPr>
              <a:t> motor_launch.py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6EDE6D-8277-9DEC-4E3F-3FCE84192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6112"/>
            <a:ext cx="5181600" cy="27954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GB" sz="1400" dirty="0">
                <a:latin typeface="Consolas" panose="020B0609020204030204" pitchFamily="49" charset="0"/>
              </a:rPr>
              <a:t>ros2 run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72357D-C22C-076A-B5EF-EEBBDCDC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753800"/>
            <a:ext cx="5181600" cy="49498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GB" sz="1400" dirty="0">
                <a:latin typeface="Consolas" panose="020B0609020204030204" pitchFamily="49" charset="0"/>
              </a:rPr>
              <a:t>ros2 topic pub /</a:t>
            </a:r>
            <a:r>
              <a:rPr lang="en-GB" sz="1400" dirty="0" err="1">
                <a:latin typeface="Consolas" panose="020B0609020204030204" pitchFamily="49" charset="0"/>
              </a:rPr>
              <a:t>motor_input_u</a:t>
            </a:r>
            <a:r>
              <a:rPr lang="en-GB" sz="1400" dirty="0">
                <a:latin typeface="Consolas" panose="020B0609020204030204" pitchFamily="49" charset="0"/>
              </a:rPr>
              <a:t> std_msgs/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/Float32 "data: 5.0"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50A78E-EFCE-F1DF-39EB-FD1A2302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74001"/>
            <a:ext cx="5181600" cy="27954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GB" sz="1400" dirty="0">
                <a:latin typeface="Consolas" panose="020B0609020204030204" pitchFamily="49" charset="0"/>
              </a:rPr>
              <a:t>ros2 run </a:t>
            </a:r>
            <a:r>
              <a:rPr lang="en-GB" sz="1400" dirty="0" err="1">
                <a:latin typeface="Consolas" panose="020B0609020204030204" pitchFamily="49" charset="0"/>
              </a:rPr>
              <a:t>rqt_graph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rqt_graph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3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8B2A0-AAC3-9483-A983-BB7B2515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D3F5FB-92DD-7B13-BD1E-D3B25101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825625"/>
            <a:ext cx="5181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In this challenge the student must generate a new node called “controller”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 must make all the changes necessary to the package to generate the feedback structure.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node must subscribe to the “</a:t>
            </a:r>
            <a:r>
              <a:rPr lang="en-GB" sz="1500" dirty="0" err="1"/>
              <a:t>set_point</a:t>
            </a:r>
            <a:r>
              <a:rPr lang="en-GB" sz="1500" dirty="0"/>
              <a:t>” node and publish to the “</a:t>
            </a:r>
            <a:r>
              <a:rPr lang="en-GB" sz="1500" dirty="0" err="1"/>
              <a:t>motor_node</a:t>
            </a:r>
            <a:r>
              <a:rPr lang="en-GB" sz="1500" dirty="0"/>
              <a:t>”.</a:t>
            </a:r>
          </a:p>
          <a:p>
            <a:pPr lvl="1">
              <a:lnSpc>
                <a:spcPct val="150000"/>
              </a:lnSpc>
            </a:pPr>
            <a:r>
              <a:rPr lang="en-GB" sz="1100" dirty="0">
                <a:highlight>
                  <a:srgbClr val="FFFF00"/>
                </a:highlight>
              </a:rPr>
              <a:t>If using your nodes from the class activity, modify the “</a:t>
            </a:r>
            <a:r>
              <a:rPr lang="en-GB" sz="1100" dirty="0" err="1">
                <a:highlight>
                  <a:srgbClr val="FFFF00"/>
                </a:highlight>
              </a:rPr>
              <a:t>set_point</a:t>
            </a:r>
            <a:r>
              <a:rPr lang="en-GB" sz="1100" dirty="0">
                <a:highlight>
                  <a:srgbClr val="FFFF00"/>
                </a:highlight>
              </a:rPr>
              <a:t>” node to change the topic from “</a:t>
            </a:r>
            <a:r>
              <a:rPr lang="en-GB" sz="1100" dirty="0" err="1">
                <a:highlight>
                  <a:srgbClr val="FFFF00"/>
                </a:highlight>
              </a:rPr>
              <a:t>motor_input_u</a:t>
            </a:r>
            <a:r>
              <a:rPr lang="en-GB" sz="1100" dirty="0">
                <a:highlight>
                  <a:srgbClr val="FFFF00"/>
                </a:highlight>
              </a:rPr>
              <a:t>” to “</a:t>
            </a:r>
            <a:r>
              <a:rPr lang="en-GB" sz="1100" dirty="0" err="1">
                <a:highlight>
                  <a:srgbClr val="FFFF00"/>
                </a:highlight>
              </a:rPr>
              <a:t>set_point</a:t>
            </a:r>
            <a:r>
              <a:rPr lang="en-GB" sz="1100" dirty="0">
                <a:highlight>
                  <a:srgbClr val="FFFF00"/>
                </a:highlight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GB" sz="1100" dirty="0">
                <a:highlight>
                  <a:srgbClr val="FFFF00"/>
                </a:highlight>
              </a:rPr>
              <a:t>If using the template, this is already done for you. </a:t>
            </a:r>
          </a:p>
          <a:p>
            <a:pPr>
              <a:lnSpc>
                <a:spcPct val="150000"/>
              </a:lnSpc>
            </a:pPr>
            <a:endParaRPr lang="en-GB" sz="15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GB" sz="1500" dirty="0"/>
          </a:p>
          <a:p>
            <a:pPr>
              <a:lnSpc>
                <a:spcPct val="150000"/>
              </a:lnSpc>
            </a:pPr>
            <a:endParaRPr lang="en-GB" sz="15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F63A-C815-1F83-7F8E-90E2FB45E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C26BC-80EE-AF72-9B7D-3B27406B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397618-4116-7607-A7DD-91B1EB01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41531"/>
            <a:ext cx="6705600" cy="17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04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Nexa-Bold" panose="01000000000000000000" pitchFamily="2" charset="0"/>
              </a:rPr>
              <a:t>motor_sys</a:t>
            </a:r>
            <a:r>
              <a:rPr lang="en-US" sz="2000" dirty="0">
                <a:latin typeface="Nexa-Bold" panose="01000000000000000000" pitchFamily="2" charset="0"/>
              </a:rPr>
              <a:t> node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“process node” is a node made by MCR2, that simulates a  first order system of the 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Approximating a simple DC Motor with a motor driver and an encoder.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input and output of the node are simple messages Float32. </a:t>
            </a:r>
          </a:p>
          <a:p>
            <a:pPr>
              <a:lnSpc>
                <a:spcPct val="150000"/>
              </a:lnSpc>
            </a:pPr>
            <a:r>
              <a:rPr lang="en-US" sz="1400" u="sng" dirty="0"/>
              <a:t>The student must use these messages to communicate with the system.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2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15C5A79A-2209-F4D1-5AE8-CF61DF6C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5004" y="2433045"/>
            <a:ext cx="6272011" cy="23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Nexa-Bold" panose="01000000000000000000" pitchFamily="2" charset="0"/>
              </a:rPr>
              <a:t>motor_sys</a:t>
            </a:r>
            <a:r>
              <a:rPr lang="en-US" sz="2000" dirty="0">
                <a:latin typeface="Nexa-Bold" panose="01000000000000000000" pitchFamily="2" charset="0"/>
              </a:rPr>
              <a:t>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parameters can be set from a launch file “</a:t>
            </a:r>
            <a:r>
              <a:rPr lang="en-US" sz="1400" dirty="0" err="1"/>
              <a:t>motor_launch</a:t>
            </a:r>
            <a:r>
              <a:rPr lang="en-US" sz="1400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node’s parameters are based on Eq. 1.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suggested that for this exercise the parameters remain unchanged.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Hints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encouraged to </a:t>
            </a:r>
            <a:r>
              <a:rPr lang="en-US" sz="1400" dirty="0" err="1"/>
              <a:t>analyse</a:t>
            </a:r>
            <a:r>
              <a:rPr lang="en-US" sz="1400" dirty="0"/>
              <a:t> the system before using it with the controller.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Sending different input signals to verify its </a:t>
            </a:r>
            <a:r>
              <a:rPr lang="en-US" sz="1400" dirty="0" err="1"/>
              <a:t>behaviour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can be tested by using ROS command line tools as follows.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32" y="4602479"/>
            <a:ext cx="5181600" cy="7736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</a:pP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sample_time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#System Sample time</a:t>
            </a:r>
            <a:endParaRPr lang="en-GB" sz="11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sys_gain_K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2.16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Gain parameter K</a:t>
            </a:r>
            <a:endParaRPr lang="en-GB" sz="11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sys_tau_T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	</a:t>
            </a:r>
            <a:r>
              <a:rPr 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#Time constant parameter T</a:t>
            </a:r>
            <a:endParaRPr lang="en-GB" sz="11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initial_conditions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	</a:t>
            </a:r>
            <a:r>
              <a:rPr lang="en-US" sz="11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#System’s Sample time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478791-595F-E10A-ED47-0B327506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602479"/>
            <a:ext cx="5276850" cy="49498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GB" sz="1400" dirty="0">
                <a:latin typeface="Consolas" panose="020B0609020204030204" pitchFamily="49" charset="0"/>
              </a:rPr>
              <a:t>ros2 topic pub /</a:t>
            </a:r>
            <a:r>
              <a:rPr lang="en-GB" sz="1400" dirty="0" err="1">
                <a:latin typeface="Consolas" panose="020B0609020204030204" pitchFamily="49" charset="0"/>
              </a:rPr>
              <a:t>motor_input_u</a:t>
            </a:r>
            <a:r>
              <a:rPr lang="en-GB" sz="1400" dirty="0">
                <a:latin typeface="Consolas" panose="020B0609020204030204" pitchFamily="49" charset="0"/>
              </a:rPr>
              <a:t> std_msgs/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/Float32 "data: 5.0"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258830-9444-7BE8-214B-17E900902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Controller Node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Make a node called “/ctrl” to generate a control input to the “/</a:t>
            </a:r>
            <a:r>
              <a:rPr lang="en-GB" sz="1400" dirty="0" err="1"/>
              <a:t>motor_sys</a:t>
            </a:r>
            <a:r>
              <a:rPr lang="en-GB" sz="1400" dirty="0"/>
              <a:t>” node.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node must publish in the “/</a:t>
            </a:r>
            <a:r>
              <a:rPr lang="en-GB" sz="1400" dirty="0" err="1"/>
              <a:t>motor_input_u</a:t>
            </a:r>
            <a:r>
              <a:rPr lang="en-GB" sz="1400" dirty="0"/>
              <a:t>” topic and subscribe to the “/</a:t>
            </a:r>
            <a:r>
              <a:rPr lang="en-GB" sz="1400" dirty="0" err="1"/>
              <a:t>motor_output_y</a:t>
            </a:r>
            <a:r>
              <a:rPr lang="en-GB" sz="1400" dirty="0"/>
              <a:t>” and “/</a:t>
            </a:r>
            <a:r>
              <a:rPr lang="en-GB" sz="1400" dirty="0" err="1"/>
              <a:t>set_point</a:t>
            </a:r>
            <a:r>
              <a:rPr lang="en-GB" sz="1400" dirty="0"/>
              <a:t>” topics.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control node parameters must be set in the launch file or as a config file (YAML).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user must be able to tune the parameter at runtime, and if a parameter is incorrect, the node must let the user know.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06EB-FE9D-9995-7D70-5A53E8B0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9713"/>
            <a:ext cx="5181600" cy="50673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n-GB" sz="1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GB" sz="1400" dirty="0"/>
              <a:t>The sampling time and rate can be the same as the “/system” node.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GB" sz="1400" b="1" u="sng" dirty="0"/>
              <a:t>It is strictly forbidden to use any other python library, other than NumPy. The controller must be made without using any predefined online controllers.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Make or modify a Launch file that opens and runs the three nodes continuously.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parameters of the three nodes must be set in the launch file.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Use the </a:t>
            </a:r>
            <a:r>
              <a:rPr lang="en-GB" sz="1800" dirty="0" err="1"/>
              <a:t>rqt_plot</a:t>
            </a:r>
            <a:r>
              <a:rPr lang="en-GB" sz="1800" dirty="0"/>
              <a:t> and </a:t>
            </a:r>
            <a:r>
              <a:rPr lang="en-GB" sz="1800" dirty="0" err="1"/>
              <a:t>rqt_graphs</a:t>
            </a:r>
            <a:r>
              <a:rPr lang="en-GB" sz="1800" dirty="0"/>
              <a:t> to visualise the results.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Use the </a:t>
            </a:r>
            <a:r>
              <a:rPr lang="en-GB" sz="1800" dirty="0" err="1"/>
              <a:t>rqt_reconfigure</a:t>
            </a:r>
            <a:r>
              <a:rPr lang="en-GB" sz="1800" dirty="0"/>
              <a:t> to modify the parameters at runtime.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2000" dirty="0">
                <a:latin typeface="Nexa-Bold" panose="01000000000000000000" pitchFamily="2" charset="0"/>
              </a:rPr>
              <a:t>Expected Results</a:t>
            </a:r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D9F2F-CF5A-DFF0-D239-1B33E8FB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080914"/>
            <a:ext cx="5844208" cy="2555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260B8-E443-EB97-BD79-5824B155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263" y="2389660"/>
            <a:ext cx="3662082" cy="13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4BCD4-D861-24EB-BDD7-55B74DF0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D3C4DB-AC6C-1B67-26C0-EB1269330B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output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3"/>
                  </a:rPr>
                  <a:t>here</a:t>
                </a:r>
                <a:r>
                  <a:rPr lang="en-GB" sz="1400" dirty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D3C4DB-AC6C-1B67-26C0-EB1269330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294" r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9782-286F-76B7-6D6A-5A28A5D6C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9713"/>
            <a:ext cx="5181600" cy="5067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Use </a:t>
            </a:r>
            <a:r>
              <a:rPr lang="en-GB" sz="1400" dirty="0" err="1"/>
              <a:t>rqt_reconfigure</a:t>
            </a:r>
            <a:r>
              <a:rPr lang="en-GB" sz="1400" dirty="0"/>
              <a:t> to modify the parameters at runtime and tune the PID controller.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endParaRPr lang="en-GB" sz="1400" b="1" u="s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C6D333-D012-EC65-9CA7-9E6AF815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D125DD-D823-4810-339B-B28843F61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22811"/>
            <a:ext cx="5276850" cy="279544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400" dirty="0">
                <a:latin typeface="Consolas" panose="020B0609020204030204" pitchFamily="49" charset="0"/>
              </a:rPr>
              <a:t>$ </a:t>
            </a:r>
            <a:r>
              <a:rPr lang="en-GB" sz="1400" dirty="0">
                <a:latin typeface="Consolas" panose="020B0609020204030204" pitchFamily="49" charset="0"/>
              </a:rPr>
              <a:t>ros2 run </a:t>
            </a:r>
            <a:r>
              <a:rPr lang="en-GB" sz="1400" dirty="0" err="1">
                <a:latin typeface="Consolas" panose="020B0609020204030204" pitchFamily="49" charset="0"/>
              </a:rPr>
              <a:t>rqt_reconfigure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rqt_reconfigure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DE4AC-FEAA-48C9-D512-783642120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318" y="3149456"/>
            <a:ext cx="3854244" cy="29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8755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1362</Words>
  <Application>Microsoft Office PowerPoint</Application>
  <PresentationFormat>Widescreen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</vt:lpstr>
      <vt:lpstr>Mini Challenge 2</vt:lpstr>
      <vt:lpstr>Mini Challenge 2</vt:lpstr>
      <vt:lpstr>Mini Challenge 2</vt:lpstr>
      <vt:lpstr>Mini Challenge 2</vt:lpstr>
      <vt:lpstr>Mini Challenge 2</vt:lpstr>
      <vt:lpstr>Mini Challenge 2</vt:lpstr>
      <vt:lpstr>Mini Challenge 2 (Extension)</vt:lpstr>
      <vt:lpstr>Mini Challenge 2 (Extension)</vt:lpstr>
      <vt:lpstr>Mini Challenge 2 (Extension)</vt:lpstr>
      <vt:lpstr>Mini Challenge 2 (Extra)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15</cp:revision>
  <dcterms:created xsi:type="dcterms:W3CDTF">2022-11-10T18:38:46Z</dcterms:created>
  <dcterms:modified xsi:type="dcterms:W3CDTF">2025-01-22T18:53:34Z</dcterms:modified>
</cp:coreProperties>
</file>