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58" r:id="rId3"/>
    <p:sldId id="269" r:id="rId4"/>
    <p:sldId id="271" r:id="rId5"/>
    <p:sldId id="272" r:id="rId6"/>
    <p:sldId id="388" r:id="rId7"/>
    <p:sldId id="407" r:id="rId8"/>
    <p:sldId id="408" r:id="rId9"/>
    <p:sldId id="406" r:id="rId10"/>
    <p:sldId id="396" r:id="rId11"/>
    <p:sldId id="409" r:id="rId12"/>
    <p:sldId id="410" r:id="rId13"/>
    <p:sldId id="411" r:id="rId14"/>
    <p:sldId id="412" r:id="rId15"/>
    <p:sldId id="397" r:id="rId16"/>
    <p:sldId id="355" r:id="rId17"/>
    <p:sldId id="389" r:id="rId18"/>
    <p:sldId id="390" r:id="rId19"/>
    <p:sldId id="391" r:id="rId20"/>
    <p:sldId id="392" r:id="rId21"/>
    <p:sldId id="393" r:id="rId22"/>
    <p:sldId id="394" r:id="rId23"/>
    <p:sldId id="262" r:id="rId24"/>
    <p:sldId id="263" r:id="rId25"/>
    <p:sldId id="264" r:id="rId26"/>
    <p:sldId id="395" r:id="rId27"/>
    <p:sldId id="357" r:id="rId28"/>
    <p:sldId id="413" r:id="rId29"/>
    <p:sldId id="414" r:id="rId30"/>
    <p:sldId id="415" r:id="rId31"/>
    <p:sldId id="416" r:id="rId32"/>
    <p:sldId id="325" r:id="rId33"/>
    <p:sldId id="434" r:id="rId34"/>
    <p:sldId id="418" r:id="rId35"/>
    <p:sldId id="419" r:id="rId36"/>
    <p:sldId id="421" r:id="rId37"/>
    <p:sldId id="422" r:id="rId38"/>
    <p:sldId id="424" r:id="rId39"/>
    <p:sldId id="417" r:id="rId40"/>
    <p:sldId id="420" r:id="rId41"/>
    <p:sldId id="425" r:id="rId42"/>
    <p:sldId id="426" r:id="rId43"/>
    <p:sldId id="435" r:id="rId44"/>
    <p:sldId id="281" r:id="rId45"/>
    <p:sldId id="427" r:id="rId46"/>
    <p:sldId id="284" r:id="rId47"/>
    <p:sldId id="428" r:id="rId48"/>
    <p:sldId id="356" r:id="rId49"/>
    <p:sldId id="364" r:id="rId50"/>
    <p:sldId id="429" r:id="rId51"/>
    <p:sldId id="430" r:id="rId52"/>
    <p:sldId id="431" r:id="rId53"/>
    <p:sldId id="432" r:id="rId54"/>
    <p:sldId id="436" r:id="rId55"/>
    <p:sldId id="321" r:id="rId56"/>
    <p:sldId id="438" r:id="rId57"/>
    <p:sldId id="439" r:id="rId58"/>
    <p:sldId id="443" r:id="rId59"/>
    <p:sldId id="444" r:id="rId60"/>
    <p:sldId id="305" r:id="rId61"/>
    <p:sldId id="445" r:id="rId62"/>
    <p:sldId id="441" r:id="rId63"/>
    <p:sldId id="442" r:id="rId64"/>
    <p:sldId id="446" r:id="rId65"/>
    <p:sldId id="447" r:id="rId66"/>
    <p:sldId id="448" r:id="rId67"/>
    <p:sldId id="450" r:id="rId68"/>
    <p:sldId id="451" r:id="rId69"/>
    <p:sldId id="440" r:id="rId70"/>
    <p:sldId id="453" r:id="rId71"/>
    <p:sldId id="454" r:id="rId72"/>
    <p:sldId id="455" r:id="rId73"/>
    <p:sldId id="456" r:id="rId74"/>
    <p:sldId id="458" r:id="rId75"/>
    <p:sldId id="403" r:id="rId76"/>
    <p:sldId id="311" r:id="rId77"/>
    <p:sldId id="399" r:id="rId78"/>
    <p:sldId id="401" r:id="rId79"/>
    <p:sldId id="404" r:id="rId80"/>
    <p:sldId id="400" r:id="rId81"/>
    <p:sldId id="405" r:id="rId82"/>
    <p:sldId id="259" r:id="rId83"/>
    <p:sldId id="257" r:id="rId84"/>
    <p:sldId id="285" r:id="rId85"/>
    <p:sldId id="372" r:id="rId86"/>
    <p:sldId id="373" r:id="rId87"/>
    <p:sldId id="374" r:id="rId88"/>
    <p:sldId id="375" r:id="rId89"/>
    <p:sldId id="370" r:id="rId90"/>
    <p:sldId id="376" r:id="rId91"/>
    <p:sldId id="452" r:id="rId92"/>
    <p:sldId id="297" r:id="rId93"/>
    <p:sldId id="387" r:id="rId94"/>
    <p:sldId id="275" r:id="rId95"/>
    <p:sldId id="276" r:id="rId9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6247" autoAdjust="0"/>
  </p:normalViewPr>
  <p:slideViewPr>
    <p:cSldViewPr snapToGrid="0">
      <p:cViewPr>
        <p:scale>
          <a:sx n="100" d="100"/>
          <a:sy n="100" d="100"/>
        </p:scale>
        <p:origin x="792" y="240"/>
      </p:cViewPr>
      <p:guideLst/>
    </p:cSldViewPr>
  </p:slideViewPr>
  <p:outlineViewPr>
    <p:cViewPr>
      <p:scale>
        <a:sx n="33" d="100"/>
        <a:sy n="33" d="100"/>
      </p:scale>
      <p:origin x="0" y="-2909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95A5F80E-67A1-4E12-9323-A20C6670B505}" type="datetimeFigureOut">
              <a:rPr lang="en-GB" smtClean="0"/>
              <a:t>20/01/2025</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ABA4D20E-6A40-479B-887D-40A0E38D1A1E}" type="slidenum">
              <a:rPr lang="en-GB" smtClean="0"/>
              <a:t>‹#›</a:t>
            </a:fld>
            <a:endParaRPr lang="en-GB"/>
          </a:p>
        </p:txBody>
      </p:sp>
    </p:spTree>
    <p:extLst>
      <p:ext uri="{BB962C8B-B14F-4D97-AF65-F5344CB8AC3E}">
        <p14:creationId xmlns:p14="http://schemas.microsoft.com/office/powerpoint/2010/main" val="395383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ros2.org/foxy/api/rclpy/api/parameters.html"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roboticsbackend.com/ros2-yaml-param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ros2.org/foxy/api/rclpy/api/parameters.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roboticsbackend.com/ros2-yaml-param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A4D20E-6A40-479B-887D-40A0E38D1A1E}" type="slidenum">
              <a:rPr lang="en-GB" smtClean="0"/>
              <a:t>5</a:t>
            </a:fld>
            <a:endParaRPr lang="en-GB"/>
          </a:p>
        </p:txBody>
      </p:sp>
    </p:spTree>
    <p:extLst>
      <p:ext uri="{BB962C8B-B14F-4D97-AF65-F5344CB8AC3E}">
        <p14:creationId xmlns:p14="http://schemas.microsoft.com/office/powerpoint/2010/main" val="266968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Parameters — </a:t>
            </a:r>
            <a:r>
              <a:rPr lang="en-US" dirty="0" err="1">
                <a:hlinkClick r:id="rId3"/>
              </a:rPr>
              <a:t>rclpy</a:t>
            </a:r>
            <a:r>
              <a:rPr lang="en-US" dirty="0">
                <a:hlinkClick r:id="rId3"/>
              </a:rPr>
              <a:t> 0.6.1 documentation (ros2.org)</a:t>
            </a:r>
            <a:endParaRPr lang="en-US" dirty="0"/>
          </a:p>
          <a:p>
            <a:r>
              <a:rPr lang="en-US" dirty="0">
                <a:hlinkClick r:id="rId4"/>
              </a:rPr>
              <a:t>ROS2 YAML For Parameters - The Robotics Back-End (roboticsbackend.com)</a:t>
            </a:r>
            <a:endParaRPr lang="en-US" dirty="0"/>
          </a:p>
        </p:txBody>
      </p:sp>
      <p:sp>
        <p:nvSpPr>
          <p:cNvPr id="4" name="Slide Number Placeholder 3"/>
          <p:cNvSpPr>
            <a:spLocks noGrp="1"/>
          </p:cNvSpPr>
          <p:nvPr>
            <p:ph type="sldNum" sz="quarter" idx="5"/>
          </p:nvPr>
        </p:nvSpPr>
        <p:spPr/>
        <p:txBody>
          <a:bodyPr/>
          <a:lstStyle/>
          <a:p>
            <a:fld id="{ABA4D20E-6A40-479B-887D-40A0E38D1A1E}" type="slidenum">
              <a:rPr lang="en-GB" smtClean="0"/>
              <a:t>44</a:t>
            </a:fld>
            <a:endParaRPr lang="en-GB"/>
          </a:p>
        </p:txBody>
      </p:sp>
    </p:spTree>
    <p:extLst>
      <p:ext uri="{BB962C8B-B14F-4D97-AF65-F5344CB8AC3E}">
        <p14:creationId xmlns:p14="http://schemas.microsoft.com/office/powerpoint/2010/main" val="128389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52B84-F488-4EB1-804E-D09EB231F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04488-C34E-F156-BC01-2275E31A9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B7DE3E-1FBD-AC47-084B-97A8D3E78D54}"/>
              </a:ext>
            </a:extLst>
          </p:cNvPr>
          <p:cNvSpPr>
            <a:spLocks noGrp="1"/>
          </p:cNvSpPr>
          <p:nvPr>
            <p:ph type="body" idx="1"/>
          </p:nvPr>
        </p:nvSpPr>
        <p:spPr/>
        <p:txBody>
          <a:bodyPr/>
          <a:lstStyle/>
          <a:p>
            <a:r>
              <a:rPr lang="en-US" dirty="0">
                <a:hlinkClick r:id="rId3"/>
              </a:rPr>
              <a:t>Parameters — </a:t>
            </a:r>
            <a:r>
              <a:rPr lang="en-US" dirty="0" err="1">
                <a:hlinkClick r:id="rId3"/>
              </a:rPr>
              <a:t>rclpy</a:t>
            </a:r>
            <a:r>
              <a:rPr lang="en-US" dirty="0">
                <a:hlinkClick r:id="rId3"/>
              </a:rPr>
              <a:t> 0.6.1 documentation (ros2.org)</a:t>
            </a:r>
            <a:endParaRPr lang="en-US" dirty="0"/>
          </a:p>
          <a:p>
            <a:r>
              <a:rPr lang="en-US" dirty="0">
                <a:hlinkClick r:id="rId4"/>
              </a:rPr>
              <a:t>ROS2 YAML For Parameters - The Robotics Back-End (roboticsbackend.com)</a:t>
            </a:r>
            <a:endParaRPr lang="en-US" dirty="0"/>
          </a:p>
        </p:txBody>
      </p:sp>
      <p:sp>
        <p:nvSpPr>
          <p:cNvPr id="4" name="Slide Number Placeholder 3">
            <a:extLst>
              <a:ext uri="{FF2B5EF4-FFF2-40B4-BE49-F238E27FC236}">
                <a16:creationId xmlns:a16="http://schemas.microsoft.com/office/drawing/2014/main" id="{43A8353A-A99E-56BC-0E74-48EBA2ECFD83}"/>
              </a:ext>
            </a:extLst>
          </p:cNvPr>
          <p:cNvSpPr>
            <a:spLocks noGrp="1"/>
          </p:cNvSpPr>
          <p:nvPr>
            <p:ph type="sldNum" sz="quarter" idx="5"/>
          </p:nvPr>
        </p:nvSpPr>
        <p:spPr/>
        <p:txBody>
          <a:bodyPr/>
          <a:lstStyle/>
          <a:p>
            <a:fld id="{ABA4D20E-6A40-479B-887D-40A0E38D1A1E}" type="slidenum">
              <a:rPr lang="en-GB" smtClean="0"/>
              <a:t>45</a:t>
            </a:fld>
            <a:endParaRPr lang="en-GB"/>
          </a:p>
        </p:txBody>
      </p:sp>
    </p:spTree>
    <p:extLst>
      <p:ext uri="{BB962C8B-B14F-4D97-AF65-F5344CB8AC3E}">
        <p14:creationId xmlns:p14="http://schemas.microsoft.com/office/powerpoint/2010/main" val="288303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generally don’t want to use a service for continuous calls; topics or even actions would be better suited.</a:t>
            </a:r>
          </a:p>
        </p:txBody>
      </p:sp>
      <p:sp>
        <p:nvSpPr>
          <p:cNvPr id="4" name="Slide Number Placeholder 3"/>
          <p:cNvSpPr>
            <a:spLocks noGrp="1"/>
          </p:cNvSpPr>
          <p:nvPr>
            <p:ph type="sldNum" sz="quarter" idx="5"/>
          </p:nvPr>
        </p:nvSpPr>
        <p:spPr/>
        <p:txBody>
          <a:bodyPr/>
          <a:lstStyle/>
          <a:p>
            <a:fld id="{3FB7B22E-3A20-4C65-BF9F-7AEA22C512E4}" type="slidenum">
              <a:rPr lang="en-GB" smtClean="0"/>
              <a:t>55</a:t>
            </a:fld>
            <a:endParaRPr lang="en-GB"/>
          </a:p>
        </p:txBody>
      </p:sp>
    </p:spTree>
    <p:extLst>
      <p:ext uri="{BB962C8B-B14F-4D97-AF65-F5344CB8AC3E}">
        <p14:creationId xmlns:p14="http://schemas.microsoft.com/office/powerpoint/2010/main" val="750001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B94C0-029C-2234-9D3E-63DF9A456E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A9628-EB48-06AD-A634-88C2A81C7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5DE32-AE3C-0038-84F1-239D897C9748}"/>
              </a:ext>
            </a:extLst>
          </p:cNvPr>
          <p:cNvSpPr>
            <a:spLocks noGrp="1"/>
          </p:cNvSpPr>
          <p:nvPr>
            <p:ph type="body" idx="1"/>
          </p:nvPr>
        </p:nvSpPr>
        <p:spPr/>
        <p:txBody>
          <a:bodyPr/>
          <a:lstStyle/>
          <a:p>
            <a:pPr defTabSz="990752">
              <a:defRPr/>
            </a:pPr>
            <a:r>
              <a:rPr lang="en-US" sz="1300" dirty="0">
                <a:solidFill>
                  <a:schemeClr val="bg2">
                    <a:lumMod val="50000"/>
                  </a:schemeClr>
                </a:solidFill>
                <a:latin typeface="Nexa-Light" panose="01000000000000000000" pitchFamily="2" charset="0"/>
              </a:rPr>
              <a:t>Your CMakeLists.txt need not specify Python-only dependencies. They are resolved automatically via </a:t>
            </a:r>
            <a:r>
              <a:rPr lang="en-US" sz="1300" dirty="0" err="1">
                <a:solidFill>
                  <a:schemeClr val="bg2">
                    <a:lumMod val="50000"/>
                  </a:schemeClr>
                </a:solidFill>
                <a:latin typeface="Nexa-Light" panose="01000000000000000000" pitchFamily="2" charset="0"/>
              </a:rPr>
              <a:t>sys.path</a:t>
            </a:r>
            <a:r>
              <a:rPr lang="en-US" sz="1300" dirty="0">
                <a:solidFill>
                  <a:schemeClr val="bg2">
                    <a:lumMod val="50000"/>
                  </a:schemeClr>
                </a:solidFill>
                <a:latin typeface="Nexa-Light" panose="01000000000000000000" pitchFamily="2" charset="0"/>
              </a:rPr>
              <a:t>. </a:t>
            </a:r>
          </a:p>
          <a:p>
            <a:pPr defTabSz="990752">
              <a:defRPr/>
            </a:pPr>
            <a:endParaRPr lang="en-US" sz="1300" dirty="0">
              <a:solidFill>
                <a:schemeClr val="bg2">
                  <a:lumMod val="50000"/>
                </a:schemeClr>
              </a:solidFill>
              <a:latin typeface="Nexa-Light" panose="01000000000000000000" pitchFamily="2" charset="0"/>
            </a:endParaRPr>
          </a:p>
          <a:p>
            <a:pPr defTabSz="990752">
              <a:defRPr/>
            </a:pPr>
            <a:r>
              <a:rPr lang="en-US" sz="1300" dirty="0">
                <a:solidFill>
                  <a:schemeClr val="bg2">
                    <a:lumMod val="50000"/>
                  </a:schemeClr>
                </a:solidFill>
                <a:latin typeface="Nexa-Light" panose="01000000000000000000" pitchFamily="2" charset="0"/>
              </a:rPr>
              <a:t>The dependencies declared in the manifest are not used in the build process. if you omit them here, you likely won’t see any error messages until you distribute your package to others who try to build it without having the required packages installed.</a:t>
            </a:r>
            <a:endParaRPr lang="en-GB" sz="1300" dirty="0">
              <a:solidFill>
                <a:schemeClr val="bg2">
                  <a:lumMod val="50000"/>
                </a:schemeClr>
              </a:solidFill>
              <a:latin typeface="Nexa-Light"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08898C8D-261C-C053-5504-5B39B05B7735}"/>
              </a:ext>
            </a:extLst>
          </p:cNvPr>
          <p:cNvSpPr>
            <a:spLocks noGrp="1"/>
          </p:cNvSpPr>
          <p:nvPr>
            <p:ph type="sldNum" sz="quarter" idx="5"/>
          </p:nvPr>
        </p:nvSpPr>
        <p:spPr/>
        <p:txBody>
          <a:bodyPr/>
          <a:lstStyle/>
          <a:p>
            <a:fld id="{ABA4D20E-6A40-479B-887D-40A0E38D1A1E}" type="slidenum">
              <a:rPr lang="en-GB" smtClean="0"/>
              <a:t>61</a:t>
            </a:fld>
            <a:endParaRPr lang="en-GB"/>
          </a:p>
        </p:txBody>
      </p:sp>
    </p:spTree>
    <p:extLst>
      <p:ext uri="{BB962C8B-B14F-4D97-AF65-F5344CB8AC3E}">
        <p14:creationId xmlns:p14="http://schemas.microsoft.com/office/powerpoint/2010/main" val="359844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A4D20E-6A40-479B-887D-40A0E38D1A1E}" type="slidenum">
              <a:rPr lang="en-GB" smtClean="0"/>
              <a:t>83</a:t>
            </a:fld>
            <a:endParaRPr lang="en-GB"/>
          </a:p>
        </p:txBody>
      </p:sp>
    </p:spTree>
    <p:extLst>
      <p:ext uri="{BB962C8B-B14F-4D97-AF65-F5344CB8AC3E}">
        <p14:creationId xmlns:p14="http://schemas.microsoft.com/office/powerpoint/2010/main" val="476480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9FAAA0D-837B-4FE5-AE45-486A4564BFFE}"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F063759-FCF0-4046-A049-4BE5B3A446CA}" type="datetime1">
              <a:rPr lang="en-GB" smtClean="0"/>
              <a:t>20/01/2025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3938F8F9-F830-4694-8482-3A841B74BC76}"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68735010-2AFC-4800-ACED-9EEBB31C0BE4}" type="datetime1">
              <a:rPr lang="en-GB" smtClean="0"/>
              <a:t>20/01/2025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578677B4-C15C-4800-B592-2BB4B65FC44E}" type="datetime1">
              <a:rPr lang="en-GB" smtClean="0"/>
              <a:t>20/01/2025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7810C805-9076-4110-8DF8-2C6D4BA02DED}" type="datetime1">
              <a:rPr lang="en-GB" smtClean="0"/>
              <a:t>20/01/2025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570F0EE3-6F4D-473F-8282-7370460BBCE3}" type="datetime1">
              <a:rPr lang="en-GB" smtClean="0"/>
              <a:t>20/01/2025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4E81082A-B083-43B7-A9CF-793DF8863EE7}" type="datetime1">
              <a:rPr lang="en-GB" smtClean="0"/>
              <a:t>20/01/2025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B5E95A4E-797D-4D01-B91C-A7F8F550074D}" type="datetime1">
              <a:rPr lang="en-GB" smtClean="0"/>
              <a:t>20/01/2025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B22B0C1-A0C1-42A8-8FD3-2554729B6574}" type="datetime1">
              <a:rPr lang="en-GB" smtClean="0"/>
              <a:t>20/01/2025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186AC85A-6EB5-4687-8295-79AC689A1BDA}" type="datetime1">
              <a:rPr lang="en-GB" smtClean="0"/>
              <a:t>20/01/2025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FD3B9C08-8B72-4EDD-9BA9-C003922AE161}" type="datetime1">
              <a:rPr lang="en-GB" smtClean="0"/>
              <a:t>20/01/2025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6A9FF8A0-66A8-46BD-AC57-3346B2481543}" type="datetime1">
              <a:rPr lang="en-GB" smtClean="0"/>
              <a:t>20/01/2025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B1BEFEA9-1C59-4AF8-A6DB-4834DF27CB18}"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E3517AC-70EB-4048-9E0F-DB5F052CDE3E}"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7F52C92F-97F9-4D3B-9C35-3D4786EF36C2}"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FF062D73-4574-4306-ADE8-7319EBE70A13}"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BA3C8896-C47F-41BF-A1A2-213B2CC7DAAC}" type="datetime1">
              <a:rPr lang="en-GB" smtClean="0"/>
              <a:t>20/01/2025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42E37947-DF50-4521-9471-6827B8CB9601}" type="datetime1">
              <a:rPr lang="en-GB" smtClean="0"/>
              <a:t>20/01/2025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124EE10-5242-493F-8110-AD29EA3EF9D2}" type="datetime1">
              <a:rPr lang="en-GB" smtClean="0"/>
              <a:t>20/01/2025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1390588C-C4CA-4B92-A9AB-F2B1C380C297}"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55E21D05-E016-42DE-8C62-98989465845A}"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048B513B-9B5F-4023-A59A-70C30076953A}"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562CF7C8-3EC7-499D-A3DF-615487DC4C82}" type="datetime1">
              <a:rPr lang="en-GB" smtClean="0"/>
              <a:t>20/01/2025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D8EF7D09-3DAB-4C73-8A03-41E1C77D1119}"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19969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0F982EE1-945E-4695-AD80-A7B847EE40E3}"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58584853-FAA5-4937-A1B6-0C86002D0BCD}"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79D28B6A-FB3B-4756-96D2-D727D0C0BEA5}" type="datetime1">
              <a:rPr lang="en-GB" smtClean="0"/>
              <a:t>20/01/2025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4750B-FC50-4FA6-B5F9-3BB6A7F61D39}" type="datetime1">
              <a:rPr lang="en-GB" smtClean="0"/>
              <a:t>20/01/2025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 id="2147483700" r:id="rId4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ros2/example_interfaces/tree/rolling/srv" TargetMode="Externa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hyperlink" Target="https://cmake.org/" TargetMode="External"/><Relationship Id="rId2" Type="http://schemas.openxmlformats.org/officeDocument/2006/relationships/hyperlink" Target="https://docs.ros.org/en/foxy/How-To-Guides/Ament-CMake-Documentation.html" TargetMode="External"/><Relationship Id="rId1" Type="http://schemas.openxmlformats.org/officeDocument/2006/relationships/slideLayout" Target="../slideLayouts/slideLayout22.xml"/><Relationship Id="rId6" Type="http://schemas.openxmlformats.org/officeDocument/2006/relationships/image" Target="../media/image26.png"/><Relationship Id="rId5" Type="http://schemas.openxmlformats.org/officeDocument/2006/relationships/hyperlink" Target="https://docs.ros.org/en/crystal/Tutorials/Creating-Your-First-ROS2-Package.html" TargetMode="External"/><Relationship Id="rId4" Type="http://schemas.openxmlformats.org/officeDocument/2006/relationships/hyperlink" Target="http://wiki.ros.org/catkin/CMakeLists.tx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hyperlink" Target="https://docs.ros.org/en/foxy/How-To-Guides/Ament-CMake-Documentation.html" TargetMode="External"/><Relationship Id="rId2" Type="http://schemas.openxmlformats.org/officeDocument/2006/relationships/hyperlink" Target="http://docs.ros.org/en/melodic/api/catkin/html/howto/format2/python_module_dependencies.html" TargetMode="External"/><Relationship Id="rId1" Type="http://schemas.openxmlformats.org/officeDocument/2006/relationships/slideLayout" Target="../slideLayouts/slideLayout22.xml"/><Relationship Id="rId5" Type="http://schemas.openxmlformats.org/officeDocument/2006/relationships/image" Target="../media/image27.png"/><Relationship Id="rId4" Type="http://schemas.openxmlformats.org/officeDocument/2006/relationships/hyperlink" Target="https://sir.upc.edu/projects/rostutorials/2-development_tools/index.html#good-practice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halvorsen.blog/documents/programming/python/resources/powerpoints/Discrete%20Systems%20with%20Python.pdf" TargetMode="Externa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3" Type="http://schemas.openxmlformats.org/officeDocument/2006/relationships/hyperlink" Target="http://wiki.ros.org/ROS/Tutorials/CustomMessagePublisherSubscriber%28python%29"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hyperlink" Target="http://wiki.ros.org/ROS/Tutorials/CreatingMsgAndSrv" TargetMode="External"/><Relationship Id="rId4" Type="http://schemas.openxmlformats.org/officeDocument/2006/relationships/hyperlink" Target="http://wiki.ros.org/ROS/Tutorials/DefiningCustomMessage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alvorsen.blog/documents/programming/python/resources/powerpoints/Discrete%20Systems%20with%20Python.pdf" TargetMode="External"/><Relationship Id="rId1" Type="http://schemas.openxmlformats.org/officeDocument/2006/relationships/slideLayout" Target="../slideLayouts/slideLayout2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8.xml"/><Relationship Id="rId5" Type="http://schemas.openxmlformats.org/officeDocument/2006/relationships/image" Target="../media/image37.svg"/><Relationship Id="rId4" Type="http://schemas.openxmlformats.org/officeDocument/2006/relationships/image" Target="../media/image3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2A51-8E1D-11FC-A9CD-0CDFB2EC31A1}"/>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4E3187FE-A4A8-911D-2E1C-7446BAEE6B9D}"/>
              </a:ext>
            </a:extLst>
          </p:cNvPr>
          <p:cNvSpPr>
            <a:spLocks noGrp="1"/>
          </p:cNvSpPr>
          <p:nvPr>
            <p:ph type="subTitle" idx="1"/>
          </p:nvPr>
        </p:nvSpPr>
        <p:spPr/>
        <p:txBody>
          <a:bodyPr/>
          <a:lstStyle/>
          <a:p>
            <a:r>
              <a:rPr lang="en-GB" dirty="0"/>
              <a:t>Practicalities</a:t>
            </a:r>
          </a:p>
        </p:txBody>
      </p:sp>
    </p:spTree>
    <p:extLst>
      <p:ext uri="{BB962C8B-B14F-4D97-AF65-F5344CB8AC3E}">
        <p14:creationId xmlns:p14="http://schemas.microsoft.com/office/powerpoint/2010/main" val="277421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1A958-7FD1-2C29-1DC6-9C40E62ECDB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BB914C2-8082-BA9D-E77C-9FC9F67E827F}"/>
              </a:ext>
            </a:extLst>
          </p:cNvPr>
          <p:cNvSpPr>
            <a:spLocks noGrp="1"/>
          </p:cNvSpPr>
          <p:nvPr>
            <p:ph sz="half" idx="1"/>
          </p:nvPr>
        </p:nvSpPr>
        <p:spPr>
          <a:xfrm>
            <a:off x="317918" y="1820039"/>
            <a:ext cx="5181600" cy="4351338"/>
          </a:xfrm>
        </p:spPr>
        <p:txBody>
          <a:bodyPr/>
          <a:lstStyle/>
          <a:p>
            <a:pPr marL="0" indent="0">
              <a:lnSpc>
                <a:spcPct val="150000"/>
              </a:lnSpc>
              <a:buNone/>
            </a:pPr>
            <a:r>
              <a:rPr lang="en-GB" sz="1800" dirty="0">
                <a:latin typeface="Nexa-Bold" panose="01000000000000000000" pitchFamily="2" charset="0"/>
              </a:rPr>
              <a:t>DC Motor Node Structure</a:t>
            </a:r>
          </a:p>
          <a:p>
            <a:pPr>
              <a:lnSpc>
                <a:spcPct val="150000"/>
              </a:lnSpc>
            </a:pPr>
            <a:r>
              <a:rPr lang="en-US" sz="1600" dirty="0"/>
              <a:t>The node subscribes to the topic “/motor_input_u” and publishes the vales of the motor speed on the topic “/motor_output_y”.</a:t>
            </a:r>
          </a:p>
          <a:p>
            <a:pPr>
              <a:lnSpc>
                <a:spcPct val="150000"/>
              </a:lnSpc>
            </a:pPr>
            <a:r>
              <a:rPr lang="en-US" sz="1600" dirty="0"/>
              <a:t>Both topics contain an interface (message) Float32</a:t>
            </a:r>
          </a:p>
        </p:txBody>
      </p:sp>
      <p:sp>
        <p:nvSpPr>
          <p:cNvPr id="8" name="Slide Number Placeholder 7">
            <a:extLst>
              <a:ext uri="{FF2B5EF4-FFF2-40B4-BE49-F238E27FC236}">
                <a16:creationId xmlns:a16="http://schemas.microsoft.com/office/drawing/2014/main" id="{3DF05B55-6C61-75B8-6976-F9DB59F16014}"/>
              </a:ext>
            </a:extLst>
          </p:cNvPr>
          <p:cNvSpPr>
            <a:spLocks noGrp="1"/>
          </p:cNvSpPr>
          <p:nvPr>
            <p:ph type="sldNum" sz="quarter" idx="12"/>
          </p:nvPr>
        </p:nvSpPr>
        <p:spPr/>
        <p:txBody>
          <a:bodyPr/>
          <a:lstStyle/>
          <a:p>
            <a:fld id="{E33F180C-7AC5-428A-9DBB-8DF57BA31570}" type="slidenum">
              <a:rPr lang="en-GB" smtClean="0"/>
              <a:t>10</a:t>
            </a:fld>
            <a:endParaRPr lang="en-GB" dirty="0"/>
          </a:p>
        </p:txBody>
      </p:sp>
      <p:sp>
        <p:nvSpPr>
          <p:cNvPr id="5" name="Title 4">
            <a:extLst>
              <a:ext uri="{FF2B5EF4-FFF2-40B4-BE49-F238E27FC236}">
                <a16:creationId xmlns:a16="http://schemas.microsoft.com/office/drawing/2014/main" id="{92A2BABD-DAD4-ACC7-47B6-E66427228D3A}"/>
              </a:ext>
            </a:extLst>
          </p:cNvPr>
          <p:cNvSpPr>
            <a:spLocks noGrp="1"/>
          </p:cNvSpPr>
          <p:nvPr>
            <p:ph type="title"/>
          </p:nvPr>
        </p:nvSpPr>
        <p:spPr/>
        <p:txBody>
          <a:bodyPr/>
          <a:lstStyle/>
          <a:p>
            <a:r>
              <a:rPr lang="en-US" dirty="0"/>
              <a:t>Activity 1 – ROS Namespaces</a:t>
            </a:r>
          </a:p>
        </p:txBody>
      </p:sp>
      <p:grpSp>
        <p:nvGrpSpPr>
          <p:cNvPr id="12" name="Group 11">
            <a:extLst>
              <a:ext uri="{FF2B5EF4-FFF2-40B4-BE49-F238E27FC236}">
                <a16:creationId xmlns:a16="http://schemas.microsoft.com/office/drawing/2014/main" id="{F4C65A22-42D1-6940-A2C3-83494F856C88}"/>
              </a:ext>
            </a:extLst>
          </p:cNvPr>
          <p:cNvGrpSpPr/>
          <p:nvPr/>
        </p:nvGrpSpPr>
        <p:grpSpPr>
          <a:xfrm>
            <a:off x="317918" y="4639574"/>
            <a:ext cx="4922459" cy="987055"/>
            <a:chOff x="281229" y="4114799"/>
            <a:chExt cx="5638798" cy="987055"/>
          </a:xfrm>
        </p:grpSpPr>
        <p:sp>
          <p:nvSpPr>
            <p:cNvPr id="3" name="Oval 2">
              <a:extLst>
                <a:ext uri="{FF2B5EF4-FFF2-40B4-BE49-F238E27FC236}">
                  <a16:creationId xmlns:a16="http://schemas.microsoft.com/office/drawing/2014/main" id="{0EF33897-58ED-A5DA-7205-0D32FA579DD4}"/>
                </a:ext>
              </a:extLst>
            </p:cNvPr>
            <p:cNvSpPr/>
            <p:nvPr/>
          </p:nvSpPr>
          <p:spPr>
            <a:xfrm>
              <a:off x="2029307" y="4114799"/>
              <a:ext cx="2209800" cy="987055"/>
            </a:xfrm>
            <a:prstGeom prst="ellipse">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lumMod val="10000"/>
                    </a:schemeClr>
                  </a:solidFill>
                  <a:latin typeface="Nexa-Regular" panose="01000000000000000000" pitchFamily="2" charset="0"/>
                </a:rPr>
                <a:t>/motor_node</a:t>
              </a:r>
            </a:p>
          </p:txBody>
        </p:sp>
        <p:cxnSp>
          <p:nvCxnSpPr>
            <p:cNvPr id="10" name="Straight Arrow Connector 9">
              <a:extLst>
                <a:ext uri="{FF2B5EF4-FFF2-40B4-BE49-F238E27FC236}">
                  <a16:creationId xmlns:a16="http://schemas.microsoft.com/office/drawing/2014/main" id="{0CD71CB1-AAB7-6EC9-7481-D2001FCD855A}"/>
                </a:ext>
              </a:extLst>
            </p:cNvPr>
            <p:cNvCxnSpPr>
              <a:cxnSpLocks/>
              <a:endCxn id="3" idx="2"/>
            </p:cNvCxnSpPr>
            <p:nvPr/>
          </p:nvCxnSpPr>
          <p:spPr>
            <a:xfrm>
              <a:off x="905357" y="4608326"/>
              <a:ext cx="1123950" cy="1"/>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BA6AAD-8145-AF13-CDA0-BD3808BB001A}"/>
                </a:ext>
              </a:extLst>
            </p:cNvPr>
            <p:cNvCxnSpPr>
              <a:cxnSpLocks/>
              <a:stCxn id="3" idx="6"/>
            </p:cNvCxnSpPr>
            <p:nvPr/>
          </p:nvCxnSpPr>
          <p:spPr>
            <a:xfrm>
              <a:off x="4239107" y="4608327"/>
              <a:ext cx="1123950"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20B3938-2616-34F3-A835-9802A4B17D52}"/>
                </a:ext>
              </a:extLst>
            </p:cNvPr>
            <p:cNvSpPr txBox="1"/>
            <p:nvPr/>
          </p:nvSpPr>
          <p:spPr>
            <a:xfrm>
              <a:off x="281229" y="4245172"/>
              <a:ext cx="1581150" cy="276999"/>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/motor_input_u</a:t>
              </a:r>
            </a:p>
          </p:txBody>
        </p:sp>
        <p:sp>
          <p:nvSpPr>
            <p:cNvPr id="15" name="TextBox 14">
              <a:extLst>
                <a:ext uri="{FF2B5EF4-FFF2-40B4-BE49-F238E27FC236}">
                  <a16:creationId xmlns:a16="http://schemas.microsoft.com/office/drawing/2014/main" id="{2985EB88-4E00-A454-D2FB-D6A010CACBEB}"/>
                </a:ext>
              </a:extLst>
            </p:cNvPr>
            <p:cNvSpPr txBox="1"/>
            <p:nvPr/>
          </p:nvSpPr>
          <p:spPr>
            <a:xfrm>
              <a:off x="4205528" y="4245172"/>
              <a:ext cx="1714499" cy="276999"/>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/motor_output_y</a:t>
              </a:r>
            </a:p>
          </p:txBody>
        </p:sp>
      </p:grpSp>
      <p:sp>
        <p:nvSpPr>
          <p:cNvPr id="13" name="Flowchart: Terminator 12">
            <a:extLst>
              <a:ext uri="{FF2B5EF4-FFF2-40B4-BE49-F238E27FC236}">
                <a16:creationId xmlns:a16="http://schemas.microsoft.com/office/drawing/2014/main" id="{7A9DDF29-A2D4-AB1B-F367-CF238C3CD3BE}"/>
              </a:ext>
            </a:extLst>
          </p:cNvPr>
          <p:cNvSpPr/>
          <p:nvPr/>
        </p:nvSpPr>
        <p:spPr>
          <a:xfrm>
            <a:off x="8026621" y="1261099"/>
            <a:ext cx="1524000" cy="466725"/>
          </a:xfrm>
          <a:prstGeom prst="flowChartTermina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Start Node</a:t>
            </a:r>
          </a:p>
        </p:txBody>
      </p:sp>
      <p:grpSp>
        <p:nvGrpSpPr>
          <p:cNvPr id="22" name="Group 21">
            <a:extLst>
              <a:ext uri="{FF2B5EF4-FFF2-40B4-BE49-F238E27FC236}">
                <a16:creationId xmlns:a16="http://schemas.microsoft.com/office/drawing/2014/main" id="{7369F898-F7E5-B191-C283-6BEF3711181B}"/>
              </a:ext>
            </a:extLst>
          </p:cNvPr>
          <p:cNvGrpSpPr/>
          <p:nvPr/>
        </p:nvGrpSpPr>
        <p:grpSpPr>
          <a:xfrm>
            <a:off x="7366291" y="1899234"/>
            <a:ext cx="2895597" cy="1107996"/>
            <a:chOff x="7329729" y="2525712"/>
            <a:chExt cx="2895597" cy="1107996"/>
          </a:xfrm>
        </p:grpSpPr>
        <p:sp>
          <p:nvSpPr>
            <p:cNvPr id="16" name="Flowchart: Data 15">
              <a:extLst>
                <a:ext uri="{FF2B5EF4-FFF2-40B4-BE49-F238E27FC236}">
                  <a16:creationId xmlns:a16="http://schemas.microsoft.com/office/drawing/2014/main" id="{CABC6EED-E03B-B2AE-3489-507C71402D1F}"/>
                </a:ext>
              </a:extLst>
            </p:cNvPr>
            <p:cNvSpPr/>
            <p:nvPr/>
          </p:nvSpPr>
          <p:spPr>
            <a:xfrm>
              <a:off x="7329729" y="2574673"/>
              <a:ext cx="2895597" cy="1010074"/>
            </a:xfrm>
            <a:prstGeom prst="flowChartInputOutp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16BFDAC1-903E-84A6-9A6D-4F76C5495694}"/>
                </a:ext>
              </a:extLst>
            </p:cNvPr>
            <p:cNvSpPr txBox="1"/>
            <p:nvPr/>
          </p:nvSpPr>
          <p:spPr>
            <a:xfrm>
              <a:off x="7894204" y="2525712"/>
              <a:ext cx="2100505" cy="1107996"/>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Initialise parameters</a:t>
              </a:r>
            </a:p>
            <a:p>
              <a:pPr marL="285750" indent="-285750">
                <a:buFont typeface="Arial" panose="020B0604020202020204" pitchFamily="34" charset="0"/>
                <a:buChar char="•"/>
              </a:pPr>
              <a:r>
                <a:rPr lang="en-GB" sz="1300" dirty="0">
                  <a:solidFill>
                    <a:schemeClr val="bg1"/>
                  </a:solidFill>
                </a:rPr>
                <a:t>Sample time</a:t>
              </a:r>
            </a:p>
            <a:p>
              <a:pPr marL="285750" indent="-285750">
                <a:buFont typeface="Arial" panose="020B0604020202020204" pitchFamily="34" charset="0"/>
                <a:buChar char="•"/>
              </a:pPr>
              <a:r>
                <a:rPr lang="en-GB" sz="1300" dirty="0">
                  <a:solidFill>
                    <a:schemeClr val="bg1"/>
                  </a:solidFill>
                </a:rPr>
                <a:t>Motor parameters</a:t>
              </a:r>
            </a:p>
            <a:p>
              <a:pPr marL="285750" indent="-285750">
                <a:buFont typeface="Arial" panose="020B0604020202020204" pitchFamily="34" charset="0"/>
                <a:buChar char="•"/>
              </a:pPr>
              <a:r>
                <a:rPr lang="en-GB" sz="1300" dirty="0">
                  <a:solidFill>
                    <a:schemeClr val="bg1"/>
                  </a:solidFill>
                </a:rPr>
                <a:t>Initial conditions</a:t>
              </a:r>
            </a:p>
            <a:p>
              <a:pPr marL="285750" indent="-285750">
                <a:buFont typeface="Arial" panose="020B0604020202020204" pitchFamily="34" charset="0"/>
                <a:buChar char="•"/>
              </a:pPr>
              <a:r>
                <a:rPr lang="en-GB" sz="1300" dirty="0">
                  <a:solidFill>
                    <a:schemeClr val="bg1"/>
                  </a:solidFill>
                </a:rPr>
                <a:t>Create variables</a:t>
              </a:r>
            </a:p>
          </p:txBody>
        </p:sp>
      </p:grpSp>
      <p:grpSp>
        <p:nvGrpSpPr>
          <p:cNvPr id="21" name="Group 20">
            <a:extLst>
              <a:ext uri="{FF2B5EF4-FFF2-40B4-BE49-F238E27FC236}">
                <a16:creationId xmlns:a16="http://schemas.microsoft.com/office/drawing/2014/main" id="{B57C2F4E-8C2E-5C3A-1DF9-12426FA32C13}"/>
              </a:ext>
            </a:extLst>
          </p:cNvPr>
          <p:cNvGrpSpPr/>
          <p:nvPr/>
        </p:nvGrpSpPr>
        <p:grpSpPr>
          <a:xfrm>
            <a:off x="7218414" y="3150270"/>
            <a:ext cx="2895597" cy="1046440"/>
            <a:chOff x="7181852" y="3776748"/>
            <a:chExt cx="2895597" cy="1046440"/>
          </a:xfrm>
        </p:grpSpPr>
        <p:sp>
          <p:nvSpPr>
            <p:cNvPr id="19" name="Flowchart: Data 18">
              <a:extLst>
                <a:ext uri="{FF2B5EF4-FFF2-40B4-BE49-F238E27FC236}">
                  <a16:creationId xmlns:a16="http://schemas.microsoft.com/office/drawing/2014/main" id="{9798BBCA-6968-26CA-2836-1CD409AC1DF1}"/>
                </a:ext>
              </a:extLst>
            </p:cNvPr>
            <p:cNvSpPr/>
            <p:nvPr/>
          </p:nvSpPr>
          <p:spPr>
            <a:xfrm>
              <a:off x="7181852" y="3805118"/>
              <a:ext cx="2895597" cy="1010074"/>
            </a:xfrm>
            <a:prstGeom prst="flowChartInputOutp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185542BF-731C-5DFC-E7F0-D94991B3C742}"/>
                </a:ext>
              </a:extLst>
            </p:cNvPr>
            <p:cNvSpPr txBox="1"/>
            <p:nvPr/>
          </p:nvSpPr>
          <p:spPr>
            <a:xfrm>
              <a:off x="7687159" y="3776748"/>
              <a:ext cx="2307550" cy="104644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ROS Comms Interfaces and timers:</a:t>
              </a:r>
            </a:p>
            <a:p>
              <a:pPr marL="171450" indent="-171450">
                <a:buFont typeface="Arial" panose="020B0604020202020204" pitchFamily="34" charset="0"/>
                <a:buChar char="•"/>
              </a:pPr>
              <a:r>
                <a:rPr lang="en-GB" sz="1200" dirty="0">
                  <a:solidFill>
                    <a:schemeClr val="bg1"/>
                  </a:solidFill>
                </a:rPr>
                <a:t>Subscriber(motor_input_u)</a:t>
              </a:r>
            </a:p>
            <a:p>
              <a:pPr marL="171450" indent="-171450">
                <a:buFont typeface="Arial" panose="020B0604020202020204" pitchFamily="34" charset="0"/>
                <a:buChar char="•"/>
              </a:pPr>
              <a:r>
                <a:rPr lang="en-GB" sz="1200" dirty="0">
                  <a:solidFill>
                    <a:schemeClr val="bg1"/>
                  </a:solidFill>
                </a:rPr>
                <a:t>Publisher(motor_output_y)</a:t>
              </a:r>
            </a:p>
            <a:p>
              <a:pPr marL="171450" indent="-171450">
                <a:buFont typeface="Arial" panose="020B0604020202020204" pitchFamily="34" charset="0"/>
                <a:buChar char="•"/>
              </a:pPr>
              <a:r>
                <a:rPr lang="en-GB" sz="1200" dirty="0">
                  <a:solidFill>
                    <a:schemeClr val="bg1"/>
                  </a:solidFill>
                </a:rPr>
                <a:t>Timer (</a:t>
              </a:r>
              <a:r>
                <a:rPr lang="en-GB" sz="1200" dirty="0" err="1">
                  <a:solidFill>
                    <a:schemeClr val="bg1"/>
                  </a:solidFill>
                </a:rPr>
                <a:t>timer_cb</a:t>
              </a:r>
              <a:r>
                <a:rPr lang="en-GB" sz="1200" dirty="0">
                  <a:solidFill>
                    <a:schemeClr val="bg1"/>
                  </a:solidFill>
                </a:rPr>
                <a:t>)</a:t>
              </a:r>
            </a:p>
          </p:txBody>
        </p:sp>
      </p:grpSp>
      <p:sp>
        <p:nvSpPr>
          <p:cNvPr id="23" name="Flowchart: Decision 22">
            <a:extLst>
              <a:ext uri="{FF2B5EF4-FFF2-40B4-BE49-F238E27FC236}">
                <a16:creationId xmlns:a16="http://schemas.microsoft.com/office/drawing/2014/main" id="{B757B2DF-642F-E12E-CFEF-A70B171A36AA}"/>
              </a:ext>
            </a:extLst>
          </p:cNvPr>
          <p:cNvSpPr/>
          <p:nvPr/>
        </p:nvSpPr>
        <p:spPr>
          <a:xfrm>
            <a:off x="7491412" y="4747989"/>
            <a:ext cx="2238375" cy="772426"/>
          </a:xfrm>
          <a:prstGeom prst="flowChartDecision">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Waiting for events (callbacks)</a:t>
            </a:r>
          </a:p>
        </p:txBody>
      </p:sp>
      <p:grpSp>
        <p:nvGrpSpPr>
          <p:cNvPr id="24" name="Group 23">
            <a:extLst>
              <a:ext uri="{FF2B5EF4-FFF2-40B4-BE49-F238E27FC236}">
                <a16:creationId xmlns:a16="http://schemas.microsoft.com/office/drawing/2014/main" id="{9F7325A6-3F4C-7973-1D7E-E0C544EEC3A4}"/>
              </a:ext>
            </a:extLst>
          </p:cNvPr>
          <p:cNvGrpSpPr/>
          <p:nvPr/>
        </p:nvGrpSpPr>
        <p:grpSpPr>
          <a:xfrm>
            <a:off x="5408953" y="5709417"/>
            <a:ext cx="2895597" cy="892552"/>
            <a:chOff x="7181852" y="3776748"/>
            <a:chExt cx="2895597" cy="1080336"/>
          </a:xfrm>
        </p:grpSpPr>
        <p:sp>
          <p:nvSpPr>
            <p:cNvPr id="25" name="Flowchart: Data 24">
              <a:extLst>
                <a:ext uri="{FF2B5EF4-FFF2-40B4-BE49-F238E27FC236}">
                  <a16:creationId xmlns:a16="http://schemas.microsoft.com/office/drawing/2014/main" id="{18CA0B72-74BB-6E33-680A-56A88365C012}"/>
                </a:ext>
              </a:extLst>
            </p:cNvPr>
            <p:cNvSpPr/>
            <p:nvPr/>
          </p:nvSpPr>
          <p:spPr>
            <a:xfrm>
              <a:off x="7181852" y="3805118"/>
              <a:ext cx="2895597" cy="1010074"/>
            </a:xfrm>
            <a:prstGeom prst="flowChartInputOutpu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AD41E14B-1861-9A37-4163-C60C05C31F0D}"/>
                </a:ext>
              </a:extLst>
            </p:cNvPr>
            <p:cNvSpPr txBox="1"/>
            <p:nvPr/>
          </p:nvSpPr>
          <p:spPr>
            <a:xfrm>
              <a:off x="7687159" y="3776748"/>
              <a:ext cx="2307550" cy="1080336"/>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Subscriber Callback (</a:t>
              </a:r>
              <a:r>
                <a:rPr lang="en-GB" sz="1300" dirty="0" err="1">
                  <a:solidFill>
                    <a:schemeClr val="bg1"/>
                  </a:solidFill>
                </a:rPr>
                <a:t>input_callback</a:t>
              </a:r>
              <a:r>
                <a:rPr lang="en-GB" sz="1300" dirty="0">
                  <a:solidFill>
                    <a:schemeClr val="bg1"/>
                  </a:solidFill>
                </a:rPr>
                <a:t>)</a:t>
              </a:r>
            </a:p>
            <a:p>
              <a:pPr marL="171450" indent="-171450">
                <a:buFont typeface="Arial" panose="020B0604020202020204" pitchFamily="34" charset="0"/>
                <a:buChar char="•"/>
              </a:pPr>
              <a:r>
                <a:rPr lang="en-GB" sz="1300" dirty="0">
                  <a:solidFill>
                    <a:schemeClr val="bg1"/>
                  </a:solidFill>
                </a:rPr>
                <a:t>Update motor input (</a:t>
              </a:r>
              <a:r>
                <a:rPr lang="en-GB" sz="1300" dirty="0" err="1">
                  <a:solidFill>
                    <a:schemeClr val="bg1"/>
                  </a:solidFill>
                </a:rPr>
                <a:t>input_u</a:t>
              </a:r>
              <a:r>
                <a:rPr lang="en-GB" sz="1300" dirty="0">
                  <a:solidFill>
                    <a:schemeClr val="bg1"/>
                  </a:solidFill>
                </a:rPr>
                <a:t>)</a:t>
              </a:r>
              <a:endParaRPr lang="en-GB" sz="1200" dirty="0">
                <a:solidFill>
                  <a:schemeClr val="bg1"/>
                </a:solidFill>
              </a:endParaRPr>
            </a:p>
          </p:txBody>
        </p:sp>
      </p:grpSp>
      <p:grpSp>
        <p:nvGrpSpPr>
          <p:cNvPr id="27" name="Group 26">
            <a:extLst>
              <a:ext uri="{FF2B5EF4-FFF2-40B4-BE49-F238E27FC236}">
                <a16:creationId xmlns:a16="http://schemas.microsoft.com/office/drawing/2014/main" id="{8B15D75C-0625-DFED-07EA-E5488C387144}"/>
              </a:ext>
            </a:extLst>
          </p:cNvPr>
          <p:cNvGrpSpPr/>
          <p:nvPr/>
        </p:nvGrpSpPr>
        <p:grpSpPr>
          <a:xfrm>
            <a:off x="8534401" y="5730687"/>
            <a:ext cx="2895597" cy="892552"/>
            <a:chOff x="7181852" y="3776748"/>
            <a:chExt cx="2895597" cy="1080336"/>
          </a:xfrm>
        </p:grpSpPr>
        <p:sp>
          <p:nvSpPr>
            <p:cNvPr id="28" name="Flowchart: Data 27">
              <a:extLst>
                <a:ext uri="{FF2B5EF4-FFF2-40B4-BE49-F238E27FC236}">
                  <a16:creationId xmlns:a16="http://schemas.microsoft.com/office/drawing/2014/main" id="{FD819117-B6DC-A2D5-C800-3700E1FD17EC}"/>
                </a:ext>
              </a:extLst>
            </p:cNvPr>
            <p:cNvSpPr/>
            <p:nvPr/>
          </p:nvSpPr>
          <p:spPr>
            <a:xfrm>
              <a:off x="7181852" y="3805118"/>
              <a:ext cx="2895597" cy="1010074"/>
            </a:xfrm>
            <a:prstGeom prst="flowChartInputOutpu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1D437E50-AB87-3BCD-EC21-79A943979775}"/>
                </a:ext>
              </a:extLst>
            </p:cNvPr>
            <p:cNvSpPr txBox="1"/>
            <p:nvPr/>
          </p:nvSpPr>
          <p:spPr>
            <a:xfrm>
              <a:off x="7687159" y="3776748"/>
              <a:ext cx="2307550" cy="1080336"/>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Timer Callback (</a:t>
              </a:r>
              <a:r>
                <a:rPr lang="en-GB" sz="1300" dirty="0" err="1">
                  <a:solidFill>
                    <a:schemeClr val="bg1"/>
                  </a:solidFill>
                </a:rPr>
                <a:t>timer_cb</a:t>
              </a:r>
              <a:r>
                <a:rPr lang="en-GB" sz="1300" dirty="0">
                  <a:solidFill>
                    <a:schemeClr val="bg1"/>
                  </a:solidFill>
                </a:rPr>
                <a:t>)</a:t>
              </a:r>
            </a:p>
            <a:p>
              <a:pPr marL="171450" indent="-171450">
                <a:buFont typeface="Arial" panose="020B0604020202020204" pitchFamily="34" charset="0"/>
                <a:buChar char="•"/>
              </a:pPr>
              <a:r>
                <a:rPr lang="en-GB" sz="1300" dirty="0">
                  <a:solidFill>
                    <a:schemeClr val="bg1"/>
                  </a:solidFill>
                </a:rPr>
                <a:t>Compute motor speed</a:t>
              </a:r>
            </a:p>
            <a:p>
              <a:pPr marL="171450" indent="-171450">
                <a:buFont typeface="Arial" panose="020B0604020202020204" pitchFamily="34" charset="0"/>
                <a:buChar char="•"/>
              </a:pPr>
              <a:r>
                <a:rPr lang="en-GB" sz="1300" dirty="0">
                  <a:solidFill>
                    <a:schemeClr val="bg1"/>
                  </a:solidFill>
                </a:rPr>
                <a:t>Publish result</a:t>
              </a:r>
            </a:p>
            <a:p>
              <a:pPr marL="171450" indent="-171450">
                <a:buFont typeface="Arial" panose="020B0604020202020204" pitchFamily="34" charset="0"/>
                <a:buChar char="•"/>
              </a:pPr>
              <a:r>
                <a:rPr lang="en-GB" sz="1300" dirty="0">
                  <a:solidFill>
                    <a:schemeClr val="bg1"/>
                  </a:solidFill>
                </a:rPr>
                <a:t>Update motor output</a:t>
              </a:r>
              <a:endParaRPr lang="en-GB" sz="1200" dirty="0">
                <a:solidFill>
                  <a:schemeClr val="bg1"/>
                </a:solidFill>
              </a:endParaRPr>
            </a:p>
          </p:txBody>
        </p:sp>
      </p:grpSp>
      <p:cxnSp>
        <p:nvCxnSpPr>
          <p:cNvPr id="32" name="Connector: Curved 31">
            <a:extLst>
              <a:ext uri="{FF2B5EF4-FFF2-40B4-BE49-F238E27FC236}">
                <a16:creationId xmlns:a16="http://schemas.microsoft.com/office/drawing/2014/main" id="{85707B0F-E367-878F-7F0A-684A2B8ED7A2}"/>
              </a:ext>
            </a:extLst>
          </p:cNvPr>
          <p:cNvCxnSpPr>
            <a:cxnSpLocks/>
            <a:stCxn id="26" idx="0"/>
            <a:endCxn id="23" idx="1"/>
          </p:cNvCxnSpPr>
          <p:nvPr/>
        </p:nvCxnSpPr>
        <p:spPr>
          <a:xfrm rot="5400000" flipH="1" flipV="1">
            <a:off x="6992116" y="5210122"/>
            <a:ext cx="575215" cy="423377"/>
          </a:xfrm>
          <a:prstGeom prst="curvedConnector2">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Flowchart: Terminator 43">
            <a:extLst>
              <a:ext uri="{FF2B5EF4-FFF2-40B4-BE49-F238E27FC236}">
                <a16:creationId xmlns:a16="http://schemas.microsoft.com/office/drawing/2014/main" id="{B93C592C-00E1-D706-9B8D-05C0F469A3EC}"/>
              </a:ext>
            </a:extLst>
          </p:cNvPr>
          <p:cNvSpPr/>
          <p:nvPr/>
        </p:nvSpPr>
        <p:spPr>
          <a:xfrm>
            <a:off x="10585258" y="3603297"/>
            <a:ext cx="1524000" cy="466725"/>
          </a:xfrm>
          <a:prstGeom prst="flowChartTermina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Shutdown</a:t>
            </a:r>
          </a:p>
        </p:txBody>
      </p:sp>
      <p:sp>
        <p:nvSpPr>
          <p:cNvPr id="46" name="Flowchart: Data 45">
            <a:extLst>
              <a:ext uri="{FF2B5EF4-FFF2-40B4-BE49-F238E27FC236}">
                <a16:creationId xmlns:a16="http://schemas.microsoft.com/office/drawing/2014/main" id="{6804AC25-2849-807E-78D6-2536F37308B8}"/>
              </a:ext>
            </a:extLst>
          </p:cNvPr>
          <p:cNvSpPr/>
          <p:nvPr/>
        </p:nvSpPr>
        <p:spPr>
          <a:xfrm>
            <a:off x="10406830" y="4950581"/>
            <a:ext cx="1661868" cy="365042"/>
          </a:xfrm>
          <a:prstGeom prst="flowChartInputOutp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ROS2 Spin</a:t>
            </a:r>
          </a:p>
        </p:txBody>
      </p:sp>
      <p:cxnSp>
        <p:nvCxnSpPr>
          <p:cNvPr id="48" name="Connector: Curved 47">
            <a:extLst>
              <a:ext uri="{FF2B5EF4-FFF2-40B4-BE49-F238E27FC236}">
                <a16:creationId xmlns:a16="http://schemas.microsoft.com/office/drawing/2014/main" id="{9CB7B681-66F7-AEDD-7C2B-2CF3D8384837}"/>
              </a:ext>
            </a:extLst>
          </p:cNvPr>
          <p:cNvCxnSpPr>
            <a:cxnSpLocks/>
            <a:stCxn id="29" idx="0"/>
            <a:endCxn id="23" idx="3"/>
          </p:cNvCxnSpPr>
          <p:nvPr/>
        </p:nvCxnSpPr>
        <p:spPr>
          <a:xfrm rot="16200000" flipV="1">
            <a:off x="9663393" y="5200597"/>
            <a:ext cx="596485" cy="463696"/>
          </a:xfrm>
          <a:prstGeom prst="curvedConnector2">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D3EDBBA-865A-9061-2CE6-621C66E7B249}"/>
              </a:ext>
            </a:extLst>
          </p:cNvPr>
          <p:cNvCxnSpPr>
            <a:cxnSpLocks/>
            <a:stCxn id="13" idx="2"/>
          </p:cNvCxnSpPr>
          <p:nvPr/>
        </p:nvCxnSpPr>
        <p:spPr>
          <a:xfrm>
            <a:off x="8788621" y="1727824"/>
            <a:ext cx="0" cy="24161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F599DE-FB46-2760-6970-81E0C1287549}"/>
              </a:ext>
            </a:extLst>
          </p:cNvPr>
          <p:cNvCxnSpPr>
            <a:cxnSpLocks/>
          </p:cNvCxnSpPr>
          <p:nvPr/>
        </p:nvCxnSpPr>
        <p:spPr>
          <a:xfrm>
            <a:off x="8788621" y="2999851"/>
            <a:ext cx="0" cy="178789"/>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44190A8-CF61-02EC-7CBC-8673786C5C69}"/>
              </a:ext>
            </a:extLst>
          </p:cNvPr>
          <p:cNvCxnSpPr>
            <a:cxnSpLocks/>
            <a:endCxn id="23" idx="0"/>
          </p:cNvCxnSpPr>
          <p:nvPr/>
        </p:nvCxnSpPr>
        <p:spPr>
          <a:xfrm>
            <a:off x="8610600" y="4196710"/>
            <a:ext cx="0" cy="551279"/>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B8B01B7-B561-AD16-8133-4D418091EF8B}"/>
              </a:ext>
            </a:extLst>
          </p:cNvPr>
          <p:cNvCxnSpPr>
            <a:cxnSpLocks/>
            <a:endCxn id="44" idx="2"/>
          </p:cNvCxnSpPr>
          <p:nvPr/>
        </p:nvCxnSpPr>
        <p:spPr>
          <a:xfrm flipH="1" flipV="1">
            <a:off x="11347258" y="4070022"/>
            <a:ext cx="11768" cy="870306"/>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4CCB19D1-8300-1584-B56F-FFF985AC7ECD}"/>
              </a:ext>
            </a:extLst>
          </p:cNvPr>
          <p:cNvSpPr/>
          <p:nvPr/>
        </p:nvSpPr>
        <p:spPr>
          <a:xfrm>
            <a:off x="5288916" y="4417081"/>
            <a:ext cx="6779782" cy="2320180"/>
          </a:xfrm>
          <a:prstGeom prst="roundRect">
            <a:avLst>
              <a:gd name="adj" fmla="val 16522"/>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D7D3014D-3EC7-6BE3-12A5-6F415F1A5D98}"/>
              </a:ext>
            </a:extLst>
          </p:cNvPr>
          <p:cNvSpPr txBox="1"/>
          <p:nvPr/>
        </p:nvSpPr>
        <p:spPr>
          <a:xfrm>
            <a:off x="6011371" y="5168288"/>
            <a:ext cx="1169880"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New input received</a:t>
            </a:r>
          </a:p>
        </p:txBody>
      </p:sp>
      <p:sp>
        <p:nvSpPr>
          <p:cNvPr id="99" name="TextBox 98">
            <a:extLst>
              <a:ext uri="{FF2B5EF4-FFF2-40B4-BE49-F238E27FC236}">
                <a16:creationId xmlns:a16="http://schemas.microsoft.com/office/drawing/2014/main" id="{7EFFA7A9-17E5-37A2-B31C-9CDDA4798752}"/>
              </a:ext>
            </a:extLst>
          </p:cNvPr>
          <p:cNvSpPr txBox="1"/>
          <p:nvPr/>
        </p:nvSpPr>
        <p:spPr>
          <a:xfrm>
            <a:off x="9278474" y="5243416"/>
            <a:ext cx="838203"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Timer </a:t>
            </a:r>
          </a:p>
          <a:p>
            <a:pPr algn="ctr"/>
            <a:r>
              <a:rPr lang="en-GB" sz="1200" dirty="0">
                <a:solidFill>
                  <a:schemeClr val="bg2">
                    <a:lumMod val="10000"/>
                  </a:schemeClr>
                </a:solidFill>
                <a:latin typeface="Nexa-Regular" panose="01000000000000000000" pitchFamily="2" charset="0"/>
              </a:rPr>
              <a:t>timeout</a:t>
            </a:r>
          </a:p>
        </p:txBody>
      </p:sp>
      <p:sp>
        <p:nvSpPr>
          <p:cNvPr id="100" name="TextBox 99">
            <a:extLst>
              <a:ext uri="{FF2B5EF4-FFF2-40B4-BE49-F238E27FC236}">
                <a16:creationId xmlns:a16="http://schemas.microsoft.com/office/drawing/2014/main" id="{9A81F928-C587-DA38-3ED2-02DE32D27178}"/>
              </a:ext>
            </a:extLst>
          </p:cNvPr>
          <p:cNvSpPr txBox="1"/>
          <p:nvPr/>
        </p:nvSpPr>
        <p:spPr>
          <a:xfrm>
            <a:off x="10509055" y="4472349"/>
            <a:ext cx="838203"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Exit signal</a:t>
            </a:r>
          </a:p>
        </p:txBody>
      </p:sp>
    </p:spTree>
    <p:extLst>
      <p:ext uri="{BB962C8B-B14F-4D97-AF65-F5344CB8AC3E}">
        <p14:creationId xmlns:p14="http://schemas.microsoft.com/office/powerpoint/2010/main" val="15942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EB8B5-67D0-18D4-314C-F89C4C5B8E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E3994-17D6-8DEE-18D0-88CC85A48527}"/>
              </a:ext>
            </a:extLst>
          </p:cNvPr>
          <p:cNvSpPr>
            <a:spLocks noGrp="1"/>
          </p:cNvSpPr>
          <p:nvPr>
            <p:ph sz="half" idx="1"/>
          </p:nvPr>
        </p:nvSpPr>
        <p:spPr>
          <a:xfrm>
            <a:off x="1" y="1362075"/>
            <a:ext cx="6572732" cy="5505450"/>
          </a:xfrm>
          <a:solidFill>
            <a:schemeClr val="tx2">
              <a:lumMod val="50000"/>
            </a:schemeClr>
          </a:solidFill>
        </p:spPr>
        <p:txBody>
          <a:bodyPr>
            <a:noAutofit/>
          </a:bodyPr>
          <a:lstStyle/>
          <a:p>
            <a:pPr marL="0" indent="0">
              <a:lnSpc>
                <a:spcPct val="100000"/>
              </a:lnSpc>
              <a:spcBef>
                <a:spcPts val="0"/>
              </a:spcBef>
              <a:buNone/>
            </a:pPr>
            <a:r>
              <a:rPr lang="en-GB" sz="1100" b="0" dirty="0">
                <a:solidFill>
                  <a:srgbClr val="6A9955"/>
                </a:solidFill>
                <a:effectLst/>
                <a:latin typeface="Consolas" panose="020B0609020204030204" pitchFamily="49" charset="0"/>
              </a:rPr>
              <a:t># Imports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rclpy.node</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Node</a:t>
            </a:r>
          </a:p>
          <a:p>
            <a:pPr marL="0" indent="0">
              <a:lnSpc>
                <a:spcPct val="10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std_msgs.msg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Float32</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6A9955"/>
                </a:solidFill>
                <a:effectLst/>
                <a:latin typeface="Consolas" panose="020B0609020204030204" pitchFamily="49" charset="0"/>
              </a:rPr>
              <a:t>#Class Definition</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class</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DCMotor</a:t>
            </a:r>
            <a:r>
              <a:rPr lang="en-GB" sz="1100" b="0" dirty="0">
                <a:solidFill>
                  <a:srgbClr val="D4D4D4"/>
                </a:solidFill>
                <a:effectLst/>
                <a:latin typeface="Consolas" panose="020B0609020204030204" pitchFamily="49" charset="0"/>
              </a:rPr>
              <a:t>(Node):</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marL="0" indent="0">
              <a:lnSpc>
                <a:spcPct val="100000"/>
              </a:lnSpc>
              <a:spcBef>
                <a:spcPts val="0"/>
              </a:spcBef>
              <a:buNone/>
            </a:pPr>
            <a:r>
              <a:rPr lang="en-GB" sz="1100" b="0" dirty="0">
                <a:solidFill>
                  <a:srgbClr val="D4D4D4"/>
                </a:solidFill>
                <a:effectLst/>
                <a:latin typeface="Consolas" panose="020B0609020204030204" pitchFamily="49" charset="0"/>
              </a:rPr>
              <a:t>        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DC Motor Parameters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.sample_time</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0.02</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.param_K</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1.75</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.param_T</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0.5</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.initial_conditions</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0.0</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#Set the messages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.motor_output_msg</a:t>
            </a:r>
            <a:r>
              <a:rPr lang="en-GB" sz="1100" b="0" dirty="0">
                <a:solidFill>
                  <a:srgbClr val="D4D4D4"/>
                </a:solidFill>
                <a:effectLst/>
                <a:latin typeface="Consolas" panose="020B0609020204030204" pitchFamily="49" charset="0"/>
              </a:rPr>
              <a:t> = Float32()</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#Set variables to be used</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.input_u</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0.0</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.output_y</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.initial_conditions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#Declare publishers, subscribers and timers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.motor_input_sub</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.create_subscription</a:t>
            </a:r>
            <a:r>
              <a:rPr lang="en-GB" sz="1100" b="0" dirty="0">
                <a:solidFill>
                  <a:srgbClr val="D4D4D4"/>
                </a:solidFill>
                <a:effectLst/>
                <a:latin typeface="Consolas" panose="020B0609020204030204" pitchFamily="49" charset="0"/>
              </a:rPr>
              <a:t>(Float32,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motor_input_u</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self</a:t>
            </a:r>
            <a:r>
              <a:rPr lang="en-GB" sz="1100" b="0" dirty="0">
                <a:solidFill>
                  <a:srgbClr val="D4D4D4"/>
                </a:solidFill>
                <a:effectLst/>
                <a:latin typeface="Consolas" panose="020B0609020204030204" pitchFamily="49" charset="0"/>
              </a:rPr>
              <a:t>.input_callback,</a:t>
            </a:r>
            <a:r>
              <a:rPr lang="en-GB" sz="1100" b="0" dirty="0">
                <a:solidFill>
                  <a:srgbClr val="B5CEA8"/>
                </a:solidFill>
                <a:effectLst/>
                <a:latin typeface="Consolas" panose="020B0609020204030204" pitchFamily="49" charset="0"/>
              </a:rPr>
              <a:t>10</a:t>
            </a:r>
            <a:r>
              <a:rPr lang="en-GB" sz="1100" b="0" dirty="0">
                <a:solidFill>
                  <a:srgbClr val="D4D4D4"/>
                </a:solidFill>
                <a:effectLst/>
                <a:latin typeface="Consolas" panose="020B0609020204030204" pitchFamily="49" charset="0"/>
              </a:rPr>
              <a:t>)</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.motor_speed_pub</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.create_publisher</a:t>
            </a:r>
            <a:r>
              <a:rPr lang="en-GB" sz="1100" b="0" dirty="0">
                <a:solidFill>
                  <a:srgbClr val="D4D4D4"/>
                </a:solidFill>
                <a:effectLst/>
                <a:latin typeface="Consolas" panose="020B0609020204030204" pitchFamily="49" charset="0"/>
              </a:rPr>
              <a:t>(Float32,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motor_speed_y</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10</a:t>
            </a:r>
            <a:r>
              <a:rPr lang="en-GB" sz="1100" b="0" dirty="0">
                <a:solidFill>
                  <a:srgbClr val="D4D4D4"/>
                </a:solidFill>
                <a:effectLst/>
                <a:latin typeface="Consolas" panose="020B0609020204030204" pitchFamily="49" charset="0"/>
              </a:rPr>
              <a:t>)</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.timer</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.create_timer</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.sample_time</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.timer_cb</a:t>
            </a:r>
            <a:r>
              <a:rPr lang="en-GB" sz="1100" b="0" dirty="0">
                <a:solidFill>
                  <a:srgbClr val="D4D4D4"/>
                </a:solidFill>
                <a:effectLst/>
                <a:latin typeface="Consolas" panose="020B0609020204030204" pitchFamily="49" charset="0"/>
              </a:rPr>
              <a:t>) </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#Node Started</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a:solidFill>
                  <a:srgbClr val="CE9178"/>
                </a:solidFill>
                <a:effectLst/>
                <a:latin typeface="Consolas" panose="020B0609020204030204" pitchFamily="49" charset="0"/>
              </a:rPr>
              <a:t>'Dynamical System Node Started \U0001F680'</a:t>
            </a:r>
            <a:r>
              <a:rPr lang="en-GB" sz="1100" b="0" dirty="0">
                <a:solidFill>
                  <a:srgbClr val="D4D4D4"/>
                </a:solidFill>
                <a:effectLst/>
                <a:latin typeface="Consolas" panose="020B0609020204030204" pitchFamily="49" charset="0"/>
              </a:rPr>
              <a:t>)   </a:t>
            </a:r>
          </a:p>
        </p:txBody>
      </p:sp>
      <p:sp>
        <p:nvSpPr>
          <p:cNvPr id="11" name="Content Placeholder 10">
            <a:extLst>
              <a:ext uri="{FF2B5EF4-FFF2-40B4-BE49-F238E27FC236}">
                <a16:creationId xmlns:a16="http://schemas.microsoft.com/office/drawing/2014/main" id="{588A7738-F761-E4AB-C7C8-4181A77847E1}"/>
              </a:ext>
            </a:extLst>
          </p:cNvPr>
          <p:cNvSpPr>
            <a:spLocks noGrp="1"/>
          </p:cNvSpPr>
          <p:nvPr>
            <p:ph sz="half" idx="2"/>
          </p:nvPr>
        </p:nvSpPr>
        <p:spPr>
          <a:xfrm>
            <a:off x="6858000" y="1362075"/>
            <a:ext cx="5181600" cy="5505450"/>
          </a:xfrm>
          <a:solidFill>
            <a:schemeClr val="tx2">
              <a:lumMod val="50000"/>
            </a:schemeClr>
          </a:solidFill>
        </p:spPr>
        <p:txBody>
          <a:bodyPr>
            <a:normAutofit fontScale="25000" lnSpcReduction="20000"/>
          </a:bodyPr>
          <a:lstStyle/>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#Timer Callback</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def</a:t>
            </a: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timer_cb</a:t>
            </a:r>
            <a:r>
              <a:rPr lang="en-GB" sz="4400" b="0" dirty="0">
                <a:solidFill>
                  <a:srgbClr val="D4D4D4"/>
                </a:solidFill>
                <a:effectLst/>
                <a:latin typeface="Consolas" panose="020B0609020204030204" pitchFamily="49" charset="0"/>
              </a:rPr>
              <a:t>(self):         </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#DC Motor Simulation</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#DC Motor Equation 𝑦[𝑘+1] = 𝑦[𝑘] + ((−1/𝜏) 𝑦[𝑘] + (𝐾/𝜏) 𝑢[𝑘]) 𝑇_𝑠</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.output_y</a:t>
            </a:r>
            <a:r>
              <a:rPr lang="en-GB" sz="4400" b="0" dirty="0">
                <a:solidFill>
                  <a:srgbClr val="D4D4D4"/>
                </a:solidFill>
                <a:effectLst/>
                <a:latin typeface="Consolas" panose="020B0609020204030204" pitchFamily="49" charset="0"/>
              </a:rPr>
              <a:t> += (-</a:t>
            </a:r>
            <a:r>
              <a:rPr lang="en-GB" sz="4400" b="0" dirty="0">
                <a:solidFill>
                  <a:srgbClr val="B5CEA8"/>
                </a:solidFill>
                <a:effectLst/>
                <a:latin typeface="Consolas" panose="020B0609020204030204" pitchFamily="49" charset="0"/>
              </a:rPr>
              <a:t>1.0</a:t>
            </a:r>
            <a:r>
              <a:rPr lang="en-GB" sz="4400" b="0" dirty="0">
                <a:solidFill>
                  <a:srgbClr val="D4D4D4"/>
                </a:solidFill>
                <a:effectLst/>
                <a:latin typeface="Consolas" panose="020B0609020204030204" pitchFamily="49" charset="0"/>
              </a:rPr>
              <a:t>/</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.param_T</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.output_y</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.param_K</a:t>
            </a:r>
            <a:r>
              <a:rPr lang="en-GB" sz="4400" b="0" dirty="0">
                <a:solidFill>
                  <a:srgbClr val="D4D4D4"/>
                </a:solidFill>
                <a:effectLst/>
                <a:latin typeface="Consolas" panose="020B0609020204030204" pitchFamily="49" charset="0"/>
              </a:rPr>
              <a:t>/</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.param_T</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.input_u</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.sample_time</a:t>
            </a:r>
            <a:r>
              <a:rPr lang="en-GB" sz="4400" b="0" dirty="0">
                <a:solidFill>
                  <a:srgbClr val="D4D4D4"/>
                </a:solidFill>
                <a:effectLst/>
                <a:latin typeface="Consolas" panose="020B0609020204030204" pitchFamily="49" charset="0"/>
              </a:rPr>
              <a:t> </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#Publish the result</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.motor_output_msg.data</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.output_y</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.motor_speed_pub.publish</a:t>
            </a:r>
            <a:r>
              <a:rPr lang="en-GB" sz="4400" b="0" dirty="0">
                <a:solidFill>
                  <a:srgbClr val="D4D4D4"/>
                </a:solidFill>
                <a:effectLst/>
                <a:latin typeface="Consolas" panose="020B0609020204030204" pitchFamily="49" charset="0"/>
              </a:rPr>
              <a:t>(</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.motor_output_msg</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#Subscriber Callback</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def</a:t>
            </a: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input_callback</a:t>
            </a:r>
            <a:r>
              <a:rPr lang="en-GB" sz="4400" b="0" dirty="0">
                <a:solidFill>
                  <a:srgbClr val="D4D4D4"/>
                </a:solidFill>
                <a:effectLst/>
                <a:latin typeface="Consolas" panose="020B0609020204030204" pitchFamily="49" charset="0"/>
              </a:rPr>
              <a:t>(self, </a:t>
            </a:r>
            <a:r>
              <a:rPr lang="en-GB" sz="4400" b="0" dirty="0" err="1">
                <a:solidFill>
                  <a:srgbClr val="D4D4D4"/>
                </a:solidFill>
                <a:effectLst/>
                <a:latin typeface="Consolas" panose="020B0609020204030204" pitchFamily="49" charset="0"/>
              </a:rPr>
              <a:t>input_sgn</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.input_u</a:t>
            </a:r>
            <a:r>
              <a:rPr lang="en-GB" sz="4400" b="0" dirty="0">
                <a:solidFill>
                  <a:srgbClr val="D4D4D4"/>
                </a:solidFill>
                <a:effectLst/>
                <a:latin typeface="Consolas" panose="020B0609020204030204" pitchFamily="49" charset="0"/>
              </a:rPr>
              <a:t> = </a:t>
            </a:r>
            <a:r>
              <a:rPr lang="en-GB" sz="4400" b="0" dirty="0" err="1">
                <a:solidFill>
                  <a:srgbClr val="D4D4D4"/>
                </a:solidFill>
                <a:effectLst/>
                <a:latin typeface="Consolas" panose="020B0609020204030204" pitchFamily="49" charset="0"/>
              </a:rPr>
              <a:t>input_sgn.data</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6A9955"/>
                </a:solidFill>
                <a:effectLst/>
                <a:latin typeface="Consolas" panose="020B0609020204030204" pitchFamily="49" charset="0"/>
              </a:rPr>
              <a:t>#Main</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569CD6"/>
                </a:solidFill>
                <a:effectLst/>
                <a:latin typeface="Consolas" panose="020B0609020204030204" pitchFamily="49" charset="0"/>
              </a:rPr>
              <a:t>def</a:t>
            </a:r>
            <a:r>
              <a:rPr lang="en-GB" sz="4400" b="0" dirty="0">
                <a:solidFill>
                  <a:srgbClr val="D4D4D4"/>
                </a:solidFill>
                <a:effectLst/>
                <a:latin typeface="Consolas" panose="020B0609020204030204" pitchFamily="49" charset="0"/>
              </a:rPr>
              <a:t> main(</a:t>
            </a:r>
            <a:r>
              <a:rPr lang="en-GB" sz="4400" b="0" dirty="0" err="1">
                <a:solidFill>
                  <a:srgbClr val="D4D4D4"/>
                </a:solidFill>
                <a:effectLst/>
                <a:latin typeface="Consolas" panose="020B0609020204030204" pitchFamily="49" charset="0"/>
              </a:rPr>
              <a:t>args</a:t>
            </a:r>
            <a:r>
              <a:rPr lang="en-GB" sz="4400" b="0" dirty="0">
                <a:solidFill>
                  <a:srgbClr val="D4D4D4"/>
                </a:solidFill>
                <a:effectLst/>
                <a:latin typeface="Consolas" panose="020B0609020204030204" pitchFamily="49" charset="0"/>
              </a:rPr>
              <a:t>=</a:t>
            </a:r>
            <a:r>
              <a:rPr lang="en-GB" sz="4400" b="0" dirty="0">
                <a:solidFill>
                  <a:srgbClr val="569CD6"/>
                </a:solidFill>
                <a:effectLst/>
                <a:latin typeface="Consolas" panose="020B0609020204030204" pitchFamily="49" charset="0"/>
              </a:rPr>
              <a:t>None</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rclpy.init</a:t>
            </a:r>
            <a:r>
              <a:rPr lang="en-GB" sz="4400" b="0" dirty="0">
                <a:solidFill>
                  <a:srgbClr val="D4D4D4"/>
                </a:solidFill>
                <a:effectLst/>
                <a:latin typeface="Consolas" panose="020B0609020204030204" pitchFamily="49" charset="0"/>
              </a:rPr>
              <a:t>(</a:t>
            </a:r>
            <a:r>
              <a:rPr lang="en-GB" sz="4400" b="0" dirty="0" err="1">
                <a:solidFill>
                  <a:srgbClr val="D4D4D4"/>
                </a:solidFill>
                <a:effectLst/>
                <a:latin typeface="Consolas" panose="020B0609020204030204" pitchFamily="49" charset="0"/>
              </a:rPr>
              <a:t>args</a:t>
            </a:r>
            <a:r>
              <a:rPr lang="en-GB" sz="4400" b="0" dirty="0">
                <a:solidFill>
                  <a:srgbClr val="D4D4D4"/>
                </a:solidFill>
                <a:effectLst/>
                <a:latin typeface="Consolas" panose="020B0609020204030204" pitchFamily="49" charset="0"/>
              </a:rPr>
              <a:t>=</a:t>
            </a:r>
            <a:r>
              <a:rPr lang="en-GB" sz="4400" b="0" dirty="0" err="1">
                <a:solidFill>
                  <a:srgbClr val="D4D4D4"/>
                </a:solidFill>
                <a:effectLst/>
                <a:latin typeface="Consolas" panose="020B0609020204030204" pitchFamily="49" charset="0"/>
              </a:rPr>
              <a:t>args</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D4D4D4"/>
                </a:solidFill>
                <a:effectLst/>
                <a:latin typeface="Consolas" panose="020B0609020204030204" pitchFamily="49" charset="0"/>
              </a:rPr>
              <a:t>    node = </a:t>
            </a:r>
            <a:r>
              <a:rPr lang="en-GB" sz="4400" b="0" dirty="0" err="1">
                <a:solidFill>
                  <a:srgbClr val="D4D4D4"/>
                </a:solidFill>
                <a:effectLst/>
                <a:latin typeface="Consolas" panose="020B0609020204030204" pitchFamily="49" charset="0"/>
              </a:rPr>
              <a:t>DCMotor</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try</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rclpy.spin</a:t>
            </a:r>
            <a:r>
              <a:rPr lang="en-GB" sz="4400" b="0" dirty="0">
                <a:solidFill>
                  <a:srgbClr val="D4D4D4"/>
                </a:solidFill>
                <a:effectLst/>
                <a:latin typeface="Consolas" panose="020B0609020204030204" pitchFamily="49" charset="0"/>
              </a:rPr>
              <a:t>(node)</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except</a:t>
            </a: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KeyboardInterrupt</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pass</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finally</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node.destroy_node</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rclpy.try_shutdown</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6A9955"/>
                </a:solidFill>
                <a:effectLst/>
                <a:latin typeface="Consolas" panose="020B0609020204030204" pitchFamily="49" charset="0"/>
              </a:rPr>
              <a:t>#Execute Node</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569CD6"/>
                </a:solidFill>
                <a:effectLst/>
                <a:latin typeface="Consolas" panose="020B0609020204030204" pitchFamily="49" charset="0"/>
              </a:rPr>
              <a:t>if</a:t>
            </a:r>
            <a:r>
              <a:rPr lang="en-GB" sz="4400" b="0" dirty="0">
                <a:solidFill>
                  <a:srgbClr val="D4D4D4"/>
                </a:solidFill>
                <a:effectLst/>
                <a:latin typeface="Consolas" panose="020B0609020204030204" pitchFamily="49" charset="0"/>
              </a:rPr>
              <a:t> __name__ == </a:t>
            </a:r>
            <a:r>
              <a:rPr lang="en-GB" sz="4400" b="0" dirty="0">
                <a:solidFill>
                  <a:srgbClr val="CE9178"/>
                </a:solidFill>
                <a:effectLst/>
                <a:latin typeface="Consolas" panose="020B0609020204030204" pitchFamily="49" charset="0"/>
              </a:rPr>
              <a:t>'__main__'</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main()</a:t>
            </a:r>
          </a:p>
          <a:p>
            <a:pPr marL="0" indent="0">
              <a:lnSpc>
                <a:spcPct val="120000"/>
              </a:lnSpc>
              <a:spcBef>
                <a:spcPts val="0"/>
              </a:spcBef>
              <a:buNone/>
            </a:pPr>
            <a:br>
              <a:rPr lang="en-GB" sz="400" b="0" dirty="0">
                <a:solidFill>
                  <a:srgbClr val="D4D4D4"/>
                </a:solidFill>
                <a:effectLst/>
                <a:latin typeface="Consolas" panose="020B0609020204030204" pitchFamily="49" charset="0"/>
              </a:rPr>
            </a:br>
            <a:endParaRPr lang="en-GB" sz="400" b="0" dirty="0">
              <a:solidFill>
                <a:srgbClr val="D4D4D4"/>
              </a:solidFill>
              <a:effectLst/>
              <a:latin typeface="Consolas" panose="020B0609020204030204" pitchFamily="49" charset="0"/>
            </a:endParaRPr>
          </a:p>
          <a:p>
            <a:pPr marL="0" indent="0">
              <a:lnSpc>
                <a:spcPct val="120000"/>
              </a:lnSpc>
              <a:spcBef>
                <a:spcPts val="0"/>
              </a:spcBef>
              <a:buNone/>
            </a:pPr>
            <a:endParaRPr lang="en-GB" sz="500" dirty="0"/>
          </a:p>
        </p:txBody>
      </p:sp>
      <p:sp>
        <p:nvSpPr>
          <p:cNvPr id="4" name="Slide Number Placeholder 3">
            <a:extLst>
              <a:ext uri="{FF2B5EF4-FFF2-40B4-BE49-F238E27FC236}">
                <a16:creationId xmlns:a16="http://schemas.microsoft.com/office/drawing/2014/main" id="{2814CB15-CEC3-15E3-09CF-A0F5DA46897C}"/>
              </a:ext>
            </a:extLst>
          </p:cNvPr>
          <p:cNvSpPr>
            <a:spLocks noGrp="1"/>
          </p:cNvSpPr>
          <p:nvPr>
            <p:ph type="sldNum" sz="quarter" idx="12"/>
          </p:nvPr>
        </p:nvSpPr>
        <p:spPr/>
        <p:txBody>
          <a:bodyPr/>
          <a:lstStyle/>
          <a:p>
            <a:fld id="{E33F180C-7AC5-428A-9DBB-8DF57BA31570}" type="slidenum">
              <a:rPr lang="en-GB" smtClean="0"/>
              <a:t>11</a:t>
            </a:fld>
            <a:endParaRPr lang="en-GB" dirty="0"/>
          </a:p>
        </p:txBody>
      </p:sp>
      <p:sp>
        <p:nvSpPr>
          <p:cNvPr id="2" name="Title 1">
            <a:extLst>
              <a:ext uri="{FF2B5EF4-FFF2-40B4-BE49-F238E27FC236}">
                <a16:creationId xmlns:a16="http://schemas.microsoft.com/office/drawing/2014/main" id="{31D617CB-25E7-A113-9D50-9762C6291A35}"/>
              </a:ext>
            </a:extLst>
          </p:cNvPr>
          <p:cNvSpPr>
            <a:spLocks noGrp="1"/>
          </p:cNvSpPr>
          <p:nvPr>
            <p:ph type="title"/>
          </p:nvPr>
        </p:nvSpPr>
        <p:spPr/>
        <p:txBody>
          <a:bodyPr/>
          <a:lstStyle/>
          <a:p>
            <a:r>
              <a:rPr lang="en-GB" dirty="0"/>
              <a:t>dc_motor.py</a:t>
            </a:r>
          </a:p>
        </p:txBody>
      </p:sp>
      <p:sp>
        <p:nvSpPr>
          <p:cNvPr id="5" name="TextBox 4">
            <a:extLst>
              <a:ext uri="{FF2B5EF4-FFF2-40B4-BE49-F238E27FC236}">
                <a16:creationId xmlns:a16="http://schemas.microsoft.com/office/drawing/2014/main" id="{97867BF8-F47D-216D-B641-CE3A5C9A5A18}"/>
              </a:ext>
            </a:extLst>
          </p:cNvPr>
          <p:cNvSpPr txBox="1"/>
          <p:nvPr/>
        </p:nvSpPr>
        <p:spPr>
          <a:xfrm>
            <a:off x="4543425" y="1590675"/>
            <a:ext cx="2029309" cy="369332"/>
          </a:xfrm>
          <a:prstGeom prst="rect">
            <a:avLst/>
          </a:prstGeom>
          <a:noFill/>
        </p:spPr>
        <p:txBody>
          <a:bodyPr wrap="square" rtlCol="0">
            <a:spAutoFit/>
          </a:bodyPr>
          <a:lstStyle/>
          <a:p>
            <a:r>
              <a:rPr lang="en-GB" dirty="0">
                <a:solidFill>
                  <a:srgbClr val="FF0000"/>
                </a:solidFill>
              </a:rPr>
              <a:t>Libraries</a:t>
            </a:r>
          </a:p>
        </p:txBody>
      </p:sp>
      <p:sp>
        <p:nvSpPr>
          <p:cNvPr id="6" name="TextBox 5">
            <a:extLst>
              <a:ext uri="{FF2B5EF4-FFF2-40B4-BE49-F238E27FC236}">
                <a16:creationId xmlns:a16="http://schemas.microsoft.com/office/drawing/2014/main" id="{9F3D2E34-3CD9-0C3F-DFB5-4C38197A9A87}"/>
              </a:ext>
            </a:extLst>
          </p:cNvPr>
          <p:cNvSpPr txBox="1"/>
          <p:nvPr/>
        </p:nvSpPr>
        <p:spPr>
          <a:xfrm>
            <a:off x="4543425" y="3059668"/>
            <a:ext cx="2029308" cy="646331"/>
          </a:xfrm>
          <a:prstGeom prst="rect">
            <a:avLst/>
          </a:prstGeom>
          <a:noFill/>
        </p:spPr>
        <p:txBody>
          <a:bodyPr wrap="square" rtlCol="0">
            <a:spAutoFit/>
          </a:bodyPr>
          <a:lstStyle/>
          <a:p>
            <a:r>
              <a:rPr lang="en-GB" dirty="0">
                <a:solidFill>
                  <a:srgbClr val="FF0000"/>
                </a:solidFill>
              </a:rPr>
              <a:t>Initialise parameters </a:t>
            </a:r>
          </a:p>
        </p:txBody>
      </p:sp>
      <p:sp>
        <p:nvSpPr>
          <p:cNvPr id="7" name="TextBox 6">
            <a:extLst>
              <a:ext uri="{FF2B5EF4-FFF2-40B4-BE49-F238E27FC236}">
                <a16:creationId xmlns:a16="http://schemas.microsoft.com/office/drawing/2014/main" id="{0F35718A-1A59-07E6-7D84-D520C7251538}"/>
              </a:ext>
            </a:extLst>
          </p:cNvPr>
          <p:cNvSpPr txBox="1"/>
          <p:nvPr/>
        </p:nvSpPr>
        <p:spPr>
          <a:xfrm>
            <a:off x="4543425" y="4683333"/>
            <a:ext cx="2029308" cy="646331"/>
          </a:xfrm>
          <a:prstGeom prst="rect">
            <a:avLst/>
          </a:prstGeom>
          <a:noFill/>
        </p:spPr>
        <p:txBody>
          <a:bodyPr wrap="square" rtlCol="0">
            <a:spAutoFit/>
          </a:bodyPr>
          <a:lstStyle/>
          <a:p>
            <a:r>
              <a:rPr lang="en-GB" dirty="0">
                <a:solidFill>
                  <a:srgbClr val="FF0000"/>
                </a:solidFill>
              </a:rPr>
              <a:t>ROS publishers, subscribers Timers</a:t>
            </a:r>
          </a:p>
        </p:txBody>
      </p:sp>
      <p:sp>
        <p:nvSpPr>
          <p:cNvPr id="8" name="TextBox 7">
            <a:extLst>
              <a:ext uri="{FF2B5EF4-FFF2-40B4-BE49-F238E27FC236}">
                <a16:creationId xmlns:a16="http://schemas.microsoft.com/office/drawing/2014/main" id="{8C6B82F9-42ED-FBD6-5CFC-51D0300FEBF0}"/>
              </a:ext>
            </a:extLst>
          </p:cNvPr>
          <p:cNvSpPr txBox="1"/>
          <p:nvPr/>
        </p:nvSpPr>
        <p:spPr>
          <a:xfrm>
            <a:off x="10162691" y="1313676"/>
            <a:ext cx="1876909" cy="646331"/>
          </a:xfrm>
          <a:prstGeom prst="rect">
            <a:avLst/>
          </a:prstGeom>
          <a:noFill/>
        </p:spPr>
        <p:txBody>
          <a:bodyPr wrap="square" rtlCol="0">
            <a:spAutoFit/>
          </a:bodyPr>
          <a:lstStyle/>
          <a:p>
            <a:r>
              <a:rPr lang="en-GB" dirty="0">
                <a:solidFill>
                  <a:srgbClr val="FF0000"/>
                </a:solidFill>
              </a:rPr>
              <a:t>Timer callback:</a:t>
            </a:r>
          </a:p>
          <a:p>
            <a:r>
              <a:rPr lang="en-GB" dirty="0">
                <a:solidFill>
                  <a:srgbClr val="FF0000"/>
                </a:solidFill>
              </a:rPr>
              <a:t>Motor simulation</a:t>
            </a:r>
          </a:p>
        </p:txBody>
      </p:sp>
      <p:sp>
        <p:nvSpPr>
          <p:cNvPr id="9" name="TextBox 8">
            <a:extLst>
              <a:ext uri="{FF2B5EF4-FFF2-40B4-BE49-F238E27FC236}">
                <a16:creationId xmlns:a16="http://schemas.microsoft.com/office/drawing/2014/main" id="{E72BA39D-6447-835B-0EEB-0C7BBBFC140C}"/>
              </a:ext>
            </a:extLst>
          </p:cNvPr>
          <p:cNvSpPr txBox="1"/>
          <p:nvPr/>
        </p:nvSpPr>
        <p:spPr>
          <a:xfrm>
            <a:off x="10162691" y="3324314"/>
            <a:ext cx="1876909" cy="646331"/>
          </a:xfrm>
          <a:prstGeom prst="rect">
            <a:avLst/>
          </a:prstGeom>
          <a:noFill/>
        </p:spPr>
        <p:txBody>
          <a:bodyPr wrap="square" rtlCol="0">
            <a:spAutoFit/>
          </a:bodyPr>
          <a:lstStyle/>
          <a:p>
            <a:r>
              <a:rPr lang="en-GB" dirty="0">
                <a:solidFill>
                  <a:srgbClr val="FF0000"/>
                </a:solidFill>
              </a:rPr>
              <a:t>Subscriber callback</a:t>
            </a:r>
          </a:p>
        </p:txBody>
      </p:sp>
      <p:sp>
        <p:nvSpPr>
          <p:cNvPr id="10" name="TextBox 9">
            <a:extLst>
              <a:ext uri="{FF2B5EF4-FFF2-40B4-BE49-F238E27FC236}">
                <a16:creationId xmlns:a16="http://schemas.microsoft.com/office/drawing/2014/main" id="{54BE5AE4-C216-7000-21F5-694F624356D8}"/>
              </a:ext>
            </a:extLst>
          </p:cNvPr>
          <p:cNvSpPr txBox="1"/>
          <p:nvPr/>
        </p:nvSpPr>
        <p:spPr>
          <a:xfrm>
            <a:off x="10162690" y="4528662"/>
            <a:ext cx="1876909" cy="369332"/>
          </a:xfrm>
          <a:prstGeom prst="rect">
            <a:avLst/>
          </a:prstGeom>
          <a:noFill/>
        </p:spPr>
        <p:txBody>
          <a:bodyPr wrap="square" rtlCol="0">
            <a:spAutoFit/>
          </a:bodyPr>
          <a:lstStyle/>
          <a:p>
            <a:r>
              <a:rPr lang="en-GB" dirty="0">
                <a:solidFill>
                  <a:srgbClr val="FF0000"/>
                </a:solidFill>
              </a:rPr>
              <a:t>Main</a:t>
            </a:r>
          </a:p>
        </p:txBody>
      </p:sp>
    </p:spTree>
    <p:extLst>
      <p:ext uri="{BB962C8B-B14F-4D97-AF65-F5344CB8AC3E}">
        <p14:creationId xmlns:p14="http://schemas.microsoft.com/office/powerpoint/2010/main" val="192566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8B77-4F3D-0EEF-4E0D-B63BF9E4F99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4AAD781-F966-DE15-4B1A-25F43F200326}"/>
                  </a:ext>
                </a:extLst>
              </p:cNvPr>
              <p:cNvSpPr>
                <a:spLocks noGrp="1"/>
              </p:cNvSpPr>
              <p:nvPr>
                <p:ph sz="half" idx="1"/>
              </p:nvPr>
            </p:nvSpPr>
            <p:spPr>
              <a:xfrm>
                <a:off x="317918" y="1820039"/>
                <a:ext cx="5181600" cy="4351338"/>
              </a:xfrm>
            </p:spPr>
            <p:txBody>
              <a:bodyPr/>
              <a:lstStyle/>
              <a:p>
                <a:pPr marL="0" indent="0">
                  <a:lnSpc>
                    <a:spcPct val="150000"/>
                  </a:lnSpc>
                  <a:buNone/>
                </a:pPr>
                <a:r>
                  <a:rPr lang="en-GB" sz="1800" dirty="0">
                    <a:latin typeface="Nexa-Bold" panose="01000000000000000000" pitchFamily="2" charset="0"/>
                  </a:rPr>
                  <a:t>Set Point node structure</a:t>
                </a:r>
              </a:p>
              <a:p>
                <a:pPr>
                  <a:lnSpc>
                    <a:spcPct val="150000"/>
                  </a:lnSpc>
                </a:pPr>
                <a:r>
                  <a:rPr lang="en-US" sz="1600" dirty="0"/>
                  <a:t>The node publishes the vales of input signal on the topic “/motor_input_u”.</a:t>
                </a:r>
              </a:p>
              <a:p>
                <a:pPr marL="0" indent="0">
                  <a:lnSpc>
                    <a:spcPct val="150000"/>
                  </a:lnSpc>
                  <a:buNone/>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𝑢</m:t>
                      </m:r>
                      <m:r>
                        <a:rPr lang="en-GB" sz="1600" b="0" i="1" smtClean="0">
                          <a:latin typeface="Cambria Math" panose="02040503050406030204" pitchFamily="18" charset="0"/>
                        </a:rPr>
                        <m:t>(</m:t>
                      </m:r>
                      <m:r>
                        <a:rPr lang="en-GB" sz="1600" b="0" i="1" smtClean="0">
                          <a:latin typeface="Cambria Math" panose="02040503050406030204" pitchFamily="18" charset="0"/>
                        </a:rPr>
                        <m:t>𝑡</m:t>
                      </m:r>
                      <m:r>
                        <a:rPr lang="en-GB" sz="1600" b="0" i="1" smtClean="0">
                          <a:latin typeface="Cambria Math" panose="02040503050406030204" pitchFamily="18" charset="0"/>
                        </a:rPr>
                        <m:t>)=</m:t>
                      </m:r>
                      <m:r>
                        <a:rPr lang="en-GB" sz="1600" b="0" i="1" smtClean="0">
                          <a:latin typeface="Cambria Math" panose="02040503050406030204" pitchFamily="18" charset="0"/>
                        </a:rPr>
                        <m:t>𝐴</m:t>
                      </m:r>
                      <m:r>
                        <a:rPr lang="en-GB" sz="1600" b="0" i="1" smtClean="0">
                          <a:latin typeface="Cambria Math" panose="02040503050406030204" pitchFamily="18" charset="0"/>
                        </a:rPr>
                        <m:t> </m:t>
                      </m:r>
                      <m:r>
                        <a:rPr lang="en-GB" sz="1600" b="0" i="1" smtClean="0">
                          <a:latin typeface="Cambria Math" panose="02040503050406030204" pitchFamily="18" charset="0"/>
                        </a:rPr>
                        <m:t>𝑠𝑖𝑛</m:t>
                      </m:r>
                      <m:r>
                        <a:rPr lang="en-GB" sz="1600" b="0" i="1" smtClean="0">
                          <a:latin typeface="Cambria Math" panose="02040503050406030204" pitchFamily="18" charset="0"/>
                        </a:rPr>
                        <m:t>(</m:t>
                      </m:r>
                      <m:r>
                        <a:rPr lang="en-GB" sz="1600" b="0" i="1" smtClean="0">
                          <a:latin typeface="Cambria Math" panose="02040503050406030204" pitchFamily="18" charset="0"/>
                        </a:rPr>
                        <m:t>𝜔</m:t>
                      </m:r>
                      <m:r>
                        <a:rPr lang="en-GB" sz="1600" b="0" i="1" smtClean="0">
                          <a:latin typeface="Cambria Math" panose="02040503050406030204" pitchFamily="18" charset="0"/>
                        </a:rPr>
                        <m:t>𝑡</m:t>
                      </m:r>
                      <m:r>
                        <a:rPr lang="en-GB" sz="1600" b="0" i="1" smtClean="0">
                          <a:latin typeface="Cambria Math" panose="02040503050406030204" pitchFamily="18" charset="0"/>
                        </a:rPr>
                        <m:t>)</m:t>
                      </m:r>
                    </m:oMath>
                  </m:oMathPara>
                </a14:m>
                <a:endParaRPr lang="en-US" sz="1600" dirty="0"/>
              </a:p>
              <a:p>
                <a:pPr>
                  <a:lnSpc>
                    <a:spcPct val="150000"/>
                  </a:lnSpc>
                </a:pPr>
                <a:r>
                  <a:rPr lang="en-US" sz="1600" dirty="0"/>
                  <a:t>The topic contain an interface (message) Float32</a:t>
                </a:r>
              </a:p>
            </p:txBody>
          </p:sp>
        </mc:Choice>
        <mc:Fallback>
          <p:sp>
            <p:nvSpPr>
              <p:cNvPr id="6" name="Content Placeholder 5">
                <a:extLst>
                  <a:ext uri="{FF2B5EF4-FFF2-40B4-BE49-F238E27FC236}">
                    <a16:creationId xmlns:a16="http://schemas.microsoft.com/office/drawing/2014/main" id="{94AAD781-F966-DE15-4B1A-25F43F200326}"/>
                  </a:ext>
                </a:extLst>
              </p:cNvPr>
              <p:cNvSpPr>
                <a:spLocks noGrp="1" noRot="1" noChangeAspect="1" noMove="1" noResize="1" noEditPoints="1" noAdjustHandles="1" noChangeArrowheads="1" noChangeShapeType="1" noTextEdit="1"/>
              </p:cNvSpPr>
              <p:nvPr>
                <p:ph sz="half" idx="1"/>
              </p:nvPr>
            </p:nvSpPr>
            <p:spPr>
              <a:xfrm>
                <a:off x="317918" y="1820039"/>
                <a:ext cx="5181600" cy="4351338"/>
              </a:xfrm>
              <a:blipFill>
                <a:blip r:embed="rId2"/>
                <a:stretch>
                  <a:fillRect l="-941"/>
                </a:stretch>
              </a:blipFill>
            </p:spPr>
            <p:txBody>
              <a:bodyPr/>
              <a:lstStyle/>
              <a:p>
                <a:r>
                  <a:rPr lang="en-GB">
                    <a:noFill/>
                  </a:rPr>
                  <a:t> </a:t>
                </a:r>
              </a:p>
            </p:txBody>
          </p:sp>
        </mc:Fallback>
      </mc:AlternateContent>
      <p:sp>
        <p:nvSpPr>
          <p:cNvPr id="8" name="Slide Number Placeholder 7">
            <a:extLst>
              <a:ext uri="{FF2B5EF4-FFF2-40B4-BE49-F238E27FC236}">
                <a16:creationId xmlns:a16="http://schemas.microsoft.com/office/drawing/2014/main" id="{4CE22E5A-437E-38D6-754C-6967BF0537DE}"/>
              </a:ext>
            </a:extLst>
          </p:cNvPr>
          <p:cNvSpPr>
            <a:spLocks noGrp="1"/>
          </p:cNvSpPr>
          <p:nvPr>
            <p:ph type="sldNum" sz="quarter" idx="12"/>
          </p:nvPr>
        </p:nvSpPr>
        <p:spPr>
          <a:xfrm>
            <a:off x="8610600" y="6280150"/>
            <a:ext cx="2743200" cy="365125"/>
          </a:xfrm>
        </p:spPr>
        <p:txBody>
          <a:bodyPr/>
          <a:lstStyle/>
          <a:p>
            <a:fld id="{E33F180C-7AC5-428A-9DBB-8DF57BA31570}" type="slidenum">
              <a:rPr lang="en-GB" smtClean="0"/>
              <a:t>12</a:t>
            </a:fld>
            <a:endParaRPr lang="en-GB" dirty="0"/>
          </a:p>
        </p:txBody>
      </p:sp>
      <p:sp>
        <p:nvSpPr>
          <p:cNvPr id="5" name="Title 4">
            <a:extLst>
              <a:ext uri="{FF2B5EF4-FFF2-40B4-BE49-F238E27FC236}">
                <a16:creationId xmlns:a16="http://schemas.microsoft.com/office/drawing/2014/main" id="{F6BB41D6-E179-96C6-0A2F-C82F78C0F8CD}"/>
              </a:ext>
            </a:extLst>
          </p:cNvPr>
          <p:cNvSpPr>
            <a:spLocks noGrp="1"/>
          </p:cNvSpPr>
          <p:nvPr>
            <p:ph type="title"/>
          </p:nvPr>
        </p:nvSpPr>
        <p:spPr/>
        <p:txBody>
          <a:bodyPr/>
          <a:lstStyle/>
          <a:p>
            <a:r>
              <a:rPr lang="en-US" dirty="0"/>
              <a:t>Activity 1 – ROS Namespaces</a:t>
            </a:r>
          </a:p>
        </p:txBody>
      </p:sp>
      <p:grpSp>
        <p:nvGrpSpPr>
          <p:cNvPr id="12" name="Group 11">
            <a:extLst>
              <a:ext uri="{FF2B5EF4-FFF2-40B4-BE49-F238E27FC236}">
                <a16:creationId xmlns:a16="http://schemas.microsoft.com/office/drawing/2014/main" id="{EEB92474-5619-9ED3-4745-22DC5EBF2DB7}"/>
              </a:ext>
            </a:extLst>
          </p:cNvPr>
          <p:cNvGrpSpPr/>
          <p:nvPr/>
        </p:nvGrpSpPr>
        <p:grpSpPr>
          <a:xfrm>
            <a:off x="570570" y="4980720"/>
            <a:ext cx="3719196" cy="987055"/>
            <a:chOff x="1595578" y="4114799"/>
            <a:chExt cx="4260431" cy="987055"/>
          </a:xfrm>
        </p:grpSpPr>
        <p:sp>
          <p:nvSpPr>
            <p:cNvPr id="3" name="Oval 2">
              <a:extLst>
                <a:ext uri="{FF2B5EF4-FFF2-40B4-BE49-F238E27FC236}">
                  <a16:creationId xmlns:a16="http://schemas.microsoft.com/office/drawing/2014/main" id="{40866F53-3577-AC5B-EC09-8F68A8970702}"/>
                </a:ext>
              </a:extLst>
            </p:cNvPr>
            <p:cNvSpPr/>
            <p:nvPr/>
          </p:nvSpPr>
          <p:spPr>
            <a:xfrm>
              <a:off x="1595578" y="4114799"/>
              <a:ext cx="2643528" cy="987055"/>
            </a:xfrm>
            <a:prstGeom prst="ellipse">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lumMod val="10000"/>
                    </a:schemeClr>
                  </a:solidFill>
                  <a:latin typeface="Nexa-Regular" panose="01000000000000000000" pitchFamily="2" charset="0"/>
                </a:rPr>
                <a:t>/</a:t>
              </a:r>
              <a:r>
                <a:rPr lang="en-GB" sz="1400" dirty="0" err="1">
                  <a:solidFill>
                    <a:schemeClr val="bg2">
                      <a:lumMod val="10000"/>
                    </a:schemeClr>
                  </a:solidFill>
                  <a:latin typeface="Nexa-Regular" panose="01000000000000000000" pitchFamily="2" charset="0"/>
                </a:rPr>
                <a:t>set_point_node</a:t>
              </a:r>
              <a:endParaRPr lang="en-GB" sz="1400" dirty="0">
                <a:solidFill>
                  <a:schemeClr val="bg2">
                    <a:lumMod val="10000"/>
                  </a:schemeClr>
                </a:solidFill>
                <a:latin typeface="Nexa-Regular" panose="01000000000000000000" pitchFamily="2" charset="0"/>
              </a:endParaRPr>
            </a:p>
          </p:txBody>
        </p:sp>
        <p:cxnSp>
          <p:nvCxnSpPr>
            <p:cNvPr id="11" name="Straight Arrow Connector 10">
              <a:extLst>
                <a:ext uri="{FF2B5EF4-FFF2-40B4-BE49-F238E27FC236}">
                  <a16:creationId xmlns:a16="http://schemas.microsoft.com/office/drawing/2014/main" id="{B11F3078-DCE4-F5AB-BE5F-6057E6D9F0FB}"/>
                </a:ext>
              </a:extLst>
            </p:cNvPr>
            <p:cNvCxnSpPr>
              <a:cxnSpLocks/>
              <a:stCxn id="3" idx="6"/>
            </p:cNvCxnSpPr>
            <p:nvPr/>
          </p:nvCxnSpPr>
          <p:spPr>
            <a:xfrm>
              <a:off x="4239107" y="4608327"/>
              <a:ext cx="1123950"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52F782-8EF6-78E2-CEA1-5F740AF0F49B}"/>
                </a:ext>
              </a:extLst>
            </p:cNvPr>
            <p:cNvSpPr txBox="1"/>
            <p:nvPr/>
          </p:nvSpPr>
          <p:spPr>
            <a:xfrm>
              <a:off x="4274859" y="4270739"/>
              <a:ext cx="1581150" cy="276999"/>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/motor_input_u</a:t>
              </a:r>
            </a:p>
          </p:txBody>
        </p:sp>
      </p:grpSp>
      <p:sp>
        <p:nvSpPr>
          <p:cNvPr id="13" name="Flowchart: Terminator 12">
            <a:extLst>
              <a:ext uri="{FF2B5EF4-FFF2-40B4-BE49-F238E27FC236}">
                <a16:creationId xmlns:a16="http://schemas.microsoft.com/office/drawing/2014/main" id="{31FF09B3-95C6-F76A-8081-1E664CA55034}"/>
              </a:ext>
            </a:extLst>
          </p:cNvPr>
          <p:cNvSpPr/>
          <p:nvPr/>
        </p:nvSpPr>
        <p:spPr>
          <a:xfrm>
            <a:off x="8026621" y="1261099"/>
            <a:ext cx="1524000" cy="466725"/>
          </a:xfrm>
          <a:prstGeom prst="flowChartTermina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Start Node</a:t>
            </a:r>
          </a:p>
        </p:txBody>
      </p:sp>
      <p:grpSp>
        <p:nvGrpSpPr>
          <p:cNvPr id="22" name="Group 21">
            <a:extLst>
              <a:ext uri="{FF2B5EF4-FFF2-40B4-BE49-F238E27FC236}">
                <a16:creationId xmlns:a16="http://schemas.microsoft.com/office/drawing/2014/main" id="{8153733B-2361-1E94-854A-5130474208B7}"/>
              </a:ext>
            </a:extLst>
          </p:cNvPr>
          <p:cNvGrpSpPr/>
          <p:nvPr/>
        </p:nvGrpSpPr>
        <p:grpSpPr>
          <a:xfrm>
            <a:off x="7366291" y="1899236"/>
            <a:ext cx="2895597" cy="719687"/>
            <a:chOff x="7329729" y="2525712"/>
            <a:chExt cx="2895597" cy="692497"/>
          </a:xfrm>
        </p:grpSpPr>
        <p:sp>
          <p:nvSpPr>
            <p:cNvPr id="16" name="Flowchart: Data 15">
              <a:extLst>
                <a:ext uri="{FF2B5EF4-FFF2-40B4-BE49-F238E27FC236}">
                  <a16:creationId xmlns:a16="http://schemas.microsoft.com/office/drawing/2014/main" id="{30229A84-C968-6BCB-B7E2-FF831EA3C041}"/>
                </a:ext>
              </a:extLst>
            </p:cNvPr>
            <p:cNvSpPr/>
            <p:nvPr/>
          </p:nvSpPr>
          <p:spPr>
            <a:xfrm>
              <a:off x="7329729" y="2574674"/>
              <a:ext cx="2895597" cy="612496"/>
            </a:xfrm>
            <a:prstGeom prst="flowChartInputOutp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7011590-898B-ED6B-2B11-E5E518743D9D}"/>
                </a:ext>
              </a:extLst>
            </p:cNvPr>
            <p:cNvSpPr txBox="1"/>
            <p:nvPr/>
          </p:nvSpPr>
          <p:spPr>
            <a:xfrm>
              <a:off x="7894204" y="2525712"/>
              <a:ext cx="2100505" cy="6924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Initialise parameters</a:t>
              </a:r>
            </a:p>
            <a:p>
              <a:pPr marL="285750" indent="-285750">
                <a:buFont typeface="Arial" panose="020B0604020202020204" pitchFamily="34" charset="0"/>
                <a:buChar char="•"/>
              </a:pPr>
              <a:r>
                <a:rPr lang="en-GB" sz="1300" dirty="0">
                  <a:solidFill>
                    <a:schemeClr val="bg1"/>
                  </a:solidFill>
                </a:rPr>
                <a:t>Signal </a:t>
              </a:r>
              <a:r>
                <a:rPr lang="en-GB" sz="1300" dirty="0" err="1">
                  <a:solidFill>
                    <a:schemeClr val="bg1"/>
                  </a:solidFill>
                </a:rPr>
                <a:t>paameters</a:t>
              </a:r>
              <a:endParaRPr lang="en-GB" sz="1300" dirty="0">
                <a:solidFill>
                  <a:schemeClr val="bg1"/>
                </a:solidFill>
              </a:endParaRPr>
            </a:p>
            <a:p>
              <a:pPr marL="285750" indent="-285750">
                <a:buFont typeface="Arial" panose="020B0604020202020204" pitchFamily="34" charset="0"/>
                <a:buChar char="•"/>
              </a:pPr>
              <a:r>
                <a:rPr lang="en-GB" sz="1300" dirty="0">
                  <a:solidFill>
                    <a:schemeClr val="bg1"/>
                  </a:solidFill>
                </a:rPr>
                <a:t>Create variables</a:t>
              </a:r>
            </a:p>
          </p:txBody>
        </p:sp>
      </p:grpSp>
      <p:grpSp>
        <p:nvGrpSpPr>
          <p:cNvPr id="21" name="Group 20">
            <a:extLst>
              <a:ext uri="{FF2B5EF4-FFF2-40B4-BE49-F238E27FC236}">
                <a16:creationId xmlns:a16="http://schemas.microsoft.com/office/drawing/2014/main" id="{D1AAD01B-EAA7-EC32-EF31-8467F48EF7CD}"/>
              </a:ext>
            </a:extLst>
          </p:cNvPr>
          <p:cNvGrpSpPr/>
          <p:nvPr/>
        </p:nvGrpSpPr>
        <p:grpSpPr>
          <a:xfrm>
            <a:off x="7221080" y="2807036"/>
            <a:ext cx="2895597" cy="1038444"/>
            <a:chOff x="7181852" y="3776748"/>
            <a:chExt cx="2895597" cy="1038444"/>
          </a:xfrm>
        </p:grpSpPr>
        <p:sp>
          <p:nvSpPr>
            <p:cNvPr id="19" name="Flowchart: Data 18">
              <a:extLst>
                <a:ext uri="{FF2B5EF4-FFF2-40B4-BE49-F238E27FC236}">
                  <a16:creationId xmlns:a16="http://schemas.microsoft.com/office/drawing/2014/main" id="{DBCEACB3-A6F6-86BA-0DE0-D11071724240}"/>
                </a:ext>
              </a:extLst>
            </p:cNvPr>
            <p:cNvSpPr/>
            <p:nvPr/>
          </p:nvSpPr>
          <p:spPr>
            <a:xfrm>
              <a:off x="7181852" y="3805118"/>
              <a:ext cx="2895597" cy="1010074"/>
            </a:xfrm>
            <a:prstGeom prst="flowChartInputOutp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D384FFE6-6F72-C5A9-2604-B812F6110035}"/>
                </a:ext>
              </a:extLst>
            </p:cNvPr>
            <p:cNvSpPr txBox="1"/>
            <p:nvPr/>
          </p:nvSpPr>
          <p:spPr>
            <a:xfrm>
              <a:off x="7687159" y="3776748"/>
              <a:ext cx="2307550" cy="86177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ROS Comms Interfaces and timers:</a:t>
              </a:r>
            </a:p>
            <a:p>
              <a:pPr marL="171450" indent="-171450">
                <a:buFont typeface="Arial" panose="020B0604020202020204" pitchFamily="34" charset="0"/>
                <a:buChar char="•"/>
              </a:pPr>
              <a:r>
                <a:rPr lang="en-GB" sz="1200" dirty="0">
                  <a:solidFill>
                    <a:schemeClr val="bg1"/>
                  </a:solidFill>
                </a:rPr>
                <a:t>Publisher(motor_input_u)</a:t>
              </a:r>
            </a:p>
            <a:p>
              <a:pPr marL="171450" indent="-171450">
                <a:buFont typeface="Arial" panose="020B0604020202020204" pitchFamily="34" charset="0"/>
                <a:buChar char="•"/>
              </a:pPr>
              <a:r>
                <a:rPr lang="en-GB" sz="1200" dirty="0">
                  <a:solidFill>
                    <a:schemeClr val="bg1"/>
                  </a:solidFill>
                </a:rPr>
                <a:t>Timer (</a:t>
              </a:r>
              <a:r>
                <a:rPr lang="en-GB" sz="1200" dirty="0" err="1">
                  <a:solidFill>
                    <a:schemeClr val="bg1"/>
                  </a:solidFill>
                </a:rPr>
                <a:t>timer_cb</a:t>
              </a:r>
              <a:r>
                <a:rPr lang="en-GB" sz="1200" dirty="0">
                  <a:solidFill>
                    <a:schemeClr val="bg1"/>
                  </a:solidFill>
                </a:rPr>
                <a:t>)</a:t>
              </a:r>
            </a:p>
          </p:txBody>
        </p:sp>
      </p:grpSp>
      <p:sp>
        <p:nvSpPr>
          <p:cNvPr id="23" name="Flowchart: Decision 22">
            <a:extLst>
              <a:ext uri="{FF2B5EF4-FFF2-40B4-BE49-F238E27FC236}">
                <a16:creationId xmlns:a16="http://schemas.microsoft.com/office/drawing/2014/main" id="{F2698889-C77B-2320-BDCB-00249AF396B7}"/>
              </a:ext>
            </a:extLst>
          </p:cNvPr>
          <p:cNvSpPr/>
          <p:nvPr/>
        </p:nvSpPr>
        <p:spPr>
          <a:xfrm>
            <a:off x="7491412" y="4671789"/>
            <a:ext cx="2238375" cy="772426"/>
          </a:xfrm>
          <a:prstGeom prst="flowChartDecision">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Waiting for events (callbacks)</a:t>
            </a:r>
          </a:p>
        </p:txBody>
      </p:sp>
      <p:grpSp>
        <p:nvGrpSpPr>
          <p:cNvPr id="27" name="Group 26">
            <a:extLst>
              <a:ext uri="{FF2B5EF4-FFF2-40B4-BE49-F238E27FC236}">
                <a16:creationId xmlns:a16="http://schemas.microsoft.com/office/drawing/2014/main" id="{9F02102D-38D9-4495-5ACC-6A32BA17F99C}"/>
              </a:ext>
            </a:extLst>
          </p:cNvPr>
          <p:cNvGrpSpPr/>
          <p:nvPr/>
        </p:nvGrpSpPr>
        <p:grpSpPr>
          <a:xfrm>
            <a:off x="5315854" y="5527566"/>
            <a:ext cx="2895597" cy="892552"/>
            <a:chOff x="7181852" y="3776748"/>
            <a:chExt cx="2895597" cy="1080336"/>
          </a:xfrm>
        </p:grpSpPr>
        <p:sp>
          <p:nvSpPr>
            <p:cNvPr id="28" name="Flowchart: Data 27">
              <a:extLst>
                <a:ext uri="{FF2B5EF4-FFF2-40B4-BE49-F238E27FC236}">
                  <a16:creationId xmlns:a16="http://schemas.microsoft.com/office/drawing/2014/main" id="{BB0186F2-1B52-2D89-B2CF-E7B34A46B71B}"/>
                </a:ext>
              </a:extLst>
            </p:cNvPr>
            <p:cNvSpPr/>
            <p:nvPr/>
          </p:nvSpPr>
          <p:spPr>
            <a:xfrm>
              <a:off x="7181852" y="3805118"/>
              <a:ext cx="2895597" cy="1010074"/>
            </a:xfrm>
            <a:prstGeom prst="flowChartInputOutpu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934ADFE5-C3B6-EA92-C55A-8BBCBAB2CE0C}"/>
                </a:ext>
              </a:extLst>
            </p:cNvPr>
            <p:cNvSpPr txBox="1"/>
            <p:nvPr/>
          </p:nvSpPr>
          <p:spPr>
            <a:xfrm>
              <a:off x="7687159" y="3776748"/>
              <a:ext cx="2307550" cy="1080336"/>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Timer Callback (</a:t>
              </a:r>
              <a:r>
                <a:rPr lang="en-GB" sz="1300" dirty="0" err="1">
                  <a:solidFill>
                    <a:schemeClr val="bg1"/>
                  </a:solidFill>
                </a:rPr>
                <a:t>timer_cb</a:t>
              </a:r>
              <a:r>
                <a:rPr lang="en-GB" sz="1300" dirty="0">
                  <a:solidFill>
                    <a:schemeClr val="bg1"/>
                  </a:solidFill>
                </a:rPr>
                <a:t>)</a:t>
              </a:r>
            </a:p>
            <a:p>
              <a:pPr marL="171450" indent="-171450">
                <a:buFont typeface="Arial" panose="020B0604020202020204" pitchFamily="34" charset="0"/>
                <a:buChar char="•"/>
              </a:pPr>
              <a:r>
                <a:rPr lang="en-GB" sz="1300" dirty="0">
                  <a:solidFill>
                    <a:schemeClr val="bg1"/>
                  </a:solidFill>
                </a:rPr>
                <a:t>Compute elapsed time</a:t>
              </a:r>
            </a:p>
            <a:p>
              <a:pPr marL="171450" indent="-171450">
                <a:buFont typeface="Arial" panose="020B0604020202020204" pitchFamily="34" charset="0"/>
                <a:buChar char="•"/>
              </a:pPr>
              <a:r>
                <a:rPr lang="en-GB" sz="1300" dirty="0">
                  <a:solidFill>
                    <a:schemeClr val="bg1"/>
                  </a:solidFill>
                </a:rPr>
                <a:t>Generate signal</a:t>
              </a:r>
            </a:p>
            <a:p>
              <a:pPr marL="171450" indent="-171450">
                <a:buFont typeface="Arial" panose="020B0604020202020204" pitchFamily="34" charset="0"/>
                <a:buChar char="•"/>
              </a:pPr>
              <a:r>
                <a:rPr lang="en-GB" sz="1300" dirty="0">
                  <a:solidFill>
                    <a:schemeClr val="bg1"/>
                  </a:solidFill>
                </a:rPr>
                <a:t>Publish signal</a:t>
              </a:r>
              <a:endParaRPr lang="en-GB" sz="1200" dirty="0">
                <a:solidFill>
                  <a:schemeClr val="bg1"/>
                </a:solidFill>
              </a:endParaRPr>
            </a:p>
          </p:txBody>
        </p:sp>
      </p:grpSp>
      <p:sp>
        <p:nvSpPr>
          <p:cNvPr id="44" name="Flowchart: Terminator 43">
            <a:extLst>
              <a:ext uri="{FF2B5EF4-FFF2-40B4-BE49-F238E27FC236}">
                <a16:creationId xmlns:a16="http://schemas.microsoft.com/office/drawing/2014/main" id="{336D206B-E07A-2A3C-E05D-C05FAC3FCED6}"/>
              </a:ext>
            </a:extLst>
          </p:cNvPr>
          <p:cNvSpPr/>
          <p:nvPr/>
        </p:nvSpPr>
        <p:spPr>
          <a:xfrm>
            <a:off x="10585258" y="3603297"/>
            <a:ext cx="1524000" cy="466725"/>
          </a:xfrm>
          <a:prstGeom prst="flowChartTermina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Shutdown</a:t>
            </a:r>
          </a:p>
        </p:txBody>
      </p:sp>
      <p:sp>
        <p:nvSpPr>
          <p:cNvPr id="46" name="Flowchart: Data 45">
            <a:extLst>
              <a:ext uri="{FF2B5EF4-FFF2-40B4-BE49-F238E27FC236}">
                <a16:creationId xmlns:a16="http://schemas.microsoft.com/office/drawing/2014/main" id="{49BEADB5-9492-5CB3-37BF-302D661C7EE8}"/>
              </a:ext>
            </a:extLst>
          </p:cNvPr>
          <p:cNvSpPr/>
          <p:nvPr/>
        </p:nvSpPr>
        <p:spPr>
          <a:xfrm>
            <a:off x="10406830" y="4874381"/>
            <a:ext cx="1661868" cy="365042"/>
          </a:xfrm>
          <a:prstGeom prst="flowChartInputOutp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ROS2 Spin</a:t>
            </a:r>
          </a:p>
        </p:txBody>
      </p:sp>
      <p:cxnSp>
        <p:nvCxnSpPr>
          <p:cNvPr id="48" name="Connector: Curved 47">
            <a:extLst>
              <a:ext uri="{FF2B5EF4-FFF2-40B4-BE49-F238E27FC236}">
                <a16:creationId xmlns:a16="http://schemas.microsoft.com/office/drawing/2014/main" id="{E12B7BB8-5DA9-A315-B241-CA5A1D57CA85}"/>
              </a:ext>
            </a:extLst>
          </p:cNvPr>
          <p:cNvCxnSpPr>
            <a:cxnSpLocks/>
            <a:stCxn id="29" idx="0"/>
            <a:endCxn id="23" idx="1"/>
          </p:cNvCxnSpPr>
          <p:nvPr/>
        </p:nvCxnSpPr>
        <p:spPr>
          <a:xfrm rot="5400000" flipH="1" flipV="1">
            <a:off x="6998392" y="5034546"/>
            <a:ext cx="469564" cy="516476"/>
          </a:xfrm>
          <a:prstGeom prst="curvedConnector2">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F2EB07B-D528-7475-EC38-66D2087FB3A6}"/>
              </a:ext>
            </a:extLst>
          </p:cNvPr>
          <p:cNvCxnSpPr>
            <a:cxnSpLocks/>
            <a:stCxn id="13" idx="2"/>
          </p:cNvCxnSpPr>
          <p:nvPr/>
        </p:nvCxnSpPr>
        <p:spPr>
          <a:xfrm>
            <a:off x="8788621" y="1727824"/>
            <a:ext cx="0" cy="24161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D3C0A4D-DEBD-E6D4-F499-91212A30E5D4}"/>
              </a:ext>
            </a:extLst>
          </p:cNvPr>
          <p:cNvCxnSpPr>
            <a:cxnSpLocks/>
          </p:cNvCxnSpPr>
          <p:nvPr/>
        </p:nvCxnSpPr>
        <p:spPr>
          <a:xfrm>
            <a:off x="8788621" y="2586665"/>
            <a:ext cx="0" cy="216365"/>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25D0A7C-1A55-4234-65A0-13822F0530B0}"/>
              </a:ext>
            </a:extLst>
          </p:cNvPr>
          <p:cNvCxnSpPr>
            <a:cxnSpLocks/>
            <a:endCxn id="23" idx="0"/>
          </p:cNvCxnSpPr>
          <p:nvPr/>
        </p:nvCxnSpPr>
        <p:spPr>
          <a:xfrm>
            <a:off x="8610599" y="3838575"/>
            <a:ext cx="1" cy="833214"/>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3B73F5B-BC90-DDE8-7268-5D453576AD6B}"/>
              </a:ext>
            </a:extLst>
          </p:cNvPr>
          <p:cNvCxnSpPr>
            <a:cxnSpLocks/>
          </p:cNvCxnSpPr>
          <p:nvPr/>
        </p:nvCxnSpPr>
        <p:spPr>
          <a:xfrm flipH="1" flipV="1">
            <a:off x="11347258" y="3993822"/>
            <a:ext cx="11768" cy="870306"/>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E28C0F71-B33E-B305-939A-A24DCF4B16C6}"/>
              </a:ext>
            </a:extLst>
          </p:cNvPr>
          <p:cNvSpPr/>
          <p:nvPr/>
        </p:nvSpPr>
        <p:spPr>
          <a:xfrm>
            <a:off x="5288916" y="4340881"/>
            <a:ext cx="6779782" cy="2320180"/>
          </a:xfrm>
          <a:prstGeom prst="roundRect">
            <a:avLst>
              <a:gd name="adj" fmla="val 16522"/>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72568A59-CD80-E6E4-7BC0-133172A995C7}"/>
              </a:ext>
            </a:extLst>
          </p:cNvPr>
          <p:cNvSpPr txBox="1"/>
          <p:nvPr/>
        </p:nvSpPr>
        <p:spPr>
          <a:xfrm>
            <a:off x="6209341" y="4848863"/>
            <a:ext cx="838203"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Timer </a:t>
            </a:r>
          </a:p>
          <a:p>
            <a:pPr algn="ctr"/>
            <a:r>
              <a:rPr lang="en-GB" sz="1200" dirty="0">
                <a:solidFill>
                  <a:schemeClr val="bg2">
                    <a:lumMod val="10000"/>
                  </a:schemeClr>
                </a:solidFill>
                <a:latin typeface="Nexa-Regular" panose="01000000000000000000" pitchFamily="2" charset="0"/>
              </a:rPr>
              <a:t>timeout</a:t>
            </a:r>
          </a:p>
        </p:txBody>
      </p:sp>
      <p:sp>
        <p:nvSpPr>
          <p:cNvPr id="100" name="TextBox 99">
            <a:extLst>
              <a:ext uri="{FF2B5EF4-FFF2-40B4-BE49-F238E27FC236}">
                <a16:creationId xmlns:a16="http://schemas.microsoft.com/office/drawing/2014/main" id="{C36320E2-ADA2-E8FD-1172-9A1552BCF489}"/>
              </a:ext>
            </a:extLst>
          </p:cNvPr>
          <p:cNvSpPr txBox="1"/>
          <p:nvPr/>
        </p:nvSpPr>
        <p:spPr>
          <a:xfrm>
            <a:off x="10509055" y="4396149"/>
            <a:ext cx="838203"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Exit signal</a:t>
            </a:r>
          </a:p>
        </p:txBody>
      </p:sp>
    </p:spTree>
    <p:extLst>
      <p:ext uri="{BB962C8B-B14F-4D97-AF65-F5344CB8AC3E}">
        <p14:creationId xmlns:p14="http://schemas.microsoft.com/office/powerpoint/2010/main" val="57638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940CB-0A26-C708-8371-C7E96EBB34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F980-D458-5A03-74B1-A13EFAA1CA09}"/>
              </a:ext>
            </a:extLst>
          </p:cNvPr>
          <p:cNvSpPr>
            <a:spLocks noGrp="1"/>
          </p:cNvSpPr>
          <p:nvPr>
            <p:ph sz="half" idx="1"/>
          </p:nvPr>
        </p:nvSpPr>
        <p:spPr>
          <a:xfrm>
            <a:off x="1" y="1362075"/>
            <a:ext cx="6572732" cy="5505450"/>
          </a:xfrm>
          <a:solidFill>
            <a:schemeClr val="tx2">
              <a:lumMod val="50000"/>
            </a:schemeClr>
          </a:solidFill>
        </p:spPr>
        <p:txBody>
          <a:bodyPr>
            <a:noAutofit/>
          </a:bodyPr>
          <a:lstStyle/>
          <a:p>
            <a:pPr marL="0" indent="0">
              <a:lnSpc>
                <a:spcPct val="100000"/>
              </a:lnSpc>
              <a:spcBef>
                <a:spcPts val="0"/>
              </a:spcBef>
              <a:buNone/>
            </a:pPr>
            <a:r>
              <a:rPr lang="en-GB" sz="1200" b="0" dirty="0">
                <a:solidFill>
                  <a:srgbClr val="6A9955"/>
                </a:solidFill>
                <a:effectLst/>
                <a:latin typeface="Consolas" panose="020B0609020204030204" pitchFamily="49" charset="0"/>
              </a:rPr>
              <a:t># Imports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rclpy.node</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Node</a:t>
            </a:r>
          </a:p>
          <a:p>
            <a:pPr marL="0" indent="0">
              <a:lnSpc>
                <a:spcPct val="100000"/>
              </a:lnSpc>
              <a:spcBef>
                <a:spcPts val="0"/>
              </a:spcBef>
              <a:buNone/>
            </a:pP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numpy</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as</a:t>
            </a:r>
            <a:r>
              <a:rPr lang="en-GB" sz="1200" b="0" dirty="0">
                <a:solidFill>
                  <a:srgbClr val="D4D4D4"/>
                </a:solidFill>
                <a:effectLst/>
                <a:latin typeface="Consolas" panose="020B0609020204030204" pitchFamily="49" charset="0"/>
              </a:rPr>
              <a:t> np</a:t>
            </a:r>
          </a:p>
          <a:p>
            <a:pPr marL="0" indent="0">
              <a:lnSpc>
                <a:spcPct val="10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std_msgs.msg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Float32</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6A9955"/>
                </a:solidFill>
                <a:effectLst/>
                <a:latin typeface="Consolas" panose="020B0609020204030204" pitchFamily="49" charset="0"/>
              </a:rPr>
              <a:t>#Class Definition</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class</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SetPointPublisher</a:t>
            </a:r>
            <a:r>
              <a:rPr lang="en-GB" sz="1200" b="0" dirty="0">
                <a:solidFill>
                  <a:srgbClr val="D4D4D4"/>
                </a:solidFill>
                <a:effectLst/>
                <a:latin typeface="Consolas" panose="020B0609020204030204" pitchFamily="49" charset="0"/>
              </a:rPr>
              <a:t>(Node):</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__</a:t>
            </a:r>
            <a:r>
              <a:rPr lang="en-GB" sz="1200" b="0" dirty="0" err="1">
                <a:solidFill>
                  <a:srgbClr val="D4D4D4"/>
                </a:solidFill>
                <a:effectLst/>
                <a:latin typeface="Consolas" panose="020B0609020204030204" pitchFamily="49" charset="0"/>
              </a:rPr>
              <a:t>init</a:t>
            </a:r>
            <a:r>
              <a:rPr lang="en-GB" sz="1200" b="0" dirty="0">
                <a:solidFill>
                  <a:srgbClr val="D4D4D4"/>
                </a:solidFill>
                <a:effectLst/>
                <a:latin typeface="Consolas" panose="020B0609020204030204" pitchFamily="49" charset="0"/>
              </a:rPr>
              <a:t>__(self):</a:t>
            </a:r>
          </a:p>
          <a:p>
            <a:pPr marL="0" indent="0">
              <a:lnSpc>
                <a:spcPct val="100000"/>
              </a:lnSpc>
              <a:spcBef>
                <a:spcPts val="0"/>
              </a:spcBef>
              <a:buNone/>
            </a:pPr>
            <a:r>
              <a:rPr lang="en-GB" sz="1200" b="0" dirty="0">
                <a:solidFill>
                  <a:srgbClr val="D4D4D4"/>
                </a:solidFill>
                <a:effectLst/>
                <a:latin typeface="Consolas" panose="020B0609020204030204" pitchFamily="49" charset="0"/>
              </a:rPr>
              <a:t>        super().__</a:t>
            </a:r>
            <a:r>
              <a:rPr lang="en-GB" sz="1200" b="0" dirty="0" err="1">
                <a:solidFill>
                  <a:srgbClr val="D4D4D4"/>
                </a:solidFill>
                <a:effectLst/>
                <a:latin typeface="Consolas" panose="020B0609020204030204" pitchFamily="49" charset="0"/>
              </a:rPr>
              <a:t>init</a:t>
            </a:r>
            <a:r>
              <a:rPr lang="en-GB" sz="1200" b="0" dirty="0">
                <a:solidFill>
                  <a:srgbClr val="D4D4D4"/>
                </a:solidFill>
                <a:effectLst/>
                <a:latin typeface="Consolas" panose="020B0609020204030204" pitchFamily="49" charset="0"/>
              </a:rPr>
              <a:t>__(</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set_point_node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Retrieve sine wave parameters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.amplitude</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2.0</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.omega</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1.0</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#Create a publisher and timer for the signal</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.signal_publisher</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.create_publisher</a:t>
            </a:r>
            <a:r>
              <a:rPr lang="en-GB" sz="1200" b="0" dirty="0">
                <a:solidFill>
                  <a:srgbClr val="D4D4D4"/>
                </a:solidFill>
                <a:effectLst/>
                <a:latin typeface="Consolas" panose="020B0609020204030204" pitchFamily="49" charset="0"/>
              </a:rPr>
              <a:t>(Float32,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motor_input_u</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10</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timer_period</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0.1</a:t>
            </a: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#seconds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.timer</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.create_timer</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timer_period</a:t>
            </a: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.timer_cb</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#Create a messages and variables to be used</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.signal_msg</a:t>
            </a:r>
            <a:r>
              <a:rPr lang="en-GB" sz="1200" b="0" dirty="0">
                <a:solidFill>
                  <a:srgbClr val="D4D4D4"/>
                </a:solidFill>
                <a:effectLst/>
                <a:latin typeface="Consolas" panose="020B0609020204030204" pitchFamily="49" charset="0"/>
              </a:rPr>
              <a:t> = Float32()</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.start_time</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.get_clock</a:t>
            </a:r>
            <a:r>
              <a:rPr lang="en-GB" sz="1200" b="0" dirty="0">
                <a:solidFill>
                  <a:srgbClr val="D4D4D4"/>
                </a:solidFill>
                <a:effectLst/>
                <a:latin typeface="Consolas" panose="020B0609020204030204" pitchFamily="49" charset="0"/>
              </a:rPr>
              <a:t>().now()</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().info(</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SetPoint</a:t>
            </a:r>
            <a:r>
              <a:rPr lang="en-GB" sz="1200" b="0" dirty="0">
                <a:solidFill>
                  <a:srgbClr val="CE9178"/>
                </a:solidFill>
                <a:effectLst/>
                <a:latin typeface="Consolas" panose="020B0609020204030204" pitchFamily="49" charset="0"/>
              </a:rPr>
              <a:t> Node Started \U0001F680"</a:t>
            </a:r>
            <a:r>
              <a:rPr lang="en-GB" sz="1200" b="0" dirty="0">
                <a:solidFill>
                  <a:srgbClr val="D4D4D4"/>
                </a:solidFill>
                <a:effectLst/>
                <a:latin typeface="Consolas" panose="020B0609020204030204" pitchFamily="49" charset="0"/>
              </a:rPr>
              <a:t>)</a:t>
            </a:r>
          </a:p>
        </p:txBody>
      </p:sp>
      <p:sp>
        <p:nvSpPr>
          <p:cNvPr id="11" name="Content Placeholder 10">
            <a:extLst>
              <a:ext uri="{FF2B5EF4-FFF2-40B4-BE49-F238E27FC236}">
                <a16:creationId xmlns:a16="http://schemas.microsoft.com/office/drawing/2014/main" id="{BFF7119E-3609-C025-4D50-9C085CDBB627}"/>
              </a:ext>
            </a:extLst>
          </p:cNvPr>
          <p:cNvSpPr>
            <a:spLocks noGrp="1"/>
          </p:cNvSpPr>
          <p:nvPr>
            <p:ph sz="half" idx="2"/>
          </p:nvPr>
        </p:nvSpPr>
        <p:spPr>
          <a:xfrm>
            <a:off x="6858000" y="1362075"/>
            <a:ext cx="5181600" cy="5505450"/>
          </a:xfrm>
          <a:solidFill>
            <a:schemeClr val="tx2">
              <a:lumMod val="50000"/>
            </a:schemeClr>
          </a:solidFill>
        </p:spPr>
        <p:txBody>
          <a:bodyPr>
            <a:normAutofit/>
          </a:bodyPr>
          <a:lstStyle/>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Timer Callback: Generate and Publish Sine Wave Signal</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timer_cb</a:t>
            </a:r>
            <a:r>
              <a:rPr lang="en-GB" sz="1200" b="0" dirty="0">
                <a:solidFill>
                  <a:srgbClr val="D4D4D4"/>
                </a:solidFill>
                <a:effectLst/>
                <a:latin typeface="Consolas" panose="020B0609020204030204" pitchFamily="49" charset="0"/>
              </a:rPr>
              <a:t>(self):</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#Calculate elapsed time</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elapsed_time</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.get_clock</a:t>
            </a:r>
            <a:r>
              <a:rPr lang="en-GB" sz="1200" b="0" dirty="0">
                <a:solidFill>
                  <a:srgbClr val="D4D4D4"/>
                </a:solidFill>
                <a:effectLst/>
                <a:latin typeface="Consolas" panose="020B0609020204030204" pitchFamily="49" charset="0"/>
              </a:rPr>
              <a:t>().now()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.start_time</a:t>
            </a:r>
            <a:r>
              <a:rPr lang="en-GB" sz="1200" b="0" dirty="0">
                <a:solidFill>
                  <a:srgbClr val="D4D4D4"/>
                </a:solidFill>
                <a:effectLst/>
                <a:latin typeface="Consolas" panose="020B0609020204030204" pitchFamily="49" charset="0"/>
              </a:rPr>
              <a:t>).nanoseconds/</a:t>
            </a:r>
            <a:r>
              <a:rPr lang="en-GB" sz="1200" b="0" dirty="0">
                <a:solidFill>
                  <a:srgbClr val="B5CEA8"/>
                </a:solidFill>
                <a:effectLst/>
                <a:latin typeface="Consolas" panose="020B0609020204030204" pitchFamily="49" charset="0"/>
              </a:rPr>
              <a:t>1e9</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Generate sine wave signal</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.signal_msg.data</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.amplitude</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np.sin</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.omega</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elapsed_time</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Publish the signal</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.signal_publisher.publish</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.signal_msg</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6A9955"/>
                </a:solidFill>
                <a:effectLst/>
                <a:latin typeface="Consolas" panose="020B0609020204030204" pitchFamily="49" charset="0"/>
              </a:rPr>
              <a:t>#Main</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main(</a:t>
            </a:r>
            <a:r>
              <a:rPr lang="en-GB" sz="1200" b="0" dirty="0" err="1">
                <a:solidFill>
                  <a:srgbClr val="D4D4D4"/>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None</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rclpy.init</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set_point</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SetPointPublisher</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try</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rclpy.spin</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set_point</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except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KeyboardInterrupt</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pass</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finally</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set_point.destroy_node</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rclpy.try_shutdown</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6A9955"/>
                </a:solidFill>
                <a:effectLst/>
                <a:latin typeface="Consolas" panose="020B0609020204030204" pitchFamily="49" charset="0"/>
              </a:rPr>
              <a:t>#Execute Node</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569CD6"/>
                </a:solidFill>
                <a:effectLst/>
                <a:latin typeface="Consolas" panose="020B0609020204030204" pitchFamily="49" charset="0"/>
              </a:rPr>
              <a:t>if</a:t>
            </a:r>
            <a:r>
              <a:rPr lang="en-GB" sz="1200" b="0" dirty="0">
                <a:solidFill>
                  <a:srgbClr val="D4D4D4"/>
                </a:solidFill>
                <a:effectLst/>
                <a:latin typeface="Consolas" panose="020B0609020204030204" pitchFamily="49" charset="0"/>
              </a:rPr>
              <a:t> __name__ == </a:t>
            </a:r>
            <a:r>
              <a:rPr lang="en-GB" sz="1200" b="0" dirty="0">
                <a:solidFill>
                  <a:srgbClr val="CE9178"/>
                </a:solidFill>
                <a:effectLst/>
                <a:latin typeface="Consolas" panose="020B0609020204030204" pitchFamily="49" charset="0"/>
              </a:rPr>
              <a:t>'__main__'</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F24B1728-74D2-CEFC-E51C-9D236D1A34CA}"/>
              </a:ext>
            </a:extLst>
          </p:cNvPr>
          <p:cNvSpPr>
            <a:spLocks noGrp="1"/>
          </p:cNvSpPr>
          <p:nvPr>
            <p:ph type="sldNum" sz="quarter" idx="12"/>
          </p:nvPr>
        </p:nvSpPr>
        <p:spPr/>
        <p:txBody>
          <a:bodyPr/>
          <a:lstStyle/>
          <a:p>
            <a:fld id="{E33F180C-7AC5-428A-9DBB-8DF57BA31570}" type="slidenum">
              <a:rPr lang="en-GB" smtClean="0"/>
              <a:t>13</a:t>
            </a:fld>
            <a:endParaRPr lang="en-GB" dirty="0"/>
          </a:p>
        </p:txBody>
      </p:sp>
      <p:sp>
        <p:nvSpPr>
          <p:cNvPr id="2" name="Title 1">
            <a:extLst>
              <a:ext uri="{FF2B5EF4-FFF2-40B4-BE49-F238E27FC236}">
                <a16:creationId xmlns:a16="http://schemas.microsoft.com/office/drawing/2014/main" id="{36172EDA-46E1-C9E8-FD5C-F00EBBCB0D0D}"/>
              </a:ext>
            </a:extLst>
          </p:cNvPr>
          <p:cNvSpPr>
            <a:spLocks noGrp="1"/>
          </p:cNvSpPr>
          <p:nvPr>
            <p:ph type="title"/>
          </p:nvPr>
        </p:nvSpPr>
        <p:spPr/>
        <p:txBody>
          <a:bodyPr/>
          <a:lstStyle/>
          <a:p>
            <a:r>
              <a:rPr lang="en-GB" dirty="0"/>
              <a:t>set_point.py</a:t>
            </a:r>
          </a:p>
        </p:txBody>
      </p:sp>
      <p:sp>
        <p:nvSpPr>
          <p:cNvPr id="5" name="TextBox 4">
            <a:extLst>
              <a:ext uri="{FF2B5EF4-FFF2-40B4-BE49-F238E27FC236}">
                <a16:creationId xmlns:a16="http://schemas.microsoft.com/office/drawing/2014/main" id="{B1095178-9437-FC30-CD81-8B3D706A7023}"/>
              </a:ext>
            </a:extLst>
          </p:cNvPr>
          <p:cNvSpPr txBox="1"/>
          <p:nvPr/>
        </p:nvSpPr>
        <p:spPr>
          <a:xfrm>
            <a:off x="4543425" y="1590675"/>
            <a:ext cx="2029309" cy="369332"/>
          </a:xfrm>
          <a:prstGeom prst="rect">
            <a:avLst/>
          </a:prstGeom>
          <a:noFill/>
        </p:spPr>
        <p:txBody>
          <a:bodyPr wrap="square" rtlCol="0">
            <a:spAutoFit/>
          </a:bodyPr>
          <a:lstStyle/>
          <a:p>
            <a:r>
              <a:rPr lang="en-GB" dirty="0">
                <a:solidFill>
                  <a:srgbClr val="FF0000"/>
                </a:solidFill>
              </a:rPr>
              <a:t>Libraries</a:t>
            </a:r>
          </a:p>
        </p:txBody>
      </p:sp>
      <p:sp>
        <p:nvSpPr>
          <p:cNvPr id="6" name="TextBox 5">
            <a:extLst>
              <a:ext uri="{FF2B5EF4-FFF2-40B4-BE49-F238E27FC236}">
                <a16:creationId xmlns:a16="http://schemas.microsoft.com/office/drawing/2014/main" id="{C3DDAFEB-F2C6-9722-2FDA-1244866DCCD0}"/>
              </a:ext>
            </a:extLst>
          </p:cNvPr>
          <p:cNvSpPr txBox="1"/>
          <p:nvPr/>
        </p:nvSpPr>
        <p:spPr>
          <a:xfrm>
            <a:off x="4543425" y="3059668"/>
            <a:ext cx="2029308" cy="646331"/>
          </a:xfrm>
          <a:prstGeom prst="rect">
            <a:avLst/>
          </a:prstGeom>
          <a:noFill/>
        </p:spPr>
        <p:txBody>
          <a:bodyPr wrap="square" rtlCol="0">
            <a:spAutoFit/>
          </a:bodyPr>
          <a:lstStyle/>
          <a:p>
            <a:r>
              <a:rPr lang="en-GB" dirty="0">
                <a:solidFill>
                  <a:srgbClr val="FF0000"/>
                </a:solidFill>
              </a:rPr>
              <a:t>Initialise parameters </a:t>
            </a:r>
          </a:p>
        </p:txBody>
      </p:sp>
      <p:sp>
        <p:nvSpPr>
          <p:cNvPr id="7" name="TextBox 6">
            <a:extLst>
              <a:ext uri="{FF2B5EF4-FFF2-40B4-BE49-F238E27FC236}">
                <a16:creationId xmlns:a16="http://schemas.microsoft.com/office/drawing/2014/main" id="{BE08844C-4866-365C-8117-29095F980DFB}"/>
              </a:ext>
            </a:extLst>
          </p:cNvPr>
          <p:cNvSpPr txBox="1"/>
          <p:nvPr/>
        </p:nvSpPr>
        <p:spPr>
          <a:xfrm>
            <a:off x="4543425" y="5219700"/>
            <a:ext cx="2029308" cy="646331"/>
          </a:xfrm>
          <a:prstGeom prst="rect">
            <a:avLst/>
          </a:prstGeom>
          <a:noFill/>
        </p:spPr>
        <p:txBody>
          <a:bodyPr wrap="square" rtlCol="0">
            <a:spAutoFit/>
          </a:bodyPr>
          <a:lstStyle/>
          <a:p>
            <a:r>
              <a:rPr lang="en-GB" dirty="0">
                <a:solidFill>
                  <a:srgbClr val="FF0000"/>
                </a:solidFill>
              </a:rPr>
              <a:t>ROS publishers, subscribers Timers</a:t>
            </a:r>
          </a:p>
        </p:txBody>
      </p:sp>
      <p:sp>
        <p:nvSpPr>
          <p:cNvPr id="8" name="TextBox 7">
            <a:extLst>
              <a:ext uri="{FF2B5EF4-FFF2-40B4-BE49-F238E27FC236}">
                <a16:creationId xmlns:a16="http://schemas.microsoft.com/office/drawing/2014/main" id="{46816DB2-3126-D02A-58DB-055765494F9F}"/>
              </a:ext>
            </a:extLst>
          </p:cNvPr>
          <p:cNvSpPr txBox="1"/>
          <p:nvPr/>
        </p:nvSpPr>
        <p:spPr>
          <a:xfrm>
            <a:off x="10447957" y="1479411"/>
            <a:ext cx="1876909" cy="523220"/>
          </a:xfrm>
          <a:prstGeom prst="rect">
            <a:avLst/>
          </a:prstGeom>
          <a:noFill/>
        </p:spPr>
        <p:txBody>
          <a:bodyPr wrap="square" rtlCol="0">
            <a:spAutoFit/>
          </a:bodyPr>
          <a:lstStyle/>
          <a:p>
            <a:r>
              <a:rPr lang="en-GB" sz="1400" dirty="0">
                <a:solidFill>
                  <a:srgbClr val="FF0000"/>
                </a:solidFill>
              </a:rPr>
              <a:t>Timer callback:</a:t>
            </a:r>
          </a:p>
          <a:p>
            <a:r>
              <a:rPr lang="en-GB" sz="1400" dirty="0">
                <a:solidFill>
                  <a:srgbClr val="FF0000"/>
                </a:solidFill>
              </a:rPr>
              <a:t>Signal Generator</a:t>
            </a:r>
          </a:p>
        </p:txBody>
      </p:sp>
      <p:sp>
        <p:nvSpPr>
          <p:cNvPr id="10" name="TextBox 9">
            <a:extLst>
              <a:ext uri="{FF2B5EF4-FFF2-40B4-BE49-F238E27FC236}">
                <a16:creationId xmlns:a16="http://schemas.microsoft.com/office/drawing/2014/main" id="{E7A705F6-AD5A-FDB7-32E9-7919F7F7FD76}"/>
              </a:ext>
            </a:extLst>
          </p:cNvPr>
          <p:cNvSpPr txBox="1"/>
          <p:nvPr/>
        </p:nvSpPr>
        <p:spPr>
          <a:xfrm>
            <a:off x="10162690" y="4528662"/>
            <a:ext cx="1876909" cy="369332"/>
          </a:xfrm>
          <a:prstGeom prst="rect">
            <a:avLst/>
          </a:prstGeom>
          <a:noFill/>
        </p:spPr>
        <p:txBody>
          <a:bodyPr wrap="square" rtlCol="0">
            <a:spAutoFit/>
          </a:bodyPr>
          <a:lstStyle/>
          <a:p>
            <a:r>
              <a:rPr lang="en-GB" dirty="0">
                <a:solidFill>
                  <a:srgbClr val="FF0000"/>
                </a:solidFill>
              </a:rPr>
              <a:t>Main</a:t>
            </a:r>
          </a:p>
        </p:txBody>
      </p:sp>
    </p:spTree>
    <p:extLst>
      <p:ext uri="{BB962C8B-B14F-4D97-AF65-F5344CB8AC3E}">
        <p14:creationId xmlns:p14="http://schemas.microsoft.com/office/powerpoint/2010/main" val="137873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AC2A4-3DB9-5AE5-8033-C6B17A16FCD6}"/>
              </a:ext>
            </a:extLst>
          </p:cNvPr>
          <p:cNvSpPr>
            <a:spLocks noGrp="1"/>
          </p:cNvSpPr>
          <p:nvPr>
            <p:ph sz="half" idx="1"/>
          </p:nvPr>
        </p:nvSpPr>
        <p:spPr>
          <a:solidFill>
            <a:schemeClr val="tx2">
              <a:lumMod val="50000"/>
            </a:schemeClr>
          </a:solidFill>
        </p:spPr>
        <p:txBody>
          <a:bodyPr>
            <a:normAutofit fontScale="47500" lnSpcReduction="20000"/>
          </a:bodyPr>
          <a:lstStyle/>
          <a:p>
            <a:pPr marL="0" indent="0">
              <a:lnSpc>
                <a:spcPct val="120000"/>
              </a:lnSpc>
              <a:spcBef>
                <a:spcPts val="0"/>
              </a:spcBef>
              <a:buNone/>
            </a:pPr>
            <a:r>
              <a:rPr lang="en-GB" b="0" dirty="0">
                <a:solidFill>
                  <a:srgbClr val="569CD6"/>
                </a:solidFill>
                <a:effectLst/>
                <a:latin typeface="Consolas" panose="020B0609020204030204" pitchFamily="49" charset="0"/>
              </a:rPr>
              <a:t>from</a:t>
            </a:r>
            <a:r>
              <a:rPr lang="en-GB" b="0" dirty="0">
                <a:solidFill>
                  <a:srgbClr val="D4D4D4"/>
                </a:solidFill>
                <a:effectLst/>
                <a:latin typeface="Consolas" panose="020B0609020204030204" pitchFamily="49" charset="0"/>
              </a:rPr>
              <a:t> launch </a:t>
            </a:r>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LaunchDescription</a:t>
            </a:r>
            <a:endParaRPr lang="en-GB" b="0" dirty="0">
              <a:solidFill>
                <a:srgbClr val="D4D4D4"/>
              </a:solidFill>
              <a:effectLst/>
              <a:latin typeface="Consolas" panose="020B0609020204030204" pitchFamily="49" charset="0"/>
            </a:endParaRPr>
          </a:p>
          <a:p>
            <a:pPr marL="0" indent="0">
              <a:lnSpc>
                <a:spcPct val="120000"/>
              </a:lnSpc>
              <a:spcBef>
                <a:spcPts val="0"/>
              </a:spcBef>
              <a:buNone/>
            </a:pPr>
            <a:r>
              <a:rPr lang="en-GB" b="0" dirty="0">
                <a:solidFill>
                  <a:srgbClr val="569CD6"/>
                </a:solidFill>
                <a:effectLst/>
                <a:latin typeface="Consolas" panose="020B0609020204030204" pitchFamily="49" charset="0"/>
              </a:rPr>
              <a:t>from</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launch_ros.actions</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import</a:t>
            </a:r>
            <a:r>
              <a:rPr lang="en-GB" b="0" dirty="0">
                <a:solidFill>
                  <a:srgbClr val="D4D4D4"/>
                </a:solidFill>
                <a:effectLst/>
                <a:latin typeface="Consolas" panose="020B0609020204030204" pitchFamily="49" charset="0"/>
              </a:rPr>
              <a:t> Node</a:t>
            </a:r>
          </a:p>
          <a:p>
            <a:pPr marL="0" indent="0">
              <a:lnSpc>
                <a:spcPct val="120000"/>
              </a:lnSpc>
              <a:spcBef>
                <a:spcPts val="0"/>
              </a:spcBef>
              <a:buNone/>
            </a:pPr>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def</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generate_launch_description</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motor_node = Node(name=</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motor_sys</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package=</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motor_control</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executable=</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dc_motor</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emulate_tty</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output=</a:t>
            </a:r>
            <a:r>
              <a:rPr lang="en-GB" b="0" dirty="0">
                <a:solidFill>
                  <a:srgbClr val="CE9178"/>
                </a:solidFill>
                <a:effectLst/>
                <a:latin typeface="Consolas" panose="020B0609020204030204" pitchFamily="49" charset="0"/>
              </a:rPr>
              <a:t>'screen'</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a:t>
            </a:r>
          </a:p>
          <a:p>
            <a:pPr marL="0" indent="0">
              <a:lnSpc>
                <a:spcPct val="120000"/>
              </a:lnSpc>
              <a:spcBef>
                <a:spcPts val="0"/>
              </a:spcBef>
              <a:buNone/>
            </a:pPr>
            <a:r>
              <a:rPr lang="en-GB" b="0" dirty="0">
                <a:solidFill>
                  <a:srgbClr val="D4D4D4"/>
                </a:solidFill>
                <a:effectLst/>
                <a:latin typeface="Consolas" panose="020B0609020204030204" pitchFamily="49" charset="0"/>
              </a:rPr>
              <a:t>    </a:t>
            </a:r>
          </a:p>
          <a:p>
            <a:pPr marL="0" indent="0">
              <a:lnSpc>
                <a:spcPct val="120000"/>
              </a:lnSpc>
              <a:spcBef>
                <a:spcPts val="0"/>
              </a:spcBef>
              <a:buNone/>
            </a:pP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sp_node</a:t>
            </a:r>
            <a:r>
              <a:rPr lang="en-GB" b="0" dirty="0">
                <a:solidFill>
                  <a:srgbClr val="D4D4D4"/>
                </a:solidFill>
                <a:effectLst/>
                <a:latin typeface="Consolas" panose="020B0609020204030204" pitchFamily="49" charset="0"/>
              </a:rPr>
              <a:t> = Node(name=</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sp_gen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package=</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motor_control</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executable=</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set_point</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emulate_tty</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output=</a:t>
            </a:r>
            <a:r>
              <a:rPr lang="en-GB" b="0" dirty="0">
                <a:solidFill>
                  <a:srgbClr val="CE9178"/>
                </a:solidFill>
                <a:effectLst/>
                <a:latin typeface="Consolas" panose="020B0609020204030204" pitchFamily="49" charset="0"/>
              </a:rPr>
              <a:t>'screen'</a:t>
            </a:r>
            <a:r>
              <a:rPr lang="en-GB" b="0" dirty="0">
                <a:solidFill>
                  <a:srgbClr val="D4D4D4"/>
                </a:solidFill>
                <a:effectLst/>
                <a:latin typeface="Consolas" panose="020B0609020204030204" pitchFamily="49" charset="0"/>
              </a:rPr>
              <a:t>,</a:t>
            </a:r>
          </a:p>
          <a:p>
            <a:pPr marL="0" indent="0">
              <a:lnSpc>
                <a:spcPct val="120000"/>
              </a:lnSpc>
              <a:spcBef>
                <a:spcPts val="0"/>
              </a:spcBef>
              <a:buNone/>
            </a:pPr>
            <a:r>
              <a:rPr lang="en-GB" b="0" dirty="0">
                <a:solidFill>
                  <a:srgbClr val="D4D4D4"/>
                </a:solidFill>
                <a:effectLst/>
                <a:latin typeface="Consolas" panose="020B0609020204030204" pitchFamily="49" charset="0"/>
              </a:rPr>
              <a:t>                       )</a:t>
            </a:r>
          </a:p>
          <a:p>
            <a:pPr marL="0" indent="0">
              <a:lnSpc>
                <a:spcPct val="120000"/>
              </a:lnSpc>
              <a:spcBef>
                <a:spcPts val="0"/>
              </a:spcBef>
              <a:buNone/>
            </a:pPr>
            <a:r>
              <a:rPr lang="en-GB" b="0" dirty="0">
                <a:solidFill>
                  <a:srgbClr val="D4D4D4"/>
                </a:solidFill>
                <a:effectLst/>
                <a:latin typeface="Consolas" panose="020B0609020204030204" pitchFamily="49" charset="0"/>
              </a:rPr>
              <a:t>    </a:t>
            </a:r>
          </a:p>
          <a:p>
            <a:pPr marL="0" indent="0">
              <a:lnSpc>
                <a:spcPct val="120000"/>
              </a:lnSpc>
              <a:spcBef>
                <a:spcPts val="0"/>
              </a:spcBef>
              <a:buNone/>
            </a:pP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l_d</a:t>
            </a:r>
            <a:r>
              <a:rPr lang="en-GB" b="0" dirty="0">
                <a:solidFill>
                  <a:srgbClr val="D4D4D4"/>
                </a:solidFill>
                <a:effectLst/>
                <a:latin typeface="Consolas" panose="020B0609020204030204" pitchFamily="49" charset="0"/>
              </a:rPr>
              <a:t> = </a:t>
            </a:r>
            <a:r>
              <a:rPr lang="en-GB" b="0" dirty="0" err="1">
                <a:solidFill>
                  <a:srgbClr val="D4D4D4"/>
                </a:solidFill>
                <a:effectLst/>
                <a:latin typeface="Consolas" panose="020B0609020204030204" pitchFamily="49" charset="0"/>
              </a:rPr>
              <a:t>LaunchDescription</a:t>
            </a:r>
            <a:r>
              <a:rPr lang="en-GB" b="0" dirty="0">
                <a:solidFill>
                  <a:srgbClr val="D4D4D4"/>
                </a:solidFill>
                <a:effectLst/>
                <a:latin typeface="Consolas" panose="020B0609020204030204" pitchFamily="49" charset="0"/>
              </a:rPr>
              <a:t>([motor_node, </a:t>
            </a:r>
            <a:r>
              <a:rPr lang="en-GB" b="0" dirty="0" err="1">
                <a:solidFill>
                  <a:srgbClr val="D4D4D4"/>
                </a:solidFill>
                <a:effectLst/>
                <a:latin typeface="Consolas" panose="020B0609020204030204" pitchFamily="49" charset="0"/>
              </a:rPr>
              <a:t>sp_node</a:t>
            </a:r>
            <a:r>
              <a:rPr lang="en-GB" b="0" dirty="0">
                <a:solidFill>
                  <a:srgbClr val="D4D4D4"/>
                </a:solidFill>
                <a:effectLst/>
                <a:latin typeface="Consolas" panose="020B0609020204030204" pitchFamily="49" charset="0"/>
              </a:rPr>
              <a:t>])</a:t>
            </a:r>
          </a:p>
          <a:p>
            <a:pPr marL="0" indent="0">
              <a:lnSpc>
                <a:spcPct val="120000"/>
              </a:lnSpc>
              <a:spcBef>
                <a:spcPts val="0"/>
              </a:spcBef>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l_d</a:t>
            </a:r>
            <a:endParaRPr lang="en-GB" b="0" dirty="0">
              <a:solidFill>
                <a:srgbClr val="D4D4D4"/>
              </a:solidFill>
              <a:effectLst/>
              <a:latin typeface="Consolas" panose="020B0609020204030204" pitchFamily="49" charset="0"/>
            </a:endParaRPr>
          </a:p>
          <a:p>
            <a:pPr marL="0" indent="0">
              <a:lnSpc>
                <a:spcPct val="120000"/>
              </a:lnSpc>
              <a:spcBef>
                <a:spcPts val="0"/>
              </a:spcBef>
              <a:buNone/>
            </a:pPr>
            <a:endParaRPr lang="en-GB" dirty="0"/>
          </a:p>
        </p:txBody>
      </p:sp>
      <p:sp>
        <p:nvSpPr>
          <p:cNvPr id="3" name="Content Placeholder 2">
            <a:extLst>
              <a:ext uri="{FF2B5EF4-FFF2-40B4-BE49-F238E27FC236}">
                <a16:creationId xmlns:a16="http://schemas.microsoft.com/office/drawing/2014/main" id="{4DF92205-5F09-A5DA-EF1D-C93AA7200AE6}"/>
              </a:ext>
            </a:extLst>
          </p:cNvPr>
          <p:cNvSpPr>
            <a:spLocks noGrp="1"/>
          </p:cNvSpPr>
          <p:nvPr>
            <p:ph sz="half" idx="2"/>
          </p:nvPr>
        </p:nvSpPr>
        <p:spPr/>
        <p:txBody>
          <a:bodyPr>
            <a:normAutofit/>
          </a:bodyPr>
          <a:lstStyle/>
          <a:p>
            <a:pPr>
              <a:lnSpc>
                <a:spcPct val="150000"/>
              </a:lnSpc>
            </a:pPr>
            <a:r>
              <a:rPr lang="en-GB" sz="1800" dirty="0"/>
              <a:t>The launch file starts a motor_node and a </a:t>
            </a:r>
            <a:r>
              <a:rPr lang="en-GB" sz="1800" dirty="0" err="1"/>
              <a:t>set_point</a:t>
            </a:r>
            <a:r>
              <a:rPr lang="en-GB" sz="1800" dirty="0"/>
              <a:t> node.</a:t>
            </a:r>
          </a:p>
          <a:p>
            <a:pPr>
              <a:lnSpc>
                <a:spcPct val="150000"/>
              </a:lnSpc>
            </a:pPr>
            <a:endParaRPr lang="en-GB" sz="1800" dirty="0"/>
          </a:p>
        </p:txBody>
      </p:sp>
      <p:sp>
        <p:nvSpPr>
          <p:cNvPr id="4" name="Slide Number Placeholder 3">
            <a:extLst>
              <a:ext uri="{FF2B5EF4-FFF2-40B4-BE49-F238E27FC236}">
                <a16:creationId xmlns:a16="http://schemas.microsoft.com/office/drawing/2014/main" id="{96BFD22E-54B3-F976-314C-55A5CFA094B7}"/>
              </a:ext>
            </a:extLst>
          </p:cNvPr>
          <p:cNvSpPr>
            <a:spLocks noGrp="1"/>
          </p:cNvSpPr>
          <p:nvPr>
            <p:ph type="sldNum" sz="quarter" idx="12"/>
          </p:nvPr>
        </p:nvSpPr>
        <p:spPr/>
        <p:txBody>
          <a:bodyPr/>
          <a:lstStyle/>
          <a:p>
            <a:fld id="{E33F180C-7AC5-428A-9DBB-8DF57BA31570}" type="slidenum">
              <a:rPr lang="en-GB" smtClean="0"/>
              <a:t>14</a:t>
            </a:fld>
            <a:endParaRPr lang="en-GB"/>
          </a:p>
        </p:txBody>
      </p:sp>
      <p:sp>
        <p:nvSpPr>
          <p:cNvPr id="5" name="Title 4">
            <a:extLst>
              <a:ext uri="{FF2B5EF4-FFF2-40B4-BE49-F238E27FC236}">
                <a16:creationId xmlns:a16="http://schemas.microsoft.com/office/drawing/2014/main" id="{9B599574-4288-D908-A306-915FB12EDA7B}"/>
              </a:ext>
            </a:extLst>
          </p:cNvPr>
          <p:cNvSpPr>
            <a:spLocks noGrp="1"/>
          </p:cNvSpPr>
          <p:nvPr>
            <p:ph type="title"/>
          </p:nvPr>
        </p:nvSpPr>
        <p:spPr/>
        <p:txBody>
          <a:bodyPr/>
          <a:lstStyle/>
          <a:p>
            <a:r>
              <a:rPr lang="en-GB" dirty="0"/>
              <a:t>motor_launch.py</a:t>
            </a:r>
          </a:p>
        </p:txBody>
      </p:sp>
      <p:pic>
        <p:nvPicPr>
          <p:cNvPr id="6" name="Picture 5">
            <a:extLst>
              <a:ext uri="{FF2B5EF4-FFF2-40B4-BE49-F238E27FC236}">
                <a16:creationId xmlns:a16="http://schemas.microsoft.com/office/drawing/2014/main" id="{58F5AC44-240A-2FC7-AF6D-46A0E5AAD3F2}"/>
              </a:ext>
            </a:extLst>
          </p:cNvPr>
          <p:cNvPicPr>
            <a:picLocks noChangeAspect="1"/>
          </p:cNvPicPr>
          <p:nvPr/>
        </p:nvPicPr>
        <p:blipFill>
          <a:blip r:embed="rId2"/>
          <a:stretch>
            <a:fillRect/>
          </a:stretch>
        </p:blipFill>
        <p:spPr>
          <a:xfrm>
            <a:off x="6296025" y="3429000"/>
            <a:ext cx="5895975" cy="2286580"/>
          </a:xfrm>
          <a:prstGeom prst="rect">
            <a:avLst/>
          </a:prstGeom>
        </p:spPr>
      </p:pic>
    </p:spTree>
    <p:extLst>
      <p:ext uri="{BB962C8B-B14F-4D97-AF65-F5344CB8AC3E}">
        <p14:creationId xmlns:p14="http://schemas.microsoft.com/office/powerpoint/2010/main" val="251754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92EB-9BCC-4307-9865-8D363351B49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27535-6311-3632-8EA8-42E393F1736F}"/>
              </a:ext>
            </a:extLst>
          </p:cNvPr>
          <p:cNvSpPr>
            <a:spLocks noGrp="1"/>
          </p:cNvSpPr>
          <p:nvPr>
            <p:ph sz="half" idx="1"/>
          </p:nvPr>
        </p:nvSpPr>
        <p:spPr/>
        <p:txBody>
          <a:bodyPr/>
          <a:lstStyle/>
          <a:p>
            <a:pPr marL="0" indent="0">
              <a:lnSpc>
                <a:spcPct val="150000"/>
              </a:lnSpc>
              <a:buNone/>
            </a:pPr>
            <a:r>
              <a:rPr lang="en-GB" sz="1800" dirty="0">
                <a:latin typeface="Nexa-Bold" panose="01000000000000000000" pitchFamily="2" charset="0"/>
              </a:rPr>
              <a:t>Adding a namespace</a:t>
            </a:r>
          </a:p>
          <a:p>
            <a:pPr>
              <a:lnSpc>
                <a:spcPct val="150000"/>
              </a:lnSpc>
            </a:pPr>
            <a:r>
              <a:rPr lang="en-GB" sz="1600" dirty="0"/>
              <a:t>Create an </a:t>
            </a:r>
            <a:r>
              <a:rPr lang="en-GB" sz="1600" i="1" dirty="0"/>
              <a:t>motor2_launch.py </a:t>
            </a:r>
            <a:r>
              <a:rPr lang="en-GB" sz="1600" dirty="0"/>
              <a:t>file in the launch folder of the </a:t>
            </a:r>
            <a:r>
              <a:rPr lang="en-GB" sz="1600" i="1" dirty="0" err="1"/>
              <a:t>motor_control</a:t>
            </a:r>
            <a:r>
              <a:rPr lang="en-GB" sz="1600" i="1" dirty="0"/>
              <a:t> </a:t>
            </a:r>
            <a:r>
              <a:rPr lang="en-GB" sz="1600" dirty="0"/>
              <a:t>package.</a:t>
            </a:r>
          </a:p>
          <a:p>
            <a:pPr>
              <a:lnSpc>
                <a:spcPct val="150000"/>
              </a:lnSpc>
            </a:pPr>
            <a:endParaRPr lang="en-GB" sz="1600" dirty="0"/>
          </a:p>
          <a:p>
            <a:pPr>
              <a:lnSpc>
                <a:spcPct val="150000"/>
              </a:lnSpc>
            </a:pPr>
            <a:endParaRPr lang="en-GB" sz="1600" dirty="0"/>
          </a:p>
          <a:p>
            <a:pPr>
              <a:lnSpc>
                <a:spcPct val="150000"/>
              </a:lnSpc>
            </a:pPr>
            <a:r>
              <a:rPr lang="en-GB" sz="1600" dirty="0"/>
              <a:t>Open the motor_2_launch.py using a text editor.</a:t>
            </a:r>
          </a:p>
          <a:p>
            <a:pPr>
              <a:lnSpc>
                <a:spcPct val="150000"/>
              </a:lnSpc>
            </a:pPr>
            <a:r>
              <a:rPr lang="en-GB" sz="1600" dirty="0"/>
              <a:t>Copy the following code (next slide)</a:t>
            </a:r>
          </a:p>
          <a:p>
            <a:pPr>
              <a:lnSpc>
                <a:spcPct val="150000"/>
              </a:lnSpc>
            </a:pPr>
            <a:endParaRPr lang="en-GB" sz="1600" dirty="0"/>
          </a:p>
          <a:p>
            <a:endParaRPr lang="en-US" dirty="0"/>
          </a:p>
        </p:txBody>
      </p:sp>
      <p:sp>
        <p:nvSpPr>
          <p:cNvPr id="2" name="Content Placeholder 1">
            <a:extLst>
              <a:ext uri="{FF2B5EF4-FFF2-40B4-BE49-F238E27FC236}">
                <a16:creationId xmlns:a16="http://schemas.microsoft.com/office/drawing/2014/main" id="{8CBE1B3E-074C-E4A5-D99C-D17A9FBC3B55}"/>
              </a:ext>
            </a:extLst>
          </p:cNvPr>
          <p:cNvSpPr>
            <a:spLocks noGrp="1"/>
          </p:cNvSpPr>
          <p:nvPr>
            <p:ph sz="half" idx="2"/>
          </p:nvPr>
        </p:nvSpPr>
        <p:spPr/>
        <p:txBody>
          <a:bodyPr>
            <a:normAutofit/>
          </a:bodyPr>
          <a:lstStyle/>
          <a:p>
            <a:pPr marL="0" indent="0">
              <a:lnSpc>
                <a:spcPct val="150000"/>
              </a:lnSpc>
              <a:buNone/>
            </a:pPr>
            <a:r>
              <a:rPr lang="en-GB" sz="1800" dirty="0">
                <a:latin typeface="Nexa-Bold" panose="01000000000000000000" pitchFamily="2" charset="0"/>
              </a:rPr>
              <a:t>Folder Tree</a:t>
            </a:r>
            <a:endParaRPr lang="en-GB" sz="1800" dirty="0"/>
          </a:p>
        </p:txBody>
      </p:sp>
      <p:sp>
        <p:nvSpPr>
          <p:cNvPr id="8" name="Slide Number Placeholder 7">
            <a:extLst>
              <a:ext uri="{FF2B5EF4-FFF2-40B4-BE49-F238E27FC236}">
                <a16:creationId xmlns:a16="http://schemas.microsoft.com/office/drawing/2014/main" id="{12EEEA25-2B64-FBEE-FA52-E75444FFEC92}"/>
              </a:ext>
            </a:extLst>
          </p:cNvPr>
          <p:cNvSpPr>
            <a:spLocks noGrp="1"/>
          </p:cNvSpPr>
          <p:nvPr>
            <p:ph type="sldNum" sz="quarter" idx="12"/>
          </p:nvPr>
        </p:nvSpPr>
        <p:spPr/>
        <p:txBody>
          <a:bodyPr/>
          <a:lstStyle/>
          <a:p>
            <a:fld id="{E33F180C-7AC5-428A-9DBB-8DF57BA31570}" type="slidenum">
              <a:rPr lang="en-GB" smtClean="0"/>
              <a:t>15</a:t>
            </a:fld>
            <a:endParaRPr lang="en-GB"/>
          </a:p>
        </p:txBody>
      </p:sp>
      <p:sp>
        <p:nvSpPr>
          <p:cNvPr id="5" name="Title 4">
            <a:extLst>
              <a:ext uri="{FF2B5EF4-FFF2-40B4-BE49-F238E27FC236}">
                <a16:creationId xmlns:a16="http://schemas.microsoft.com/office/drawing/2014/main" id="{51057B17-242D-ACC5-D503-1C7A2C93F7BC}"/>
              </a:ext>
            </a:extLst>
          </p:cNvPr>
          <p:cNvSpPr>
            <a:spLocks noGrp="1"/>
          </p:cNvSpPr>
          <p:nvPr>
            <p:ph type="title"/>
          </p:nvPr>
        </p:nvSpPr>
        <p:spPr/>
        <p:txBody>
          <a:bodyPr/>
          <a:lstStyle/>
          <a:p>
            <a:r>
              <a:rPr lang="en-US" dirty="0"/>
              <a:t>Activity 1 – ROS Namespaces</a:t>
            </a:r>
          </a:p>
        </p:txBody>
      </p:sp>
      <p:sp>
        <p:nvSpPr>
          <p:cNvPr id="7" name="Rectangle 3">
            <a:extLst>
              <a:ext uri="{FF2B5EF4-FFF2-40B4-BE49-F238E27FC236}">
                <a16:creationId xmlns:a16="http://schemas.microsoft.com/office/drawing/2014/main" id="{20C7308C-5105-A29E-2E0C-575FE9CCF34B}"/>
              </a:ext>
            </a:extLst>
          </p:cNvPr>
          <p:cNvSpPr>
            <a:spLocks noChangeArrowheads="1"/>
          </p:cNvSpPr>
          <p:nvPr/>
        </p:nvSpPr>
        <p:spPr bwMode="auto">
          <a:xfrm>
            <a:off x="838200" y="3197185"/>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r>
              <a:rPr lang="en-US" altLang="en-US" sz="1600" dirty="0" err="1">
                <a:solidFill>
                  <a:srgbClr val="333333"/>
                </a:solidFill>
                <a:latin typeface="Consolas" panose="020B0609020204030204" pitchFamily="49" charset="0"/>
              </a:rPr>
              <a:t>src</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motor_control</a:t>
            </a:r>
            <a:r>
              <a:rPr lang="en-US" altLang="en-US" sz="1600" dirty="0">
                <a:solidFill>
                  <a:srgbClr val="333333"/>
                </a:solidFill>
                <a:latin typeface="Consolas" panose="020B0609020204030204" pitchFamily="49" charset="0"/>
              </a:rPr>
              <a:t>/launch</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touch motor_2_launch.py</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chmod</a:t>
            </a:r>
            <a:r>
              <a:rPr lang="en-US" altLang="en-US" sz="1600" dirty="0">
                <a:solidFill>
                  <a:srgbClr val="333333"/>
                </a:solidFill>
                <a:latin typeface="Consolas" panose="020B0609020204030204" pitchFamily="49" charset="0"/>
              </a:rPr>
              <a:t> +x motor_2_launch.py</a:t>
            </a:r>
          </a:p>
        </p:txBody>
      </p:sp>
      <p:pic>
        <p:nvPicPr>
          <p:cNvPr id="10" name="Picture 9">
            <a:extLst>
              <a:ext uri="{FF2B5EF4-FFF2-40B4-BE49-F238E27FC236}">
                <a16:creationId xmlns:a16="http://schemas.microsoft.com/office/drawing/2014/main" id="{3C40263C-BAAF-F116-7D15-10FF72D7BC39}"/>
              </a:ext>
            </a:extLst>
          </p:cNvPr>
          <p:cNvPicPr>
            <a:picLocks noChangeAspect="1"/>
          </p:cNvPicPr>
          <p:nvPr/>
        </p:nvPicPr>
        <p:blipFill>
          <a:blip r:embed="rId2"/>
          <a:stretch>
            <a:fillRect/>
          </a:stretch>
        </p:blipFill>
        <p:spPr>
          <a:xfrm>
            <a:off x="7389975" y="2394936"/>
            <a:ext cx="2743200" cy="3664350"/>
          </a:xfrm>
          <a:prstGeom prst="rect">
            <a:avLst/>
          </a:prstGeom>
        </p:spPr>
      </p:pic>
      <p:sp>
        <p:nvSpPr>
          <p:cNvPr id="9" name="Rectangle 8">
            <a:extLst>
              <a:ext uri="{FF2B5EF4-FFF2-40B4-BE49-F238E27FC236}">
                <a16:creationId xmlns:a16="http://schemas.microsoft.com/office/drawing/2014/main" id="{092E2238-DBE5-C712-CF33-341F664CED79}"/>
              </a:ext>
            </a:extLst>
          </p:cNvPr>
          <p:cNvSpPr/>
          <p:nvPr/>
        </p:nvSpPr>
        <p:spPr>
          <a:xfrm>
            <a:off x="7976336" y="2780812"/>
            <a:ext cx="2090163" cy="44816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899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09CA0-3360-860C-E7BF-D44C441E4980}"/>
              </a:ext>
            </a:extLst>
          </p:cNvPr>
          <p:cNvSpPr>
            <a:spLocks noGrp="1"/>
          </p:cNvSpPr>
          <p:nvPr>
            <p:ph sz="half" idx="1"/>
          </p:nvPr>
        </p:nvSpPr>
        <p:spPr>
          <a:solidFill>
            <a:schemeClr val="tx2">
              <a:lumMod val="50000"/>
            </a:schemeClr>
          </a:solidFill>
        </p:spPr>
        <p:txBody>
          <a:bodyPr>
            <a:normAutofit/>
          </a:bodyPr>
          <a:lstStyle/>
          <a:p>
            <a:pPr marL="0" indent="0">
              <a:lnSpc>
                <a:spcPct val="10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launch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LaunchDescription</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launch_ros.actions</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Node</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generate_launch_description</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motor_node_1 </a:t>
            </a:r>
            <a:r>
              <a:rPr lang="en-GB" sz="1200" b="0" dirty="0">
                <a:solidFill>
                  <a:srgbClr val="D4D4D4"/>
                </a:solidFill>
                <a:effectLst/>
                <a:latin typeface="Consolas" panose="020B0609020204030204" pitchFamily="49" charset="0"/>
              </a:rPr>
              <a:t>= Node(name=</a:t>
            </a:r>
            <a:r>
              <a:rPr lang="en-GB" sz="1200" b="0" dirty="0">
                <a:solidFill>
                  <a:srgbClr val="CE9178"/>
                </a:solidFill>
                <a:effectLst/>
                <a:latin typeface="Consolas" panose="020B0609020204030204" pitchFamily="49" charset="0"/>
              </a:rPr>
              <a:t>"motor_sys_1"</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motor_control</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dc_motor</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emulate_tty</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True</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namespace=</a:t>
            </a:r>
            <a:r>
              <a:rPr lang="en-GB" sz="1200" b="0" dirty="0">
                <a:solidFill>
                  <a:srgbClr val="CE9178"/>
                </a:solidFill>
                <a:effectLst/>
                <a:highlight>
                  <a:srgbClr val="800000"/>
                </a:highlight>
                <a:latin typeface="Consolas" panose="020B0609020204030204" pitchFamily="49" charset="0"/>
              </a:rPr>
              <a:t>"group1"</a:t>
            </a:r>
            <a:endParaRPr lang="en-GB" sz="1200" b="0" dirty="0">
              <a:solidFill>
                <a:srgbClr val="D4D4D4"/>
              </a:solidFill>
              <a:effectLst/>
              <a:highlight>
                <a:srgbClr val="800000"/>
              </a:highligh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sp_node_1 </a:t>
            </a:r>
            <a:r>
              <a:rPr lang="en-GB" sz="1200" b="0" dirty="0">
                <a:solidFill>
                  <a:srgbClr val="D4D4D4"/>
                </a:solidFill>
                <a:effectLst/>
                <a:latin typeface="Consolas" panose="020B0609020204030204" pitchFamily="49" charset="0"/>
              </a:rPr>
              <a:t>= Node(name=</a:t>
            </a:r>
            <a:r>
              <a:rPr lang="en-GB" sz="1200" b="0" dirty="0">
                <a:solidFill>
                  <a:srgbClr val="CE9178"/>
                </a:solidFill>
                <a:effectLst/>
                <a:latin typeface="Consolas" panose="020B0609020204030204" pitchFamily="49" charset="0"/>
              </a:rPr>
              <a:t>"sp_gen_1"</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motor_control</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set_point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emulate_tty</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True</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namespace=</a:t>
            </a:r>
            <a:r>
              <a:rPr lang="en-GB" sz="1200" b="0" dirty="0">
                <a:solidFill>
                  <a:srgbClr val="CE9178"/>
                </a:solidFill>
                <a:effectLst/>
                <a:highlight>
                  <a:srgbClr val="800000"/>
                </a:highlight>
                <a:latin typeface="Consolas" panose="020B0609020204030204" pitchFamily="49" charset="0"/>
              </a:rPr>
              <a:t>"group1"</a:t>
            </a:r>
            <a:endParaRPr lang="en-GB" sz="1200" b="0" dirty="0">
              <a:solidFill>
                <a:srgbClr val="D4D4D4"/>
              </a:solidFill>
              <a:effectLst/>
              <a:highlight>
                <a:srgbClr val="800000"/>
              </a:highligh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p>
        </p:txBody>
      </p:sp>
      <p:sp>
        <p:nvSpPr>
          <p:cNvPr id="11" name="Content Placeholder 10">
            <a:extLst>
              <a:ext uri="{FF2B5EF4-FFF2-40B4-BE49-F238E27FC236}">
                <a16:creationId xmlns:a16="http://schemas.microsoft.com/office/drawing/2014/main" id="{6257FAC7-DCF5-8FFA-B17E-1EDD2C6C5D38}"/>
              </a:ext>
            </a:extLst>
          </p:cNvPr>
          <p:cNvSpPr>
            <a:spLocks noGrp="1"/>
          </p:cNvSpPr>
          <p:nvPr>
            <p:ph sz="half" idx="2"/>
          </p:nvPr>
        </p:nvSpPr>
        <p:spPr>
          <a:solidFill>
            <a:schemeClr val="tx2">
              <a:lumMod val="50000"/>
            </a:schemeClr>
          </a:solidFill>
        </p:spPr>
        <p:txBody>
          <a:bodyPr>
            <a:normAutofit lnSpcReduction="10000"/>
          </a:bodyPr>
          <a:lstStyle/>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motor_node_2 </a:t>
            </a:r>
            <a:r>
              <a:rPr lang="en-GB" sz="1200" b="0" dirty="0">
                <a:solidFill>
                  <a:srgbClr val="D4D4D4"/>
                </a:solidFill>
                <a:effectLst/>
                <a:latin typeface="Consolas" panose="020B0609020204030204" pitchFamily="49" charset="0"/>
              </a:rPr>
              <a:t>= Node(name=</a:t>
            </a:r>
            <a:r>
              <a:rPr lang="en-GB" sz="1200" b="0" dirty="0">
                <a:solidFill>
                  <a:srgbClr val="CE9178"/>
                </a:solidFill>
                <a:effectLst/>
                <a:latin typeface="Consolas" panose="020B0609020204030204" pitchFamily="49" charset="0"/>
              </a:rPr>
              <a:t>"motor_sys_2"</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motor_control</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dc_motor</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emulate_tty</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True</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namespace=</a:t>
            </a:r>
            <a:r>
              <a:rPr lang="en-GB" sz="1200" b="0" dirty="0">
                <a:solidFill>
                  <a:srgbClr val="CE9178"/>
                </a:solidFill>
                <a:effectLst/>
                <a:highlight>
                  <a:srgbClr val="800000"/>
                </a:highlight>
                <a:latin typeface="Consolas" panose="020B0609020204030204" pitchFamily="49" charset="0"/>
              </a:rPr>
              <a:t>"group2"</a:t>
            </a:r>
            <a:endParaRPr lang="en-GB" sz="1200" b="0" dirty="0">
              <a:solidFill>
                <a:srgbClr val="D4D4D4"/>
              </a:solidFill>
              <a:effectLst/>
              <a:highlight>
                <a:srgbClr val="800000"/>
              </a:highligh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sp_node_2 </a:t>
            </a:r>
            <a:r>
              <a:rPr lang="en-GB" sz="1200" b="0" dirty="0">
                <a:solidFill>
                  <a:srgbClr val="D4D4D4"/>
                </a:solidFill>
                <a:effectLst/>
                <a:latin typeface="Consolas" panose="020B0609020204030204" pitchFamily="49" charset="0"/>
              </a:rPr>
              <a:t>= Node(name=</a:t>
            </a:r>
            <a:r>
              <a:rPr lang="en-GB" sz="1200" b="0" dirty="0">
                <a:solidFill>
                  <a:srgbClr val="CE9178"/>
                </a:solidFill>
                <a:effectLst/>
                <a:latin typeface="Consolas" panose="020B0609020204030204" pitchFamily="49" charset="0"/>
              </a:rPr>
              <a:t>"sp_gen_2"</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motor_control</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set_point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emulate_tty</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True</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namespace=</a:t>
            </a:r>
            <a:r>
              <a:rPr lang="en-GB" sz="1200" b="0" dirty="0">
                <a:solidFill>
                  <a:srgbClr val="CE9178"/>
                </a:solidFill>
                <a:effectLst/>
                <a:highlight>
                  <a:srgbClr val="800000"/>
                </a:highlight>
                <a:latin typeface="Consolas" panose="020B0609020204030204" pitchFamily="49" charset="0"/>
              </a:rPr>
              <a:t>"group2"</a:t>
            </a:r>
            <a:endParaRPr lang="en-GB" sz="1200" b="0" dirty="0">
              <a:solidFill>
                <a:srgbClr val="D4D4D4"/>
              </a:solidFill>
              <a:effectLst/>
              <a:highlight>
                <a:srgbClr val="800000"/>
              </a:highligh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l_d</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LaunchDescription</a:t>
            </a:r>
            <a:r>
              <a:rPr lang="en-GB" sz="1200" b="0" dirty="0">
                <a:solidFill>
                  <a:srgbClr val="D4D4D4"/>
                </a:solidFill>
                <a:effectLst/>
                <a:latin typeface="Consolas" panose="020B0609020204030204" pitchFamily="49" charset="0"/>
              </a:rPr>
              <a:t>([</a:t>
            </a:r>
            <a:r>
              <a:rPr lang="en-GB" sz="1200" b="0" dirty="0">
                <a:solidFill>
                  <a:srgbClr val="D4D4D4"/>
                </a:solidFill>
                <a:effectLst/>
                <a:highlight>
                  <a:srgbClr val="800000"/>
                </a:highlight>
                <a:latin typeface="Consolas" panose="020B0609020204030204" pitchFamily="49" charset="0"/>
              </a:rPr>
              <a:t>motor_node_1, sp_node_1, motor_node_2, sp_node_2</a:t>
            </a:r>
            <a:r>
              <a:rPr lang="en-GB" sz="1200" b="0" dirty="0">
                <a:solidFill>
                  <a:srgbClr val="D4D4D4"/>
                </a:solidFill>
                <a:effectLst/>
                <a:latin typeface="Consolas" panose="020B0609020204030204" pitchFamily="49" charset="0"/>
              </a:rPr>
              <a:t>])</a:t>
            </a:r>
          </a:p>
          <a:p>
            <a:pPr marL="0" indent="0">
              <a:lnSpc>
                <a:spcPct val="12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return</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l_d</a:t>
            </a:r>
            <a:endParaRPr lang="en-GB" sz="1200"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61557BFD-2ED1-EF4E-4B6D-DEF858B77101}"/>
              </a:ext>
            </a:extLst>
          </p:cNvPr>
          <p:cNvSpPr>
            <a:spLocks noGrp="1"/>
          </p:cNvSpPr>
          <p:nvPr>
            <p:ph type="sldNum" sz="quarter" idx="12"/>
          </p:nvPr>
        </p:nvSpPr>
        <p:spPr/>
        <p:txBody>
          <a:bodyPr/>
          <a:lstStyle/>
          <a:p>
            <a:fld id="{E33F180C-7AC5-428A-9DBB-8DF57BA31570}" type="slidenum">
              <a:rPr lang="en-GB" smtClean="0"/>
              <a:t>16</a:t>
            </a:fld>
            <a:endParaRPr lang="en-GB" dirty="0"/>
          </a:p>
        </p:txBody>
      </p:sp>
      <p:sp>
        <p:nvSpPr>
          <p:cNvPr id="2" name="Title 1">
            <a:extLst>
              <a:ext uri="{FF2B5EF4-FFF2-40B4-BE49-F238E27FC236}">
                <a16:creationId xmlns:a16="http://schemas.microsoft.com/office/drawing/2014/main" id="{F41CA718-4ED0-1CB2-A4FC-09D107F3BDD4}"/>
              </a:ext>
            </a:extLst>
          </p:cNvPr>
          <p:cNvSpPr>
            <a:spLocks noGrp="1"/>
          </p:cNvSpPr>
          <p:nvPr>
            <p:ph type="title"/>
          </p:nvPr>
        </p:nvSpPr>
        <p:spPr/>
        <p:txBody>
          <a:bodyPr/>
          <a:lstStyle/>
          <a:p>
            <a:r>
              <a:rPr lang="en-US" dirty="0"/>
              <a:t>Activity 1 – ROS Namespaces</a:t>
            </a:r>
          </a:p>
        </p:txBody>
      </p:sp>
      <p:sp>
        <p:nvSpPr>
          <p:cNvPr id="8" name="TextBox 7">
            <a:extLst>
              <a:ext uri="{FF2B5EF4-FFF2-40B4-BE49-F238E27FC236}">
                <a16:creationId xmlns:a16="http://schemas.microsoft.com/office/drawing/2014/main" id="{4C5E1DF1-D24F-4A38-A4E3-02F6190849B5}"/>
              </a:ext>
            </a:extLst>
          </p:cNvPr>
          <p:cNvSpPr txBox="1"/>
          <p:nvPr/>
        </p:nvSpPr>
        <p:spPr>
          <a:xfrm>
            <a:off x="5049663" y="1898365"/>
            <a:ext cx="970137" cy="369332"/>
          </a:xfrm>
          <a:prstGeom prst="rect">
            <a:avLst/>
          </a:prstGeom>
          <a:noFill/>
        </p:spPr>
        <p:txBody>
          <a:bodyPr wrap="none" rtlCol="0">
            <a:spAutoFit/>
          </a:bodyPr>
          <a:lstStyle/>
          <a:p>
            <a:r>
              <a:rPr lang="en-US" dirty="0">
                <a:solidFill>
                  <a:srgbClr val="FF0000"/>
                </a:solidFill>
              </a:rPr>
              <a:t>Imports </a:t>
            </a:r>
          </a:p>
        </p:txBody>
      </p:sp>
      <p:sp>
        <p:nvSpPr>
          <p:cNvPr id="9" name="TextBox 8">
            <a:extLst>
              <a:ext uri="{FF2B5EF4-FFF2-40B4-BE49-F238E27FC236}">
                <a16:creationId xmlns:a16="http://schemas.microsoft.com/office/drawing/2014/main" id="{FBBA9270-9F8F-8E39-71E1-D16D06F66E15}"/>
              </a:ext>
            </a:extLst>
          </p:cNvPr>
          <p:cNvSpPr txBox="1"/>
          <p:nvPr/>
        </p:nvSpPr>
        <p:spPr>
          <a:xfrm>
            <a:off x="9900849" y="3055114"/>
            <a:ext cx="1452951" cy="369332"/>
          </a:xfrm>
          <a:prstGeom prst="rect">
            <a:avLst/>
          </a:prstGeom>
          <a:noFill/>
        </p:spPr>
        <p:txBody>
          <a:bodyPr wrap="square" rtlCol="0">
            <a:spAutoFit/>
          </a:bodyPr>
          <a:lstStyle/>
          <a:p>
            <a:r>
              <a:rPr lang="en-US" dirty="0">
                <a:solidFill>
                  <a:srgbClr val="FF0000"/>
                </a:solidFill>
              </a:rPr>
              <a:t>Launch body </a:t>
            </a:r>
          </a:p>
        </p:txBody>
      </p:sp>
      <p:sp>
        <p:nvSpPr>
          <p:cNvPr id="10" name="TextBox 9">
            <a:extLst>
              <a:ext uri="{FF2B5EF4-FFF2-40B4-BE49-F238E27FC236}">
                <a16:creationId xmlns:a16="http://schemas.microsoft.com/office/drawing/2014/main" id="{FACC20B9-A987-7C5C-4CC0-8B4A80ECE637}"/>
              </a:ext>
            </a:extLst>
          </p:cNvPr>
          <p:cNvSpPr txBox="1"/>
          <p:nvPr/>
        </p:nvSpPr>
        <p:spPr>
          <a:xfrm>
            <a:off x="9797355" y="5392598"/>
            <a:ext cx="1708845" cy="646331"/>
          </a:xfrm>
          <a:prstGeom prst="rect">
            <a:avLst/>
          </a:prstGeom>
          <a:noFill/>
        </p:spPr>
        <p:txBody>
          <a:bodyPr wrap="square" rtlCol="0">
            <a:spAutoFit/>
          </a:bodyPr>
          <a:lstStyle/>
          <a:p>
            <a:r>
              <a:rPr lang="en-US" dirty="0">
                <a:solidFill>
                  <a:srgbClr val="FF0000"/>
                </a:solidFill>
              </a:rPr>
              <a:t>Set launch content</a:t>
            </a:r>
          </a:p>
        </p:txBody>
      </p:sp>
      <p:sp>
        <p:nvSpPr>
          <p:cNvPr id="12" name="TextBox 11">
            <a:extLst>
              <a:ext uri="{FF2B5EF4-FFF2-40B4-BE49-F238E27FC236}">
                <a16:creationId xmlns:a16="http://schemas.microsoft.com/office/drawing/2014/main" id="{151FB433-4391-0902-99C4-5A8D8939178C}"/>
              </a:ext>
            </a:extLst>
          </p:cNvPr>
          <p:cNvSpPr txBox="1"/>
          <p:nvPr/>
        </p:nvSpPr>
        <p:spPr>
          <a:xfrm>
            <a:off x="4566849" y="2340436"/>
            <a:ext cx="1452951" cy="369332"/>
          </a:xfrm>
          <a:prstGeom prst="rect">
            <a:avLst/>
          </a:prstGeom>
          <a:noFill/>
        </p:spPr>
        <p:txBody>
          <a:bodyPr wrap="square" rtlCol="0">
            <a:spAutoFit/>
          </a:bodyPr>
          <a:lstStyle/>
          <a:p>
            <a:r>
              <a:rPr lang="en-US" dirty="0">
                <a:solidFill>
                  <a:srgbClr val="FF0000"/>
                </a:solidFill>
              </a:rPr>
              <a:t>Launch body </a:t>
            </a:r>
          </a:p>
        </p:txBody>
      </p:sp>
    </p:spTree>
    <p:extLst>
      <p:ext uri="{BB962C8B-B14F-4D97-AF65-F5344CB8AC3E}">
        <p14:creationId xmlns:p14="http://schemas.microsoft.com/office/powerpoint/2010/main" val="319812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86EE8-165E-9BCB-7355-F834F378E329}"/>
              </a:ext>
            </a:extLst>
          </p:cNvPr>
          <p:cNvSpPr>
            <a:spLocks noGrp="1"/>
          </p:cNvSpPr>
          <p:nvPr>
            <p:ph sz="half" idx="1"/>
          </p:nvPr>
        </p:nvSpPr>
        <p:spPr>
          <a:xfrm>
            <a:off x="838201" y="1446302"/>
            <a:ext cx="5181600" cy="4351338"/>
          </a:xfrm>
        </p:spPr>
        <p:txBody>
          <a:bodyPr/>
          <a:lstStyle/>
          <a:p>
            <a:pPr>
              <a:lnSpc>
                <a:spcPct val="150000"/>
              </a:lnSpc>
            </a:pPr>
            <a:r>
              <a:rPr lang="en-GB" sz="1600" dirty="0"/>
              <a:t>Build and run the newly created lunch file using </a:t>
            </a:r>
            <a:r>
              <a:rPr lang="en-GB" sz="1600" dirty="0" err="1"/>
              <a:t>colcon</a:t>
            </a:r>
            <a:r>
              <a:rPr lang="en-GB" sz="1600" dirty="0"/>
              <a:t>.</a:t>
            </a:r>
          </a:p>
          <a:p>
            <a:pPr>
              <a:lnSpc>
                <a:spcPct val="150000"/>
              </a:lnSpc>
            </a:pPr>
            <a:endParaRPr lang="en-GB" sz="1600" dirty="0"/>
          </a:p>
          <a:p>
            <a:pPr>
              <a:lnSpc>
                <a:spcPct val="150000"/>
              </a:lnSpc>
            </a:pPr>
            <a:endParaRPr lang="en-GB" sz="1600" dirty="0"/>
          </a:p>
          <a:p>
            <a:pPr>
              <a:lnSpc>
                <a:spcPct val="150000"/>
              </a:lnSpc>
            </a:pPr>
            <a:r>
              <a:rPr lang="en-GB" sz="1600" dirty="0"/>
              <a:t>Open the </a:t>
            </a:r>
            <a:r>
              <a:rPr lang="en-GB" sz="1600" i="1" dirty="0" err="1"/>
              <a:t>rqt_graph</a:t>
            </a:r>
            <a:r>
              <a:rPr lang="en-GB" sz="1600" i="1" dirty="0"/>
              <a:t> to visualise the nodes</a:t>
            </a:r>
          </a:p>
          <a:p>
            <a:pPr>
              <a:lnSpc>
                <a:spcPct val="150000"/>
              </a:lnSpc>
            </a:pPr>
            <a:endParaRPr lang="en-GB" sz="1600" i="1" dirty="0"/>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sz="1600" dirty="0">
                <a:solidFill>
                  <a:srgbClr val="E7E6E6">
                    <a:lumMod val="50000"/>
                  </a:srgbClr>
                </a:solidFill>
                <a:latin typeface="Nexa-Bold" panose="01000000000000000000" pitchFamily="2" charset="0"/>
              </a:rPr>
              <a:t>Tips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sz="1600" dirty="0"/>
              <a:t>Add the </a:t>
            </a:r>
            <a:r>
              <a:rPr lang="en-GB" sz="1600" dirty="0" err="1"/>
              <a:t>rqt_graph</a:t>
            </a:r>
            <a:r>
              <a:rPr lang="en-GB" sz="1600" dirty="0"/>
              <a:t> to the launch file:</a:t>
            </a:r>
          </a:p>
          <a:p>
            <a:pPr>
              <a:lnSpc>
                <a:spcPct val="150000"/>
              </a:lnSpc>
            </a:pPr>
            <a:endParaRPr lang="en-GB" sz="1800" dirty="0"/>
          </a:p>
          <a:p>
            <a:endParaRPr lang="en-GB" dirty="0"/>
          </a:p>
        </p:txBody>
      </p:sp>
      <p:sp>
        <p:nvSpPr>
          <p:cNvPr id="3" name="Content Placeholder 2">
            <a:extLst>
              <a:ext uri="{FF2B5EF4-FFF2-40B4-BE49-F238E27FC236}">
                <a16:creationId xmlns:a16="http://schemas.microsoft.com/office/drawing/2014/main" id="{11F15FDD-64B9-1BFB-C442-A0ACC7CFB769}"/>
              </a:ext>
            </a:extLst>
          </p:cNvPr>
          <p:cNvSpPr>
            <a:spLocks noGrp="1"/>
          </p:cNvSpPr>
          <p:nvPr>
            <p:ph sz="half" idx="2"/>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rgbClr val="E7E6E6">
                    <a:lumMod val="50000"/>
                  </a:srgbClr>
                </a:solidFill>
                <a:effectLst/>
                <a:uLnTx/>
                <a:uFillTx/>
                <a:latin typeface="Nexa-Bold" panose="01000000000000000000" pitchFamily="2" charset="0"/>
                <a:ea typeface="+mn-ea"/>
                <a:cs typeface="+mn-cs"/>
              </a:rPr>
              <a:t>Results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lang="en-GB" sz="1800" dirty="0">
              <a:solidFill>
                <a:srgbClr val="E7E6E6">
                  <a:lumMod val="50000"/>
                </a:srgbClr>
              </a:solidFill>
              <a:latin typeface="Nexa-Bold" panose="01000000000000000000" pitchFamily="2" charset="0"/>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lang="en-GB" sz="1800" dirty="0">
              <a:solidFill>
                <a:srgbClr val="E7E6E6">
                  <a:lumMod val="50000"/>
                </a:srgbClr>
              </a:solidFill>
              <a:latin typeface="Nexa-Bold" panose="01000000000000000000" pitchFamily="2"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GB" sz="1600" dirty="0"/>
          </a:p>
        </p:txBody>
      </p:sp>
      <p:sp>
        <p:nvSpPr>
          <p:cNvPr id="4" name="Slide Number Placeholder 3">
            <a:extLst>
              <a:ext uri="{FF2B5EF4-FFF2-40B4-BE49-F238E27FC236}">
                <a16:creationId xmlns:a16="http://schemas.microsoft.com/office/drawing/2014/main" id="{9AF7FAF1-5BAC-9FA9-4BAE-A677AD6A3E3E}"/>
              </a:ext>
            </a:extLst>
          </p:cNvPr>
          <p:cNvSpPr>
            <a:spLocks noGrp="1"/>
          </p:cNvSpPr>
          <p:nvPr>
            <p:ph type="sldNum" sz="quarter" idx="12"/>
          </p:nvPr>
        </p:nvSpPr>
        <p:spPr/>
        <p:txBody>
          <a:bodyPr/>
          <a:lstStyle/>
          <a:p>
            <a:fld id="{E33F180C-7AC5-428A-9DBB-8DF57BA31570}" type="slidenum">
              <a:rPr lang="en-GB" smtClean="0"/>
              <a:t>17</a:t>
            </a:fld>
            <a:endParaRPr lang="en-GB"/>
          </a:p>
        </p:txBody>
      </p:sp>
      <p:sp>
        <p:nvSpPr>
          <p:cNvPr id="5" name="Title 4">
            <a:extLst>
              <a:ext uri="{FF2B5EF4-FFF2-40B4-BE49-F238E27FC236}">
                <a16:creationId xmlns:a16="http://schemas.microsoft.com/office/drawing/2014/main" id="{3F8E9D93-3E60-71AA-CD58-53102E33A758}"/>
              </a:ext>
            </a:extLst>
          </p:cNvPr>
          <p:cNvSpPr>
            <a:spLocks noGrp="1"/>
          </p:cNvSpPr>
          <p:nvPr>
            <p:ph type="title"/>
          </p:nvPr>
        </p:nvSpPr>
        <p:spPr/>
        <p:txBody>
          <a:bodyPr/>
          <a:lstStyle/>
          <a:p>
            <a:r>
              <a:rPr lang="en-US" dirty="0"/>
              <a:t>Activity 1 – ROS Namespaces</a:t>
            </a:r>
            <a:endParaRPr lang="en-GB" dirty="0"/>
          </a:p>
        </p:txBody>
      </p:sp>
      <p:sp>
        <p:nvSpPr>
          <p:cNvPr id="8" name="Rectangle 3">
            <a:extLst>
              <a:ext uri="{FF2B5EF4-FFF2-40B4-BE49-F238E27FC236}">
                <a16:creationId xmlns:a16="http://schemas.microsoft.com/office/drawing/2014/main" id="{4BE47A47-FB54-42A2-C369-F8E3A0D9D5AE}"/>
              </a:ext>
            </a:extLst>
          </p:cNvPr>
          <p:cNvSpPr>
            <a:spLocks noChangeArrowheads="1"/>
          </p:cNvSpPr>
          <p:nvPr/>
        </p:nvSpPr>
        <p:spPr bwMode="auto">
          <a:xfrm>
            <a:off x="838200" y="2337464"/>
            <a:ext cx="5276850" cy="104898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colcon</a:t>
            </a:r>
            <a:r>
              <a:rPr lang="en-US" altLang="en-US" sz="16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source install/</a:t>
            </a:r>
            <a:r>
              <a:rPr lang="en-US" altLang="en-US" sz="1600" dirty="0" err="1">
                <a:solidFill>
                  <a:srgbClr val="333333"/>
                </a:solidFill>
                <a:latin typeface="Consolas" panose="020B0609020204030204" pitchFamily="49" charset="0"/>
              </a:rPr>
              <a:t>setup.bash</a:t>
            </a: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launch </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 motor_2_launch.py</a:t>
            </a:r>
            <a:endParaRPr lang="en-US" altLang="en-US" sz="1600" dirty="0">
              <a:solidFill>
                <a:srgbClr val="333333"/>
              </a:solidFill>
              <a:latin typeface="Consolas" panose="020B0609020204030204" pitchFamily="49" charset="0"/>
            </a:endParaRPr>
          </a:p>
        </p:txBody>
      </p:sp>
      <p:sp>
        <p:nvSpPr>
          <p:cNvPr id="11" name="Rectangle 3">
            <a:extLst>
              <a:ext uri="{FF2B5EF4-FFF2-40B4-BE49-F238E27FC236}">
                <a16:creationId xmlns:a16="http://schemas.microsoft.com/office/drawing/2014/main" id="{C172A0A7-4023-055B-01D8-1C64C3FA2FD6}"/>
              </a:ext>
            </a:extLst>
          </p:cNvPr>
          <p:cNvSpPr>
            <a:spLocks noChangeArrowheads="1"/>
          </p:cNvSpPr>
          <p:nvPr/>
        </p:nvSpPr>
        <p:spPr bwMode="auto">
          <a:xfrm>
            <a:off x="838200" y="3834061"/>
            <a:ext cx="527685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run  </a:t>
            </a:r>
            <a:r>
              <a:rPr lang="en-GB" altLang="en-US" sz="1600" dirty="0" err="1">
                <a:solidFill>
                  <a:srgbClr val="333333"/>
                </a:solidFill>
                <a:latin typeface="Consolas" panose="020B0609020204030204" pitchFamily="49" charset="0"/>
              </a:rPr>
              <a:t>rqt_graph</a:t>
            </a: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rqt_graph</a:t>
            </a:r>
            <a:endParaRPr lang="en-US" altLang="en-US" sz="1600" dirty="0">
              <a:solidFill>
                <a:srgbClr val="333333"/>
              </a:solidFill>
              <a:latin typeface="Consolas" panose="020B0609020204030204" pitchFamily="49" charset="0"/>
            </a:endParaRPr>
          </a:p>
        </p:txBody>
      </p:sp>
      <p:sp>
        <p:nvSpPr>
          <p:cNvPr id="12" name="Rectangle 11">
            <a:extLst>
              <a:ext uri="{FF2B5EF4-FFF2-40B4-BE49-F238E27FC236}">
                <a16:creationId xmlns:a16="http://schemas.microsoft.com/office/drawing/2014/main" id="{5F4C6FD6-5B77-D10D-4C44-862D9CC83D36}"/>
              </a:ext>
            </a:extLst>
          </p:cNvPr>
          <p:cNvSpPr/>
          <p:nvPr/>
        </p:nvSpPr>
        <p:spPr>
          <a:xfrm>
            <a:off x="1090613" y="5040776"/>
            <a:ext cx="4676775" cy="1817224"/>
          </a:xfrm>
          <a:prstGeom prst="rect">
            <a:avLst/>
          </a:prstGeom>
          <a:solidFill>
            <a:schemeClr val="tx2">
              <a:lumMod val="5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100" b="0" dirty="0" err="1">
                <a:solidFill>
                  <a:srgbClr val="D4D4D4"/>
                </a:solidFill>
                <a:effectLst/>
                <a:latin typeface="Consolas" panose="020B0609020204030204" pitchFamily="49" charset="0"/>
              </a:rPr>
              <a:t>rqt_graph_node</a:t>
            </a:r>
            <a:r>
              <a:rPr lang="en-GB" sz="1100" b="0" dirty="0">
                <a:solidFill>
                  <a:srgbClr val="D4D4D4"/>
                </a:solidFill>
                <a:effectLst/>
                <a:latin typeface="Consolas" panose="020B0609020204030204" pitchFamily="49" charset="0"/>
              </a:rPr>
              <a:t> = Node(name=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rqt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package=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rqt_graph</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executable=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rqt_graph</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output=</a:t>
            </a:r>
            <a:r>
              <a:rPr lang="en-GB" sz="1100" b="0" dirty="0">
                <a:solidFill>
                  <a:srgbClr val="CE9178"/>
                </a:solidFill>
                <a:effectLst/>
                <a:latin typeface="Consolas" panose="020B0609020204030204" pitchFamily="49" charset="0"/>
              </a:rPr>
              <a:t>'screen'</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p>
          <a:p>
            <a:pPr>
              <a:lnSpc>
                <a:spcPts val="1425"/>
              </a:lnSpc>
            </a:pPr>
            <a:endParaRPr lang="en-GB" sz="1100" b="0" dirty="0">
              <a:solidFill>
                <a:srgbClr val="D4D4D4"/>
              </a:solidFill>
              <a:effectLst/>
              <a:latin typeface="Consolas" panose="020B0609020204030204" pitchFamily="49" charset="0"/>
            </a:endParaRPr>
          </a:p>
          <a:p>
            <a:pPr>
              <a:lnSpc>
                <a:spcPts val="1425"/>
              </a:lnSpc>
            </a:pPr>
            <a:r>
              <a:rPr lang="en-GB" sz="1100" b="0" dirty="0" err="1">
                <a:solidFill>
                  <a:srgbClr val="D4D4D4"/>
                </a:solidFill>
                <a:effectLst/>
                <a:latin typeface="Consolas" panose="020B0609020204030204" pitchFamily="49" charset="0"/>
              </a:rPr>
              <a:t>l_d</a:t>
            </a:r>
            <a:r>
              <a:rPr lang="en-GB" sz="1100" b="0" dirty="0">
                <a:solidFill>
                  <a:srgbClr val="D4D4D4"/>
                </a:solidFill>
                <a:effectLst/>
                <a:latin typeface="Consolas" panose="020B0609020204030204" pitchFamily="49" charset="0"/>
              </a:rPr>
              <a:t> = </a:t>
            </a:r>
            <a:r>
              <a:rPr lang="en-GB" sz="1100" b="0" dirty="0" err="1">
                <a:solidFill>
                  <a:srgbClr val="D4D4D4"/>
                </a:solidFill>
                <a:effectLst/>
                <a:latin typeface="Consolas" panose="020B0609020204030204" pitchFamily="49" charset="0"/>
              </a:rPr>
              <a:t>LaunchDescription</a:t>
            </a:r>
            <a:r>
              <a:rPr lang="en-GB" sz="1100" b="0" dirty="0">
                <a:solidFill>
                  <a:srgbClr val="D4D4D4"/>
                </a:solidFill>
                <a:effectLst/>
                <a:latin typeface="Consolas" panose="020B0609020204030204" pitchFamily="49" charset="0"/>
              </a:rPr>
              <a:t>([motor_node_1, sp_node_1, motor_node_2, sp_node_2, </a:t>
            </a:r>
            <a:r>
              <a:rPr lang="en-GB" sz="1100" b="0" dirty="0" err="1">
                <a:solidFill>
                  <a:srgbClr val="D4D4D4"/>
                </a:solidFill>
                <a:effectLst/>
                <a:highlight>
                  <a:srgbClr val="800000"/>
                </a:highlight>
                <a:latin typeface="Consolas" panose="020B0609020204030204" pitchFamily="49" charset="0"/>
              </a:rPr>
              <a:t>rqt_graph_node</a:t>
            </a:r>
            <a:r>
              <a:rPr lang="en-GB" sz="11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1DD19311-FE30-2169-2A59-7E3D64BAA259}"/>
              </a:ext>
            </a:extLst>
          </p:cNvPr>
          <p:cNvPicPr>
            <a:picLocks noChangeAspect="1"/>
          </p:cNvPicPr>
          <p:nvPr/>
        </p:nvPicPr>
        <p:blipFill>
          <a:blip r:embed="rId2"/>
          <a:stretch>
            <a:fillRect/>
          </a:stretch>
        </p:blipFill>
        <p:spPr>
          <a:xfrm>
            <a:off x="6312460" y="2407632"/>
            <a:ext cx="4901077" cy="1957634"/>
          </a:xfrm>
          <a:prstGeom prst="rect">
            <a:avLst/>
          </a:prstGeom>
        </p:spPr>
      </p:pic>
      <p:pic>
        <p:nvPicPr>
          <p:cNvPr id="13" name="Picture 12">
            <a:extLst>
              <a:ext uri="{FF2B5EF4-FFF2-40B4-BE49-F238E27FC236}">
                <a16:creationId xmlns:a16="http://schemas.microsoft.com/office/drawing/2014/main" id="{88262673-DB6E-D9E3-3C46-9614DAB5B689}"/>
              </a:ext>
            </a:extLst>
          </p:cNvPr>
          <p:cNvPicPr>
            <a:picLocks noChangeAspect="1"/>
          </p:cNvPicPr>
          <p:nvPr/>
        </p:nvPicPr>
        <p:blipFill>
          <a:blip r:embed="rId3"/>
          <a:stretch>
            <a:fillRect/>
          </a:stretch>
        </p:blipFill>
        <p:spPr>
          <a:xfrm>
            <a:off x="7162574" y="4520530"/>
            <a:ext cx="3200847" cy="1324160"/>
          </a:xfrm>
          <a:prstGeom prst="rect">
            <a:avLst/>
          </a:prstGeom>
        </p:spPr>
      </p:pic>
    </p:spTree>
    <p:extLst>
      <p:ext uri="{BB962C8B-B14F-4D97-AF65-F5344CB8AC3E}">
        <p14:creationId xmlns:p14="http://schemas.microsoft.com/office/powerpoint/2010/main" val="38136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70A5-193F-EB1E-84CA-D456B32BFEC5}"/>
              </a:ext>
            </a:extLst>
          </p:cNvPr>
          <p:cNvSpPr>
            <a:spLocks noGrp="1"/>
          </p:cNvSpPr>
          <p:nvPr>
            <p:ph type="ctrTitle"/>
          </p:nvPr>
        </p:nvSpPr>
        <p:spPr/>
        <p:txBody>
          <a:bodyPr/>
          <a:lstStyle/>
          <a:p>
            <a:r>
              <a:rPr lang="en-GB" dirty="0"/>
              <a:t>Activity 1.1</a:t>
            </a:r>
          </a:p>
        </p:txBody>
      </p:sp>
      <p:sp>
        <p:nvSpPr>
          <p:cNvPr id="3" name="Subtitle 2">
            <a:extLst>
              <a:ext uri="{FF2B5EF4-FFF2-40B4-BE49-F238E27FC236}">
                <a16:creationId xmlns:a16="http://schemas.microsoft.com/office/drawing/2014/main" id="{A7FA1AF2-214A-DCBA-D2ED-E6B7C8734EF8}"/>
              </a:ext>
            </a:extLst>
          </p:cNvPr>
          <p:cNvSpPr>
            <a:spLocks noGrp="1"/>
          </p:cNvSpPr>
          <p:nvPr>
            <p:ph type="subTitle" idx="1"/>
          </p:nvPr>
        </p:nvSpPr>
        <p:spPr/>
        <p:txBody>
          <a:bodyPr/>
          <a:lstStyle/>
          <a:p>
            <a:r>
              <a:rPr lang="en-GB" dirty="0"/>
              <a:t>ROS Namespaces 2</a:t>
            </a:r>
          </a:p>
        </p:txBody>
      </p:sp>
    </p:spTree>
    <p:extLst>
      <p:ext uri="{BB962C8B-B14F-4D97-AF65-F5344CB8AC3E}">
        <p14:creationId xmlns:p14="http://schemas.microsoft.com/office/powerpoint/2010/main" val="8276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D7D8A6-734A-06AA-84B7-45EBE64C4920}"/>
              </a:ext>
            </a:extLst>
          </p:cNvPr>
          <p:cNvSpPr>
            <a:spLocks noGrp="1"/>
          </p:cNvSpPr>
          <p:nvPr>
            <p:ph sz="half" idx="1"/>
          </p:nvPr>
        </p:nvSpPr>
        <p:spPr/>
        <p:txBody>
          <a:bodyPr>
            <a:normAutofit fontScale="92500" lnSpcReduction="20000"/>
          </a:bodyPr>
          <a:lstStyle/>
          <a:p>
            <a:pPr>
              <a:lnSpc>
                <a:spcPct val="150000"/>
              </a:lnSpc>
            </a:pPr>
            <a:r>
              <a:rPr lang="en-GB" sz="1800" dirty="0"/>
              <a:t>In the previous exercise, a namespace for each node was defined using the parameter</a:t>
            </a:r>
          </a:p>
          <a:p>
            <a:pPr>
              <a:lnSpc>
                <a:spcPct val="150000"/>
              </a:lnSpc>
            </a:pPr>
            <a:endParaRPr lang="en-GB" sz="1800" dirty="0"/>
          </a:p>
          <a:p>
            <a:pPr>
              <a:lnSpc>
                <a:spcPct val="150000"/>
              </a:lnSpc>
            </a:pPr>
            <a:r>
              <a:rPr lang="en-GB" sz="1800" dirty="0"/>
              <a:t>If the </a:t>
            </a:r>
            <a:r>
              <a:rPr lang="en-GB" sz="1800" b="1" dirty="0"/>
              <a:t>launch file contains many nodes</a:t>
            </a:r>
            <a:r>
              <a:rPr lang="en-GB" sz="1800" dirty="0"/>
              <a:t>, defining namespaces can become very difficult.</a:t>
            </a:r>
          </a:p>
          <a:p>
            <a:pPr>
              <a:lnSpc>
                <a:spcPct val="150000"/>
              </a:lnSpc>
            </a:pPr>
            <a:r>
              <a:rPr lang="en-GB" sz="1800" dirty="0"/>
              <a:t>One solution is to </a:t>
            </a:r>
            <a:r>
              <a:rPr lang="en-GB" sz="1800" b="1" dirty="0"/>
              <a:t>call the entire launch file directly from another launch file</a:t>
            </a:r>
            <a:r>
              <a:rPr lang="en-GB" sz="1800" dirty="0"/>
              <a:t> (nested launch file) and </a:t>
            </a:r>
            <a:r>
              <a:rPr lang="en-GB" sz="1800" b="1" dirty="0"/>
              <a:t>assign a namespace so that every nested node will inherit that namespace.</a:t>
            </a:r>
          </a:p>
        </p:txBody>
      </p:sp>
      <p:sp>
        <p:nvSpPr>
          <p:cNvPr id="3" name="Content Placeholder 2">
            <a:extLst>
              <a:ext uri="{FF2B5EF4-FFF2-40B4-BE49-F238E27FC236}">
                <a16:creationId xmlns:a16="http://schemas.microsoft.com/office/drawing/2014/main" id="{DE478DE8-C1D7-4867-2536-D2C99D18221D}"/>
              </a:ext>
            </a:extLst>
          </p:cNvPr>
          <p:cNvSpPr>
            <a:spLocks noGrp="1"/>
          </p:cNvSpPr>
          <p:nvPr>
            <p:ph sz="half" idx="2"/>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rgbClr val="E7E6E6">
                    <a:lumMod val="50000"/>
                  </a:srgbClr>
                </a:solidFill>
                <a:effectLst/>
                <a:uLnTx/>
                <a:uFillTx/>
                <a:latin typeface="Nexa-Bold" panose="01000000000000000000" pitchFamily="2" charset="0"/>
                <a:ea typeface="+mn-ea"/>
                <a:cs typeface="+mn-cs"/>
              </a:rPr>
              <a:t>Requirements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This activity requires the </a:t>
            </a:r>
            <a:r>
              <a:rPr lang="en-GB" sz="1800" dirty="0">
                <a:solidFill>
                  <a:srgbClr val="E7E6E6">
                    <a:lumMod val="50000"/>
                  </a:srgbClr>
                </a:solidFill>
              </a:rPr>
              <a:t>package </a:t>
            </a:r>
            <a:r>
              <a:rPr lang="en-GB" sz="1800" dirty="0" err="1">
                <a:solidFill>
                  <a:srgbClr val="E7E6E6">
                    <a:lumMod val="50000"/>
                  </a:srgbClr>
                </a:solidFill>
              </a:rPr>
              <a:t>motor_control</a:t>
            </a:r>
            <a:r>
              <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For this example, </a:t>
            </a:r>
            <a:r>
              <a:rPr lang="en-GB" sz="1800" dirty="0">
                <a:solidFill>
                  <a:srgbClr val="E7E6E6">
                    <a:lumMod val="50000"/>
                  </a:srgbClr>
                </a:solidFill>
              </a:rPr>
              <a:t>three</a:t>
            </a:r>
            <a:r>
              <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 groups of nodes will be generated using namespaces.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1800" dirty="0">
                <a:solidFill>
                  <a:srgbClr val="E7E6E6">
                    <a:lumMod val="50000"/>
                  </a:srgbClr>
                </a:solidFill>
                <a:highlight>
                  <a:srgbClr val="FFFF00"/>
                </a:highlight>
              </a:rPr>
              <a:t>A launch file will be to nest another launch file.</a:t>
            </a:r>
            <a:endParaRPr kumimoji="0" lang="en-GB" sz="1800" b="0" i="0" u="none" strike="noStrike" kern="1200" cap="none" spc="0" normalizeH="0" baseline="0" noProof="0" dirty="0">
              <a:ln>
                <a:noFill/>
              </a:ln>
              <a:solidFill>
                <a:srgbClr val="E7E6E6">
                  <a:lumMod val="50000"/>
                </a:srgbClr>
              </a:solidFill>
              <a:effectLst/>
              <a:highlight>
                <a:srgbClr val="FFFF00"/>
              </a:highlight>
              <a:uLnTx/>
              <a:uFillTx/>
              <a:latin typeface="Nexa-Light" panose="01000000000000000000" pitchFamily="2" charset="0"/>
              <a:ea typeface="+mn-ea"/>
              <a:cs typeface="+mn-cs"/>
            </a:endParaRPr>
          </a:p>
          <a:p>
            <a:endParaRPr lang="en-GB" dirty="0"/>
          </a:p>
        </p:txBody>
      </p:sp>
      <p:sp>
        <p:nvSpPr>
          <p:cNvPr id="4" name="Slide Number Placeholder 3">
            <a:extLst>
              <a:ext uri="{FF2B5EF4-FFF2-40B4-BE49-F238E27FC236}">
                <a16:creationId xmlns:a16="http://schemas.microsoft.com/office/drawing/2014/main" id="{FF9E83BE-8F1A-BB8E-652A-5435463172AF}"/>
              </a:ext>
            </a:extLst>
          </p:cNvPr>
          <p:cNvSpPr>
            <a:spLocks noGrp="1"/>
          </p:cNvSpPr>
          <p:nvPr>
            <p:ph type="sldNum" sz="quarter" idx="12"/>
          </p:nvPr>
        </p:nvSpPr>
        <p:spPr/>
        <p:txBody>
          <a:bodyPr/>
          <a:lstStyle/>
          <a:p>
            <a:fld id="{E33F180C-7AC5-428A-9DBB-8DF57BA31570}" type="slidenum">
              <a:rPr lang="en-GB" smtClean="0"/>
              <a:t>19</a:t>
            </a:fld>
            <a:endParaRPr lang="en-GB"/>
          </a:p>
        </p:txBody>
      </p:sp>
      <p:sp>
        <p:nvSpPr>
          <p:cNvPr id="5" name="Title 4">
            <a:extLst>
              <a:ext uri="{FF2B5EF4-FFF2-40B4-BE49-F238E27FC236}">
                <a16:creationId xmlns:a16="http://schemas.microsoft.com/office/drawing/2014/main" id="{C84F53DC-F484-F3C3-08D7-B20A11902331}"/>
              </a:ext>
            </a:extLst>
          </p:cNvPr>
          <p:cNvSpPr>
            <a:spLocks noGrp="1"/>
          </p:cNvSpPr>
          <p:nvPr>
            <p:ph type="title"/>
          </p:nvPr>
        </p:nvSpPr>
        <p:spPr/>
        <p:txBody>
          <a:bodyPr/>
          <a:lstStyle/>
          <a:p>
            <a:r>
              <a:rPr lang="en-US" dirty="0"/>
              <a:t>Activity 1.1 – ROS Namespaces 2</a:t>
            </a:r>
            <a:endParaRPr lang="en-GB" dirty="0"/>
          </a:p>
        </p:txBody>
      </p:sp>
      <p:sp>
        <p:nvSpPr>
          <p:cNvPr id="6" name="Rectangle 3">
            <a:extLst>
              <a:ext uri="{FF2B5EF4-FFF2-40B4-BE49-F238E27FC236}">
                <a16:creationId xmlns:a16="http://schemas.microsoft.com/office/drawing/2014/main" id="{1E7CC2E2-2D96-9AD1-7426-5C1634FEECF1}"/>
              </a:ext>
            </a:extLst>
          </p:cNvPr>
          <p:cNvSpPr>
            <a:spLocks noChangeArrowheads="1"/>
          </p:cNvSpPr>
          <p:nvPr/>
        </p:nvSpPr>
        <p:spPr bwMode="auto">
          <a:xfrm>
            <a:off x="790575" y="2664239"/>
            <a:ext cx="527685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indent="273050" eaLnBrk="0" fontAlgn="base" hangingPunct="0">
              <a:spcBef>
                <a:spcPct val="0"/>
              </a:spcBef>
              <a:spcAft>
                <a:spcPct val="0"/>
              </a:spcAft>
            </a:pPr>
            <a:r>
              <a:rPr lang="en-US" altLang="en-US" sz="1600" dirty="0">
                <a:solidFill>
                  <a:srgbClr val="333333"/>
                </a:solidFill>
                <a:latin typeface="Consolas" panose="020B0609020204030204" pitchFamily="49" charset="0"/>
              </a:rPr>
              <a:t>namespace= 'group1',</a:t>
            </a:r>
          </a:p>
        </p:txBody>
      </p:sp>
    </p:spTree>
    <p:extLst>
      <p:ext uri="{BB962C8B-B14F-4D97-AF65-F5344CB8AC3E}">
        <p14:creationId xmlns:p14="http://schemas.microsoft.com/office/powerpoint/2010/main" val="193489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7ABC34-74C0-2953-2D31-2C22AF62119D}"/>
              </a:ext>
            </a:extLst>
          </p:cNvPr>
          <p:cNvGrpSpPr/>
          <p:nvPr/>
        </p:nvGrpSpPr>
        <p:grpSpPr>
          <a:xfrm>
            <a:off x="2461056" y="1143854"/>
            <a:ext cx="8965934" cy="4562962"/>
            <a:chOff x="380330" y="1151176"/>
            <a:chExt cx="8965934" cy="4562962"/>
          </a:xfrm>
        </p:grpSpPr>
        <p:sp>
          <p:nvSpPr>
            <p:cNvPr id="3" name="Hexagon 2">
              <a:extLst>
                <a:ext uri="{FF2B5EF4-FFF2-40B4-BE49-F238E27FC236}">
                  <a16:creationId xmlns:a16="http://schemas.microsoft.com/office/drawing/2014/main" id="{FDFFEC81-0B43-AFBA-4652-78AD6EF5545B}"/>
                </a:ext>
              </a:extLst>
            </p:cNvPr>
            <p:cNvSpPr/>
            <p:nvPr/>
          </p:nvSpPr>
          <p:spPr>
            <a:xfrm>
              <a:off x="5119649" y="2950726"/>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4</a:t>
              </a:r>
            </a:p>
          </p:txBody>
        </p:sp>
        <p:sp>
          <p:nvSpPr>
            <p:cNvPr id="4" name="Hexagon 3">
              <a:extLst>
                <a:ext uri="{FF2B5EF4-FFF2-40B4-BE49-F238E27FC236}">
                  <a16:creationId xmlns:a16="http://schemas.microsoft.com/office/drawing/2014/main" id="{C156C482-A9AC-4718-143B-0A25F94D1FAD}"/>
                </a:ext>
              </a:extLst>
            </p:cNvPr>
            <p:cNvSpPr/>
            <p:nvPr/>
          </p:nvSpPr>
          <p:spPr>
            <a:xfrm>
              <a:off x="5114593" y="3548683"/>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5</a:t>
              </a:r>
            </a:p>
          </p:txBody>
        </p:sp>
        <p:sp>
          <p:nvSpPr>
            <p:cNvPr id="5" name="Hexagon 4">
              <a:extLst>
                <a:ext uri="{FF2B5EF4-FFF2-40B4-BE49-F238E27FC236}">
                  <a16:creationId xmlns:a16="http://schemas.microsoft.com/office/drawing/2014/main" id="{D276B1C4-DFDB-A88E-3E77-39B2EF610DD6}"/>
                </a:ext>
              </a:extLst>
            </p:cNvPr>
            <p:cNvSpPr/>
            <p:nvPr/>
          </p:nvSpPr>
          <p:spPr>
            <a:xfrm>
              <a:off x="4967897" y="2352762"/>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3</a:t>
              </a:r>
            </a:p>
          </p:txBody>
        </p:sp>
        <p:sp>
          <p:nvSpPr>
            <p:cNvPr id="6" name="Hexagon 5">
              <a:extLst>
                <a:ext uri="{FF2B5EF4-FFF2-40B4-BE49-F238E27FC236}">
                  <a16:creationId xmlns:a16="http://schemas.microsoft.com/office/drawing/2014/main" id="{00833784-B18B-FBDE-91A7-F0620A47B682}"/>
                </a:ext>
              </a:extLst>
            </p:cNvPr>
            <p:cNvSpPr/>
            <p:nvPr/>
          </p:nvSpPr>
          <p:spPr>
            <a:xfrm>
              <a:off x="4967897" y="4146641"/>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6</a:t>
              </a:r>
            </a:p>
          </p:txBody>
        </p:sp>
        <p:sp>
          <p:nvSpPr>
            <p:cNvPr id="7" name="Hexagon 6">
              <a:extLst>
                <a:ext uri="{FF2B5EF4-FFF2-40B4-BE49-F238E27FC236}">
                  <a16:creationId xmlns:a16="http://schemas.microsoft.com/office/drawing/2014/main" id="{298A52C1-40F5-7CB9-E06D-FFEF4C6AB9F5}"/>
                </a:ext>
              </a:extLst>
            </p:cNvPr>
            <p:cNvSpPr/>
            <p:nvPr/>
          </p:nvSpPr>
          <p:spPr>
            <a:xfrm>
              <a:off x="4713076" y="4749455"/>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7</a:t>
              </a:r>
            </a:p>
          </p:txBody>
        </p:sp>
        <p:sp>
          <p:nvSpPr>
            <p:cNvPr id="8" name="Hexagon 7">
              <a:extLst>
                <a:ext uri="{FF2B5EF4-FFF2-40B4-BE49-F238E27FC236}">
                  <a16:creationId xmlns:a16="http://schemas.microsoft.com/office/drawing/2014/main" id="{B13D105B-18E3-9B2F-9FE6-B3BDEF0E1F40}"/>
                </a:ext>
              </a:extLst>
            </p:cNvPr>
            <p:cNvSpPr/>
            <p:nvPr/>
          </p:nvSpPr>
          <p:spPr>
            <a:xfrm>
              <a:off x="4713076" y="1755568"/>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2</a:t>
              </a:r>
            </a:p>
          </p:txBody>
        </p:sp>
        <p:sp>
          <p:nvSpPr>
            <p:cNvPr id="9" name="Hexagon 8">
              <a:extLst>
                <a:ext uri="{FF2B5EF4-FFF2-40B4-BE49-F238E27FC236}">
                  <a16:creationId xmlns:a16="http://schemas.microsoft.com/office/drawing/2014/main" id="{D9B4AE0E-1B56-ECD4-FF3F-FA00AFEFE740}"/>
                </a:ext>
              </a:extLst>
            </p:cNvPr>
            <p:cNvSpPr/>
            <p:nvPr/>
          </p:nvSpPr>
          <p:spPr>
            <a:xfrm>
              <a:off x="4233409" y="5342567"/>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8</a:t>
              </a:r>
            </a:p>
          </p:txBody>
        </p:sp>
        <p:sp>
          <p:nvSpPr>
            <p:cNvPr id="10" name="Hexagon 9">
              <a:extLst>
                <a:ext uri="{FF2B5EF4-FFF2-40B4-BE49-F238E27FC236}">
                  <a16:creationId xmlns:a16="http://schemas.microsoft.com/office/drawing/2014/main" id="{0D7265F9-DB95-A93D-A1E4-3BFF88ECF85E}"/>
                </a:ext>
              </a:extLst>
            </p:cNvPr>
            <p:cNvSpPr/>
            <p:nvPr/>
          </p:nvSpPr>
          <p:spPr>
            <a:xfrm>
              <a:off x="4233409" y="1156863"/>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1</a:t>
              </a:r>
            </a:p>
          </p:txBody>
        </p:sp>
        <p:pic>
          <p:nvPicPr>
            <p:cNvPr id="11" name="Picture 10" descr="Logo, icon&#10;&#10;Description automatically generated">
              <a:extLst>
                <a:ext uri="{FF2B5EF4-FFF2-40B4-BE49-F238E27FC236}">
                  <a16:creationId xmlns:a16="http://schemas.microsoft.com/office/drawing/2014/main" id="{BF296997-CB70-4052-FA8D-BA3061F2A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83" y="1538095"/>
              <a:ext cx="3781799" cy="3781799"/>
            </a:xfrm>
            <a:prstGeom prst="rect">
              <a:avLst/>
            </a:prstGeom>
          </p:spPr>
        </p:pic>
        <p:sp>
          <p:nvSpPr>
            <p:cNvPr id="12" name="Arc 11">
              <a:extLst>
                <a:ext uri="{FF2B5EF4-FFF2-40B4-BE49-F238E27FC236}">
                  <a16:creationId xmlns:a16="http://schemas.microsoft.com/office/drawing/2014/main" id="{370E7A69-33C1-21EB-0118-A14B765B5E8A}"/>
                </a:ext>
              </a:extLst>
            </p:cNvPr>
            <p:cNvSpPr/>
            <p:nvPr/>
          </p:nvSpPr>
          <p:spPr>
            <a:xfrm rot="2346162">
              <a:off x="380330" y="1272876"/>
              <a:ext cx="4312235" cy="4312235"/>
            </a:xfrm>
            <a:prstGeom prst="arc">
              <a:avLst>
                <a:gd name="adj1" fmla="val 16227433"/>
                <a:gd name="adj2" fmla="val 706857"/>
              </a:avLst>
            </a:prstGeom>
            <a:ln w="5715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dirty="0"/>
            </a:p>
          </p:txBody>
        </p:sp>
        <p:sp>
          <p:nvSpPr>
            <p:cNvPr id="13" name="TextBox 12">
              <a:extLst>
                <a:ext uri="{FF2B5EF4-FFF2-40B4-BE49-F238E27FC236}">
                  <a16:creationId xmlns:a16="http://schemas.microsoft.com/office/drawing/2014/main" id="{FFDC2737-D47F-9D5D-D6ED-3BBB87B86462}"/>
                </a:ext>
              </a:extLst>
            </p:cNvPr>
            <p:cNvSpPr txBox="1"/>
            <p:nvPr/>
          </p:nvSpPr>
          <p:spPr>
            <a:xfrm>
              <a:off x="4699689" y="1151176"/>
              <a:ext cx="233367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Namespaces</a:t>
              </a:r>
            </a:p>
          </p:txBody>
        </p:sp>
        <p:sp>
          <p:nvSpPr>
            <p:cNvPr id="14" name="TextBox 13">
              <a:extLst>
                <a:ext uri="{FF2B5EF4-FFF2-40B4-BE49-F238E27FC236}">
                  <a16:creationId xmlns:a16="http://schemas.microsoft.com/office/drawing/2014/main" id="{1558AEF1-11BB-7E4A-DECF-46B54DF920A4}"/>
                </a:ext>
              </a:extLst>
            </p:cNvPr>
            <p:cNvSpPr txBox="1"/>
            <p:nvPr/>
          </p:nvSpPr>
          <p:spPr>
            <a:xfrm>
              <a:off x="5175866" y="1751740"/>
              <a:ext cx="319500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Namespaces Example</a:t>
              </a:r>
            </a:p>
          </p:txBody>
        </p:sp>
        <p:sp>
          <p:nvSpPr>
            <p:cNvPr id="15" name="TextBox 14">
              <a:extLst>
                <a:ext uri="{FF2B5EF4-FFF2-40B4-BE49-F238E27FC236}">
                  <a16:creationId xmlns:a16="http://schemas.microsoft.com/office/drawing/2014/main" id="{3F0F432D-417A-1715-9F9F-30DBAC4F46B3}"/>
                </a:ext>
              </a:extLst>
            </p:cNvPr>
            <p:cNvSpPr txBox="1"/>
            <p:nvPr/>
          </p:nvSpPr>
          <p:spPr>
            <a:xfrm>
              <a:off x="5452030" y="2351574"/>
              <a:ext cx="3075143"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Parameter Files</a:t>
              </a:r>
            </a:p>
          </p:txBody>
        </p:sp>
        <p:sp>
          <p:nvSpPr>
            <p:cNvPr id="16" name="TextBox 15">
              <a:extLst>
                <a:ext uri="{FF2B5EF4-FFF2-40B4-BE49-F238E27FC236}">
                  <a16:creationId xmlns:a16="http://schemas.microsoft.com/office/drawing/2014/main" id="{8E92C0C0-D3C9-B6D3-CB5E-3B761E019219}"/>
                </a:ext>
              </a:extLst>
            </p:cNvPr>
            <p:cNvSpPr txBox="1"/>
            <p:nvPr/>
          </p:nvSpPr>
          <p:spPr>
            <a:xfrm>
              <a:off x="5564466" y="2949968"/>
              <a:ext cx="3781798"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Parameter Files Examples</a:t>
              </a:r>
            </a:p>
          </p:txBody>
        </p:sp>
        <p:sp>
          <p:nvSpPr>
            <p:cNvPr id="17" name="TextBox 16">
              <a:extLst>
                <a:ext uri="{FF2B5EF4-FFF2-40B4-BE49-F238E27FC236}">
                  <a16:creationId xmlns:a16="http://schemas.microsoft.com/office/drawing/2014/main" id="{1075B9F0-B75B-E498-92A4-0C55B0513F24}"/>
                </a:ext>
              </a:extLst>
            </p:cNvPr>
            <p:cNvSpPr txBox="1"/>
            <p:nvPr/>
          </p:nvSpPr>
          <p:spPr>
            <a:xfrm>
              <a:off x="5564466" y="3554611"/>
              <a:ext cx="3375384"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Custom Messages</a:t>
              </a:r>
            </a:p>
          </p:txBody>
        </p:sp>
        <p:sp>
          <p:nvSpPr>
            <p:cNvPr id="18" name="TextBox 17">
              <a:extLst>
                <a:ext uri="{FF2B5EF4-FFF2-40B4-BE49-F238E27FC236}">
                  <a16:creationId xmlns:a16="http://schemas.microsoft.com/office/drawing/2014/main" id="{5481A0C5-5EDC-C21A-0C4A-09811C180A7B}"/>
                </a:ext>
              </a:extLst>
            </p:cNvPr>
            <p:cNvSpPr txBox="1"/>
            <p:nvPr/>
          </p:nvSpPr>
          <p:spPr>
            <a:xfrm>
              <a:off x="5452030" y="4149444"/>
              <a:ext cx="3894233"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Custom Messages Examples</a:t>
              </a:r>
            </a:p>
          </p:txBody>
        </p:sp>
        <p:sp>
          <p:nvSpPr>
            <p:cNvPr id="19" name="TextBox 18">
              <a:extLst>
                <a:ext uri="{FF2B5EF4-FFF2-40B4-BE49-F238E27FC236}">
                  <a16:creationId xmlns:a16="http://schemas.microsoft.com/office/drawing/2014/main" id="{620891F5-5DC7-D1B7-CE71-77C6DFDD8D01}"/>
                </a:ext>
              </a:extLst>
            </p:cNvPr>
            <p:cNvSpPr txBox="1"/>
            <p:nvPr/>
          </p:nvSpPr>
          <p:spPr>
            <a:xfrm>
              <a:off x="5175867" y="4740903"/>
              <a:ext cx="233367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Activity</a:t>
              </a:r>
            </a:p>
          </p:txBody>
        </p:sp>
        <p:sp>
          <p:nvSpPr>
            <p:cNvPr id="20" name="TextBox 19">
              <a:extLst>
                <a:ext uri="{FF2B5EF4-FFF2-40B4-BE49-F238E27FC236}">
                  <a16:creationId xmlns:a16="http://schemas.microsoft.com/office/drawing/2014/main" id="{90CC8706-5633-48AE-A2CC-EB970E6D3720}"/>
                </a:ext>
              </a:extLst>
            </p:cNvPr>
            <p:cNvSpPr txBox="1"/>
            <p:nvPr/>
          </p:nvSpPr>
          <p:spPr>
            <a:xfrm>
              <a:off x="4699689" y="5344806"/>
              <a:ext cx="233367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Questions</a:t>
              </a:r>
            </a:p>
          </p:txBody>
        </p:sp>
      </p:grpSp>
      <p:sp>
        <p:nvSpPr>
          <p:cNvPr id="21" name="Title 1">
            <a:extLst>
              <a:ext uri="{FF2B5EF4-FFF2-40B4-BE49-F238E27FC236}">
                <a16:creationId xmlns:a16="http://schemas.microsoft.com/office/drawing/2014/main" id="{00F553E9-9091-D5E1-D87C-5F72D33A2C23}"/>
              </a:ext>
            </a:extLst>
          </p:cNvPr>
          <p:cNvSpPr txBox="1">
            <a:spLocks/>
          </p:cNvSpPr>
          <p:nvPr/>
        </p:nvSpPr>
        <p:spPr>
          <a:xfrm rot="16200000">
            <a:off x="-1941479" y="3090625"/>
            <a:ext cx="5491756" cy="6694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00B0F0"/>
                </a:solidFill>
                <a:latin typeface="Nexa-Book" panose="01000000000000000000" pitchFamily="2" charset="0"/>
              </a:rPr>
              <a:t>Table of contents</a:t>
            </a:r>
          </a:p>
        </p:txBody>
      </p:sp>
      <p:sp>
        <p:nvSpPr>
          <p:cNvPr id="22" name="Slide Number Placeholder 21">
            <a:extLst>
              <a:ext uri="{FF2B5EF4-FFF2-40B4-BE49-F238E27FC236}">
                <a16:creationId xmlns:a16="http://schemas.microsoft.com/office/drawing/2014/main" id="{ED01C6C6-1797-7124-DEFE-A7A8B47DA6CA}"/>
              </a:ext>
            </a:extLst>
          </p:cNvPr>
          <p:cNvSpPr>
            <a:spLocks noGrp="1"/>
          </p:cNvSpPr>
          <p:nvPr>
            <p:ph type="sldNum" sz="quarter" idx="12"/>
          </p:nvPr>
        </p:nvSpPr>
        <p:spPr/>
        <p:txBody>
          <a:bodyPr/>
          <a:lstStyle/>
          <a:p>
            <a:fld id="{E33F180C-7AC5-428A-9DBB-8DF57BA31570}" type="slidenum">
              <a:rPr lang="en-GB" smtClean="0"/>
              <a:t>2</a:t>
            </a:fld>
            <a:endParaRPr lang="en-GB"/>
          </a:p>
        </p:txBody>
      </p:sp>
    </p:spTree>
    <p:extLst>
      <p:ext uri="{BB962C8B-B14F-4D97-AF65-F5344CB8AC3E}">
        <p14:creationId xmlns:p14="http://schemas.microsoft.com/office/powerpoint/2010/main" val="74779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EB6AA-42D5-8C76-9B10-4912BBD7E5C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0D0C96F-E132-61FA-868F-DDD075C008E4}"/>
              </a:ext>
            </a:extLst>
          </p:cNvPr>
          <p:cNvPicPr>
            <a:picLocks noChangeAspect="1"/>
          </p:cNvPicPr>
          <p:nvPr/>
        </p:nvPicPr>
        <p:blipFill>
          <a:blip r:embed="rId2"/>
          <a:stretch>
            <a:fillRect/>
          </a:stretch>
        </p:blipFill>
        <p:spPr>
          <a:xfrm>
            <a:off x="7500761" y="2157949"/>
            <a:ext cx="2514951" cy="3686689"/>
          </a:xfrm>
          <a:prstGeom prst="rect">
            <a:avLst/>
          </a:prstGeom>
        </p:spPr>
      </p:pic>
      <p:sp>
        <p:nvSpPr>
          <p:cNvPr id="2" name="Content Placeholder 1">
            <a:extLst>
              <a:ext uri="{FF2B5EF4-FFF2-40B4-BE49-F238E27FC236}">
                <a16:creationId xmlns:a16="http://schemas.microsoft.com/office/drawing/2014/main" id="{5D369485-2C2D-B273-F0A2-DB14BE25B5C5}"/>
              </a:ext>
            </a:extLst>
          </p:cNvPr>
          <p:cNvSpPr>
            <a:spLocks noGrp="1"/>
          </p:cNvSpPr>
          <p:nvPr>
            <p:ph sz="half" idx="1"/>
          </p:nvPr>
        </p:nvSpPr>
        <p:spPr/>
        <p:txBody>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Create and open “</a:t>
            </a:r>
            <a:r>
              <a:rPr kumimoji="0" lang="en-GB" sz="1600" b="0" i="1"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motor_3_launch.py”  </a:t>
            </a: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file in the launch folder of the </a:t>
            </a:r>
            <a:r>
              <a:rPr kumimoji="0" lang="en-GB" sz="1600" b="0" i="1" u="none" strike="noStrike" kern="1200" cap="none" spc="0" normalizeH="0" baseline="0" noProof="0" dirty="0" err="1">
                <a:ln>
                  <a:noFill/>
                </a:ln>
                <a:solidFill>
                  <a:srgbClr val="E7E6E6">
                    <a:lumMod val="50000"/>
                  </a:srgbClr>
                </a:solidFill>
                <a:effectLst/>
                <a:uLnTx/>
                <a:uFillTx/>
                <a:latin typeface="Nexa-Light" panose="01000000000000000000" pitchFamily="2" charset="0"/>
                <a:ea typeface="+mn-ea"/>
                <a:cs typeface="+mn-cs"/>
              </a:rPr>
              <a:t>motor_control</a:t>
            </a:r>
            <a:r>
              <a:rPr kumimoji="0" lang="en-GB" sz="1600" b="0" i="1"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 </a:t>
            </a: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package.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1600" dirty="0">
              <a:solidFill>
                <a:srgbClr val="E7E6E6">
                  <a:lumMod val="50000"/>
                </a:srgbClr>
              </a:solidFill>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1600" dirty="0">
              <a:solidFill>
                <a:srgbClr val="E7E6E6">
                  <a:lumMod val="50000"/>
                </a:srgbClr>
              </a:solidFill>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Open the motor_3_launch.py on a text editor.</a:t>
            </a:r>
          </a:p>
          <a:p>
            <a:endParaRPr lang="en-GB" dirty="0"/>
          </a:p>
        </p:txBody>
      </p:sp>
      <p:sp>
        <p:nvSpPr>
          <p:cNvPr id="4" name="Slide Number Placeholder 3">
            <a:extLst>
              <a:ext uri="{FF2B5EF4-FFF2-40B4-BE49-F238E27FC236}">
                <a16:creationId xmlns:a16="http://schemas.microsoft.com/office/drawing/2014/main" id="{BCE30186-96AC-F00B-4CDF-81560E727692}"/>
              </a:ext>
            </a:extLst>
          </p:cNvPr>
          <p:cNvSpPr>
            <a:spLocks noGrp="1"/>
          </p:cNvSpPr>
          <p:nvPr>
            <p:ph type="sldNum" sz="quarter" idx="12"/>
          </p:nvPr>
        </p:nvSpPr>
        <p:spPr/>
        <p:txBody>
          <a:bodyPr/>
          <a:lstStyle/>
          <a:p>
            <a:fld id="{E33F180C-7AC5-428A-9DBB-8DF57BA31570}" type="slidenum">
              <a:rPr lang="en-GB" smtClean="0"/>
              <a:t>20</a:t>
            </a:fld>
            <a:endParaRPr lang="en-GB"/>
          </a:p>
        </p:txBody>
      </p:sp>
      <p:sp>
        <p:nvSpPr>
          <p:cNvPr id="5" name="Title 4">
            <a:extLst>
              <a:ext uri="{FF2B5EF4-FFF2-40B4-BE49-F238E27FC236}">
                <a16:creationId xmlns:a16="http://schemas.microsoft.com/office/drawing/2014/main" id="{5C9EB3DB-417E-2DA6-1CC8-6BDE5A58A5FC}"/>
              </a:ext>
            </a:extLst>
          </p:cNvPr>
          <p:cNvSpPr>
            <a:spLocks noGrp="1"/>
          </p:cNvSpPr>
          <p:nvPr>
            <p:ph type="title"/>
          </p:nvPr>
        </p:nvSpPr>
        <p:spPr/>
        <p:txBody>
          <a:bodyPr/>
          <a:lstStyle/>
          <a:p>
            <a:r>
              <a:rPr lang="en-US" dirty="0"/>
              <a:t>Activity 1.1 – ROS Namespaces 2</a:t>
            </a:r>
            <a:endParaRPr lang="en-GB" dirty="0"/>
          </a:p>
        </p:txBody>
      </p:sp>
      <p:sp>
        <p:nvSpPr>
          <p:cNvPr id="6" name="Rectangle 3">
            <a:extLst>
              <a:ext uri="{FF2B5EF4-FFF2-40B4-BE49-F238E27FC236}">
                <a16:creationId xmlns:a16="http://schemas.microsoft.com/office/drawing/2014/main" id="{8F141539-ADD3-9F80-1D73-9D8D1DC14E30}"/>
              </a:ext>
            </a:extLst>
          </p:cNvPr>
          <p:cNvSpPr>
            <a:spLocks noChangeArrowheads="1"/>
          </p:cNvSpPr>
          <p:nvPr/>
        </p:nvSpPr>
        <p:spPr bwMode="auto">
          <a:xfrm>
            <a:off x="838200" y="3027618"/>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r>
              <a:rPr lang="en-US" altLang="en-US" sz="1600" dirty="0" err="1">
                <a:solidFill>
                  <a:srgbClr val="333333"/>
                </a:solidFill>
                <a:latin typeface="Consolas" panose="020B0609020204030204" pitchFamily="49" charset="0"/>
              </a:rPr>
              <a:t>src</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motor_control</a:t>
            </a:r>
            <a:r>
              <a:rPr lang="en-US" altLang="en-US" sz="1600" dirty="0">
                <a:solidFill>
                  <a:srgbClr val="333333"/>
                </a:solidFill>
                <a:latin typeface="Consolas" panose="020B0609020204030204" pitchFamily="49" charset="0"/>
              </a:rPr>
              <a:t>/launch</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touch motor_3_launch.py</a:t>
            </a:r>
          </a:p>
          <a:p>
            <a:pPr indent="273050" eaLnBrk="0" fontAlgn="base" hangingPunct="0">
              <a:spcBef>
                <a:spcPct val="0"/>
              </a:spcBef>
              <a:spcAft>
                <a:spcPct val="0"/>
              </a:spcAf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chmod</a:t>
            </a:r>
            <a:r>
              <a:rPr lang="en-US" altLang="en-US" sz="1600" dirty="0">
                <a:solidFill>
                  <a:srgbClr val="333333"/>
                </a:solidFill>
                <a:latin typeface="Consolas" panose="020B0609020204030204" pitchFamily="49" charset="0"/>
              </a:rPr>
              <a:t> +x motor_3_launch.py</a:t>
            </a:r>
          </a:p>
        </p:txBody>
      </p:sp>
      <p:sp>
        <p:nvSpPr>
          <p:cNvPr id="9" name="Rectangle 8">
            <a:extLst>
              <a:ext uri="{FF2B5EF4-FFF2-40B4-BE49-F238E27FC236}">
                <a16:creationId xmlns:a16="http://schemas.microsoft.com/office/drawing/2014/main" id="{5B4A4B57-6AEC-0663-BB2C-5C4728FACF8E}"/>
              </a:ext>
            </a:extLst>
          </p:cNvPr>
          <p:cNvSpPr/>
          <p:nvPr/>
        </p:nvSpPr>
        <p:spPr>
          <a:xfrm>
            <a:off x="7543798" y="2362200"/>
            <a:ext cx="2428875" cy="7334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342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08AE2B-27A9-8899-EC3B-3F69DEF669A2}"/>
              </a:ext>
            </a:extLst>
          </p:cNvPr>
          <p:cNvSpPr>
            <a:spLocks noGrp="1"/>
          </p:cNvSpPr>
          <p:nvPr>
            <p:ph sz="half" idx="1"/>
          </p:nvPr>
        </p:nvSpPr>
        <p:spPr>
          <a:xfrm>
            <a:off x="0" y="1446302"/>
            <a:ext cx="6096000" cy="5411698"/>
          </a:xfrm>
          <a:solidFill>
            <a:schemeClr val="tx2">
              <a:lumMod val="50000"/>
            </a:schemeClr>
          </a:solidFill>
          <a:ln>
            <a:solidFill>
              <a:schemeClr val="bg1"/>
            </a:solidFill>
          </a:ln>
        </p:spPr>
        <p:txBody>
          <a:bodyPr>
            <a:noAutofit/>
          </a:bodyPr>
          <a:lstStyle/>
          <a:p>
            <a:pPr marL="0" indent="0">
              <a:lnSpc>
                <a:spcPct val="120000"/>
              </a:lnSpc>
              <a:spcBef>
                <a:spcPts val="0"/>
              </a:spcBef>
              <a:buNone/>
            </a:pPr>
            <a:r>
              <a:rPr lang="en-GB" sz="900" b="0" dirty="0">
                <a:solidFill>
                  <a:srgbClr val="6A9955"/>
                </a:solidFill>
                <a:effectLst/>
                <a:latin typeface="Consolas" panose="020B0609020204030204" pitchFamily="49" charset="0"/>
              </a:rPr>
              <a:t>#IMPORTS REQUIRED TO SET THE PACKAGE ADDRESS (DIRECTORIES)</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os</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from</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ament_index_python.packages</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get_package_share_directory</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br>
              <a:rPr lang="en-GB" sz="900" b="0" dirty="0">
                <a:solidFill>
                  <a:srgbClr val="D4D4D4"/>
                </a:solidFill>
                <a:effectLst/>
                <a:latin typeface="Consolas" panose="020B0609020204030204" pitchFamily="49" charset="0"/>
              </a:rPr>
            </a:br>
            <a:r>
              <a:rPr lang="en-GB" sz="900" b="0" dirty="0">
                <a:solidFill>
                  <a:srgbClr val="6A9955"/>
                </a:solidFill>
                <a:effectLst/>
                <a:latin typeface="Consolas" panose="020B0609020204030204" pitchFamily="49" charset="0"/>
              </a:rPr>
              <a:t>#iMPORTS REQUIRED FOR CALLING OTHER LAUNCH FILES (NESTING)</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from</a:t>
            </a:r>
            <a:r>
              <a:rPr lang="en-GB" sz="900" b="0" dirty="0">
                <a:solidFill>
                  <a:srgbClr val="D4D4D4"/>
                </a:solidFill>
                <a:effectLst/>
                <a:latin typeface="Consolas" panose="020B0609020204030204" pitchFamily="49" charset="0"/>
              </a:rPr>
              <a:t> launch </a:t>
            </a: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LaunchDescription</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from</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launch.actions</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IncludeLaunchDescription</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from</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launch.launch_description_sources</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PythonLaunchDescriptionSource</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br>
              <a:rPr lang="en-GB" sz="900" b="0" dirty="0">
                <a:solidFill>
                  <a:srgbClr val="D4D4D4"/>
                </a:solidFill>
                <a:effectLst/>
                <a:latin typeface="Consolas" panose="020B0609020204030204" pitchFamily="49" charset="0"/>
              </a:rPr>
            </a:br>
            <a:r>
              <a:rPr lang="en-GB" sz="900" b="0" dirty="0">
                <a:solidFill>
                  <a:srgbClr val="6A9955"/>
                </a:solidFill>
                <a:effectLst/>
                <a:latin typeface="Consolas" panose="020B0609020204030204" pitchFamily="49" charset="0"/>
              </a:rPr>
              <a:t>#IMPORTS REQUIRED TO PUSH A NAMESPACE (APPEND) A NAMESPACE TO A NESTED LAUNCH FILE</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from</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launch.actions</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GroupAction</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from</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launch_ros.actions</a:t>
            </a: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import</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PushRosNamespace</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br>
              <a:rPr lang="en-GB" sz="900" b="0" dirty="0">
                <a:solidFill>
                  <a:srgbClr val="D4D4D4"/>
                </a:solidFill>
                <a:effectLst/>
                <a:latin typeface="Consolas" panose="020B0609020204030204" pitchFamily="49" charset="0"/>
              </a:rPr>
            </a:br>
            <a:r>
              <a:rPr lang="en-GB" sz="900" b="0" dirty="0">
                <a:solidFill>
                  <a:srgbClr val="6A9955"/>
                </a:solidFill>
                <a:effectLst/>
                <a:latin typeface="Consolas" panose="020B0609020204030204" pitchFamily="49" charset="0"/>
              </a:rPr>
              <a:t>#INITIATE LAUNCH FILE</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569CD6"/>
                </a:solidFill>
                <a:effectLst/>
                <a:latin typeface="Consolas" panose="020B0609020204030204" pitchFamily="49" charset="0"/>
              </a:rPr>
              <a:t>def</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generate_launch_description</a:t>
            </a:r>
            <a:r>
              <a:rPr lang="en-GB" sz="900" b="0" dirty="0">
                <a:solidFill>
                  <a:srgbClr val="D4D4D4"/>
                </a:solidFill>
                <a:effectLst/>
                <a:latin typeface="Consolas" panose="020B0609020204030204" pitchFamily="49" charset="0"/>
              </a:rPr>
              <a:t>():</a:t>
            </a:r>
          </a:p>
          <a:p>
            <a:pPr marL="0" indent="0">
              <a:lnSpc>
                <a:spcPct val="12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#USER VARIABLES</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package = </a:t>
            </a:r>
            <a:r>
              <a:rPr lang="en-GB" sz="900" b="0" dirty="0">
                <a:solidFill>
                  <a:srgbClr val="CE9178"/>
                </a:solidFill>
                <a:effectLst/>
                <a:latin typeface="Consolas" panose="020B0609020204030204" pitchFamily="49" charset="0"/>
              </a:rPr>
              <a:t>'</a:t>
            </a:r>
            <a:r>
              <a:rPr lang="en-GB" sz="900" b="0" dirty="0" err="1">
                <a:solidFill>
                  <a:srgbClr val="CE9178"/>
                </a:solidFill>
                <a:effectLst/>
                <a:latin typeface="Consolas" panose="020B0609020204030204" pitchFamily="49" charset="0"/>
              </a:rPr>
              <a:t>motor_control</a:t>
            </a:r>
            <a:r>
              <a:rPr lang="en-GB" sz="900" b="0" dirty="0">
                <a:solidFill>
                  <a:srgbClr val="CE9178"/>
                </a:solidFill>
                <a:effectLst/>
                <a:latin typeface="Consolas" panose="020B0609020204030204" pitchFamily="49" charset="0"/>
              </a:rPr>
              <a:t>'</a:t>
            </a: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#Package to be launched</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launch_file</a:t>
            </a:r>
            <a:r>
              <a:rPr lang="en-GB" sz="900" b="0" dirty="0">
                <a:solidFill>
                  <a:srgbClr val="D4D4D4"/>
                </a:solidFill>
                <a:effectLst/>
                <a:latin typeface="Consolas" panose="020B0609020204030204" pitchFamily="49" charset="0"/>
              </a:rPr>
              <a:t> = </a:t>
            </a:r>
            <a:r>
              <a:rPr lang="en-GB" sz="900" b="0" dirty="0">
                <a:solidFill>
                  <a:srgbClr val="CE9178"/>
                </a:solidFill>
                <a:effectLst/>
                <a:latin typeface="Consolas" panose="020B0609020204030204" pitchFamily="49" charset="0"/>
              </a:rPr>
              <a:t>'motor_launch.py'</a:t>
            </a: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#Launch file to get a namespace</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group1_ns = </a:t>
            </a:r>
            <a:r>
              <a:rPr lang="en-GB" sz="900" b="0" dirty="0">
                <a:solidFill>
                  <a:srgbClr val="CE9178"/>
                </a:solidFill>
                <a:effectLst/>
                <a:latin typeface="Consolas" panose="020B0609020204030204" pitchFamily="49" charset="0"/>
              </a:rPr>
              <a:t>'group1'</a:t>
            </a: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#namespace to be used for group 1</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group2_ns = </a:t>
            </a:r>
            <a:r>
              <a:rPr lang="en-GB" sz="900" b="0" dirty="0">
                <a:solidFill>
                  <a:srgbClr val="CE9178"/>
                </a:solidFill>
                <a:effectLst/>
                <a:latin typeface="Consolas" panose="020B0609020204030204" pitchFamily="49" charset="0"/>
              </a:rPr>
              <a:t>'group2'</a:t>
            </a: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#namespace to be used for group 2</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group3_ns = </a:t>
            </a:r>
            <a:r>
              <a:rPr lang="en-GB" sz="900" b="0" dirty="0">
                <a:solidFill>
                  <a:srgbClr val="CE9178"/>
                </a:solidFill>
                <a:effectLst/>
                <a:latin typeface="Consolas" panose="020B0609020204030204" pitchFamily="49" charset="0"/>
              </a:rPr>
              <a:t>'group3'</a:t>
            </a: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#namespace to be used for group 3</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#Get the address of the package </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package_directory</a:t>
            </a:r>
            <a:r>
              <a:rPr lang="en-GB" sz="900" b="0" dirty="0">
                <a:solidFill>
                  <a:srgbClr val="D4D4D4"/>
                </a:solidFill>
                <a:effectLst/>
                <a:latin typeface="Consolas" panose="020B0609020204030204" pitchFamily="49" charset="0"/>
              </a:rPr>
              <a:t> = </a:t>
            </a:r>
            <a:r>
              <a:rPr lang="en-GB" sz="900" b="0" dirty="0" err="1">
                <a:solidFill>
                  <a:srgbClr val="D4D4D4"/>
                </a:solidFill>
                <a:effectLst/>
                <a:latin typeface="Consolas" panose="020B0609020204030204" pitchFamily="49" charset="0"/>
              </a:rPr>
              <a:t>get_package_share_directory</a:t>
            </a:r>
            <a:r>
              <a:rPr lang="en-GB" sz="900" b="0" dirty="0">
                <a:solidFill>
                  <a:srgbClr val="D4D4D4"/>
                </a:solidFill>
                <a:effectLst/>
                <a:latin typeface="Consolas" panose="020B0609020204030204" pitchFamily="49" charset="0"/>
              </a:rPr>
              <a:t>(package)</a:t>
            </a:r>
          </a:p>
          <a:p>
            <a:pPr marL="0" indent="0">
              <a:lnSpc>
                <a:spcPct val="120000"/>
              </a:lnSpc>
              <a:spcBef>
                <a:spcPts val="0"/>
              </a:spcBef>
              <a:buNone/>
            </a:pP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#Get the address of the launch file</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launch_file_path</a:t>
            </a:r>
            <a:r>
              <a:rPr lang="en-GB" sz="900" b="0" dirty="0">
                <a:solidFill>
                  <a:srgbClr val="D4D4D4"/>
                </a:solidFill>
                <a:effectLst/>
                <a:latin typeface="Consolas" panose="020B0609020204030204" pitchFamily="49" charset="0"/>
              </a:rPr>
              <a:t> = </a:t>
            </a:r>
            <a:r>
              <a:rPr lang="en-GB" sz="900" b="0" dirty="0" err="1">
                <a:solidFill>
                  <a:srgbClr val="D4D4D4"/>
                </a:solidFill>
                <a:effectLst/>
                <a:latin typeface="Consolas" panose="020B0609020204030204" pitchFamily="49" charset="0"/>
              </a:rPr>
              <a:t>os.path.join</a:t>
            </a:r>
            <a:r>
              <a:rPr lang="en-GB" sz="900" b="0" dirty="0">
                <a:solidFill>
                  <a:srgbClr val="D4D4D4"/>
                </a:solidFill>
                <a:effectLst/>
                <a:latin typeface="Consolas" panose="020B0609020204030204" pitchFamily="49" charset="0"/>
              </a:rPr>
              <a:t>(</a:t>
            </a:r>
            <a:r>
              <a:rPr lang="en-GB" sz="900" b="0" dirty="0" err="1">
                <a:solidFill>
                  <a:srgbClr val="D4D4D4"/>
                </a:solidFill>
                <a:effectLst/>
                <a:latin typeface="Consolas" panose="020B0609020204030204" pitchFamily="49" charset="0"/>
              </a:rPr>
              <a:t>package_directory</a:t>
            </a: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'launch'</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launch_file</a:t>
            </a:r>
            <a:r>
              <a:rPr lang="en-GB" sz="900" b="0" dirty="0">
                <a:solidFill>
                  <a:srgbClr val="D4D4D4"/>
                </a:solidFill>
                <a:effectLst/>
                <a:latin typeface="Consolas" panose="020B0609020204030204" pitchFamily="49" charset="0"/>
              </a:rPr>
              <a:t>)</a:t>
            </a:r>
          </a:p>
          <a:p>
            <a:pPr marL="0" indent="0">
              <a:lnSpc>
                <a:spcPct val="120000"/>
              </a:lnSpc>
              <a:spcBef>
                <a:spcPts val="0"/>
              </a:spcBef>
              <a:buNone/>
            </a:pP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#Set the launch file source for the group1 and group2</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900" b="0" dirty="0">
                <a:solidFill>
                  <a:srgbClr val="D4D4D4"/>
                </a:solidFill>
                <a:effectLst/>
                <a:latin typeface="Consolas" panose="020B0609020204030204" pitchFamily="49" charset="0"/>
              </a:rPr>
              <a:t>    launch_source1 = </a:t>
            </a:r>
            <a:r>
              <a:rPr lang="en-GB" sz="900" b="0" dirty="0" err="1">
                <a:solidFill>
                  <a:srgbClr val="D4D4D4"/>
                </a:solidFill>
                <a:effectLst/>
                <a:latin typeface="Consolas" panose="020B0609020204030204" pitchFamily="49" charset="0"/>
              </a:rPr>
              <a:t>PythonLaunchDescriptionSource</a:t>
            </a:r>
            <a:r>
              <a:rPr lang="en-GB" sz="900" b="0" dirty="0">
                <a:solidFill>
                  <a:srgbClr val="D4D4D4"/>
                </a:solidFill>
                <a:effectLst/>
                <a:latin typeface="Consolas" panose="020B0609020204030204" pitchFamily="49" charset="0"/>
              </a:rPr>
              <a:t>(</a:t>
            </a:r>
            <a:r>
              <a:rPr lang="en-GB" sz="900" b="0" dirty="0" err="1">
                <a:solidFill>
                  <a:srgbClr val="D4D4D4"/>
                </a:solidFill>
                <a:effectLst/>
                <a:latin typeface="Consolas" panose="020B0609020204030204" pitchFamily="49" charset="0"/>
              </a:rPr>
              <a:t>launch_file_path</a:t>
            </a:r>
            <a:r>
              <a:rPr lang="en-GB" sz="900" b="0" dirty="0">
                <a:solidFill>
                  <a:srgbClr val="D4D4D4"/>
                </a:solidFill>
                <a:effectLst/>
                <a:latin typeface="Consolas" panose="020B0609020204030204" pitchFamily="49" charset="0"/>
              </a:rPr>
              <a:t>)</a:t>
            </a:r>
          </a:p>
          <a:p>
            <a:pPr marL="0" indent="0">
              <a:lnSpc>
                <a:spcPct val="120000"/>
              </a:lnSpc>
              <a:spcBef>
                <a:spcPts val="0"/>
              </a:spcBef>
              <a:buNone/>
            </a:pPr>
            <a:r>
              <a:rPr lang="en-GB" sz="900" b="0" dirty="0">
                <a:solidFill>
                  <a:srgbClr val="D4D4D4"/>
                </a:solidFill>
                <a:effectLst/>
                <a:latin typeface="Consolas" panose="020B0609020204030204" pitchFamily="49" charset="0"/>
              </a:rPr>
              <a:t>    launch_source2 = </a:t>
            </a:r>
            <a:r>
              <a:rPr lang="en-GB" sz="900" b="0" dirty="0" err="1">
                <a:solidFill>
                  <a:srgbClr val="D4D4D4"/>
                </a:solidFill>
                <a:effectLst/>
                <a:latin typeface="Consolas" panose="020B0609020204030204" pitchFamily="49" charset="0"/>
              </a:rPr>
              <a:t>PythonLaunchDescriptionSource</a:t>
            </a:r>
            <a:r>
              <a:rPr lang="en-GB" sz="900" b="0" dirty="0">
                <a:solidFill>
                  <a:srgbClr val="D4D4D4"/>
                </a:solidFill>
                <a:effectLst/>
                <a:latin typeface="Consolas" panose="020B0609020204030204" pitchFamily="49" charset="0"/>
              </a:rPr>
              <a:t>(</a:t>
            </a:r>
            <a:r>
              <a:rPr lang="en-GB" sz="900" b="0" dirty="0" err="1">
                <a:solidFill>
                  <a:srgbClr val="D4D4D4"/>
                </a:solidFill>
                <a:effectLst/>
                <a:latin typeface="Consolas" panose="020B0609020204030204" pitchFamily="49" charset="0"/>
              </a:rPr>
              <a:t>launch_file_path</a:t>
            </a:r>
            <a:r>
              <a:rPr lang="en-GB" sz="900" b="0" dirty="0">
                <a:solidFill>
                  <a:srgbClr val="D4D4D4"/>
                </a:solidFill>
                <a:effectLst/>
                <a:latin typeface="Consolas" panose="020B0609020204030204" pitchFamily="49" charset="0"/>
              </a:rPr>
              <a:t>)</a:t>
            </a:r>
          </a:p>
          <a:p>
            <a:pPr marL="0" indent="0">
              <a:lnSpc>
                <a:spcPct val="120000"/>
              </a:lnSpc>
              <a:spcBef>
                <a:spcPts val="0"/>
              </a:spcBef>
              <a:buNone/>
            </a:pPr>
            <a:br>
              <a:rPr lang="en-GB" sz="800" b="0" dirty="0">
                <a:solidFill>
                  <a:srgbClr val="D4D4D4"/>
                </a:solidFill>
                <a:effectLst/>
                <a:latin typeface="Consolas" panose="020B0609020204030204" pitchFamily="49" charset="0"/>
              </a:rPr>
            </a:br>
            <a:endParaRPr lang="en-GB" sz="800" b="0" dirty="0">
              <a:solidFill>
                <a:srgbClr val="D4D4D4"/>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3829CD3F-B97D-92A6-D022-A4DB4B32BCEA}"/>
              </a:ext>
            </a:extLst>
          </p:cNvPr>
          <p:cNvSpPr>
            <a:spLocks noGrp="1"/>
          </p:cNvSpPr>
          <p:nvPr>
            <p:ph sz="half" idx="2"/>
          </p:nvPr>
        </p:nvSpPr>
        <p:spPr>
          <a:xfrm>
            <a:off x="6096000" y="1446303"/>
            <a:ext cx="6096000" cy="5411698"/>
          </a:xfrm>
          <a:solidFill>
            <a:schemeClr val="tx2">
              <a:lumMod val="50000"/>
            </a:schemeClr>
          </a:solidFill>
          <a:ln>
            <a:solidFill>
              <a:schemeClr val="bg1"/>
            </a:solidFill>
          </a:ln>
        </p:spPr>
        <p:txBody>
          <a:bodyPr>
            <a:noAutofit/>
          </a:bodyPr>
          <a:lstStyle/>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#Include the launch description for group1</a:t>
            </a:r>
            <a:endParaRPr lang="en-GB" sz="900" b="0" dirty="0">
              <a:solidFill>
                <a:srgbClr val="D4D4D4"/>
              </a:solidFill>
              <a:effectLst/>
              <a:latin typeface="Consolas" panose="020B0609020204030204" pitchFamily="49" charset="0"/>
            </a:endParaRPr>
          </a:p>
          <a:p>
            <a:pPr marL="0" indent="0">
              <a:lnSpc>
                <a:spcPct val="100000"/>
              </a:lnSpc>
              <a:spcBef>
                <a:spcPts val="0"/>
              </a:spcBef>
              <a:buNone/>
            </a:pPr>
            <a:r>
              <a:rPr lang="en-GB" sz="900" b="0" dirty="0">
                <a:solidFill>
                  <a:srgbClr val="D4D4D4"/>
                </a:solidFill>
                <a:effectLst/>
                <a:latin typeface="Consolas" panose="020B0609020204030204" pitchFamily="49" charset="0"/>
              </a:rPr>
              <a:t>    talker_listener_launch_1 = </a:t>
            </a:r>
            <a:r>
              <a:rPr lang="en-GB" sz="900" b="0" dirty="0" err="1">
                <a:solidFill>
                  <a:srgbClr val="D4D4D4"/>
                </a:solidFill>
                <a:effectLst/>
                <a:latin typeface="Consolas" panose="020B0609020204030204" pitchFamily="49" charset="0"/>
              </a:rPr>
              <a:t>IncludeLaunchDescription</a:t>
            </a:r>
            <a:r>
              <a:rPr lang="en-GB" sz="900" b="0" dirty="0">
                <a:solidFill>
                  <a:srgbClr val="D4D4D4"/>
                </a:solidFill>
                <a:effectLst/>
                <a:latin typeface="Consolas" panose="020B0609020204030204" pitchFamily="49" charset="0"/>
              </a:rPr>
              <a:t>(launch_source1)</a:t>
            </a:r>
          </a:p>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#Include the launch description for group2</a:t>
            </a:r>
            <a:endParaRPr lang="en-GB" sz="900" b="0" dirty="0">
              <a:solidFill>
                <a:srgbClr val="D4D4D4"/>
              </a:solidFill>
              <a:effectLst/>
              <a:latin typeface="Consolas" panose="020B0609020204030204" pitchFamily="49" charset="0"/>
            </a:endParaRPr>
          </a:p>
          <a:p>
            <a:pPr marL="0" indent="0">
              <a:lnSpc>
                <a:spcPct val="100000"/>
              </a:lnSpc>
              <a:spcBef>
                <a:spcPts val="0"/>
              </a:spcBef>
              <a:buNone/>
            </a:pPr>
            <a:r>
              <a:rPr lang="en-GB" sz="900" b="0" dirty="0">
                <a:solidFill>
                  <a:srgbClr val="D4D4D4"/>
                </a:solidFill>
                <a:effectLst/>
                <a:latin typeface="Consolas" panose="020B0609020204030204" pitchFamily="49" charset="0"/>
              </a:rPr>
              <a:t>    talker_listener_launch_2 = </a:t>
            </a:r>
            <a:r>
              <a:rPr lang="en-GB" sz="900" b="0" dirty="0" err="1">
                <a:solidFill>
                  <a:srgbClr val="D4D4D4"/>
                </a:solidFill>
                <a:effectLst/>
                <a:latin typeface="Consolas" panose="020B0609020204030204" pitchFamily="49" charset="0"/>
              </a:rPr>
              <a:t>IncludeLaunchDescription</a:t>
            </a:r>
            <a:r>
              <a:rPr lang="en-GB" sz="900" b="0" dirty="0">
                <a:solidFill>
                  <a:srgbClr val="D4D4D4"/>
                </a:solidFill>
                <a:effectLst/>
                <a:latin typeface="Consolas" panose="020B0609020204030204" pitchFamily="49" charset="0"/>
              </a:rPr>
              <a:t>(launch_source2)</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r>
              <a:rPr lang="en-GB" sz="900" dirty="0">
                <a:solidFill>
                  <a:srgbClr val="D4D4D4"/>
                </a:solidFill>
                <a:latin typeface="Consolas" panose="020B0609020204030204" pitchFamily="49" charset="0"/>
              </a:rPr>
              <a:t>   </a:t>
            </a: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#Include the launch description for group3</a:t>
            </a:r>
            <a:endParaRPr lang="en-GB" sz="900" b="0" dirty="0">
              <a:solidFill>
                <a:srgbClr val="D4D4D4"/>
              </a:solidFill>
              <a:effectLst/>
              <a:latin typeface="Consolas" panose="020B0609020204030204" pitchFamily="49" charset="0"/>
            </a:endParaRPr>
          </a:p>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#THIS IS ANOTHER WAY OF DOING THE PREVIOUS STEPS (MORE COMPACT) THE RESULTS ARE THE SAME</a:t>
            </a:r>
            <a:endParaRPr lang="en-GB" sz="900" b="0" dirty="0">
              <a:solidFill>
                <a:srgbClr val="D4D4D4"/>
              </a:solidFill>
              <a:effectLst/>
              <a:latin typeface="Consolas" panose="020B0609020204030204" pitchFamily="49" charset="0"/>
            </a:endParaRPr>
          </a:p>
          <a:p>
            <a:pPr marL="0" indent="0">
              <a:lnSpc>
                <a:spcPct val="100000"/>
              </a:lnSpc>
              <a:spcBef>
                <a:spcPts val="0"/>
              </a:spcBef>
              <a:buNone/>
            </a:pPr>
            <a:r>
              <a:rPr lang="en-GB" sz="900" b="0" dirty="0">
                <a:solidFill>
                  <a:srgbClr val="D4D4D4"/>
                </a:solidFill>
                <a:effectLst/>
                <a:latin typeface="Consolas" panose="020B0609020204030204" pitchFamily="49" charset="0"/>
              </a:rPr>
              <a:t>    talker_listener_launch_3= </a:t>
            </a:r>
            <a:r>
              <a:rPr lang="en-GB" sz="900" b="0" dirty="0" err="1">
                <a:solidFill>
                  <a:srgbClr val="D4D4D4"/>
                </a:solidFill>
                <a:effectLst/>
                <a:latin typeface="Consolas" panose="020B0609020204030204" pitchFamily="49" charset="0"/>
              </a:rPr>
              <a:t>IncludeLaunchDescription</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PythonLaunchDescriptionSource</a:t>
            </a:r>
            <a:r>
              <a:rPr lang="en-GB" sz="900" b="0" dirty="0">
                <a:solidFill>
                  <a:srgbClr val="D4D4D4"/>
                </a:solidFill>
                <a:effectLst/>
                <a:latin typeface="Consolas" panose="020B0609020204030204" pitchFamily="49" charset="0"/>
              </a:rPr>
              <a:t>([</a:t>
            </a:r>
            <a:r>
              <a:rPr lang="en-GB" sz="900" b="0" dirty="0" err="1">
                <a:solidFill>
                  <a:srgbClr val="D4D4D4"/>
                </a:solidFill>
                <a:effectLst/>
                <a:latin typeface="Consolas" panose="020B0609020204030204" pitchFamily="49" charset="0"/>
              </a:rPr>
              <a:t>os.path.join</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get_package_share_directory</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a:t>
            </a:r>
            <a:r>
              <a:rPr lang="en-GB" sz="900" b="0" dirty="0" err="1">
                <a:solidFill>
                  <a:srgbClr val="CE9178"/>
                </a:solidFill>
                <a:effectLst/>
                <a:latin typeface="Consolas" panose="020B0609020204030204" pitchFamily="49" charset="0"/>
              </a:rPr>
              <a:t>motor_control</a:t>
            </a:r>
            <a:r>
              <a:rPr lang="en-GB" sz="900" b="0" dirty="0">
                <a:solidFill>
                  <a:srgbClr val="CE9178"/>
                </a:solidFill>
                <a:effectLst/>
                <a:latin typeface="Consolas" panose="020B0609020204030204" pitchFamily="49" charset="0"/>
              </a:rPr>
              <a:t>'</a:t>
            </a: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'launch'</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a:solidFill>
                  <a:srgbClr val="CE9178"/>
                </a:solidFill>
                <a:effectLst/>
                <a:latin typeface="Consolas" panose="020B0609020204030204" pitchFamily="49" charset="0"/>
              </a:rPr>
              <a:t>'/motor_launch.py'</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#SET NAMESPACE FOR ALL THE NODES INSIDE THE LAUNCH FILE</a:t>
            </a:r>
            <a:endParaRPr lang="en-GB" sz="900" b="0" dirty="0">
              <a:solidFill>
                <a:srgbClr val="D4D4D4"/>
              </a:solidFill>
              <a:effectLst/>
              <a:latin typeface="Consolas" panose="020B0609020204030204" pitchFamily="49" charset="0"/>
            </a:endParaRPr>
          </a:p>
          <a:p>
            <a:pPr marL="0" indent="0">
              <a:lnSpc>
                <a:spcPct val="100000"/>
              </a:lnSpc>
              <a:spcBef>
                <a:spcPts val="0"/>
              </a:spcBef>
              <a:buNone/>
            </a:pPr>
            <a:r>
              <a:rPr lang="en-GB" sz="900" b="0" dirty="0">
                <a:solidFill>
                  <a:srgbClr val="D4D4D4"/>
                </a:solidFill>
                <a:effectLst/>
                <a:latin typeface="Consolas" panose="020B0609020204030204" pitchFamily="49" charset="0"/>
              </a:rPr>
              <a:t>    motor_control_group1 = </a:t>
            </a:r>
            <a:r>
              <a:rPr lang="en-GB" sz="900" b="0" dirty="0" err="1">
                <a:solidFill>
                  <a:srgbClr val="D4D4D4"/>
                </a:solidFill>
                <a:effectLst/>
                <a:latin typeface="Consolas" panose="020B0609020204030204" pitchFamily="49" charset="0"/>
              </a:rPr>
              <a:t>GroupAction</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actions=[</a:t>
            </a:r>
            <a:r>
              <a:rPr lang="en-GB" sz="900" b="0" dirty="0" err="1">
                <a:solidFill>
                  <a:srgbClr val="D4D4D4"/>
                </a:solidFill>
                <a:effectLst/>
                <a:latin typeface="Consolas" panose="020B0609020204030204" pitchFamily="49" charset="0"/>
              </a:rPr>
              <a:t>PushRosNamespace</a:t>
            </a:r>
            <a:r>
              <a:rPr lang="en-GB" sz="900" b="0" dirty="0">
                <a:solidFill>
                  <a:srgbClr val="D4D4D4"/>
                </a:solidFill>
                <a:effectLst/>
                <a:latin typeface="Consolas" panose="020B0609020204030204" pitchFamily="49" charset="0"/>
              </a:rPr>
              <a:t>(group1_ns),</a:t>
            </a:r>
          </a:p>
          <a:p>
            <a:pPr marL="0" indent="0">
              <a:lnSpc>
                <a:spcPct val="100000"/>
              </a:lnSpc>
              <a:spcBef>
                <a:spcPts val="0"/>
              </a:spcBef>
              <a:buNone/>
            </a:pPr>
            <a:r>
              <a:rPr lang="en-GB" sz="900" b="0" dirty="0">
                <a:solidFill>
                  <a:srgbClr val="D4D4D4"/>
                </a:solidFill>
                <a:effectLst/>
                <a:latin typeface="Consolas" panose="020B0609020204030204" pitchFamily="49" charset="0"/>
              </a:rPr>
              <a:t>                 talker_listener_launch_1,</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motor_control_group2 = </a:t>
            </a:r>
            <a:r>
              <a:rPr lang="en-GB" sz="900" b="0" dirty="0" err="1">
                <a:solidFill>
                  <a:srgbClr val="D4D4D4"/>
                </a:solidFill>
                <a:effectLst/>
                <a:latin typeface="Consolas" panose="020B0609020204030204" pitchFamily="49" charset="0"/>
              </a:rPr>
              <a:t>GroupAction</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actions=[</a:t>
            </a:r>
            <a:r>
              <a:rPr lang="en-GB" sz="900" b="0" dirty="0" err="1">
                <a:solidFill>
                  <a:srgbClr val="D4D4D4"/>
                </a:solidFill>
                <a:effectLst/>
                <a:latin typeface="Consolas" panose="020B0609020204030204" pitchFamily="49" charset="0"/>
              </a:rPr>
              <a:t>PushRosNamespace</a:t>
            </a:r>
            <a:r>
              <a:rPr lang="en-GB" sz="900" b="0" dirty="0">
                <a:solidFill>
                  <a:srgbClr val="D4D4D4"/>
                </a:solidFill>
                <a:effectLst/>
                <a:latin typeface="Consolas" panose="020B0609020204030204" pitchFamily="49" charset="0"/>
              </a:rPr>
              <a:t>(group2_ns),</a:t>
            </a:r>
          </a:p>
          <a:p>
            <a:pPr marL="0" indent="0">
              <a:lnSpc>
                <a:spcPct val="100000"/>
              </a:lnSpc>
              <a:spcBef>
                <a:spcPts val="0"/>
              </a:spcBef>
              <a:buNone/>
            </a:pPr>
            <a:r>
              <a:rPr lang="en-GB" sz="900" b="0" dirty="0">
                <a:solidFill>
                  <a:srgbClr val="D4D4D4"/>
                </a:solidFill>
                <a:effectLst/>
                <a:latin typeface="Consolas" panose="020B0609020204030204" pitchFamily="49" charset="0"/>
              </a:rPr>
              <a:t>                 talker_listener_launch_2,</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motor_control_group3 = </a:t>
            </a:r>
            <a:r>
              <a:rPr lang="en-GB" sz="900" b="0" dirty="0" err="1">
                <a:solidFill>
                  <a:srgbClr val="D4D4D4"/>
                </a:solidFill>
                <a:effectLst/>
                <a:latin typeface="Consolas" panose="020B0609020204030204" pitchFamily="49" charset="0"/>
              </a:rPr>
              <a:t>GroupAction</a:t>
            </a:r>
            <a:r>
              <a:rPr lang="en-GB" sz="900" b="0" dirty="0">
                <a:solidFill>
                  <a:srgbClr val="D4D4D4"/>
                </a:solidFill>
                <a:effectLst/>
                <a:latin typeface="Consolas" panose="020B0609020204030204" pitchFamily="49" charset="0"/>
              </a:rPr>
              <a:t>(</a:t>
            </a:r>
          </a:p>
          <a:p>
            <a:pPr marL="0" indent="0">
              <a:lnSpc>
                <a:spcPct val="100000"/>
              </a:lnSpc>
              <a:spcBef>
                <a:spcPts val="0"/>
              </a:spcBef>
              <a:buNone/>
            </a:pPr>
            <a:r>
              <a:rPr lang="en-GB" sz="900" b="0" dirty="0">
                <a:solidFill>
                  <a:srgbClr val="D4D4D4"/>
                </a:solidFill>
                <a:effectLst/>
                <a:latin typeface="Consolas" panose="020B0609020204030204" pitchFamily="49" charset="0"/>
              </a:rPr>
              <a:t>        actions=[</a:t>
            </a:r>
            <a:r>
              <a:rPr lang="en-GB" sz="900" b="0" dirty="0" err="1">
                <a:solidFill>
                  <a:srgbClr val="D4D4D4"/>
                </a:solidFill>
                <a:effectLst/>
                <a:latin typeface="Consolas" panose="020B0609020204030204" pitchFamily="49" charset="0"/>
              </a:rPr>
              <a:t>PushRosNamespace</a:t>
            </a:r>
            <a:r>
              <a:rPr lang="en-GB" sz="900" b="0" dirty="0">
                <a:solidFill>
                  <a:srgbClr val="D4D4D4"/>
                </a:solidFill>
                <a:effectLst/>
                <a:latin typeface="Consolas" panose="020B0609020204030204" pitchFamily="49" charset="0"/>
              </a:rPr>
              <a:t>(group3_ns),</a:t>
            </a:r>
          </a:p>
          <a:p>
            <a:pPr marL="0" indent="0">
              <a:lnSpc>
                <a:spcPct val="100000"/>
              </a:lnSpc>
              <a:spcBef>
                <a:spcPts val="0"/>
              </a:spcBef>
              <a:buNone/>
            </a:pPr>
            <a:r>
              <a:rPr lang="en-GB" sz="900" b="0" dirty="0">
                <a:solidFill>
                  <a:srgbClr val="D4D4D4"/>
                </a:solidFill>
                <a:effectLst/>
                <a:latin typeface="Consolas" panose="020B0609020204030204" pitchFamily="49" charset="0"/>
              </a:rPr>
              <a:t>                 talker_listener_launch_3,</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r>
              <a:rPr lang="en-GB" sz="900" b="0" dirty="0">
                <a:solidFill>
                  <a:srgbClr val="D4D4D4"/>
                </a:solidFill>
                <a:effectLst/>
                <a:latin typeface="Consolas" panose="020B0609020204030204" pitchFamily="49" charset="0"/>
              </a:rPr>
              <a:t>    )</a:t>
            </a:r>
          </a:p>
          <a:p>
            <a:pPr marL="0" indent="0">
              <a:lnSpc>
                <a:spcPct val="100000"/>
              </a:lnSpc>
              <a:spcBef>
                <a:spcPts val="0"/>
              </a:spcBef>
              <a:buNone/>
            </a:pP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a:t>
            </a:r>
            <a:r>
              <a:rPr lang="en-GB" sz="900" b="0" dirty="0">
                <a:solidFill>
                  <a:srgbClr val="6A9955"/>
                </a:solidFill>
                <a:effectLst/>
                <a:latin typeface="Consolas" panose="020B0609020204030204" pitchFamily="49" charset="0"/>
              </a:rPr>
              <a:t>#LAUNCH THE DESCRIPTION</a:t>
            </a:r>
            <a:endParaRPr lang="en-GB" sz="900" b="0" dirty="0">
              <a:solidFill>
                <a:srgbClr val="D4D4D4"/>
              </a:solidFill>
              <a:effectLst/>
              <a:latin typeface="Consolas" panose="020B0609020204030204" pitchFamily="49" charset="0"/>
            </a:endParaRPr>
          </a:p>
          <a:p>
            <a:pPr marL="0" indent="0">
              <a:lnSpc>
                <a:spcPct val="100000"/>
              </a:lnSpc>
              <a:spcBef>
                <a:spcPts val="0"/>
              </a:spcBef>
              <a:buNone/>
            </a:pP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l_d</a:t>
            </a:r>
            <a:r>
              <a:rPr lang="en-GB" sz="900" b="0" dirty="0">
                <a:solidFill>
                  <a:srgbClr val="D4D4D4"/>
                </a:solidFill>
                <a:effectLst/>
                <a:latin typeface="Consolas" panose="020B0609020204030204" pitchFamily="49" charset="0"/>
              </a:rPr>
              <a:t> = </a:t>
            </a:r>
            <a:r>
              <a:rPr lang="en-GB" sz="900" b="0" dirty="0" err="1">
                <a:solidFill>
                  <a:srgbClr val="D4D4D4"/>
                </a:solidFill>
                <a:effectLst/>
                <a:latin typeface="Consolas" panose="020B0609020204030204" pitchFamily="49" charset="0"/>
              </a:rPr>
              <a:t>LaunchDescription</a:t>
            </a:r>
            <a:r>
              <a:rPr lang="en-GB" sz="900" b="0" dirty="0">
                <a:solidFill>
                  <a:srgbClr val="D4D4D4"/>
                </a:solidFill>
                <a:effectLst/>
                <a:latin typeface="Consolas" panose="020B0609020204030204" pitchFamily="49" charset="0"/>
              </a:rPr>
              <a:t>([motor_control_group1, motor_control_group2, motor_control_group3])</a:t>
            </a:r>
            <a:br>
              <a:rPr lang="en-GB" sz="900" b="0" dirty="0">
                <a:solidFill>
                  <a:srgbClr val="D4D4D4"/>
                </a:solidFill>
                <a:effectLst/>
                <a:latin typeface="Consolas" panose="020B0609020204030204" pitchFamily="49" charset="0"/>
              </a:rPr>
            </a:br>
            <a:r>
              <a:rPr lang="en-GB" sz="900" b="0" dirty="0">
                <a:solidFill>
                  <a:srgbClr val="D4D4D4"/>
                </a:solidFill>
                <a:effectLst/>
                <a:latin typeface="Consolas" panose="020B0609020204030204" pitchFamily="49" charset="0"/>
              </a:rPr>
              <a:t>    </a:t>
            </a:r>
            <a:r>
              <a:rPr lang="en-GB" sz="900" b="0" dirty="0">
                <a:solidFill>
                  <a:srgbClr val="569CD6"/>
                </a:solidFill>
                <a:effectLst/>
                <a:latin typeface="Consolas" panose="020B0609020204030204" pitchFamily="49" charset="0"/>
              </a:rPr>
              <a:t>return</a:t>
            </a:r>
            <a:r>
              <a:rPr lang="en-GB" sz="900" b="0" dirty="0">
                <a:solidFill>
                  <a:srgbClr val="D4D4D4"/>
                </a:solidFill>
                <a:effectLst/>
                <a:latin typeface="Consolas" panose="020B0609020204030204" pitchFamily="49" charset="0"/>
              </a:rPr>
              <a:t> </a:t>
            </a:r>
            <a:r>
              <a:rPr lang="en-GB" sz="900" b="0" dirty="0" err="1">
                <a:solidFill>
                  <a:srgbClr val="D4D4D4"/>
                </a:solidFill>
                <a:effectLst/>
                <a:latin typeface="Consolas" panose="020B0609020204030204" pitchFamily="49" charset="0"/>
              </a:rPr>
              <a:t>l_d</a:t>
            </a:r>
            <a:endParaRPr lang="en-GB" sz="900"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1E9C119-4E20-8544-9DBD-A1E3DB63F18F}"/>
              </a:ext>
            </a:extLst>
          </p:cNvPr>
          <p:cNvSpPr>
            <a:spLocks noGrp="1"/>
          </p:cNvSpPr>
          <p:nvPr>
            <p:ph type="sldNum" sz="quarter" idx="12"/>
          </p:nvPr>
        </p:nvSpPr>
        <p:spPr/>
        <p:txBody>
          <a:bodyPr/>
          <a:lstStyle/>
          <a:p>
            <a:fld id="{E33F180C-7AC5-428A-9DBB-8DF57BA31570}" type="slidenum">
              <a:rPr lang="en-GB" smtClean="0"/>
              <a:t>21</a:t>
            </a:fld>
            <a:endParaRPr lang="en-GB" dirty="0"/>
          </a:p>
        </p:txBody>
      </p:sp>
      <p:sp>
        <p:nvSpPr>
          <p:cNvPr id="5" name="Title 4">
            <a:extLst>
              <a:ext uri="{FF2B5EF4-FFF2-40B4-BE49-F238E27FC236}">
                <a16:creationId xmlns:a16="http://schemas.microsoft.com/office/drawing/2014/main" id="{F0F887D7-ABA7-A736-AC54-359739A80940}"/>
              </a:ext>
            </a:extLst>
          </p:cNvPr>
          <p:cNvSpPr>
            <a:spLocks noGrp="1"/>
          </p:cNvSpPr>
          <p:nvPr>
            <p:ph type="title"/>
          </p:nvPr>
        </p:nvSpPr>
        <p:spPr/>
        <p:txBody>
          <a:bodyPr/>
          <a:lstStyle/>
          <a:p>
            <a:r>
              <a:rPr lang="en-US" dirty="0"/>
              <a:t>Activity 1.1 – ROS Namespaces 2</a:t>
            </a:r>
            <a:endParaRPr lang="en-GB" dirty="0"/>
          </a:p>
        </p:txBody>
      </p:sp>
    </p:spTree>
    <p:extLst>
      <p:ext uri="{BB962C8B-B14F-4D97-AF65-F5344CB8AC3E}">
        <p14:creationId xmlns:p14="http://schemas.microsoft.com/office/powerpoint/2010/main" val="281946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CDD5B-94C9-8E93-F79B-4CD6CB3EAD4A}"/>
              </a:ext>
            </a:extLst>
          </p:cNvPr>
          <p:cNvSpPr>
            <a:spLocks noGrp="1"/>
          </p:cNvSpPr>
          <p:nvPr>
            <p:ph sz="half" idx="1"/>
          </p:nvPr>
        </p:nvSpPr>
        <p:spPr/>
        <p:txBody>
          <a:bodyPr>
            <a:normAutofit/>
          </a:bodyPr>
          <a:lstStyle/>
          <a:p>
            <a:pPr>
              <a:lnSpc>
                <a:spcPct val="150000"/>
              </a:lnSpc>
            </a:pPr>
            <a:r>
              <a:rPr lang="en-GB" sz="1800" dirty="0"/>
              <a:t>Build and run the newly created lunch file using </a:t>
            </a:r>
            <a:r>
              <a:rPr lang="en-GB" sz="1800" dirty="0" err="1"/>
              <a:t>colcon</a:t>
            </a:r>
            <a:r>
              <a:rPr lang="en-GB" sz="1800" dirty="0"/>
              <a:t>.</a:t>
            </a:r>
          </a:p>
          <a:p>
            <a:pPr>
              <a:lnSpc>
                <a:spcPct val="150000"/>
              </a:lnSpc>
            </a:pPr>
            <a:endParaRPr lang="en-GB" sz="1800" dirty="0"/>
          </a:p>
          <a:p>
            <a:pPr>
              <a:lnSpc>
                <a:spcPct val="150000"/>
              </a:lnSpc>
            </a:pPr>
            <a:endParaRPr lang="en-GB" sz="1800" dirty="0"/>
          </a:p>
          <a:p>
            <a:pPr>
              <a:lnSpc>
                <a:spcPct val="150000"/>
              </a:lnSpc>
            </a:pPr>
            <a:endParaRPr lang="en-GB" sz="1800" dirty="0"/>
          </a:p>
          <a:p>
            <a:pPr>
              <a:lnSpc>
                <a:spcPct val="150000"/>
              </a:lnSpc>
            </a:pPr>
            <a:r>
              <a:rPr lang="en-GB" sz="1800" dirty="0"/>
              <a:t>Open in another terminal the </a:t>
            </a:r>
            <a:r>
              <a:rPr lang="en-GB" sz="1800" i="1" dirty="0" err="1"/>
              <a:t>rqt_graph</a:t>
            </a:r>
            <a:r>
              <a:rPr lang="en-GB" sz="1800" i="1" dirty="0"/>
              <a:t> to visualise the nodes</a:t>
            </a:r>
          </a:p>
          <a:p>
            <a:endParaRPr lang="en-GB" dirty="0"/>
          </a:p>
        </p:txBody>
      </p:sp>
      <p:sp>
        <p:nvSpPr>
          <p:cNvPr id="3" name="Content Placeholder 2">
            <a:extLst>
              <a:ext uri="{FF2B5EF4-FFF2-40B4-BE49-F238E27FC236}">
                <a16:creationId xmlns:a16="http://schemas.microsoft.com/office/drawing/2014/main" id="{1EBD281F-3713-B5CF-0952-2F37F51D9721}"/>
              </a:ext>
            </a:extLst>
          </p:cNvPr>
          <p:cNvSpPr>
            <a:spLocks noGrp="1"/>
          </p:cNvSpPr>
          <p:nvPr>
            <p:ph sz="half" idx="2"/>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rgbClr val="E7E6E6">
                    <a:lumMod val="50000"/>
                  </a:srgbClr>
                </a:solidFill>
                <a:effectLst/>
                <a:uLnTx/>
                <a:uFillTx/>
                <a:latin typeface="Nexa-Bold" panose="01000000000000000000" pitchFamily="2" charset="0"/>
                <a:ea typeface="+mn-ea"/>
                <a:cs typeface="+mn-cs"/>
              </a:rPr>
              <a:t>Results</a:t>
            </a:r>
          </a:p>
          <a:p>
            <a:endParaRPr lang="en-GB" dirty="0"/>
          </a:p>
        </p:txBody>
      </p:sp>
      <p:sp>
        <p:nvSpPr>
          <p:cNvPr id="4" name="Slide Number Placeholder 3">
            <a:extLst>
              <a:ext uri="{FF2B5EF4-FFF2-40B4-BE49-F238E27FC236}">
                <a16:creationId xmlns:a16="http://schemas.microsoft.com/office/drawing/2014/main" id="{1CC236F3-342F-4F26-3C1C-B4BFC66898D8}"/>
              </a:ext>
            </a:extLst>
          </p:cNvPr>
          <p:cNvSpPr>
            <a:spLocks noGrp="1"/>
          </p:cNvSpPr>
          <p:nvPr>
            <p:ph type="sldNum" sz="quarter" idx="12"/>
          </p:nvPr>
        </p:nvSpPr>
        <p:spPr/>
        <p:txBody>
          <a:bodyPr/>
          <a:lstStyle/>
          <a:p>
            <a:fld id="{E33F180C-7AC5-428A-9DBB-8DF57BA31570}" type="slidenum">
              <a:rPr lang="en-GB" smtClean="0"/>
              <a:t>22</a:t>
            </a:fld>
            <a:endParaRPr lang="en-GB"/>
          </a:p>
        </p:txBody>
      </p:sp>
      <p:sp>
        <p:nvSpPr>
          <p:cNvPr id="5" name="Title 4">
            <a:extLst>
              <a:ext uri="{FF2B5EF4-FFF2-40B4-BE49-F238E27FC236}">
                <a16:creationId xmlns:a16="http://schemas.microsoft.com/office/drawing/2014/main" id="{680160BE-BC51-88BC-829C-7736260558AA}"/>
              </a:ext>
            </a:extLst>
          </p:cNvPr>
          <p:cNvSpPr>
            <a:spLocks noGrp="1"/>
          </p:cNvSpPr>
          <p:nvPr>
            <p:ph type="title"/>
          </p:nvPr>
        </p:nvSpPr>
        <p:spPr/>
        <p:txBody>
          <a:bodyPr/>
          <a:lstStyle/>
          <a:p>
            <a:r>
              <a:rPr lang="en-US" dirty="0"/>
              <a:t>Activity 1.1 – ROS Namespaces 2</a:t>
            </a:r>
            <a:endParaRPr lang="en-GB" dirty="0"/>
          </a:p>
        </p:txBody>
      </p:sp>
      <p:sp>
        <p:nvSpPr>
          <p:cNvPr id="6" name="Rectangle 3">
            <a:extLst>
              <a:ext uri="{FF2B5EF4-FFF2-40B4-BE49-F238E27FC236}">
                <a16:creationId xmlns:a16="http://schemas.microsoft.com/office/drawing/2014/main" id="{26E73A48-8AA0-BA89-3E1B-000177C140A1}"/>
              </a:ext>
            </a:extLst>
          </p:cNvPr>
          <p:cNvSpPr>
            <a:spLocks noChangeArrowheads="1"/>
          </p:cNvSpPr>
          <p:nvPr/>
        </p:nvSpPr>
        <p:spPr bwMode="auto">
          <a:xfrm>
            <a:off x="790575" y="3185138"/>
            <a:ext cx="5276850" cy="92587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colcon</a:t>
            </a:r>
            <a:r>
              <a:rPr lang="en-US" altLang="en-US" sz="14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source install/</a:t>
            </a:r>
            <a:r>
              <a:rPr lang="en-US" altLang="en-US" sz="1400" dirty="0" err="1">
                <a:solidFill>
                  <a:srgbClr val="333333"/>
                </a:solidFill>
                <a:latin typeface="Consolas" panose="020B0609020204030204" pitchFamily="49" charset="0"/>
              </a:rPr>
              <a:t>setup.bash</a:t>
            </a:r>
            <a:endParaRPr lang="en-US" altLang="en-US" sz="14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GB" altLang="en-US" sz="1400" dirty="0">
                <a:solidFill>
                  <a:srgbClr val="333333"/>
                </a:solidFill>
                <a:latin typeface="Consolas" panose="020B0609020204030204" pitchFamily="49" charset="0"/>
              </a:rPr>
              <a:t>ros2 launch </a:t>
            </a:r>
            <a:r>
              <a:rPr lang="en-GB" altLang="en-US" sz="1400" dirty="0" err="1">
                <a:solidFill>
                  <a:srgbClr val="333333"/>
                </a:solidFill>
                <a:latin typeface="Consolas" panose="020B0609020204030204" pitchFamily="49" charset="0"/>
              </a:rPr>
              <a:t>motor_control</a:t>
            </a:r>
            <a:r>
              <a:rPr lang="en-GB" altLang="en-US" sz="1400" dirty="0">
                <a:solidFill>
                  <a:srgbClr val="333333"/>
                </a:solidFill>
                <a:latin typeface="Consolas" panose="020B0609020204030204" pitchFamily="49" charset="0"/>
              </a:rPr>
              <a:t> motor_3_launch.py</a:t>
            </a:r>
            <a:endParaRPr lang="en-US" altLang="en-US" sz="1400" dirty="0">
              <a:solidFill>
                <a:srgbClr val="333333"/>
              </a:solidFill>
              <a:latin typeface="Consolas" panose="020B0609020204030204" pitchFamily="49" charset="0"/>
            </a:endParaRPr>
          </a:p>
        </p:txBody>
      </p:sp>
      <p:sp>
        <p:nvSpPr>
          <p:cNvPr id="7" name="Rectangle 3">
            <a:extLst>
              <a:ext uri="{FF2B5EF4-FFF2-40B4-BE49-F238E27FC236}">
                <a16:creationId xmlns:a16="http://schemas.microsoft.com/office/drawing/2014/main" id="{D00761EA-9DD7-574C-F817-1042DF77C1C4}"/>
              </a:ext>
            </a:extLst>
          </p:cNvPr>
          <p:cNvSpPr>
            <a:spLocks noChangeArrowheads="1"/>
          </p:cNvSpPr>
          <p:nvPr/>
        </p:nvSpPr>
        <p:spPr bwMode="auto">
          <a:xfrm>
            <a:off x="790575" y="5329298"/>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GB" altLang="en-US" sz="1400" dirty="0">
                <a:solidFill>
                  <a:srgbClr val="333333"/>
                </a:solidFill>
                <a:latin typeface="Consolas" panose="020B0609020204030204" pitchFamily="49" charset="0"/>
              </a:rPr>
              <a:t>ros2 run  </a:t>
            </a:r>
            <a:r>
              <a:rPr lang="en-GB" altLang="en-US" sz="1400" dirty="0" err="1">
                <a:solidFill>
                  <a:srgbClr val="333333"/>
                </a:solidFill>
                <a:latin typeface="Consolas" panose="020B0609020204030204" pitchFamily="49" charset="0"/>
              </a:rPr>
              <a:t>rqt_graph</a:t>
            </a:r>
            <a:r>
              <a:rPr lang="en-GB" altLang="en-US" sz="1400" dirty="0">
                <a:solidFill>
                  <a:srgbClr val="333333"/>
                </a:solidFill>
                <a:latin typeface="Consolas" panose="020B0609020204030204" pitchFamily="49" charset="0"/>
              </a:rPr>
              <a:t> </a:t>
            </a:r>
            <a:r>
              <a:rPr lang="en-GB" altLang="en-US" sz="1400" dirty="0" err="1">
                <a:solidFill>
                  <a:srgbClr val="333333"/>
                </a:solidFill>
                <a:latin typeface="Consolas" panose="020B0609020204030204" pitchFamily="49" charset="0"/>
              </a:rPr>
              <a:t>rqt_graph</a:t>
            </a:r>
            <a:endParaRPr lang="en-US" altLang="en-US" sz="1400" dirty="0">
              <a:solidFill>
                <a:srgbClr val="333333"/>
              </a:solidFill>
              <a:latin typeface="Consolas" panose="020B0609020204030204" pitchFamily="49" charset="0"/>
            </a:endParaRPr>
          </a:p>
        </p:txBody>
      </p:sp>
      <p:pic>
        <p:nvPicPr>
          <p:cNvPr id="11" name="Picture 10">
            <a:extLst>
              <a:ext uri="{FF2B5EF4-FFF2-40B4-BE49-F238E27FC236}">
                <a16:creationId xmlns:a16="http://schemas.microsoft.com/office/drawing/2014/main" id="{31588971-F36D-8423-F045-0B75215E75F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24577" y="2348543"/>
            <a:ext cx="5494732" cy="2751412"/>
          </a:xfrm>
          <a:prstGeom prst="rect">
            <a:avLst/>
          </a:prstGeom>
        </p:spPr>
      </p:pic>
      <p:pic>
        <p:nvPicPr>
          <p:cNvPr id="13" name="Picture 12">
            <a:extLst>
              <a:ext uri="{FF2B5EF4-FFF2-40B4-BE49-F238E27FC236}">
                <a16:creationId xmlns:a16="http://schemas.microsoft.com/office/drawing/2014/main" id="{5A2E46A6-D24E-826D-F1B3-148B7F9265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33858" y="5008748"/>
            <a:ext cx="3020084" cy="1599926"/>
          </a:xfrm>
          <a:prstGeom prst="rect">
            <a:avLst/>
          </a:prstGeom>
        </p:spPr>
      </p:pic>
    </p:spTree>
    <p:extLst>
      <p:ext uri="{BB962C8B-B14F-4D97-AF65-F5344CB8AC3E}">
        <p14:creationId xmlns:p14="http://schemas.microsoft.com/office/powerpoint/2010/main" val="101408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Parameters</a:t>
            </a:r>
          </a:p>
        </p:txBody>
      </p:sp>
    </p:spTree>
    <p:extLst>
      <p:ext uri="{BB962C8B-B14F-4D97-AF65-F5344CB8AC3E}">
        <p14:creationId xmlns:p14="http://schemas.microsoft.com/office/powerpoint/2010/main" val="3473968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A79F-7F1A-5649-165F-8D2895E05CC7}"/>
              </a:ext>
            </a:extLst>
          </p:cNvPr>
          <p:cNvSpPr>
            <a:spLocks noGrp="1"/>
          </p:cNvSpPr>
          <p:nvPr>
            <p:ph type="title"/>
          </p:nvPr>
        </p:nvSpPr>
        <p:spPr/>
        <p:txBody>
          <a:bodyPr/>
          <a:lstStyle/>
          <a:p>
            <a:r>
              <a:rPr lang="en-US"/>
              <a:t>ROS Parameters</a:t>
            </a:r>
            <a:endParaRPr lang="en-GB" dirty="0"/>
          </a:p>
        </p:txBody>
      </p:sp>
      <p:sp>
        <p:nvSpPr>
          <p:cNvPr id="3" name="Content Placeholder 2">
            <a:extLst>
              <a:ext uri="{FF2B5EF4-FFF2-40B4-BE49-F238E27FC236}">
                <a16:creationId xmlns:a16="http://schemas.microsoft.com/office/drawing/2014/main" id="{9411E5C4-7A21-015F-B6BD-A2AD3CC1BAEE}"/>
              </a:ext>
            </a:extLst>
          </p:cNvPr>
          <p:cNvSpPr>
            <a:spLocks noGrp="1"/>
          </p:cNvSpPr>
          <p:nvPr>
            <p:ph idx="1"/>
          </p:nvPr>
        </p:nvSpPr>
        <p:spPr/>
        <p:txBody>
          <a:bodyPr>
            <a:normAutofit/>
          </a:bodyPr>
          <a:lstStyle/>
          <a:p>
            <a:pPr>
              <a:lnSpc>
                <a:spcPct val="150000"/>
              </a:lnSpc>
            </a:pPr>
            <a:r>
              <a:rPr lang="en-GB" sz="1600" dirty="0"/>
              <a:t>Any software application, especially in robotics requires parameters.</a:t>
            </a:r>
          </a:p>
          <a:p>
            <a:pPr>
              <a:lnSpc>
                <a:spcPct val="150000"/>
              </a:lnSpc>
            </a:pPr>
            <a:r>
              <a:rPr lang="en-GB" sz="1600" dirty="0"/>
              <a:t>Parameters are variables with some predefined values that are stored in a separate file or hardcoded in a program such that the user has easy access to change their value. </a:t>
            </a:r>
          </a:p>
          <a:p>
            <a:pPr>
              <a:lnSpc>
                <a:spcPct val="150000"/>
              </a:lnSpc>
            </a:pPr>
            <a:r>
              <a:rPr lang="en-GB" sz="1600" dirty="0"/>
              <a:t>At the same time parameters can be shared amongst different programs to avoid rewriting them or recompiling the nodes (C++)</a:t>
            </a:r>
          </a:p>
          <a:p>
            <a:pPr>
              <a:lnSpc>
                <a:spcPct val="150000"/>
              </a:lnSpc>
            </a:pPr>
            <a:r>
              <a:rPr lang="en-GB" sz="1600" dirty="0"/>
              <a:t>In robotics, parameters are used to store values requiring tunning, robot names, sampling times or flags. </a:t>
            </a:r>
          </a:p>
          <a:p>
            <a:pPr>
              <a:lnSpc>
                <a:spcPct val="150000"/>
              </a:lnSpc>
            </a:pPr>
            <a:r>
              <a:rPr lang="en-GB" sz="1600" dirty="0"/>
              <a:t>ROS encourage the usage of parameters to avoid making dependencies or rewriting nodes.</a:t>
            </a:r>
          </a:p>
          <a:p>
            <a:endParaRPr lang="en-GB" sz="2000" dirty="0"/>
          </a:p>
        </p:txBody>
      </p:sp>
      <p:sp>
        <p:nvSpPr>
          <p:cNvPr id="4" name="Slide Number Placeholder 3">
            <a:extLst>
              <a:ext uri="{FF2B5EF4-FFF2-40B4-BE49-F238E27FC236}">
                <a16:creationId xmlns:a16="http://schemas.microsoft.com/office/drawing/2014/main" id="{1CFF0250-9DD9-8028-C8D2-BC75C8E83C6E}"/>
              </a:ext>
            </a:extLst>
          </p:cNvPr>
          <p:cNvSpPr>
            <a:spLocks noGrp="1"/>
          </p:cNvSpPr>
          <p:nvPr>
            <p:ph type="sldNum" sz="quarter" idx="12"/>
          </p:nvPr>
        </p:nvSpPr>
        <p:spPr/>
        <p:txBody>
          <a:bodyPr/>
          <a:lstStyle/>
          <a:p>
            <a:fld id="{E33F180C-7AC5-428A-9DBB-8DF57BA31570}" type="slidenum">
              <a:rPr lang="en-GB" smtClean="0"/>
              <a:pPr/>
              <a:t>24</a:t>
            </a:fld>
            <a:endParaRPr lang="en-GB"/>
          </a:p>
        </p:txBody>
      </p:sp>
    </p:spTree>
    <p:extLst>
      <p:ext uri="{BB962C8B-B14F-4D97-AF65-F5344CB8AC3E}">
        <p14:creationId xmlns:p14="http://schemas.microsoft.com/office/powerpoint/2010/main" val="325111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C686D-9F94-2EAA-0137-80E29D992E33}"/>
              </a:ext>
            </a:extLst>
          </p:cNvPr>
          <p:cNvSpPr>
            <a:spLocks noGrp="1"/>
          </p:cNvSpPr>
          <p:nvPr>
            <p:ph sz="half" idx="1"/>
          </p:nvPr>
        </p:nvSpPr>
        <p:spPr/>
        <p:txBody>
          <a:bodyPr>
            <a:normAutofit fontScale="55000" lnSpcReduction="20000"/>
          </a:bodyPr>
          <a:lstStyle/>
          <a:p>
            <a:pPr>
              <a:lnSpc>
                <a:spcPct val="170000"/>
              </a:lnSpc>
            </a:pPr>
            <a:r>
              <a:rPr lang="en-US" dirty="0"/>
              <a:t>ROS parameters are stored in each node.</a:t>
            </a:r>
          </a:p>
          <a:p>
            <a:pPr>
              <a:lnSpc>
                <a:spcPct val="170000"/>
              </a:lnSpc>
            </a:pPr>
            <a:r>
              <a:rPr lang="en-US" dirty="0"/>
              <a:t>Nodes retrieve parameters at startup and runtime. </a:t>
            </a:r>
          </a:p>
          <a:p>
            <a:pPr>
              <a:lnSpc>
                <a:spcPct val="170000"/>
              </a:lnSpc>
            </a:pPr>
            <a:r>
              <a:rPr lang="en-US" dirty="0"/>
              <a:t>The lifetime of a parameter is the same as the node.</a:t>
            </a:r>
          </a:p>
          <a:p>
            <a:pPr>
              <a:lnSpc>
                <a:spcPct val="170000"/>
              </a:lnSpc>
            </a:pPr>
            <a:r>
              <a:rPr lang="en-US" dirty="0"/>
              <a:t>These parameters are used to configure nodes, e.g., robot constants, starting values, controller parameters, etc. </a:t>
            </a:r>
          </a:p>
          <a:p>
            <a:pPr>
              <a:lnSpc>
                <a:spcPct val="170000"/>
              </a:lnSpc>
            </a:pPr>
            <a:r>
              <a:rPr lang="en-US" dirty="0"/>
              <a:t>ROS can only use determined types of parameters such as:  </a:t>
            </a:r>
          </a:p>
        </p:txBody>
      </p:sp>
      <p:sp>
        <p:nvSpPr>
          <p:cNvPr id="10" name="Content Placeholder 9">
            <a:extLst>
              <a:ext uri="{FF2B5EF4-FFF2-40B4-BE49-F238E27FC236}">
                <a16:creationId xmlns:a16="http://schemas.microsoft.com/office/drawing/2014/main" id="{12E59CEE-AF40-0513-B205-48A8BBAD8225}"/>
              </a:ext>
            </a:extLst>
          </p:cNvPr>
          <p:cNvSpPr>
            <a:spLocks noGrp="1"/>
          </p:cNvSpPr>
          <p:nvPr>
            <p:ph sz="half" idx="2"/>
          </p:nvPr>
        </p:nvSpPr>
        <p:spPr/>
        <p:txBody>
          <a:bodyPr/>
          <a:lstStyle/>
          <a:p>
            <a:pPr marL="228600" marR="0" lvl="0" indent="-228600" algn="l" defTabSz="914400" rtl="0" eaLnBrk="1" fontAlgn="auto" latinLnBrk="0" hangingPunct="1">
              <a:lnSpc>
                <a:spcPct val="17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Parameters are composed of a key, value and descriptor.</a:t>
            </a:r>
          </a:p>
          <a:p>
            <a:endParaRPr lang="en-GB" dirty="0"/>
          </a:p>
        </p:txBody>
      </p:sp>
      <p:sp>
        <p:nvSpPr>
          <p:cNvPr id="3" name="Slide Number Placeholder 2">
            <a:extLst>
              <a:ext uri="{FF2B5EF4-FFF2-40B4-BE49-F238E27FC236}">
                <a16:creationId xmlns:a16="http://schemas.microsoft.com/office/drawing/2014/main" id="{C4F5ADB1-6CB5-AD1E-62D4-F3F04BAA728A}"/>
              </a:ext>
            </a:extLst>
          </p:cNvPr>
          <p:cNvSpPr>
            <a:spLocks noGrp="1"/>
          </p:cNvSpPr>
          <p:nvPr>
            <p:ph type="sldNum" sz="quarter" idx="12"/>
          </p:nvPr>
        </p:nvSpPr>
        <p:spPr/>
        <p:txBody>
          <a:bodyPr/>
          <a:lstStyle/>
          <a:p>
            <a:fld id="{E33F180C-7AC5-428A-9DBB-8DF57BA31570}" type="slidenum">
              <a:rPr lang="en-GB" smtClean="0"/>
              <a:pPr/>
              <a:t>25</a:t>
            </a:fld>
            <a:endParaRPr lang="en-GB"/>
          </a:p>
        </p:txBody>
      </p:sp>
      <p:sp>
        <p:nvSpPr>
          <p:cNvPr id="4" name="Title 3">
            <a:extLst>
              <a:ext uri="{FF2B5EF4-FFF2-40B4-BE49-F238E27FC236}">
                <a16:creationId xmlns:a16="http://schemas.microsoft.com/office/drawing/2014/main" id="{17507520-1C4F-A06D-04E7-669ADF01CC7D}"/>
              </a:ext>
            </a:extLst>
          </p:cNvPr>
          <p:cNvSpPr>
            <a:spLocks noGrp="1"/>
          </p:cNvSpPr>
          <p:nvPr>
            <p:ph type="title"/>
          </p:nvPr>
        </p:nvSpPr>
        <p:spPr/>
        <p:txBody>
          <a:bodyPr/>
          <a:lstStyle/>
          <a:p>
            <a:r>
              <a:rPr lang="en-GB" dirty="0"/>
              <a:t>ROS Parameters</a:t>
            </a:r>
          </a:p>
        </p:txBody>
      </p:sp>
      <p:graphicFrame>
        <p:nvGraphicFramePr>
          <p:cNvPr id="6" name="Table 6">
            <a:extLst>
              <a:ext uri="{FF2B5EF4-FFF2-40B4-BE49-F238E27FC236}">
                <a16:creationId xmlns:a16="http://schemas.microsoft.com/office/drawing/2014/main" id="{F0602B3A-4CBA-457C-4B12-41525C9BA489}"/>
              </a:ext>
            </a:extLst>
          </p:cNvPr>
          <p:cNvGraphicFramePr>
            <a:graphicFrameLocks noGrp="1"/>
          </p:cNvGraphicFramePr>
          <p:nvPr>
            <p:extLst>
              <p:ext uri="{D42A27DB-BD31-4B8C-83A1-F6EECF244321}">
                <p14:modId xmlns:p14="http://schemas.microsoft.com/office/powerpoint/2010/main" val="59655765"/>
              </p:ext>
            </p:extLst>
          </p:nvPr>
        </p:nvGraphicFramePr>
        <p:xfrm>
          <a:off x="838200" y="5272088"/>
          <a:ext cx="5257800" cy="4572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419714955"/>
                    </a:ext>
                  </a:extLst>
                </a:gridCol>
              </a:tblGrid>
              <a:tr h="140063">
                <a:tc>
                  <a:txBody>
                    <a:bodyPr/>
                    <a:lstStyle/>
                    <a:p>
                      <a:pPr marL="0" indent="0">
                        <a:buFont typeface="Arial" panose="020B0604020202020204" pitchFamily="34" charset="0"/>
                        <a:buNone/>
                      </a:pPr>
                      <a:r>
                        <a:rPr lang="en-GB" sz="1200" kern="1200" dirty="0">
                          <a:solidFill>
                            <a:schemeClr val="bg2">
                              <a:lumMod val="50000"/>
                            </a:schemeClr>
                          </a:solidFill>
                          <a:latin typeface="Consolas" panose="020B0609020204030204" pitchFamily="49" charset="0"/>
                          <a:ea typeface="+mn-ea"/>
                          <a:cs typeface="+mn-cs"/>
                        </a:rPr>
                        <a:t>bool, int64, float64, string, byte[], bool[], int64[], float64[] or string[]</a:t>
                      </a:r>
                    </a:p>
                  </a:txBody>
                  <a:tcPr>
                    <a:solidFill>
                      <a:schemeClr val="bg2">
                        <a:lumMod val="90000"/>
                      </a:schemeClr>
                    </a:solidFill>
                  </a:tcPr>
                </a:tc>
                <a:extLst>
                  <a:ext uri="{0D108BD9-81ED-4DB2-BD59-A6C34878D82A}">
                    <a16:rowId xmlns:a16="http://schemas.microsoft.com/office/drawing/2014/main" val="3973375413"/>
                  </a:ext>
                </a:extLst>
              </a:tr>
            </a:tbl>
          </a:graphicData>
        </a:graphic>
      </p:graphicFrame>
      <p:sp>
        <p:nvSpPr>
          <p:cNvPr id="11" name="Rectangle 3">
            <a:extLst>
              <a:ext uri="{FF2B5EF4-FFF2-40B4-BE49-F238E27FC236}">
                <a16:creationId xmlns:a16="http://schemas.microsoft.com/office/drawing/2014/main" id="{5342B914-BA25-C8DC-F51D-C57A6B5F6836}"/>
              </a:ext>
            </a:extLst>
          </p:cNvPr>
          <p:cNvSpPr>
            <a:spLocks noChangeArrowheads="1"/>
          </p:cNvSpPr>
          <p:nvPr/>
        </p:nvSpPr>
        <p:spPr bwMode="auto">
          <a:xfrm>
            <a:off x="6124575" y="2842529"/>
            <a:ext cx="5276850" cy="43343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GB" altLang="en-US" sz="1200" dirty="0">
                <a:solidFill>
                  <a:srgbClr val="333333"/>
                </a:solidFill>
                <a:latin typeface="Consolas" panose="020B0609020204030204" pitchFamily="49" charset="0"/>
              </a:rPr>
              <a:t>key	value	descriptor</a:t>
            </a: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&lt;Name&gt; &lt;Value&gt;	&lt;Description of the parameter (empty)&gt;</a:t>
            </a:r>
            <a:endParaRPr lang="en-US" altLang="en-US" sz="1400" dirty="0">
              <a:solidFill>
                <a:srgbClr val="333333"/>
              </a:solidFill>
              <a:latin typeface="Consolas" panose="020B0609020204030204" pitchFamily="49" charset="0"/>
            </a:endParaRPr>
          </a:p>
        </p:txBody>
      </p:sp>
      <p:pic>
        <p:nvPicPr>
          <p:cNvPr id="12" name="Picture 11">
            <a:extLst>
              <a:ext uri="{FF2B5EF4-FFF2-40B4-BE49-F238E27FC236}">
                <a16:creationId xmlns:a16="http://schemas.microsoft.com/office/drawing/2014/main" id="{C9CD4FE9-D59E-1E6E-CBDB-7AA1A020528C}"/>
              </a:ext>
            </a:extLst>
          </p:cNvPr>
          <p:cNvPicPr>
            <a:picLocks noChangeAspect="1"/>
          </p:cNvPicPr>
          <p:nvPr/>
        </p:nvPicPr>
        <p:blipFill>
          <a:blip r:embed="rId2"/>
          <a:stretch>
            <a:fillRect/>
          </a:stretch>
        </p:blipFill>
        <p:spPr>
          <a:xfrm>
            <a:off x="7386705" y="4038581"/>
            <a:ext cx="2752589" cy="1690707"/>
          </a:xfrm>
          <a:prstGeom prst="rect">
            <a:avLst/>
          </a:prstGeom>
        </p:spPr>
      </p:pic>
    </p:spTree>
    <p:extLst>
      <p:ext uri="{BB962C8B-B14F-4D97-AF65-F5344CB8AC3E}">
        <p14:creationId xmlns:p14="http://schemas.microsoft.com/office/powerpoint/2010/main" val="320990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C6EF1-F477-509B-3115-8DA99B883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91D48-9C4F-5B05-4A5C-E443B6215415}"/>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E93B5E5C-0196-8A71-D8E8-093127E8538C}"/>
              </a:ext>
            </a:extLst>
          </p:cNvPr>
          <p:cNvSpPr>
            <a:spLocks noGrp="1"/>
          </p:cNvSpPr>
          <p:nvPr>
            <p:ph type="subTitle" idx="1"/>
          </p:nvPr>
        </p:nvSpPr>
        <p:spPr/>
        <p:txBody>
          <a:bodyPr/>
          <a:lstStyle/>
          <a:p>
            <a:r>
              <a:rPr lang="en-GB" dirty="0"/>
              <a:t>Launch File Parameters</a:t>
            </a:r>
          </a:p>
        </p:txBody>
      </p:sp>
    </p:spTree>
    <p:extLst>
      <p:ext uri="{BB962C8B-B14F-4D97-AF65-F5344CB8AC3E}">
        <p14:creationId xmlns:p14="http://schemas.microsoft.com/office/powerpoint/2010/main" val="494646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C574A-54F7-9A5E-B90F-0DF7D2A570CB}"/>
              </a:ext>
            </a:extLst>
          </p:cNvPr>
          <p:cNvSpPr>
            <a:spLocks noGrp="1"/>
          </p:cNvSpPr>
          <p:nvPr>
            <p:ph sz="half" idx="1"/>
          </p:nvPr>
        </p:nvSpPr>
        <p:spPr/>
        <p:txBody>
          <a:bodyPr>
            <a:normAutofit/>
          </a:bodyPr>
          <a:lstStyle/>
          <a:p>
            <a:pPr marL="0" indent="0">
              <a:lnSpc>
                <a:spcPct val="150000"/>
              </a:lnSpc>
              <a:buNone/>
            </a:pPr>
            <a:r>
              <a:rPr lang="en-GB" sz="1600" dirty="0">
                <a:latin typeface="Nexa-Bold" panose="01000000000000000000" pitchFamily="2" charset="0"/>
              </a:rPr>
              <a:t>Requirements</a:t>
            </a:r>
          </a:p>
          <a:p>
            <a:pPr>
              <a:lnSpc>
                <a:spcPct val="150000"/>
              </a:lnSpc>
            </a:pPr>
            <a:r>
              <a:rPr lang="en-GB" sz="1600" dirty="0" err="1"/>
              <a:t>motor_control</a:t>
            </a:r>
            <a:r>
              <a:rPr lang="en-GB" sz="1600" dirty="0"/>
              <a:t> ROS2 package.</a:t>
            </a:r>
          </a:p>
          <a:p>
            <a:pPr marL="0" indent="0">
              <a:lnSpc>
                <a:spcPct val="150000"/>
              </a:lnSpc>
              <a:buNone/>
            </a:pPr>
            <a:r>
              <a:rPr lang="en-GB" sz="1600" dirty="0">
                <a:latin typeface="Nexa-Bold" panose="01000000000000000000" pitchFamily="2" charset="0"/>
              </a:rPr>
              <a:t>Objective</a:t>
            </a:r>
          </a:p>
          <a:p>
            <a:pPr>
              <a:lnSpc>
                <a:spcPct val="150000"/>
              </a:lnSpc>
            </a:pPr>
            <a:r>
              <a:rPr lang="en-GB" sz="1600" dirty="0"/>
              <a:t>The objective is to add parameters to the </a:t>
            </a:r>
            <a:r>
              <a:rPr lang="en-GB" sz="1600" dirty="0" err="1"/>
              <a:t>motor_control</a:t>
            </a:r>
            <a:r>
              <a:rPr lang="en-GB" sz="1600" dirty="0"/>
              <a:t> package.</a:t>
            </a:r>
          </a:p>
          <a:p>
            <a:endParaRPr lang="en-US" dirty="0"/>
          </a:p>
          <a:p>
            <a:endParaRPr lang="en-US" dirty="0"/>
          </a:p>
        </p:txBody>
      </p:sp>
      <p:sp>
        <p:nvSpPr>
          <p:cNvPr id="7" name="Content Placeholder 6">
            <a:extLst>
              <a:ext uri="{FF2B5EF4-FFF2-40B4-BE49-F238E27FC236}">
                <a16:creationId xmlns:a16="http://schemas.microsoft.com/office/drawing/2014/main" id="{9B4E5A07-254C-38F5-5C64-BC4726BD88C0}"/>
              </a:ext>
            </a:extLst>
          </p:cNvPr>
          <p:cNvSpPr>
            <a:spLocks noGrp="1"/>
          </p:cNvSpPr>
          <p:nvPr>
            <p:ph sz="half" idx="2"/>
          </p:nvPr>
        </p:nvSpPr>
        <p:spPr/>
        <p:txBody>
          <a:bodyPr/>
          <a:lstStyle/>
          <a:p>
            <a:pPr marL="0" indent="0">
              <a:lnSpc>
                <a:spcPct val="150000"/>
              </a:lnSpc>
              <a:buNone/>
            </a:pPr>
            <a:r>
              <a:rPr lang="en-GB" sz="1800" dirty="0">
                <a:latin typeface="Nexa-Bold" panose="01000000000000000000" pitchFamily="2" charset="0"/>
              </a:rPr>
              <a:t>Instructions</a:t>
            </a:r>
          </a:p>
          <a:p>
            <a:pPr>
              <a:lnSpc>
                <a:spcPct val="150000"/>
              </a:lnSpc>
            </a:pPr>
            <a:r>
              <a:rPr lang="en-GB" sz="1600" dirty="0"/>
              <a:t>Open the package </a:t>
            </a:r>
            <a:r>
              <a:rPr lang="en-GB" sz="1600" dirty="0" err="1"/>
              <a:t>motor_control</a:t>
            </a:r>
            <a:r>
              <a:rPr lang="en-GB" sz="1600" dirty="0"/>
              <a:t> or the file “dc_motor.py” on a text editor.</a:t>
            </a:r>
          </a:p>
          <a:p>
            <a:pPr>
              <a:lnSpc>
                <a:spcPct val="150000"/>
              </a:lnSpc>
            </a:pPr>
            <a:endParaRPr lang="en-GB" sz="1600" dirty="0"/>
          </a:p>
          <a:p>
            <a:pPr>
              <a:lnSpc>
                <a:spcPct val="150000"/>
              </a:lnSpc>
            </a:pPr>
            <a:r>
              <a:rPr lang="en-GB" sz="1600" dirty="0"/>
              <a:t>Normally parameters are hardcoded as shown. Sometimes is difficult to access them when they are not organised (like in the example).</a:t>
            </a: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2E54BCE9-20CD-6D73-25C2-DC52E143F91C}"/>
              </a:ext>
            </a:extLst>
          </p:cNvPr>
          <p:cNvSpPr>
            <a:spLocks noGrp="1"/>
          </p:cNvSpPr>
          <p:nvPr>
            <p:ph type="sldNum" sz="quarter" idx="12"/>
          </p:nvPr>
        </p:nvSpPr>
        <p:spPr/>
        <p:txBody>
          <a:bodyPr/>
          <a:lstStyle/>
          <a:p>
            <a:fld id="{E33F180C-7AC5-428A-9DBB-8DF57BA31570}" type="slidenum">
              <a:rPr lang="en-GB" smtClean="0"/>
              <a:pPr/>
              <a:t>27</a:t>
            </a:fld>
            <a:endParaRPr lang="en-GB"/>
          </a:p>
        </p:txBody>
      </p:sp>
      <p:sp>
        <p:nvSpPr>
          <p:cNvPr id="2" name="Title 1">
            <a:extLst>
              <a:ext uri="{FF2B5EF4-FFF2-40B4-BE49-F238E27FC236}">
                <a16:creationId xmlns:a16="http://schemas.microsoft.com/office/drawing/2014/main" id="{43C79975-957A-F97C-DC4C-F3F857E8FD12}"/>
              </a:ext>
            </a:extLst>
          </p:cNvPr>
          <p:cNvSpPr>
            <a:spLocks noGrp="1"/>
          </p:cNvSpPr>
          <p:nvPr>
            <p:ph type="title"/>
          </p:nvPr>
        </p:nvSpPr>
        <p:spPr/>
        <p:txBody>
          <a:bodyPr/>
          <a:lstStyle/>
          <a:p>
            <a:r>
              <a:rPr lang="en-US" dirty="0"/>
              <a:t>Activity 2 – Launch File Parameters</a:t>
            </a:r>
          </a:p>
        </p:txBody>
      </p:sp>
      <p:sp>
        <p:nvSpPr>
          <p:cNvPr id="5" name="Rectangle 3">
            <a:extLst>
              <a:ext uri="{FF2B5EF4-FFF2-40B4-BE49-F238E27FC236}">
                <a16:creationId xmlns:a16="http://schemas.microsoft.com/office/drawing/2014/main" id="{AC119F92-4C5E-6584-E323-8E1AD4FD98F3}"/>
              </a:ext>
            </a:extLst>
          </p:cNvPr>
          <p:cNvSpPr>
            <a:spLocks noChangeArrowheads="1"/>
          </p:cNvSpPr>
          <p:nvPr/>
        </p:nvSpPr>
        <p:spPr bwMode="auto">
          <a:xfrm>
            <a:off x="6172200" y="3326584"/>
            <a:ext cx="5327938" cy="43343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cd ~/ros2_ws/</a:t>
            </a:r>
            <a:r>
              <a:rPr lang="en-US" altLang="en-US" sz="1200" dirty="0" err="1">
                <a:solidFill>
                  <a:srgbClr val="333333"/>
                </a:solidFill>
                <a:latin typeface="Consolas" panose="020B0609020204030204" pitchFamily="49" charset="0"/>
              </a:rPr>
              <a:t>src</a:t>
            </a:r>
            <a:r>
              <a:rPr lang="en-US" altLang="en-US" sz="1200" dirty="0">
                <a:solidFill>
                  <a:srgbClr val="333333"/>
                </a:solidFill>
                <a:latin typeface="Consolas" panose="020B0609020204030204" pitchFamily="49" charset="0"/>
              </a:rPr>
              <a:t>/</a:t>
            </a:r>
            <a:r>
              <a:rPr lang="en-US" altLang="en-US" sz="1200" dirty="0" err="1">
                <a:solidFill>
                  <a:srgbClr val="333333"/>
                </a:solidFill>
                <a:latin typeface="Consolas" panose="020B0609020204030204" pitchFamily="49" charset="0"/>
              </a:rPr>
              <a:t>motor_control</a:t>
            </a:r>
            <a:endParaRPr lang="en-US" altLang="en-US" sz="12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code .    (for </a:t>
            </a:r>
            <a:r>
              <a:rPr lang="en-US" altLang="en-US" sz="1200" dirty="0" err="1">
                <a:solidFill>
                  <a:srgbClr val="333333"/>
                </a:solidFill>
                <a:latin typeface="Consolas" panose="020B0609020204030204" pitchFamily="49" charset="0"/>
              </a:rPr>
              <a:t>vscode</a:t>
            </a:r>
            <a:r>
              <a:rPr lang="en-US" altLang="en-US" sz="1200" dirty="0">
                <a:solidFill>
                  <a:srgbClr val="333333"/>
                </a:solidFill>
                <a:latin typeface="Consolas" panose="020B0609020204030204" pitchFamily="49" charset="0"/>
              </a:rPr>
              <a:t>)</a:t>
            </a:r>
          </a:p>
        </p:txBody>
      </p:sp>
      <p:sp>
        <p:nvSpPr>
          <p:cNvPr id="6" name="Rectangle 5">
            <a:extLst>
              <a:ext uri="{FF2B5EF4-FFF2-40B4-BE49-F238E27FC236}">
                <a16:creationId xmlns:a16="http://schemas.microsoft.com/office/drawing/2014/main" id="{2C173AD9-1FC7-5FAD-2F25-1F29D6B47B50}"/>
              </a:ext>
            </a:extLst>
          </p:cNvPr>
          <p:cNvSpPr/>
          <p:nvPr/>
        </p:nvSpPr>
        <p:spPr>
          <a:xfrm>
            <a:off x="6172200" y="5026025"/>
            <a:ext cx="5181600" cy="106045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0" dirty="0">
                <a:solidFill>
                  <a:srgbClr val="6A9955"/>
                </a:solidFill>
                <a:effectLst/>
                <a:latin typeface="Consolas" panose="020B0609020204030204" pitchFamily="49" charset="0"/>
              </a:rPr>
              <a:t># DC Motor Parameters</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.sample_time</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0.02</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.param_K</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1.75</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.param_T</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0.5</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.initial_conditions</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0.0</a:t>
            </a:r>
            <a:endParaRPr lang="en-GB"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2510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59580-1466-6147-3345-BD16624178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8C4E0-E879-1DA9-9CB4-3B15088528FB}"/>
              </a:ext>
            </a:extLst>
          </p:cNvPr>
          <p:cNvSpPr>
            <a:spLocks noGrp="1"/>
          </p:cNvSpPr>
          <p:nvPr>
            <p:ph sz="half" idx="1"/>
          </p:nvPr>
        </p:nvSpPr>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In this exercise those parameters will be set from the launch file, to allow the user change them without needing to open the code to change them.</a:t>
            </a:r>
          </a:p>
          <a:p>
            <a:endParaRPr lang="en-US" dirty="0"/>
          </a:p>
          <a:p>
            <a:endParaRPr lang="en-US" dirty="0"/>
          </a:p>
        </p:txBody>
      </p:sp>
      <p:sp>
        <p:nvSpPr>
          <p:cNvPr id="7" name="Content Placeholder 6">
            <a:extLst>
              <a:ext uri="{FF2B5EF4-FFF2-40B4-BE49-F238E27FC236}">
                <a16:creationId xmlns:a16="http://schemas.microsoft.com/office/drawing/2014/main" id="{FDC5B889-AEDD-AC9E-BF78-1BBD88F2B395}"/>
              </a:ext>
            </a:extLst>
          </p:cNvPr>
          <p:cNvSpPr>
            <a:spLocks noGrp="1"/>
          </p:cNvSpPr>
          <p:nvPr>
            <p:ph sz="half" idx="2"/>
          </p:nvPr>
        </p:nvSpPr>
        <p:spPr/>
        <p:txBody>
          <a:bodyPr/>
          <a:lstStyle/>
          <a:p>
            <a:pPr marL="0" indent="0">
              <a:lnSpc>
                <a:spcPct val="150000"/>
              </a:lnSpc>
              <a:buNone/>
            </a:pPr>
            <a:r>
              <a:rPr lang="en-GB" sz="1800" dirty="0">
                <a:latin typeface="Nexa-Bold" panose="01000000000000000000" pitchFamily="2" charset="0"/>
              </a:rPr>
              <a:t>Declaring a parameter</a:t>
            </a:r>
          </a:p>
          <a:p>
            <a:pPr>
              <a:lnSpc>
                <a:spcPct val="150000"/>
              </a:lnSpc>
            </a:pPr>
            <a:r>
              <a:rPr lang="en-GB" sz="1600" dirty="0"/>
              <a:t>A parameter can be declared inside a script as follows.</a:t>
            </a:r>
          </a:p>
          <a:p>
            <a:pPr>
              <a:lnSpc>
                <a:spcPct val="150000"/>
              </a:lnSpc>
            </a:pPr>
            <a:endParaRPr lang="en-GB" sz="1600" dirty="0"/>
          </a:p>
          <a:p>
            <a:pPr>
              <a:lnSpc>
                <a:spcPct val="150000"/>
              </a:lnSpc>
            </a:pPr>
            <a:endParaRPr lang="en-GB" sz="1600" dirty="0"/>
          </a:p>
          <a:p>
            <a:pPr>
              <a:lnSpc>
                <a:spcPct val="150000"/>
              </a:lnSpc>
            </a:pPr>
            <a:r>
              <a:rPr lang="en-GB" sz="1600" dirty="0"/>
              <a:t>To get the value of the parameter can be done as follows.</a:t>
            </a: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528A4368-FCA1-2522-2D14-676B9301C965}"/>
              </a:ext>
            </a:extLst>
          </p:cNvPr>
          <p:cNvSpPr>
            <a:spLocks noGrp="1"/>
          </p:cNvSpPr>
          <p:nvPr>
            <p:ph type="sldNum" sz="quarter" idx="12"/>
          </p:nvPr>
        </p:nvSpPr>
        <p:spPr/>
        <p:txBody>
          <a:bodyPr/>
          <a:lstStyle/>
          <a:p>
            <a:fld id="{E33F180C-7AC5-428A-9DBB-8DF57BA31570}" type="slidenum">
              <a:rPr lang="en-GB" smtClean="0"/>
              <a:pPr/>
              <a:t>28</a:t>
            </a:fld>
            <a:endParaRPr lang="en-GB"/>
          </a:p>
        </p:txBody>
      </p:sp>
      <p:sp>
        <p:nvSpPr>
          <p:cNvPr id="2" name="Title 1">
            <a:extLst>
              <a:ext uri="{FF2B5EF4-FFF2-40B4-BE49-F238E27FC236}">
                <a16:creationId xmlns:a16="http://schemas.microsoft.com/office/drawing/2014/main" id="{AA4965E5-F926-1F4D-2A10-603CEF3F7293}"/>
              </a:ext>
            </a:extLst>
          </p:cNvPr>
          <p:cNvSpPr>
            <a:spLocks noGrp="1"/>
          </p:cNvSpPr>
          <p:nvPr>
            <p:ph type="title"/>
          </p:nvPr>
        </p:nvSpPr>
        <p:spPr/>
        <p:txBody>
          <a:bodyPr/>
          <a:lstStyle/>
          <a:p>
            <a:r>
              <a:rPr lang="en-US" dirty="0"/>
              <a:t>Activity 2 – Launch File Parameters</a:t>
            </a:r>
          </a:p>
        </p:txBody>
      </p:sp>
      <p:sp>
        <p:nvSpPr>
          <p:cNvPr id="6" name="Rectangle 5">
            <a:extLst>
              <a:ext uri="{FF2B5EF4-FFF2-40B4-BE49-F238E27FC236}">
                <a16:creationId xmlns:a16="http://schemas.microsoft.com/office/drawing/2014/main" id="{ABB0529A-0BAF-DF6B-1804-C5C0524897B0}"/>
              </a:ext>
            </a:extLst>
          </p:cNvPr>
          <p:cNvSpPr/>
          <p:nvPr/>
        </p:nvSpPr>
        <p:spPr>
          <a:xfrm>
            <a:off x="838200" y="4216400"/>
            <a:ext cx="5181600" cy="106045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0" dirty="0">
                <a:solidFill>
                  <a:srgbClr val="6A9955"/>
                </a:solidFill>
                <a:effectLst/>
                <a:latin typeface="Consolas" panose="020B0609020204030204" pitchFamily="49" charset="0"/>
              </a:rPr>
              <a:t># DC Motor Parameters	</a:t>
            </a:r>
          </a:p>
          <a:p>
            <a:r>
              <a:rPr lang="en-GB" sz="1200" b="0" dirty="0">
                <a:solidFill>
                  <a:srgbClr val="6A9955"/>
                </a:solidFill>
                <a:effectLst/>
                <a:latin typeface="Consolas" panose="020B0609020204030204" pitchFamily="49" charset="0"/>
              </a:rPr>
              <a:t>#Change them to ROS2 Parameters</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.sample_time</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0.02	</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.param_K</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1.75</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.param_T</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0.5</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.initial_conditions</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0.0</a:t>
            </a:r>
            <a:endParaRPr lang="en-GB" sz="1200"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E77F787-0696-EC4E-1BC8-B6D8771598DB}"/>
              </a:ext>
            </a:extLst>
          </p:cNvPr>
          <p:cNvSpPr/>
          <p:nvPr/>
        </p:nvSpPr>
        <p:spPr>
          <a:xfrm>
            <a:off x="6172200" y="3294680"/>
            <a:ext cx="5181600" cy="268639"/>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400" b="0" dirty="0" err="1">
                <a:solidFill>
                  <a:srgbClr val="569CD6"/>
                </a:solidFill>
                <a:effectLst/>
                <a:latin typeface="Consolas" panose="020B0609020204030204" pitchFamily="49" charset="0"/>
              </a:rPr>
              <a:t>self</a:t>
            </a:r>
            <a:r>
              <a:rPr lang="en-GB" sz="1400" b="0" dirty="0" err="1">
                <a:solidFill>
                  <a:srgbClr val="D4D4D4"/>
                </a:solidFill>
                <a:effectLst/>
                <a:latin typeface="Consolas" panose="020B0609020204030204" pitchFamily="49" charset="0"/>
              </a:rPr>
              <a:t>.declare_parameter</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sample_time</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0.02</a:t>
            </a:r>
            <a:r>
              <a:rPr lang="en-GB" sz="1400" b="0" dirty="0">
                <a:solidFill>
                  <a:srgbClr val="D4D4D4"/>
                </a:solidFill>
                <a:effectLst/>
                <a:latin typeface="Consolas" panose="020B0609020204030204" pitchFamily="49" charset="0"/>
              </a:rPr>
              <a:t>)</a:t>
            </a:r>
          </a:p>
        </p:txBody>
      </p:sp>
      <p:cxnSp>
        <p:nvCxnSpPr>
          <p:cNvPr id="10" name="Straight Arrow Connector 9">
            <a:extLst>
              <a:ext uri="{FF2B5EF4-FFF2-40B4-BE49-F238E27FC236}">
                <a16:creationId xmlns:a16="http://schemas.microsoft.com/office/drawing/2014/main" id="{15ECF5E3-A8E9-3BC0-1A4F-5A9FC585276D}"/>
              </a:ext>
            </a:extLst>
          </p:cNvPr>
          <p:cNvCxnSpPr>
            <a:cxnSpLocks/>
            <a:stCxn id="15" idx="0"/>
          </p:cNvCxnSpPr>
          <p:nvPr/>
        </p:nvCxnSpPr>
        <p:spPr>
          <a:xfrm flipV="1">
            <a:off x="9077172" y="3563319"/>
            <a:ext cx="0" cy="23072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235392-51F2-2C35-A284-B7A63040156C}"/>
              </a:ext>
            </a:extLst>
          </p:cNvPr>
          <p:cNvCxnSpPr>
            <a:cxnSpLocks/>
            <a:stCxn id="16" idx="0"/>
          </p:cNvCxnSpPr>
          <p:nvPr/>
        </p:nvCxnSpPr>
        <p:spPr>
          <a:xfrm flipV="1">
            <a:off x="10254854" y="3563319"/>
            <a:ext cx="0" cy="241047"/>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7EB70E-E825-ACB7-CD94-37D5078F2BE8}"/>
              </a:ext>
            </a:extLst>
          </p:cNvPr>
          <p:cNvSpPr txBox="1"/>
          <p:nvPr/>
        </p:nvSpPr>
        <p:spPr>
          <a:xfrm>
            <a:off x="8716567" y="3794047"/>
            <a:ext cx="721210" cy="307777"/>
          </a:xfrm>
          <a:prstGeom prst="rect">
            <a:avLst/>
          </a:prstGeom>
          <a:noFill/>
        </p:spPr>
        <p:txBody>
          <a:bodyPr wrap="square" rtlCol="0">
            <a:spAutoFit/>
          </a:bodyPr>
          <a:lstStyle/>
          <a:p>
            <a:pPr algn="ctr"/>
            <a:r>
              <a:rPr lang="en-GB" sz="1400" dirty="0">
                <a:latin typeface="Nexa-Regular" panose="01000000000000000000" pitchFamily="2" charset="0"/>
              </a:rPr>
              <a:t>Name</a:t>
            </a:r>
          </a:p>
        </p:txBody>
      </p:sp>
      <p:sp>
        <p:nvSpPr>
          <p:cNvPr id="16" name="TextBox 15">
            <a:extLst>
              <a:ext uri="{FF2B5EF4-FFF2-40B4-BE49-F238E27FC236}">
                <a16:creationId xmlns:a16="http://schemas.microsoft.com/office/drawing/2014/main" id="{E14E8435-7BCD-F26F-74B8-2861949B49B1}"/>
              </a:ext>
            </a:extLst>
          </p:cNvPr>
          <p:cNvSpPr txBox="1"/>
          <p:nvPr/>
        </p:nvSpPr>
        <p:spPr>
          <a:xfrm>
            <a:off x="9651207" y="3804366"/>
            <a:ext cx="1207294" cy="307777"/>
          </a:xfrm>
          <a:prstGeom prst="rect">
            <a:avLst/>
          </a:prstGeom>
          <a:noFill/>
        </p:spPr>
        <p:txBody>
          <a:bodyPr wrap="square" rtlCol="0">
            <a:spAutoFit/>
          </a:bodyPr>
          <a:lstStyle/>
          <a:p>
            <a:pPr algn="ctr"/>
            <a:r>
              <a:rPr lang="en-GB" sz="1400" dirty="0">
                <a:latin typeface="Nexa-Regular" panose="01000000000000000000" pitchFamily="2" charset="0"/>
              </a:rPr>
              <a:t>Initial Value</a:t>
            </a:r>
          </a:p>
        </p:txBody>
      </p:sp>
      <p:sp>
        <p:nvSpPr>
          <p:cNvPr id="23" name="Rectangle 22">
            <a:extLst>
              <a:ext uri="{FF2B5EF4-FFF2-40B4-BE49-F238E27FC236}">
                <a16:creationId xmlns:a16="http://schemas.microsoft.com/office/drawing/2014/main" id="{5B3C5311-A50E-08FF-A3F9-AEDE1D33768B}"/>
              </a:ext>
            </a:extLst>
          </p:cNvPr>
          <p:cNvSpPr/>
          <p:nvPr/>
        </p:nvSpPr>
        <p:spPr>
          <a:xfrm>
            <a:off x="6172200" y="5142530"/>
            <a:ext cx="5181600" cy="268639"/>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.sample_time</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sample_time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).value</a:t>
            </a:r>
          </a:p>
        </p:txBody>
      </p:sp>
      <p:cxnSp>
        <p:nvCxnSpPr>
          <p:cNvPr id="24" name="Straight Arrow Connector 23">
            <a:extLst>
              <a:ext uri="{FF2B5EF4-FFF2-40B4-BE49-F238E27FC236}">
                <a16:creationId xmlns:a16="http://schemas.microsoft.com/office/drawing/2014/main" id="{88FC4AC2-FCA9-F908-2056-3C55FE177F99}"/>
              </a:ext>
            </a:extLst>
          </p:cNvPr>
          <p:cNvCxnSpPr>
            <a:cxnSpLocks/>
            <a:stCxn id="25" idx="0"/>
          </p:cNvCxnSpPr>
          <p:nvPr/>
        </p:nvCxnSpPr>
        <p:spPr>
          <a:xfrm flipV="1">
            <a:off x="6971704" y="5411169"/>
            <a:ext cx="0" cy="2425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ECFAEDC-C3F8-2480-C9C2-A30E092D9B39}"/>
              </a:ext>
            </a:extLst>
          </p:cNvPr>
          <p:cNvSpPr txBox="1"/>
          <p:nvPr/>
        </p:nvSpPr>
        <p:spPr>
          <a:xfrm>
            <a:off x="6172200" y="5653743"/>
            <a:ext cx="1599008" cy="523220"/>
          </a:xfrm>
          <a:prstGeom prst="rect">
            <a:avLst/>
          </a:prstGeom>
          <a:noFill/>
        </p:spPr>
        <p:txBody>
          <a:bodyPr wrap="square" rtlCol="0">
            <a:spAutoFit/>
          </a:bodyPr>
          <a:lstStyle/>
          <a:p>
            <a:pPr algn="ctr"/>
            <a:r>
              <a:rPr lang="en-GB" sz="1400" dirty="0">
                <a:latin typeface="Nexa-Regular" panose="01000000000000000000" pitchFamily="2" charset="0"/>
              </a:rPr>
              <a:t>Variable to store the value</a:t>
            </a:r>
          </a:p>
        </p:txBody>
      </p:sp>
      <p:sp>
        <p:nvSpPr>
          <p:cNvPr id="28" name="TextBox 27">
            <a:extLst>
              <a:ext uri="{FF2B5EF4-FFF2-40B4-BE49-F238E27FC236}">
                <a16:creationId xmlns:a16="http://schemas.microsoft.com/office/drawing/2014/main" id="{6905A71C-14D1-83E3-7D7B-AB4EDC592AE5}"/>
              </a:ext>
            </a:extLst>
          </p:cNvPr>
          <p:cNvSpPr txBox="1"/>
          <p:nvPr/>
        </p:nvSpPr>
        <p:spPr>
          <a:xfrm>
            <a:off x="9182696" y="5681035"/>
            <a:ext cx="1599008" cy="523220"/>
          </a:xfrm>
          <a:prstGeom prst="rect">
            <a:avLst/>
          </a:prstGeom>
          <a:noFill/>
        </p:spPr>
        <p:txBody>
          <a:bodyPr wrap="square" rtlCol="0">
            <a:spAutoFit/>
          </a:bodyPr>
          <a:lstStyle/>
          <a:p>
            <a:pPr algn="ctr"/>
            <a:r>
              <a:rPr lang="en-GB" sz="1400" dirty="0">
                <a:latin typeface="Nexa-Regular" panose="01000000000000000000" pitchFamily="2" charset="0"/>
              </a:rPr>
              <a:t>Name of the parameter</a:t>
            </a:r>
          </a:p>
        </p:txBody>
      </p:sp>
      <p:cxnSp>
        <p:nvCxnSpPr>
          <p:cNvPr id="29" name="Straight Arrow Connector 28">
            <a:extLst>
              <a:ext uri="{FF2B5EF4-FFF2-40B4-BE49-F238E27FC236}">
                <a16:creationId xmlns:a16="http://schemas.microsoft.com/office/drawing/2014/main" id="{753B0D37-484F-6F23-E004-0F78DDD3D6E8}"/>
              </a:ext>
            </a:extLst>
          </p:cNvPr>
          <p:cNvCxnSpPr>
            <a:cxnSpLocks/>
            <a:stCxn id="28" idx="0"/>
          </p:cNvCxnSpPr>
          <p:nvPr/>
        </p:nvCxnSpPr>
        <p:spPr>
          <a:xfrm flipV="1">
            <a:off x="9982200" y="5411169"/>
            <a:ext cx="0" cy="26986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60DED4C-E6F5-6901-2459-B770AD6F7A30}"/>
              </a:ext>
            </a:extLst>
          </p:cNvPr>
          <p:cNvSpPr txBox="1"/>
          <p:nvPr/>
        </p:nvSpPr>
        <p:spPr>
          <a:xfrm>
            <a:off x="10254854" y="5717290"/>
            <a:ext cx="1599008" cy="307777"/>
          </a:xfrm>
          <a:prstGeom prst="rect">
            <a:avLst/>
          </a:prstGeom>
          <a:noFill/>
        </p:spPr>
        <p:txBody>
          <a:bodyPr wrap="square" rtlCol="0">
            <a:spAutoFit/>
          </a:bodyPr>
          <a:lstStyle/>
          <a:p>
            <a:pPr algn="ctr"/>
            <a:r>
              <a:rPr lang="en-GB" sz="1400" dirty="0">
                <a:latin typeface="Nexa-Regular" panose="01000000000000000000" pitchFamily="2" charset="0"/>
              </a:rPr>
              <a:t>Value</a:t>
            </a:r>
          </a:p>
        </p:txBody>
      </p:sp>
      <p:cxnSp>
        <p:nvCxnSpPr>
          <p:cNvPr id="33" name="Straight Arrow Connector 32">
            <a:extLst>
              <a:ext uri="{FF2B5EF4-FFF2-40B4-BE49-F238E27FC236}">
                <a16:creationId xmlns:a16="http://schemas.microsoft.com/office/drawing/2014/main" id="{EB85027C-8E51-CB32-0D5C-861A4CC5F96D}"/>
              </a:ext>
            </a:extLst>
          </p:cNvPr>
          <p:cNvCxnSpPr>
            <a:cxnSpLocks/>
            <a:stCxn id="32" idx="0"/>
          </p:cNvCxnSpPr>
          <p:nvPr/>
        </p:nvCxnSpPr>
        <p:spPr>
          <a:xfrm flipV="1">
            <a:off x="11054358" y="5451910"/>
            <a:ext cx="0" cy="26538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433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18D6D-5D54-B828-A5C4-E010E6913E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98E-E1A3-236A-F247-D882B1BF4743}"/>
              </a:ext>
            </a:extLst>
          </p:cNvPr>
          <p:cNvSpPr>
            <a:spLocks noGrp="1"/>
          </p:cNvSpPr>
          <p:nvPr>
            <p:ph sz="half" idx="1"/>
          </p:nvPr>
        </p:nvSpPr>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Declare the following parameters in your code inside our constructor.</a:t>
            </a:r>
          </a:p>
          <a:p>
            <a:endParaRPr lang="en-US" dirty="0"/>
          </a:p>
          <a:p>
            <a:endParaRPr lang="en-US" dirty="0"/>
          </a:p>
        </p:txBody>
      </p:sp>
      <p:sp>
        <p:nvSpPr>
          <p:cNvPr id="7" name="Content Placeholder 6">
            <a:extLst>
              <a:ext uri="{FF2B5EF4-FFF2-40B4-BE49-F238E27FC236}">
                <a16:creationId xmlns:a16="http://schemas.microsoft.com/office/drawing/2014/main" id="{4A861289-68D5-F3F4-A823-6511F884E069}"/>
              </a:ext>
            </a:extLst>
          </p:cNvPr>
          <p:cNvSpPr>
            <a:spLocks noGrp="1"/>
          </p:cNvSpPr>
          <p:nvPr>
            <p:ph sz="half" idx="2"/>
          </p:nvPr>
        </p:nvSpPr>
        <p:spPr/>
        <p:txBody>
          <a:bodyPr/>
          <a:lstStyle/>
          <a:p>
            <a:pPr marL="0" indent="0">
              <a:lnSpc>
                <a:spcPct val="150000"/>
              </a:lnSpc>
              <a:buNone/>
            </a:pPr>
            <a:r>
              <a:rPr lang="en-GB" sz="1800" dirty="0">
                <a:latin typeface="Nexa-Bold" panose="01000000000000000000" pitchFamily="2" charset="0"/>
              </a:rPr>
              <a:t>Instructions</a:t>
            </a:r>
          </a:p>
          <a:p>
            <a:pPr>
              <a:lnSpc>
                <a:spcPct val="150000"/>
              </a:lnSpc>
            </a:pPr>
            <a:r>
              <a:rPr lang="en-GB" sz="1600" dirty="0"/>
              <a:t>A Set the variables to be used with the parameter values.</a:t>
            </a: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412DADDD-E900-DDA7-53E0-8344419F802E}"/>
              </a:ext>
            </a:extLst>
          </p:cNvPr>
          <p:cNvSpPr>
            <a:spLocks noGrp="1"/>
          </p:cNvSpPr>
          <p:nvPr>
            <p:ph type="sldNum" sz="quarter" idx="12"/>
          </p:nvPr>
        </p:nvSpPr>
        <p:spPr/>
        <p:txBody>
          <a:bodyPr/>
          <a:lstStyle/>
          <a:p>
            <a:fld id="{E33F180C-7AC5-428A-9DBB-8DF57BA31570}" type="slidenum">
              <a:rPr lang="en-GB" smtClean="0"/>
              <a:pPr/>
              <a:t>29</a:t>
            </a:fld>
            <a:endParaRPr lang="en-GB"/>
          </a:p>
        </p:txBody>
      </p:sp>
      <p:sp>
        <p:nvSpPr>
          <p:cNvPr id="2" name="Title 1">
            <a:extLst>
              <a:ext uri="{FF2B5EF4-FFF2-40B4-BE49-F238E27FC236}">
                <a16:creationId xmlns:a16="http://schemas.microsoft.com/office/drawing/2014/main" id="{F6D3808B-5FEB-3921-86AA-E436558D2835}"/>
              </a:ext>
            </a:extLst>
          </p:cNvPr>
          <p:cNvSpPr>
            <a:spLocks noGrp="1"/>
          </p:cNvSpPr>
          <p:nvPr>
            <p:ph type="title"/>
          </p:nvPr>
        </p:nvSpPr>
        <p:spPr/>
        <p:txBody>
          <a:bodyPr/>
          <a:lstStyle/>
          <a:p>
            <a:r>
              <a:rPr lang="en-US" dirty="0"/>
              <a:t>Activity 2 – Launch File Parameters</a:t>
            </a:r>
          </a:p>
        </p:txBody>
      </p:sp>
      <p:sp>
        <p:nvSpPr>
          <p:cNvPr id="6" name="Rectangle 5">
            <a:extLst>
              <a:ext uri="{FF2B5EF4-FFF2-40B4-BE49-F238E27FC236}">
                <a16:creationId xmlns:a16="http://schemas.microsoft.com/office/drawing/2014/main" id="{CC158EEB-5C60-8F79-C4E2-76041E8E374F}"/>
              </a:ext>
            </a:extLst>
          </p:cNvPr>
          <p:cNvSpPr/>
          <p:nvPr/>
        </p:nvSpPr>
        <p:spPr>
          <a:xfrm>
            <a:off x="838200" y="3214300"/>
            <a:ext cx="5181600" cy="1713531"/>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200" b="0" dirty="0">
                <a:solidFill>
                  <a:srgbClr val="6A9955"/>
                </a:solidFill>
                <a:effectLst/>
                <a:latin typeface="Consolas" panose="020B0609020204030204" pitchFamily="49" charset="0"/>
              </a:rPr>
              <a:t># Declare parameters</a:t>
            </a:r>
            <a:endParaRPr lang="en-GB" sz="1200" b="0" dirty="0">
              <a:solidFill>
                <a:srgbClr val="D4D4D4"/>
              </a:solidFill>
              <a:effectLst/>
              <a:latin typeface="Consolas" panose="020B0609020204030204" pitchFamily="49" charset="0"/>
            </a:endParaRPr>
          </a:p>
          <a:p>
            <a:pPr>
              <a:lnSpc>
                <a:spcPts val="1425"/>
              </a:lnSpc>
            </a:pPr>
            <a:r>
              <a:rPr lang="en-GB" sz="1200" b="0" dirty="0">
                <a:solidFill>
                  <a:srgbClr val="6A9955"/>
                </a:solidFill>
                <a:effectLst/>
                <a:latin typeface="Consolas" panose="020B0609020204030204" pitchFamily="49" charset="0"/>
              </a:rPr>
              <a:t># System sample time in seconds</a:t>
            </a:r>
            <a:endParaRPr lang="en-GB" sz="1200" b="0" dirty="0">
              <a:solidFill>
                <a:srgbClr val="D4D4D4"/>
              </a:solidFill>
              <a:effectLst/>
              <a:latin typeface="Consolas" panose="020B0609020204030204" pitchFamily="49" charset="0"/>
            </a:endParaRPr>
          </a:p>
          <a:p>
            <a:pPr>
              <a:lnSpc>
                <a:spcPts val="1425"/>
              </a:lnSpc>
            </a:pP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.declare_parameter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sample_time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0.02</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6A9955"/>
                </a:solidFill>
                <a:effectLst/>
                <a:latin typeface="Consolas" panose="020B0609020204030204" pitchFamily="49" charset="0"/>
              </a:rPr>
              <a:t># System gain K</a:t>
            </a:r>
            <a:endParaRPr lang="en-GB" sz="1200" b="0" dirty="0">
              <a:solidFill>
                <a:srgbClr val="D4D4D4"/>
              </a:solidFill>
              <a:effectLst/>
              <a:latin typeface="Consolas" panose="020B0609020204030204" pitchFamily="49" charset="0"/>
            </a:endParaRPr>
          </a:p>
          <a:p>
            <a:pPr>
              <a:lnSpc>
                <a:spcPts val="1425"/>
              </a:lnSpc>
            </a:pP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.declare_parameter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1.75</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6A9955"/>
                </a:solidFill>
                <a:effectLst/>
                <a:latin typeface="Consolas" panose="020B0609020204030204" pitchFamily="49" charset="0"/>
              </a:rPr>
              <a:t># System time constant Tau</a:t>
            </a:r>
            <a:endParaRPr lang="en-GB" sz="1200" b="0" dirty="0">
              <a:solidFill>
                <a:srgbClr val="D4D4D4"/>
              </a:solidFill>
              <a:effectLst/>
              <a:latin typeface="Consolas" panose="020B0609020204030204" pitchFamily="49" charset="0"/>
            </a:endParaRPr>
          </a:p>
          <a:p>
            <a:pPr>
              <a:lnSpc>
                <a:spcPts val="1425"/>
              </a:lnSpc>
            </a:pP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.declare_parameter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sys_tau_T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0.5</a:t>
            </a:r>
            <a:r>
              <a:rPr lang="en-GB" sz="1200" b="0" dirty="0">
                <a:solidFill>
                  <a:srgbClr val="D4D4D4"/>
                </a:solidFill>
                <a:effectLst/>
                <a:latin typeface="Consolas" panose="020B0609020204030204" pitchFamily="49" charset="0"/>
              </a:rPr>
              <a:t>)         </a:t>
            </a:r>
          </a:p>
          <a:p>
            <a:pPr>
              <a:lnSpc>
                <a:spcPts val="1425"/>
              </a:lnSpc>
            </a:pPr>
            <a:r>
              <a:rPr lang="en-GB" sz="1200" b="0" dirty="0">
                <a:solidFill>
                  <a:srgbClr val="6A9955"/>
                </a:solidFill>
                <a:effectLst/>
                <a:latin typeface="Consolas" panose="020B0609020204030204" pitchFamily="49" charset="0"/>
              </a:rPr>
              <a:t># System initial conditions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.declare_parameter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initial_conditions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0.0</a:t>
            </a:r>
            <a:r>
              <a:rPr lang="en-GB" sz="1200" b="0" dirty="0">
                <a:solidFill>
                  <a:srgbClr val="D4D4D4"/>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2BD03C9B-0A77-4A4E-9C56-97BEFFE108E6}"/>
              </a:ext>
            </a:extLst>
          </p:cNvPr>
          <p:cNvSpPr/>
          <p:nvPr/>
        </p:nvSpPr>
        <p:spPr>
          <a:xfrm>
            <a:off x="6172199" y="3294680"/>
            <a:ext cx="5181601" cy="1366451"/>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0" dirty="0">
                <a:solidFill>
                  <a:srgbClr val="6A9955"/>
                </a:solidFill>
                <a:effectLst/>
                <a:latin typeface="Consolas" panose="020B0609020204030204" pitchFamily="49" charset="0"/>
              </a:rPr>
              <a:t># DC Motor Parameters</a:t>
            </a:r>
            <a:endParaRPr lang="en-GB" sz="1200" b="0" dirty="0">
              <a:solidFill>
                <a:srgbClr val="D4D4D4"/>
              </a:solidFill>
              <a:effectLst/>
              <a:latin typeface="Consolas" panose="020B0609020204030204" pitchFamily="49" charset="0"/>
            </a:endParaRP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.sample_time</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sample_time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).value</a:t>
            </a: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.param_K</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).value</a:t>
            </a: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.param_T</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sys_tau_T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).value</a:t>
            </a:r>
          </a:p>
          <a:p>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.initial_conditions</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.get_parameter</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initial_conditions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).value</a:t>
            </a:r>
          </a:p>
        </p:txBody>
      </p:sp>
    </p:spTree>
    <p:extLst>
      <p:ext uri="{BB962C8B-B14F-4D97-AF65-F5344CB8AC3E}">
        <p14:creationId xmlns:p14="http://schemas.microsoft.com/office/powerpoint/2010/main" val="187836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Namespaces</a:t>
            </a:r>
          </a:p>
        </p:txBody>
      </p:sp>
    </p:spTree>
    <p:extLst>
      <p:ext uri="{BB962C8B-B14F-4D97-AF65-F5344CB8AC3E}">
        <p14:creationId xmlns:p14="http://schemas.microsoft.com/office/powerpoint/2010/main" val="142291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673B8-93E0-7819-E4C8-F4F742F22D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9C915-4CDA-88B0-37AE-B6BB3159EB06}"/>
              </a:ext>
            </a:extLst>
          </p:cNvPr>
          <p:cNvSpPr>
            <a:spLocks noGrp="1"/>
          </p:cNvSpPr>
          <p:nvPr>
            <p:ph sz="half" idx="1"/>
          </p:nvPr>
        </p:nvSpPr>
        <p:spPr>
          <a:xfrm>
            <a:off x="1" y="1590675"/>
            <a:ext cx="6334124" cy="5276850"/>
          </a:xfrm>
          <a:solidFill>
            <a:schemeClr val="tx2">
              <a:lumMod val="50000"/>
            </a:schemeClr>
          </a:solidFill>
        </p:spPr>
        <p:txBody>
          <a:bodyPr>
            <a:noAutofit/>
          </a:bodyPr>
          <a:lstStyle/>
          <a:p>
            <a:pPr marL="0" indent="0">
              <a:lnSpc>
                <a:spcPct val="100000"/>
              </a:lnSpc>
              <a:spcBef>
                <a:spcPts val="0"/>
              </a:spcBef>
              <a:buNone/>
            </a:pPr>
            <a:r>
              <a:rPr lang="en-GB" sz="1100" b="0" dirty="0">
                <a:solidFill>
                  <a:srgbClr val="6A9955"/>
                </a:solidFill>
                <a:effectLst/>
                <a:latin typeface="Consolas" panose="020B0609020204030204" pitchFamily="49" charset="0"/>
              </a:rPr>
              <a:t># Imports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rclpy.node</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Node</a:t>
            </a:r>
          </a:p>
          <a:p>
            <a:pPr marL="0" indent="0">
              <a:lnSpc>
                <a:spcPct val="10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std_msgs.msg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Float32</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6A9955"/>
                </a:solidFill>
                <a:effectLst/>
                <a:latin typeface="Consolas" panose="020B0609020204030204" pitchFamily="49" charset="0"/>
              </a:rPr>
              <a:t>#Class Definition</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class</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DCMotor</a:t>
            </a:r>
            <a:r>
              <a:rPr lang="en-GB" sz="1100" b="0" dirty="0">
                <a:solidFill>
                  <a:srgbClr val="D4D4D4"/>
                </a:solidFill>
                <a:effectLst/>
                <a:latin typeface="Consolas" panose="020B0609020204030204" pitchFamily="49" charset="0"/>
              </a:rPr>
              <a:t>(Node):</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marL="0" indent="0">
              <a:lnSpc>
                <a:spcPct val="100000"/>
              </a:lnSpc>
              <a:spcBef>
                <a:spcPts val="0"/>
              </a:spcBef>
              <a:buNone/>
            </a:pPr>
            <a:r>
              <a:rPr lang="en-GB" sz="1100" b="0" dirty="0">
                <a:solidFill>
                  <a:srgbClr val="D4D4D4"/>
                </a:solidFill>
                <a:effectLst/>
                <a:latin typeface="Consolas" panose="020B0609020204030204" pitchFamily="49" charset="0"/>
              </a:rPr>
              <a:t>        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Declare parameters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System sample time in seconds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.declare_parameter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sample_time</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0.02</a:t>
            </a:r>
            <a:r>
              <a:rPr lang="en-GB" sz="1100" b="0" dirty="0">
                <a:solidFill>
                  <a:srgbClr val="D4D4D4"/>
                </a:solidFill>
                <a:effectLst/>
                <a:latin typeface="Consolas" panose="020B0609020204030204" pitchFamily="49" charset="0"/>
              </a:rPr>
              <a:t>)</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System gain K</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.declare_parameter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sys_gain_K</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1.75</a:t>
            </a:r>
            <a:r>
              <a:rPr lang="en-GB" sz="1100" b="0" dirty="0">
                <a:solidFill>
                  <a:srgbClr val="D4D4D4"/>
                </a:solidFill>
                <a:effectLst/>
                <a:latin typeface="Consolas" panose="020B0609020204030204" pitchFamily="49" charset="0"/>
              </a:rPr>
              <a:t>)</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System time constant Tau</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.declare_parameter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sys_tau_T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0.5</a:t>
            </a:r>
            <a:r>
              <a:rPr lang="en-GB" sz="1100" b="0" dirty="0">
                <a:solidFill>
                  <a:srgbClr val="D4D4D4"/>
                </a:solidFill>
                <a:effectLst/>
                <a:latin typeface="Consolas" panose="020B0609020204030204" pitchFamily="49" charset="0"/>
              </a:rPr>
              <a:t>)         </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System initial conditions </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.declare_parameter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initial_conditions</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0.0</a:t>
            </a:r>
            <a:r>
              <a:rPr lang="en-GB" sz="1100" b="0" dirty="0">
                <a:solidFill>
                  <a:srgbClr val="D4D4D4"/>
                </a:solidFill>
                <a:effectLst/>
                <a:latin typeface="Consolas" panose="020B0609020204030204" pitchFamily="49" charset="0"/>
              </a:rPr>
              <a:t>)</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DC Motor Parameters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.sample_time</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sample_time</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).value</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.param_K</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sys_gain_K</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).value</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.param_T</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sys_tau_T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).value</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.initial_conditions</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initial_conditions</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).value</a:t>
            </a:r>
          </a:p>
          <a:p>
            <a:pPr marL="0" indent="0">
              <a:lnSpc>
                <a:spcPct val="100000"/>
              </a:lnSpc>
              <a:spcBef>
                <a:spcPts val="0"/>
              </a:spcBef>
              <a:buNone/>
            </a:pPr>
            <a:endParaRPr lang="en-GB" sz="1100" dirty="0">
              <a:solidFill>
                <a:srgbClr val="D4D4D4"/>
              </a:solidFill>
              <a:latin typeface="Consolas" panose="020B0609020204030204" pitchFamily="49" charset="0"/>
            </a:endParaRPr>
          </a:p>
          <a:p>
            <a:pPr marL="0" indent="0">
              <a:lnSpc>
                <a:spcPct val="100000"/>
              </a:lnSpc>
              <a:spcBef>
                <a:spcPts val="0"/>
              </a:spcBef>
              <a:buNone/>
            </a:pP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dirty="0">
                <a:solidFill>
                  <a:srgbClr val="D4D4D4"/>
                </a:solidFill>
                <a:latin typeface="Consolas" panose="020B0609020204030204" pitchFamily="49" charset="0"/>
              </a:rPr>
              <a:t>        . . . </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p>
        </p:txBody>
      </p:sp>
      <p:sp>
        <p:nvSpPr>
          <p:cNvPr id="4" name="Slide Number Placeholder 3">
            <a:extLst>
              <a:ext uri="{FF2B5EF4-FFF2-40B4-BE49-F238E27FC236}">
                <a16:creationId xmlns:a16="http://schemas.microsoft.com/office/drawing/2014/main" id="{3FB6F1E4-3CCD-27DD-922C-94DB837E7AF1}"/>
              </a:ext>
            </a:extLst>
          </p:cNvPr>
          <p:cNvSpPr>
            <a:spLocks noGrp="1"/>
          </p:cNvSpPr>
          <p:nvPr>
            <p:ph type="sldNum" sz="quarter" idx="12"/>
          </p:nvPr>
        </p:nvSpPr>
        <p:spPr/>
        <p:txBody>
          <a:bodyPr/>
          <a:lstStyle/>
          <a:p>
            <a:fld id="{E33F180C-7AC5-428A-9DBB-8DF57BA31570}" type="slidenum">
              <a:rPr lang="en-GB" smtClean="0"/>
              <a:t>30</a:t>
            </a:fld>
            <a:endParaRPr lang="en-GB" dirty="0"/>
          </a:p>
        </p:txBody>
      </p:sp>
      <p:sp>
        <p:nvSpPr>
          <p:cNvPr id="2" name="Title 1">
            <a:extLst>
              <a:ext uri="{FF2B5EF4-FFF2-40B4-BE49-F238E27FC236}">
                <a16:creationId xmlns:a16="http://schemas.microsoft.com/office/drawing/2014/main" id="{E708A475-055E-AAD7-B451-2196F5D3A80D}"/>
              </a:ext>
            </a:extLst>
          </p:cNvPr>
          <p:cNvSpPr>
            <a:spLocks noGrp="1"/>
          </p:cNvSpPr>
          <p:nvPr>
            <p:ph type="title"/>
          </p:nvPr>
        </p:nvSpPr>
        <p:spPr/>
        <p:txBody>
          <a:bodyPr/>
          <a:lstStyle/>
          <a:p>
            <a:r>
              <a:rPr lang="en-GB" dirty="0"/>
              <a:t>dc_motor.py</a:t>
            </a:r>
          </a:p>
        </p:txBody>
      </p:sp>
      <p:sp>
        <p:nvSpPr>
          <p:cNvPr id="5" name="TextBox 4">
            <a:extLst>
              <a:ext uri="{FF2B5EF4-FFF2-40B4-BE49-F238E27FC236}">
                <a16:creationId xmlns:a16="http://schemas.microsoft.com/office/drawing/2014/main" id="{19E47BF0-45F2-82E2-AB89-F999C32C2686}"/>
              </a:ext>
            </a:extLst>
          </p:cNvPr>
          <p:cNvSpPr txBox="1"/>
          <p:nvPr/>
        </p:nvSpPr>
        <p:spPr>
          <a:xfrm>
            <a:off x="4905374" y="1590675"/>
            <a:ext cx="1428751" cy="369332"/>
          </a:xfrm>
          <a:prstGeom prst="rect">
            <a:avLst/>
          </a:prstGeom>
          <a:noFill/>
        </p:spPr>
        <p:txBody>
          <a:bodyPr wrap="square" rtlCol="0">
            <a:spAutoFit/>
          </a:bodyPr>
          <a:lstStyle/>
          <a:p>
            <a:r>
              <a:rPr lang="en-GB" dirty="0">
                <a:solidFill>
                  <a:srgbClr val="FF0000"/>
                </a:solidFill>
              </a:rPr>
              <a:t>Libraries</a:t>
            </a:r>
          </a:p>
        </p:txBody>
      </p:sp>
      <p:sp>
        <p:nvSpPr>
          <p:cNvPr id="6" name="TextBox 5">
            <a:extLst>
              <a:ext uri="{FF2B5EF4-FFF2-40B4-BE49-F238E27FC236}">
                <a16:creationId xmlns:a16="http://schemas.microsoft.com/office/drawing/2014/main" id="{C463AA00-16EF-603A-1112-FBDD7196BBB4}"/>
              </a:ext>
            </a:extLst>
          </p:cNvPr>
          <p:cNvSpPr txBox="1"/>
          <p:nvPr/>
        </p:nvSpPr>
        <p:spPr>
          <a:xfrm>
            <a:off x="4905375" y="3627844"/>
            <a:ext cx="1428750" cy="646331"/>
          </a:xfrm>
          <a:prstGeom prst="rect">
            <a:avLst/>
          </a:prstGeom>
          <a:noFill/>
        </p:spPr>
        <p:txBody>
          <a:bodyPr wrap="square" rtlCol="0">
            <a:spAutoFit/>
          </a:bodyPr>
          <a:lstStyle/>
          <a:p>
            <a:r>
              <a:rPr lang="en-GB" dirty="0">
                <a:solidFill>
                  <a:srgbClr val="FF0000"/>
                </a:solidFill>
              </a:rPr>
              <a:t>Declare parameters </a:t>
            </a:r>
          </a:p>
        </p:txBody>
      </p:sp>
      <p:sp>
        <p:nvSpPr>
          <p:cNvPr id="13" name="Content Placeholder 12">
            <a:extLst>
              <a:ext uri="{FF2B5EF4-FFF2-40B4-BE49-F238E27FC236}">
                <a16:creationId xmlns:a16="http://schemas.microsoft.com/office/drawing/2014/main" id="{54EB90DF-0B20-9979-E4FA-DA9CAB3EE402}"/>
              </a:ext>
            </a:extLst>
          </p:cNvPr>
          <p:cNvSpPr>
            <a:spLocks noGrp="1"/>
          </p:cNvSpPr>
          <p:nvPr>
            <p:ph sz="half" idx="2"/>
          </p:nvPr>
        </p:nvSpPr>
        <p:spPr>
          <a:xfrm>
            <a:off x="6572734" y="1775341"/>
            <a:ext cx="5181600" cy="4351338"/>
          </a:xfrm>
        </p:spPr>
        <p:txBody>
          <a:bodyPr>
            <a:normAutofit/>
          </a:bodyPr>
          <a:lstStyle/>
          <a:p>
            <a:pPr>
              <a:lnSpc>
                <a:spcPct val="150000"/>
              </a:lnSpc>
            </a:pPr>
            <a:r>
              <a:rPr lang="en-GB" sz="1800" dirty="0"/>
              <a:t>The code should look like the one on the left.</a:t>
            </a:r>
          </a:p>
          <a:p>
            <a:pPr>
              <a:lnSpc>
                <a:spcPct val="150000"/>
              </a:lnSpc>
            </a:pPr>
            <a:r>
              <a:rPr lang="en-GB" sz="1800" dirty="0"/>
              <a:t>Open the launch file motor_launch.py.</a:t>
            </a:r>
          </a:p>
          <a:p>
            <a:pPr>
              <a:lnSpc>
                <a:spcPct val="150000"/>
              </a:lnSpc>
            </a:pPr>
            <a:r>
              <a:rPr lang="en-GB" sz="1800" dirty="0"/>
              <a:t>Add the parameters to the </a:t>
            </a:r>
            <a:r>
              <a:rPr lang="en-GB" sz="1800" i="1" dirty="0"/>
              <a:t>motor_node</a:t>
            </a:r>
          </a:p>
        </p:txBody>
      </p:sp>
      <p:sp>
        <p:nvSpPr>
          <p:cNvPr id="14" name="TextBox 13">
            <a:extLst>
              <a:ext uri="{FF2B5EF4-FFF2-40B4-BE49-F238E27FC236}">
                <a16:creationId xmlns:a16="http://schemas.microsoft.com/office/drawing/2014/main" id="{5FFF5497-6BF0-88EA-F96D-21A5C15507FD}"/>
              </a:ext>
            </a:extLst>
          </p:cNvPr>
          <p:cNvSpPr txBox="1"/>
          <p:nvPr/>
        </p:nvSpPr>
        <p:spPr>
          <a:xfrm>
            <a:off x="641155" y="6354246"/>
            <a:ext cx="1863919" cy="369332"/>
          </a:xfrm>
          <a:prstGeom prst="rect">
            <a:avLst/>
          </a:prstGeom>
          <a:noFill/>
        </p:spPr>
        <p:txBody>
          <a:bodyPr wrap="square" rtlCol="0">
            <a:spAutoFit/>
          </a:bodyPr>
          <a:lstStyle/>
          <a:p>
            <a:r>
              <a:rPr lang="en-GB" dirty="0">
                <a:solidFill>
                  <a:srgbClr val="FF0000"/>
                </a:solidFill>
              </a:rPr>
              <a:t>Code Continues</a:t>
            </a:r>
          </a:p>
        </p:txBody>
      </p:sp>
      <p:sp>
        <p:nvSpPr>
          <p:cNvPr id="15" name="Rectangle 14">
            <a:extLst>
              <a:ext uri="{FF2B5EF4-FFF2-40B4-BE49-F238E27FC236}">
                <a16:creationId xmlns:a16="http://schemas.microsoft.com/office/drawing/2014/main" id="{C972C15E-8B81-A44D-A3C2-72692D3B6AAD}"/>
              </a:ext>
            </a:extLst>
          </p:cNvPr>
          <p:cNvSpPr/>
          <p:nvPr/>
        </p:nvSpPr>
        <p:spPr>
          <a:xfrm>
            <a:off x="6572734" y="3951009"/>
            <a:ext cx="5181601" cy="2504709"/>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200" b="0" dirty="0">
                <a:solidFill>
                  <a:srgbClr val="D4D4D4"/>
                </a:solidFill>
                <a:effectLst/>
                <a:latin typeface="Consolas" panose="020B0609020204030204" pitchFamily="49" charset="0"/>
              </a:rPr>
              <a:t>motor_node = Node(name=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motor_sys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motor_control</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dc_motor</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emulate_tty</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True</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parameters=[{</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sample_time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0.02</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1.75</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sys_tau_T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0.5</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initial_conditions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0.0</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p>
          <a:p>
            <a:pPr>
              <a:lnSpc>
                <a:spcPts val="1425"/>
              </a:lnSpc>
            </a:pPr>
            <a:r>
              <a:rPr lang="en-GB" sz="1200" b="0" dirty="0">
                <a:solidFill>
                  <a:srgbClr val="D4D4D4"/>
                </a:solidFill>
                <a:effectLst/>
                <a:latin typeface="Consolas" panose="020B0609020204030204" pitchFamily="49" charset="0"/>
              </a:rPr>
              <a:t>                   ]</a:t>
            </a:r>
          </a:p>
          <a:p>
            <a:pPr>
              <a:lnSpc>
                <a:spcPts val="1425"/>
              </a:lnSpc>
            </a:pPr>
            <a:r>
              <a:rPr lang="en-GB" sz="12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051003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26E5-C060-455E-5426-E45FAE6399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DFEFD-0C5A-9939-C7AA-C663A454D031}"/>
              </a:ext>
            </a:extLst>
          </p:cNvPr>
          <p:cNvSpPr>
            <a:spLocks noGrp="1"/>
          </p:cNvSpPr>
          <p:nvPr>
            <p:ph sz="half" idx="1"/>
          </p:nvPr>
        </p:nvSpPr>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Save and compile the file</a:t>
            </a:r>
          </a:p>
          <a:p>
            <a:pPr>
              <a:lnSpc>
                <a:spcPct val="150000"/>
              </a:lnSpc>
            </a:pPr>
            <a:endParaRPr lang="en-GB" sz="1600" dirty="0"/>
          </a:p>
          <a:p>
            <a:pPr>
              <a:lnSpc>
                <a:spcPct val="150000"/>
              </a:lnSpc>
            </a:pPr>
            <a:endParaRPr lang="en-GB" sz="1600" dirty="0"/>
          </a:p>
          <a:p>
            <a:pPr>
              <a:lnSpc>
                <a:spcPct val="150000"/>
              </a:lnSpc>
            </a:pPr>
            <a:r>
              <a:rPr lang="en-GB" sz="1600" dirty="0"/>
              <a:t>Launch the node</a:t>
            </a:r>
          </a:p>
          <a:p>
            <a:pPr>
              <a:lnSpc>
                <a:spcPct val="150000"/>
              </a:lnSpc>
            </a:pPr>
            <a:endParaRPr lang="en-GB" sz="1600" dirty="0"/>
          </a:p>
          <a:p>
            <a:pPr>
              <a:lnSpc>
                <a:spcPct val="150000"/>
              </a:lnSpc>
            </a:pPr>
            <a:r>
              <a:rPr lang="en-GB" sz="1600" dirty="0"/>
              <a:t>Verify the new parameters on terminal</a:t>
            </a:r>
          </a:p>
          <a:p>
            <a:endParaRPr lang="en-US" dirty="0"/>
          </a:p>
          <a:p>
            <a:endParaRPr lang="en-US" dirty="0"/>
          </a:p>
        </p:txBody>
      </p:sp>
      <p:sp>
        <p:nvSpPr>
          <p:cNvPr id="7" name="Content Placeholder 6">
            <a:extLst>
              <a:ext uri="{FF2B5EF4-FFF2-40B4-BE49-F238E27FC236}">
                <a16:creationId xmlns:a16="http://schemas.microsoft.com/office/drawing/2014/main" id="{358ED38C-7811-639C-9BA9-5F2983BC94B0}"/>
              </a:ext>
            </a:extLst>
          </p:cNvPr>
          <p:cNvSpPr>
            <a:spLocks noGrp="1"/>
          </p:cNvSpPr>
          <p:nvPr>
            <p:ph sz="half" idx="2"/>
          </p:nvPr>
        </p:nvSpPr>
        <p:spPr/>
        <p:txBody>
          <a:bodyPr>
            <a:normAutofit fontScale="92500" lnSpcReduction="10000"/>
          </a:bodyPr>
          <a:lstStyle/>
          <a:p>
            <a:pPr marL="0" indent="0">
              <a:lnSpc>
                <a:spcPct val="150000"/>
              </a:lnSpc>
              <a:buNone/>
            </a:pPr>
            <a:r>
              <a:rPr lang="en-GB" sz="1800" dirty="0">
                <a:latin typeface="Nexa-Bold" panose="01000000000000000000" pitchFamily="2" charset="0"/>
              </a:rPr>
              <a:t>Results</a:t>
            </a:r>
            <a:endParaRPr lang="en-GB" sz="1600" dirty="0"/>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sz="1800" dirty="0">
              <a:latin typeface="Nexa-Bold" panose="01000000000000000000" pitchFamily="2" charset="0"/>
            </a:endParaRPr>
          </a:p>
          <a:p>
            <a:endParaRPr lang="en-GB" sz="1800" dirty="0">
              <a:latin typeface="Nexa-Bold" panose="01000000000000000000" pitchFamily="2" charset="0"/>
            </a:endParaRPr>
          </a:p>
          <a:p>
            <a:pPr>
              <a:lnSpc>
                <a:spcPct val="150000"/>
              </a:lnSpc>
            </a:pPr>
            <a:r>
              <a:rPr lang="en-GB" sz="1600" dirty="0"/>
              <a:t>To change a parameter, you must change it on the launch file and re-build the package using </a:t>
            </a:r>
            <a:r>
              <a:rPr lang="en-GB" sz="1600" dirty="0" err="1"/>
              <a:t>colcon</a:t>
            </a:r>
            <a:r>
              <a:rPr lang="en-GB" sz="1600" dirty="0"/>
              <a:t> build.</a:t>
            </a:r>
            <a:endParaRPr lang="en-GB" sz="1800" dirty="0">
              <a:latin typeface="Nexa-Bold"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5C9C3BB7-614C-B68D-A63C-B513C6049C16}"/>
              </a:ext>
            </a:extLst>
          </p:cNvPr>
          <p:cNvSpPr>
            <a:spLocks noGrp="1"/>
          </p:cNvSpPr>
          <p:nvPr>
            <p:ph type="sldNum" sz="quarter" idx="12"/>
          </p:nvPr>
        </p:nvSpPr>
        <p:spPr/>
        <p:txBody>
          <a:bodyPr/>
          <a:lstStyle/>
          <a:p>
            <a:fld id="{E33F180C-7AC5-428A-9DBB-8DF57BA31570}" type="slidenum">
              <a:rPr lang="en-GB" smtClean="0"/>
              <a:pPr/>
              <a:t>31</a:t>
            </a:fld>
            <a:endParaRPr lang="en-GB"/>
          </a:p>
        </p:txBody>
      </p:sp>
      <p:sp>
        <p:nvSpPr>
          <p:cNvPr id="2" name="Title 1">
            <a:extLst>
              <a:ext uri="{FF2B5EF4-FFF2-40B4-BE49-F238E27FC236}">
                <a16:creationId xmlns:a16="http://schemas.microsoft.com/office/drawing/2014/main" id="{F3ABA96E-7117-658E-2C94-3B5DD3344C80}"/>
              </a:ext>
            </a:extLst>
          </p:cNvPr>
          <p:cNvSpPr>
            <a:spLocks noGrp="1"/>
          </p:cNvSpPr>
          <p:nvPr>
            <p:ph type="title"/>
          </p:nvPr>
        </p:nvSpPr>
        <p:spPr/>
        <p:txBody>
          <a:bodyPr/>
          <a:lstStyle/>
          <a:p>
            <a:r>
              <a:rPr lang="en-US" dirty="0"/>
              <a:t>Activity 2 – Launch File Parameters</a:t>
            </a:r>
          </a:p>
        </p:txBody>
      </p:sp>
      <p:sp>
        <p:nvSpPr>
          <p:cNvPr id="5" name="Rectangle 3">
            <a:extLst>
              <a:ext uri="{FF2B5EF4-FFF2-40B4-BE49-F238E27FC236}">
                <a16:creationId xmlns:a16="http://schemas.microsoft.com/office/drawing/2014/main" id="{EFEECDCB-0443-B778-38F1-FA9DEF59A003}"/>
              </a:ext>
            </a:extLst>
          </p:cNvPr>
          <p:cNvSpPr>
            <a:spLocks noChangeArrowheads="1"/>
          </p:cNvSpPr>
          <p:nvPr/>
        </p:nvSpPr>
        <p:spPr bwMode="auto">
          <a:xfrm>
            <a:off x="790575" y="2939464"/>
            <a:ext cx="5276850"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cd ~/ros2_ws</a:t>
            </a:r>
          </a:p>
          <a:p>
            <a:pPr lvl="1"/>
            <a:r>
              <a:rPr lang="en-US" sz="1400" dirty="0">
                <a:latin typeface="Consolas" panose="020B0609020204030204" pitchFamily="49" charset="0"/>
              </a:rPr>
              <a:t>$ </a:t>
            </a:r>
            <a:r>
              <a:rPr lang="en-US" sz="1400" dirty="0" err="1">
                <a:latin typeface="Consolas" panose="020B0609020204030204" pitchFamily="49" charset="0"/>
              </a:rPr>
              <a:t>colcon</a:t>
            </a:r>
            <a:r>
              <a:rPr lang="en-US" sz="1400" dirty="0">
                <a:latin typeface="Consolas" panose="020B0609020204030204" pitchFamily="49" charset="0"/>
              </a:rPr>
              <a:t> build</a:t>
            </a:r>
          </a:p>
          <a:p>
            <a:pPr lvl="1"/>
            <a:r>
              <a:rPr lang="en-US" sz="1400" dirty="0">
                <a:latin typeface="Consolas" panose="020B0609020204030204" pitchFamily="49" charset="0"/>
              </a:rPr>
              <a:t>$ source install/</a:t>
            </a:r>
            <a:r>
              <a:rPr lang="en-US" sz="1400" dirty="0" err="1">
                <a:latin typeface="Consolas" panose="020B0609020204030204" pitchFamily="49" charset="0"/>
              </a:rPr>
              <a:t>setup.bash</a:t>
            </a:r>
            <a:endParaRPr lang="en-US" sz="1400" dirty="0">
              <a:latin typeface="Consolas" panose="020B0609020204030204" pitchFamily="49" charset="0"/>
            </a:endParaRPr>
          </a:p>
        </p:txBody>
      </p:sp>
      <p:sp>
        <p:nvSpPr>
          <p:cNvPr id="9" name="Rectangle 3">
            <a:extLst>
              <a:ext uri="{FF2B5EF4-FFF2-40B4-BE49-F238E27FC236}">
                <a16:creationId xmlns:a16="http://schemas.microsoft.com/office/drawing/2014/main" id="{E54279F6-157B-C18E-2F1E-0B8427BA5AC9}"/>
              </a:ext>
            </a:extLst>
          </p:cNvPr>
          <p:cNvSpPr>
            <a:spLocks noChangeArrowheads="1"/>
          </p:cNvSpPr>
          <p:nvPr/>
        </p:nvSpPr>
        <p:spPr bwMode="auto">
          <a:xfrm>
            <a:off x="742950" y="4381587"/>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launch </a:t>
            </a:r>
            <a:r>
              <a:rPr lang="en-US" sz="1400" dirty="0" err="1">
                <a:latin typeface="Consolas" panose="020B0609020204030204" pitchFamily="49" charset="0"/>
              </a:rPr>
              <a:t>motor_control</a:t>
            </a:r>
            <a:r>
              <a:rPr lang="en-US" sz="1400" dirty="0">
                <a:latin typeface="Consolas" panose="020B0609020204030204" pitchFamily="49" charset="0"/>
              </a:rPr>
              <a:t> motor_launch.py</a:t>
            </a:r>
          </a:p>
        </p:txBody>
      </p:sp>
      <p:sp>
        <p:nvSpPr>
          <p:cNvPr id="10" name="Rectangle 3">
            <a:extLst>
              <a:ext uri="{FF2B5EF4-FFF2-40B4-BE49-F238E27FC236}">
                <a16:creationId xmlns:a16="http://schemas.microsoft.com/office/drawing/2014/main" id="{6465E973-6EB1-6D8F-1203-EEBA1DF691FD}"/>
              </a:ext>
            </a:extLst>
          </p:cNvPr>
          <p:cNvSpPr>
            <a:spLocks noChangeArrowheads="1"/>
          </p:cNvSpPr>
          <p:nvPr/>
        </p:nvSpPr>
        <p:spPr bwMode="auto">
          <a:xfrm>
            <a:off x="790575" y="5392823"/>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list</a:t>
            </a:r>
          </a:p>
        </p:txBody>
      </p:sp>
      <p:pic>
        <p:nvPicPr>
          <p:cNvPr id="12" name="Picture 11">
            <a:extLst>
              <a:ext uri="{FF2B5EF4-FFF2-40B4-BE49-F238E27FC236}">
                <a16:creationId xmlns:a16="http://schemas.microsoft.com/office/drawing/2014/main" id="{1D24EBB9-29B7-381A-772A-D28EC72AD31A}"/>
              </a:ext>
            </a:extLst>
          </p:cNvPr>
          <p:cNvPicPr>
            <a:picLocks noChangeAspect="1"/>
          </p:cNvPicPr>
          <p:nvPr/>
        </p:nvPicPr>
        <p:blipFill>
          <a:blip r:embed="rId2"/>
          <a:stretch>
            <a:fillRect/>
          </a:stretch>
        </p:blipFill>
        <p:spPr>
          <a:xfrm>
            <a:off x="7158174" y="2279848"/>
            <a:ext cx="3200847" cy="1505160"/>
          </a:xfrm>
          <a:prstGeom prst="rect">
            <a:avLst/>
          </a:prstGeom>
        </p:spPr>
      </p:pic>
      <p:sp>
        <p:nvSpPr>
          <p:cNvPr id="13" name="Rectangle 3">
            <a:extLst>
              <a:ext uri="{FF2B5EF4-FFF2-40B4-BE49-F238E27FC236}">
                <a16:creationId xmlns:a16="http://schemas.microsoft.com/office/drawing/2014/main" id="{CBB89179-574B-0DC1-A48F-D286B69934E1}"/>
              </a:ext>
            </a:extLst>
          </p:cNvPr>
          <p:cNvSpPr>
            <a:spLocks noChangeArrowheads="1"/>
          </p:cNvSpPr>
          <p:nvPr/>
        </p:nvSpPr>
        <p:spPr bwMode="auto">
          <a:xfrm>
            <a:off x="6181003" y="3981782"/>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param get /</a:t>
            </a:r>
            <a:r>
              <a:rPr lang="en-GB" sz="1400" dirty="0" err="1">
                <a:latin typeface="Consolas" panose="020B0609020204030204" pitchFamily="49" charset="0"/>
              </a:rPr>
              <a:t>motor_sys</a:t>
            </a:r>
            <a:r>
              <a:rPr lang="en-GB" sz="1400" dirty="0">
                <a:latin typeface="Consolas" panose="020B0609020204030204" pitchFamily="49" charset="0"/>
              </a:rPr>
              <a:t> </a:t>
            </a:r>
            <a:r>
              <a:rPr lang="en-GB" sz="1400" dirty="0" err="1">
                <a:latin typeface="Consolas" panose="020B0609020204030204" pitchFamily="49" charset="0"/>
              </a:rPr>
              <a:t>sys_gain_K</a:t>
            </a:r>
            <a:endParaRPr lang="en-US" sz="1400" dirty="0">
              <a:latin typeface="Consolas" panose="020B0609020204030204" pitchFamily="49" charset="0"/>
            </a:endParaRPr>
          </a:p>
        </p:txBody>
      </p:sp>
      <p:pic>
        <p:nvPicPr>
          <p:cNvPr id="15" name="Picture 14">
            <a:extLst>
              <a:ext uri="{FF2B5EF4-FFF2-40B4-BE49-F238E27FC236}">
                <a16:creationId xmlns:a16="http://schemas.microsoft.com/office/drawing/2014/main" id="{A8D21764-7A80-86F7-93BC-044DC069BC50}"/>
              </a:ext>
            </a:extLst>
          </p:cNvPr>
          <p:cNvPicPr>
            <a:picLocks noChangeAspect="1"/>
          </p:cNvPicPr>
          <p:nvPr/>
        </p:nvPicPr>
        <p:blipFill>
          <a:blip r:embed="rId3"/>
          <a:stretch>
            <a:fillRect/>
          </a:stretch>
        </p:blipFill>
        <p:spPr>
          <a:xfrm>
            <a:off x="6181003" y="4421543"/>
            <a:ext cx="5172797" cy="438211"/>
          </a:xfrm>
          <a:prstGeom prst="rect">
            <a:avLst/>
          </a:prstGeom>
        </p:spPr>
      </p:pic>
    </p:spTree>
    <p:extLst>
      <p:ext uri="{BB962C8B-B14F-4D97-AF65-F5344CB8AC3E}">
        <p14:creationId xmlns:p14="http://schemas.microsoft.com/office/powerpoint/2010/main" val="2185118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08D22-6B39-F1B4-2E41-8126B508AD55}"/>
              </a:ext>
            </a:extLst>
          </p:cNvPr>
          <p:cNvSpPr>
            <a:spLocks noGrp="1"/>
          </p:cNvSpPr>
          <p:nvPr>
            <p:ph sz="half" idx="1"/>
          </p:nvPr>
        </p:nvSpPr>
        <p:spPr/>
        <p:txBody>
          <a:bodyPr>
            <a:normAutofit/>
          </a:bodyPr>
          <a:lstStyle/>
          <a:p>
            <a:pPr marL="0" indent="0">
              <a:lnSpc>
                <a:spcPct val="150000"/>
              </a:lnSpc>
              <a:buNone/>
            </a:pPr>
            <a:r>
              <a:rPr lang="en-US" sz="1600" dirty="0">
                <a:latin typeface="Nexa-Bold" panose="01000000000000000000" pitchFamily="2" charset="0"/>
              </a:rPr>
              <a:t>Parameters Command Line</a:t>
            </a:r>
          </a:p>
          <a:p>
            <a:pPr>
              <a:lnSpc>
                <a:spcPct val="150000"/>
              </a:lnSpc>
            </a:pPr>
            <a:r>
              <a:rPr lang="en-US" sz="1600" dirty="0"/>
              <a:t>To list the parameters belonging to available nodes</a:t>
            </a:r>
          </a:p>
          <a:p>
            <a:pPr>
              <a:lnSpc>
                <a:spcPct val="150000"/>
              </a:lnSpc>
            </a:pPr>
            <a:endParaRPr lang="en-US" sz="1600" dirty="0"/>
          </a:p>
          <a:p>
            <a:pPr>
              <a:lnSpc>
                <a:spcPct val="150000"/>
              </a:lnSpc>
            </a:pPr>
            <a:r>
              <a:rPr lang="en-US" sz="1600" dirty="0"/>
              <a:t>To display the type and current value of a parameter</a:t>
            </a:r>
          </a:p>
          <a:p>
            <a:pPr>
              <a:lnSpc>
                <a:spcPct val="150000"/>
              </a:lnSpc>
            </a:pPr>
            <a:r>
              <a:rPr lang="en-US" sz="1600" dirty="0"/>
              <a:t>To change a parameter’s value at runtime (current session)</a:t>
            </a:r>
          </a:p>
          <a:p>
            <a:pPr>
              <a:lnSpc>
                <a:spcPct val="150000"/>
              </a:lnSpc>
            </a:pPr>
            <a:endParaRPr lang="en-US" sz="2000" dirty="0"/>
          </a:p>
          <a:p>
            <a:pPr>
              <a:lnSpc>
                <a:spcPct val="150000"/>
              </a:lnSpc>
            </a:pPr>
            <a:endParaRPr lang="en-US" sz="2000" dirty="0"/>
          </a:p>
        </p:txBody>
      </p:sp>
      <p:sp>
        <p:nvSpPr>
          <p:cNvPr id="6" name="Content Placeholder 5">
            <a:extLst>
              <a:ext uri="{FF2B5EF4-FFF2-40B4-BE49-F238E27FC236}">
                <a16:creationId xmlns:a16="http://schemas.microsoft.com/office/drawing/2014/main" id="{60D65117-F072-5B88-3B36-C79F3098E1E6}"/>
              </a:ext>
            </a:extLst>
          </p:cNvPr>
          <p:cNvSpPr>
            <a:spLocks noGrp="1"/>
          </p:cNvSpPr>
          <p:nvPr>
            <p:ph sz="half" idx="2"/>
          </p:nvPr>
        </p:nvSpPr>
        <p:spPr/>
        <p:txBody>
          <a:bodyPr/>
          <a:lstStyle/>
          <a:p>
            <a:pPr>
              <a:lnSpc>
                <a:spcPct val="150000"/>
              </a:lnSpc>
            </a:pPr>
            <a:r>
              <a:rPr lang="en-US" sz="1600" dirty="0"/>
              <a:t>Dump all of a node’s current parameter values into a file to save them</a:t>
            </a:r>
          </a:p>
          <a:p>
            <a:pPr>
              <a:lnSpc>
                <a:spcPct val="150000"/>
              </a:lnSpc>
            </a:pPr>
            <a:endParaRPr lang="en-US" sz="1600" dirty="0"/>
          </a:p>
          <a:p>
            <a:pPr>
              <a:lnSpc>
                <a:spcPct val="150000"/>
              </a:lnSpc>
            </a:pPr>
            <a:r>
              <a:rPr lang="en-US" sz="1600" dirty="0"/>
              <a:t>You can load parameters from a file to a currently running node</a:t>
            </a:r>
          </a:p>
          <a:p>
            <a:pPr>
              <a:lnSpc>
                <a:spcPct val="150000"/>
              </a:lnSpc>
            </a:pPr>
            <a:endParaRPr lang="en-US" sz="1600" dirty="0"/>
          </a:p>
          <a:p>
            <a:pPr>
              <a:lnSpc>
                <a:spcPct val="150000"/>
              </a:lnSpc>
            </a:pPr>
            <a:r>
              <a:rPr lang="en-US" sz="1600" dirty="0"/>
              <a:t>To start the same node using your saved parameter values</a:t>
            </a:r>
          </a:p>
          <a:p>
            <a:pPr>
              <a:lnSpc>
                <a:spcPct val="150000"/>
              </a:lnSpc>
            </a:pPr>
            <a:endParaRPr lang="en-US" sz="1600" dirty="0"/>
          </a:p>
          <a:p>
            <a:pPr>
              <a:lnSpc>
                <a:spcPct val="150000"/>
              </a:lnSpc>
            </a:pPr>
            <a:endParaRPr lang="en-US" sz="1600" dirty="0"/>
          </a:p>
          <a:p>
            <a:endParaRPr lang="en-GB" dirty="0"/>
          </a:p>
        </p:txBody>
      </p:sp>
      <p:sp>
        <p:nvSpPr>
          <p:cNvPr id="4" name="Slide Number Placeholder 3">
            <a:extLst>
              <a:ext uri="{FF2B5EF4-FFF2-40B4-BE49-F238E27FC236}">
                <a16:creationId xmlns:a16="http://schemas.microsoft.com/office/drawing/2014/main" id="{9B22D7F6-5A99-97FB-5CF4-315E892005D9}"/>
              </a:ext>
            </a:extLst>
          </p:cNvPr>
          <p:cNvSpPr>
            <a:spLocks noGrp="1"/>
          </p:cNvSpPr>
          <p:nvPr>
            <p:ph type="sldNum" sz="quarter" idx="12"/>
          </p:nvPr>
        </p:nvSpPr>
        <p:spPr/>
        <p:txBody>
          <a:bodyPr/>
          <a:lstStyle/>
          <a:p>
            <a:fld id="{E33F180C-7AC5-428A-9DBB-8DF57BA31570}" type="slidenum">
              <a:rPr lang="en-GB" smtClean="0"/>
              <a:t>32</a:t>
            </a:fld>
            <a:endParaRPr lang="en-GB" dirty="0"/>
          </a:p>
        </p:txBody>
      </p:sp>
      <p:sp>
        <p:nvSpPr>
          <p:cNvPr id="2" name="Title 1">
            <a:extLst>
              <a:ext uri="{FF2B5EF4-FFF2-40B4-BE49-F238E27FC236}">
                <a16:creationId xmlns:a16="http://schemas.microsoft.com/office/drawing/2014/main" id="{B599BF1E-D4BD-39A3-800E-D7C0AA2DC157}"/>
              </a:ext>
            </a:extLst>
          </p:cNvPr>
          <p:cNvSpPr>
            <a:spLocks noGrp="1"/>
          </p:cNvSpPr>
          <p:nvPr>
            <p:ph type="title"/>
          </p:nvPr>
        </p:nvSpPr>
        <p:spPr/>
        <p:txBody>
          <a:bodyPr/>
          <a:lstStyle/>
          <a:p>
            <a:r>
              <a:rPr lang="en-GB" dirty="0"/>
              <a:t>ROS </a:t>
            </a:r>
            <a:r>
              <a:rPr lang="en-US" dirty="0"/>
              <a:t>Parameters</a:t>
            </a:r>
          </a:p>
        </p:txBody>
      </p:sp>
      <p:sp>
        <p:nvSpPr>
          <p:cNvPr id="5" name="Rectangle 3">
            <a:extLst>
              <a:ext uri="{FF2B5EF4-FFF2-40B4-BE49-F238E27FC236}">
                <a16:creationId xmlns:a16="http://schemas.microsoft.com/office/drawing/2014/main" id="{6F89EDE4-08CD-ADEC-0BBB-7C5A6D4FA47F}"/>
              </a:ext>
            </a:extLst>
          </p:cNvPr>
          <p:cNvSpPr>
            <a:spLocks noChangeArrowheads="1"/>
          </p:cNvSpPr>
          <p:nvPr/>
        </p:nvSpPr>
        <p:spPr bwMode="auto">
          <a:xfrm>
            <a:off x="790575" y="3289228"/>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list</a:t>
            </a:r>
          </a:p>
        </p:txBody>
      </p:sp>
      <p:sp>
        <p:nvSpPr>
          <p:cNvPr id="7" name="Rectangle 3">
            <a:extLst>
              <a:ext uri="{FF2B5EF4-FFF2-40B4-BE49-F238E27FC236}">
                <a16:creationId xmlns:a16="http://schemas.microsoft.com/office/drawing/2014/main" id="{9B984F5C-C4B7-3C23-9CB0-10D1F0D12FF7}"/>
              </a:ext>
            </a:extLst>
          </p:cNvPr>
          <p:cNvSpPr>
            <a:spLocks noChangeArrowheads="1"/>
          </p:cNvSpPr>
          <p:nvPr/>
        </p:nvSpPr>
        <p:spPr bwMode="auto">
          <a:xfrm>
            <a:off x="742950" y="4243893"/>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get &lt;</a:t>
            </a:r>
            <a:r>
              <a:rPr lang="en-US" sz="1400" dirty="0" err="1">
                <a:latin typeface="Consolas" panose="020B0609020204030204" pitchFamily="49" charset="0"/>
              </a:rPr>
              <a:t>node_name</a:t>
            </a:r>
            <a:r>
              <a:rPr lang="en-US" sz="1400" dirty="0">
                <a:latin typeface="Consolas" panose="020B0609020204030204" pitchFamily="49" charset="0"/>
              </a:rPr>
              <a:t>&gt; &lt;</a:t>
            </a:r>
            <a:r>
              <a:rPr lang="en-US" sz="1400" dirty="0" err="1">
                <a:latin typeface="Consolas" panose="020B0609020204030204" pitchFamily="49" charset="0"/>
              </a:rPr>
              <a:t>parameter_name</a:t>
            </a:r>
            <a:r>
              <a:rPr lang="en-US" sz="1400" dirty="0">
                <a:latin typeface="Consolas" panose="020B0609020204030204" pitchFamily="49" charset="0"/>
              </a:rPr>
              <a:t>&gt; </a:t>
            </a:r>
          </a:p>
        </p:txBody>
      </p:sp>
      <p:sp>
        <p:nvSpPr>
          <p:cNvPr id="8" name="Rectangle 3">
            <a:extLst>
              <a:ext uri="{FF2B5EF4-FFF2-40B4-BE49-F238E27FC236}">
                <a16:creationId xmlns:a16="http://schemas.microsoft.com/office/drawing/2014/main" id="{C9C4036B-B2FA-F1C9-E5D8-3C5039BC0E59}"/>
              </a:ext>
            </a:extLst>
          </p:cNvPr>
          <p:cNvSpPr>
            <a:spLocks noChangeArrowheads="1"/>
          </p:cNvSpPr>
          <p:nvPr/>
        </p:nvSpPr>
        <p:spPr bwMode="auto">
          <a:xfrm>
            <a:off x="742950" y="5460209"/>
            <a:ext cx="5276850" cy="24876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200" dirty="0">
                <a:latin typeface="Consolas" panose="020B0609020204030204" pitchFamily="49" charset="0"/>
              </a:rPr>
              <a:t>$ ros2 param set &lt;</a:t>
            </a:r>
            <a:r>
              <a:rPr lang="en-US" sz="1200" dirty="0" err="1">
                <a:latin typeface="Consolas" panose="020B0609020204030204" pitchFamily="49" charset="0"/>
              </a:rPr>
              <a:t>node_name</a:t>
            </a:r>
            <a:r>
              <a:rPr lang="en-US" sz="1200" dirty="0">
                <a:latin typeface="Consolas" panose="020B0609020204030204" pitchFamily="49" charset="0"/>
              </a:rPr>
              <a:t>&gt; &lt;</a:t>
            </a:r>
            <a:r>
              <a:rPr lang="en-US" sz="1200" dirty="0" err="1">
                <a:latin typeface="Consolas" panose="020B0609020204030204" pitchFamily="49" charset="0"/>
              </a:rPr>
              <a:t>parameter_name</a:t>
            </a:r>
            <a:r>
              <a:rPr lang="en-US" sz="1200" dirty="0">
                <a:latin typeface="Consolas" panose="020B0609020204030204" pitchFamily="49" charset="0"/>
              </a:rPr>
              <a:t>&gt; &lt;value&gt;</a:t>
            </a:r>
          </a:p>
        </p:txBody>
      </p:sp>
      <p:sp>
        <p:nvSpPr>
          <p:cNvPr id="9" name="Rectangle 3">
            <a:extLst>
              <a:ext uri="{FF2B5EF4-FFF2-40B4-BE49-F238E27FC236}">
                <a16:creationId xmlns:a16="http://schemas.microsoft.com/office/drawing/2014/main" id="{9862F65B-DB41-FA97-38D8-3EC551EC2708}"/>
              </a:ext>
            </a:extLst>
          </p:cNvPr>
          <p:cNvSpPr>
            <a:spLocks noChangeArrowheads="1"/>
          </p:cNvSpPr>
          <p:nvPr/>
        </p:nvSpPr>
        <p:spPr bwMode="auto">
          <a:xfrm>
            <a:off x="6124575" y="2793927"/>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pt-BR" sz="1400" dirty="0">
                <a:latin typeface="Consolas" panose="020B0609020204030204" pitchFamily="49" charset="0"/>
              </a:rPr>
              <a:t>ros2 param dump &lt;node_name&gt;</a:t>
            </a:r>
          </a:p>
        </p:txBody>
      </p:sp>
      <p:sp>
        <p:nvSpPr>
          <p:cNvPr id="10" name="Rectangle 3">
            <a:extLst>
              <a:ext uri="{FF2B5EF4-FFF2-40B4-BE49-F238E27FC236}">
                <a16:creationId xmlns:a16="http://schemas.microsoft.com/office/drawing/2014/main" id="{D2BCC46E-54EC-1765-5612-E2F7B35E9A46}"/>
              </a:ext>
            </a:extLst>
          </p:cNvPr>
          <p:cNvSpPr>
            <a:spLocks noChangeArrowheads="1"/>
          </p:cNvSpPr>
          <p:nvPr/>
        </p:nvSpPr>
        <p:spPr bwMode="auto">
          <a:xfrm>
            <a:off x="6124575" y="4141552"/>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pt-BR" sz="1400" dirty="0">
                <a:latin typeface="Consolas" panose="020B0609020204030204" pitchFamily="49" charset="0"/>
              </a:rPr>
              <a:t>ros2 param load &lt;node_name&gt; &lt;parameter_file&gt;</a:t>
            </a:r>
          </a:p>
        </p:txBody>
      </p:sp>
      <p:sp>
        <p:nvSpPr>
          <p:cNvPr id="11" name="Rectangle 3">
            <a:extLst>
              <a:ext uri="{FF2B5EF4-FFF2-40B4-BE49-F238E27FC236}">
                <a16:creationId xmlns:a16="http://schemas.microsoft.com/office/drawing/2014/main" id="{A1AF6F10-7ABB-5CC9-F616-7F035C19220B}"/>
              </a:ext>
            </a:extLst>
          </p:cNvPr>
          <p:cNvSpPr>
            <a:spLocks noChangeArrowheads="1"/>
          </p:cNvSpPr>
          <p:nvPr/>
        </p:nvSpPr>
        <p:spPr bwMode="auto">
          <a:xfrm>
            <a:off x="6124575" y="5381456"/>
            <a:ext cx="5276850"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run &lt;</a:t>
            </a:r>
            <a:r>
              <a:rPr lang="en-GB" sz="1400" dirty="0" err="1">
                <a:latin typeface="Consolas" panose="020B0609020204030204" pitchFamily="49" charset="0"/>
              </a:rPr>
              <a:t>package_name</a:t>
            </a:r>
            <a:r>
              <a:rPr lang="en-GB" sz="1400" dirty="0">
                <a:latin typeface="Consolas" panose="020B0609020204030204" pitchFamily="49" charset="0"/>
              </a:rPr>
              <a:t>&gt; &lt;</a:t>
            </a:r>
            <a:r>
              <a:rPr lang="en-GB" sz="1400" dirty="0" err="1">
                <a:latin typeface="Consolas" panose="020B0609020204030204" pitchFamily="49" charset="0"/>
              </a:rPr>
              <a:t>executable_name</a:t>
            </a:r>
            <a:r>
              <a:rPr lang="en-GB" sz="1400" dirty="0">
                <a:latin typeface="Consolas" panose="020B0609020204030204" pitchFamily="49" charset="0"/>
              </a:rPr>
              <a:t>&gt; --</a:t>
            </a:r>
            <a:r>
              <a:rPr lang="en-GB" sz="1400" dirty="0" err="1">
                <a:latin typeface="Consolas" panose="020B0609020204030204" pitchFamily="49" charset="0"/>
              </a:rPr>
              <a:t>ros-args</a:t>
            </a:r>
            <a:r>
              <a:rPr lang="en-GB" sz="1400" dirty="0">
                <a:latin typeface="Consolas" panose="020B0609020204030204" pitchFamily="49" charset="0"/>
              </a:rPr>
              <a:t> --params-file &lt;</a:t>
            </a:r>
            <a:r>
              <a:rPr lang="en-GB" sz="1400" dirty="0" err="1">
                <a:latin typeface="Consolas" panose="020B0609020204030204" pitchFamily="49" charset="0"/>
              </a:rPr>
              <a:t>file_name</a:t>
            </a:r>
            <a:r>
              <a:rPr lang="en-GB" sz="1400" dirty="0">
                <a:latin typeface="Consolas" panose="020B0609020204030204" pitchFamily="49" charset="0"/>
              </a:rPr>
              <a:t>&gt;</a:t>
            </a:r>
          </a:p>
        </p:txBody>
      </p:sp>
    </p:spTree>
    <p:extLst>
      <p:ext uri="{BB962C8B-B14F-4D97-AF65-F5344CB8AC3E}">
        <p14:creationId xmlns:p14="http://schemas.microsoft.com/office/powerpoint/2010/main" val="3949477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C527D-AED3-5AE0-A70B-885B55C91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899A0-12A0-D44B-5EC4-54F23B9A10B5}"/>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6FEEE9F7-DBAA-B3FB-F867-C4CD88F53A3E}"/>
              </a:ext>
            </a:extLst>
          </p:cNvPr>
          <p:cNvSpPr>
            <a:spLocks noGrp="1"/>
          </p:cNvSpPr>
          <p:nvPr>
            <p:ph type="subTitle" idx="1"/>
          </p:nvPr>
        </p:nvSpPr>
        <p:spPr/>
        <p:txBody>
          <a:bodyPr/>
          <a:lstStyle/>
          <a:p>
            <a:r>
              <a:rPr lang="en-GB" dirty="0"/>
              <a:t>Parameter Callbacks</a:t>
            </a:r>
          </a:p>
        </p:txBody>
      </p:sp>
    </p:spTree>
    <p:extLst>
      <p:ext uri="{BB962C8B-B14F-4D97-AF65-F5344CB8AC3E}">
        <p14:creationId xmlns:p14="http://schemas.microsoft.com/office/powerpoint/2010/main" val="282193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56A0BA-1894-9586-9055-B500E1D35A2E}"/>
              </a:ext>
            </a:extLst>
          </p:cNvPr>
          <p:cNvSpPr>
            <a:spLocks noGrp="1"/>
          </p:cNvSpPr>
          <p:nvPr>
            <p:ph sz="half" idx="1"/>
          </p:nvPr>
        </p:nvSpPr>
        <p:spPr/>
        <p:txBody>
          <a:bodyPr>
            <a:normAutofit/>
          </a:bodyPr>
          <a:lstStyle/>
          <a:p>
            <a:pPr>
              <a:lnSpc>
                <a:spcPct val="150000"/>
              </a:lnSpc>
            </a:pPr>
            <a:r>
              <a:rPr lang="en-GB" sz="1800" dirty="0"/>
              <a:t>Setting a parameter as in the previous manner, allows us to set different values from the launch file.</a:t>
            </a:r>
          </a:p>
          <a:p>
            <a:pPr>
              <a:lnSpc>
                <a:spcPct val="150000"/>
              </a:lnSpc>
            </a:pPr>
            <a:r>
              <a:rPr lang="en-GB" sz="1800" dirty="0"/>
              <a:t>The previous method does not allow to change parameters at runtime, nor verify if the parameters are the correct data type or value is within bounds.</a:t>
            </a:r>
          </a:p>
          <a:p>
            <a:pPr marL="0" indent="0">
              <a:lnSpc>
                <a:spcPct val="150000"/>
              </a:lnSpc>
              <a:buNone/>
            </a:pPr>
            <a:endParaRPr lang="en-GB" sz="1800" dirty="0"/>
          </a:p>
        </p:txBody>
      </p:sp>
      <p:sp>
        <p:nvSpPr>
          <p:cNvPr id="3" name="Content Placeholder 2">
            <a:extLst>
              <a:ext uri="{FF2B5EF4-FFF2-40B4-BE49-F238E27FC236}">
                <a16:creationId xmlns:a16="http://schemas.microsoft.com/office/drawing/2014/main" id="{6FB7B2D0-4AEA-82A8-3EF0-F6280BD16A6D}"/>
              </a:ext>
            </a:extLst>
          </p:cNvPr>
          <p:cNvSpPr>
            <a:spLocks noGrp="1"/>
          </p:cNvSpPr>
          <p:nvPr>
            <p:ph sz="half" idx="2"/>
          </p:nvPr>
        </p:nvSpPr>
        <p:spPr/>
        <p:txBody>
          <a:bodyPr/>
          <a:lstStyle/>
          <a:p>
            <a:pPr marL="0" indent="0">
              <a:lnSpc>
                <a:spcPct val="150000"/>
              </a:lnSpc>
              <a:buNone/>
            </a:pPr>
            <a:r>
              <a:rPr lang="en-US" sz="1800" dirty="0">
                <a:latin typeface="Nexa-Bold" panose="01000000000000000000" pitchFamily="2" charset="0"/>
              </a:rPr>
              <a:t>Parameter callbacks</a:t>
            </a:r>
            <a:endParaRPr lang="en-US" sz="2800" dirty="0">
              <a:latin typeface="Nexa-Bold" panose="01000000000000000000" pitchFamily="2" charset="0"/>
            </a:endParaRPr>
          </a:p>
          <a:p>
            <a:pPr>
              <a:lnSpc>
                <a:spcPct val="150000"/>
              </a:lnSpc>
            </a:pPr>
            <a:r>
              <a:rPr lang="en-US" sz="1600" dirty="0"/>
              <a:t>One simple solution would be to move the parameter get value inside the timer function…</a:t>
            </a:r>
          </a:p>
          <a:p>
            <a:pPr lvl="1">
              <a:lnSpc>
                <a:spcPct val="150000"/>
              </a:lnSpc>
            </a:pPr>
            <a:r>
              <a:rPr lang="en-GB" sz="1100" dirty="0"/>
              <a:t>This can be computationally expensive and unnecessary, especially if the parameter rarely changes.</a:t>
            </a:r>
            <a:endParaRPr lang="en-US" sz="1100" dirty="0"/>
          </a:p>
          <a:p>
            <a:pPr lvl="1">
              <a:lnSpc>
                <a:spcPct val="150000"/>
              </a:lnSpc>
            </a:pPr>
            <a:r>
              <a:rPr lang="en-GB" sz="1100" dirty="0"/>
              <a:t>If the loop is executing at a high frequency (e.g., every 10 </a:t>
            </a:r>
            <a:r>
              <a:rPr lang="en-GB" sz="1100" dirty="0" err="1"/>
              <a:t>ms</a:t>
            </a:r>
            <a:r>
              <a:rPr lang="en-GB" sz="1100" dirty="0"/>
              <a:t>), querying the parameter every iteration would be redundant and inefficient.</a:t>
            </a:r>
          </a:p>
          <a:p>
            <a:pPr>
              <a:lnSpc>
                <a:spcPct val="150000"/>
              </a:lnSpc>
            </a:pPr>
            <a:r>
              <a:rPr lang="en-GB" sz="1600" dirty="0"/>
              <a:t>ROS2 implements parameter callbacks to ensure the parameters are updated only when a parameter is modified.</a:t>
            </a:r>
          </a:p>
        </p:txBody>
      </p:sp>
      <p:sp>
        <p:nvSpPr>
          <p:cNvPr id="4" name="Slide Number Placeholder 3">
            <a:extLst>
              <a:ext uri="{FF2B5EF4-FFF2-40B4-BE49-F238E27FC236}">
                <a16:creationId xmlns:a16="http://schemas.microsoft.com/office/drawing/2014/main" id="{6573772D-4B5A-CBB4-11E1-F82510066C1B}"/>
              </a:ext>
            </a:extLst>
          </p:cNvPr>
          <p:cNvSpPr>
            <a:spLocks noGrp="1"/>
          </p:cNvSpPr>
          <p:nvPr>
            <p:ph type="sldNum" sz="quarter" idx="12"/>
          </p:nvPr>
        </p:nvSpPr>
        <p:spPr/>
        <p:txBody>
          <a:bodyPr/>
          <a:lstStyle/>
          <a:p>
            <a:fld id="{E33F180C-7AC5-428A-9DBB-8DF57BA31570}" type="slidenum">
              <a:rPr lang="en-GB" smtClean="0"/>
              <a:t>34</a:t>
            </a:fld>
            <a:endParaRPr lang="en-GB" dirty="0"/>
          </a:p>
        </p:txBody>
      </p:sp>
      <p:sp>
        <p:nvSpPr>
          <p:cNvPr id="5" name="Title 4">
            <a:extLst>
              <a:ext uri="{FF2B5EF4-FFF2-40B4-BE49-F238E27FC236}">
                <a16:creationId xmlns:a16="http://schemas.microsoft.com/office/drawing/2014/main" id="{F2099D25-8C88-FBBC-D76B-7235EF5DF709}"/>
              </a:ext>
            </a:extLst>
          </p:cNvPr>
          <p:cNvSpPr>
            <a:spLocks noGrp="1"/>
          </p:cNvSpPr>
          <p:nvPr>
            <p:ph type="title"/>
          </p:nvPr>
        </p:nvSpPr>
        <p:spPr/>
        <p:txBody>
          <a:bodyPr>
            <a:normAutofit/>
          </a:bodyPr>
          <a:lstStyle/>
          <a:p>
            <a:r>
              <a:rPr lang="en-GB" dirty="0"/>
              <a:t>Parameter Callbacks</a:t>
            </a:r>
          </a:p>
        </p:txBody>
      </p:sp>
    </p:spTree>
    <p:extLst>
      <p:ext uri="{BB962C8B-B14F-4D97-AF65-F5344CB8AC3E}">
        <p14:creationId xmlns:p14="http://schemas.microsoft.com/office/powerpoint/2010/main" val="148243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F47A-DE5A-CD96-68CB-E3FDEA0BFEE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0C93F-B3CE-EB66-5D41-66F2AD7F2535}"/>
              </a:ext>
            </a:extLst>
          </p:cNvPr>
          <p:cNvSpPr>
            <a:spLocks noGrp="1"/>
          </p:cNvSpPr>
          <p:nvPr>
            <p:ph sz="half" idx="1"/>
          </p:nvPr>
        </p:nvSpPr>
        <p:spPr>
          <a:xfrm>
            <a:off x="200210" y="1848629"/>
            <a:ext cx="5181600" cy="4351338"/>
          </a:xfrm>
        </p:spPr>
        <p:txBody>
          <a:bodyPr>
            <a:normAutofit/>
          </a:bodyPr>
          <a:lstStyle/>
          <a:p>
            <a:pPr marL="0" indent="0">
              <a:lnSpc>
                <a:spcPct val="150000"/>
              </a:lnSpc>
              <a:buNone/>
            </a:pPr>
            <a:r>
              <a:rPr lang="en-US" sz="1800" dirty="0">
                <a:latin typeface="Nexa-Bold" panose="01000000000000000000" pitchFamily="2" charset="0"/>
              </a:rPr>
              <a:t>Parameter callbacks</a:t>
            </a:r>
            <a:endParaRPr lang="en-US" sz="2800" dirty="0">
              <a:latin typeface="Nexa-Bold" panose="01000000000000000000" pitchFamily="2" charset="0"/>
            </a:endParaRPr>
          </a:p>
          <a:p>
            <a:pPr>
              <a:lnSpc>
                <a:spcPct val="150000"/>
              </a:lnSpc>
            </a:pPr>
            <a:r>
              <a:rPr lang="en-GB" sz="1600" dirty="0"/>
              <a:t>A parameter callback triggers only when a parameter is modified, ensuring that updates are applied in real-time without needing to check in every loop iteration.</a:t>
            </a:r>
          </a:p>
          <a:p>
            <a:pPr>
              <a:lnSpc>
                <a:spcPct val="150000"/>
              </a:lnSpc>
            </a:pPr>
            <a:r>
              <a:rPr lang="en-GB" sz="1600" dirty="0"/>
              <a:t>This is particularly useful for applications where parameters might change at runtime (e.g., tuning control gains, adjusting robot behaviour dynamically).</a:t>
            </a:r>
          </a:p>
          <a:p>
            <a:pPr lvl="1">
              <a:lnSpc>
                <a:spcPct val="150000"/>
              </a:lnSpc>
            </a:pPr>
            <a:r>
              <a:rPr lang="en-GB" sz="1200" dirty="0"/>
              <a:t>The callback handles parameter updates.</a:t>
            </a:r>
          </a:p>
          <a:p>
            <a:pPr lvl="1">
              <a:lnSpc>
                <a:spcPct val="150000"/>
              </a:lnSpc>
            </a:pPr>
            <a:r>
              <a:rPr lang="en-GB" sz="1200" dirty="0"/>
              <a:t>The main loop handles the actual execution.</a:t>
            </a:r>
          </a:p>
        </p:txBody>
      </p:sp>
      <p:sp>
        <p:nvSpPr>
          <p:cNvPr id="4" name="Slide Number Placeholder 3">
            <a:extLst>
              <a:ext uri="{FF2B5EF4-FFF2-40B4-BE49-F238E27FC236}">
                <a16:creationId xmlns:a16="http://schemas.microsoft.com/office/drawing/2014/main" id="{D57322B1-9C60-35B9-BA94-626085A82BE1}"/>
              </a:ext>
            </a:extLst>
          </p:cNvPr>
          <p:cNvSpPr>
            <a:spLocks noGrp="1"/>
          </p:cNvSpPr>
          <p:nvPr>
            <p:ph type="sldNum" sz="quarter" idx="12"/>
          </p:nvPr>
        </p:nvSpPr>
        <p:spPr>
          <a:xfrm>
            <a:off x="8610600" y="5803900"/>
            <a:ext cx="2743200" cy="365125"/>
          </a:xfrm>
        </p:spPr>
        <p:txBody>
          <a:bodyPr/>
          <a:lstStyle/>
          <a:p>
            <a:fld id="{E33F180C-7AC5-428A-9DBB-8DF57BA31570}" type="slidenum">
              <a:rPr lang="en-GB" smtClean="0"/>
              <a:t>35</a:t>
            </a:fld>
            <a:endParaRPr lang="en-GB" dirty="0"/>
          </a:p>
        </p:txBody>
      </p:sp>
      <p:sp>
        <p:nvSpPr>
          <p:cNvPr id="5" name="Title 4">
            <a:extLst>
              <a:ext uri="{FF2B5EF4-FFF2-40B4-BE49-F238E27FC236}">
                <a16:creationId xmlns:a16="http://schemas.microsoft.com/office/drawing/2014/main" id="{E423CD35-D258-DD74-AB3E-105DC964A2E6}"/>
              </a:ext>
            </a:extLst>
          </p:cNvPr>
          <p:cNvSpPr>
            <a:spLocks noGrp="1"/>
          </p:cNvSpPr>
          <p:nvPr>
            <p:ph type="title"/>
          </p:nvPr>
        </p:nvSpPr>
        <p:spPr/>
        <p:txBody>
          <a:bodyPr>
            <a:normAutofit/>
          </a:bodyPr>
          <a:lstStyle/>
          <a:p>
            <a:r>
              <a:rPr lang="en-GB" dirty="0"/>
              <a:t>Parameter Callbacks</a:t>
            </a:r>
          </a:p>
        </p:txBody>
      </p:sp>
      <p:sp>
        <p:nvSpPr>
          <p:cNvPr id="8" name="Slide Number Placeholder 7">
            <a:extLst>
              <a:ext uri="{FF2B5EF4-FFF2-40B4-BE49-F238E27FC236}">
                <a16:creationId xmlns:a16="http://schemas.microsoft.com/office/drawing/2014/main" id="{3647F419-3C09-D164-2FAB-9F9E17EB83DA}"/>
              </a:ext>
            </a:extLst>
          </p:cNvPr>
          <p:cNvSpPr txBox="1">
            <a:spLocks/>
          </p:cNvSpPr>
          <p:nvPr/>
        </p:nvSpPr>
        <p:spPr>
          <a:xfrm>
            <a:off x="8610600" y="58039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3F180C-7AC5-428A-9DBB-8DF57BA31570}" type="slidenum">
              <a:rPr lang="en-GB" smtClean="0"/>
              <a:pPr/>
              <a:t>35</a:t>
            </a:fld>
            <a:endParaRPr lang="en-GB" dirty="0"/>
          </a:p>
        </p:txBody>
      </p:sp>
      <p:sp>
        <p:nvSpPr>
          <p:cNvPr id="9" name="Flowchart: Terminator 8">
            <a:extLst>
              <a:ext uri="{FF2B5EF4-FFF2-40B4-BE49-F238E27FC236}">
                <a16:creationId xmlns:a16="http://schemas.microsoft.com/office/drawing/2014/main" id="{1CBBD5ED-63C9-B463-D378-C4DBC71E3E31}"/>
              </a:ext>
            </a:extLst>
          </p:cNvPr>
          <p:cNvSpPr/>
          <p:nvPr/>
        </p:nvSpPr>
        <p:spPr>
          <a:xfrm>
            <a:off x="8026621" y="1261099"/>
            <a:ext cx="1524000" cy="466725"/>
          </a:xfrm>
          <a:prstGeom prst="flowChartTermina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Start Node</a:t>
            </a:r>
          </a:p>
        </p:txBody>
      </p:sp>
      <p:grpSp>
        <p:nvGrpSpPr>
          <p:cNvPr id="10" name="Group 9">
            <a:extLst>
              <a:ext uri="{FF2B5EF4-FFF2-40B4-BE49-F238E27FC236}">
                <a16:creationId xmlns:a16="http://schemas.microsoft.com/office/drawing/2014/main" id="{3E44CAFA-CF62-F444-2198-7D69264EB7C3}"/>
              </a:ext>
            </a:extLst>
          </p:cNvPr>
          <p:cNvGrpSpPr/>
          <p:nvPr/>
        </p:nvGrpSpPr>
        <p:grpSpPr>
          <a:xfrm>
            <a:off x="7366291" y="1899234"/>
            <a:ext cx="2895597" cy="481390"/>
            <a:chOff x="7329729" y="2525712"/>
            <a:chExt cx="2895597" cy="481390"/>
          </a:xfrm>
        </p:grpSpPr>
        <p:sp>
          <p:nvSpPr>
            <p:cNvPr id="11" name="Flowchart: Data 10">
              <a:extLst>
                <a:ext uri="{FF2B5EF4-FFF2-40B4-BE49-F238E27FC236}">
                  <a16:creationId xmlns:a16="http://schemas.microsoft.com/office/drawing/2014/main" id="{D7909E22-DD1C-4BD2-011E-10517A037B96}"/>
                </a:ext>
              </a:extLst>
            </p:cNvPr>
            <p:cNvSpPr/>
            <p:nvPr/>
          </p:nvSpPr>
          <p:spPr>
            <a:xfrm>
              <a:off x="7329729" y="2574673"/>
              <a:ext cx="2895597" cy="432429"/>
            </a:xfrm>
            <a:prstGeom prst="flowChartInputOutp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18B053D7-D3F5-19E8-2A39-B4DEB589DF8F}"/>
                </a:ext>
              </a:extLst>
            </p:cNvPr>
            <p:cNvSpPr txBox="1"/>
            <p:nvPr/>
          </p:nvSpPr>
          <p:spPr>
            <a:xfrm>
              <a:off x="7894204" y="2525712"/>
              <a:ext cx="2100505" cy="2923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Initialise parameters</a:t>
              </a:r>
            </a:p>
          </p:txBody>
        </p:sp>
      </p:grpSp>
      <p:grpSp>
        <p:nvGrpSpPr>
          <p:cNvPr id="13" name="Group 12">
            <a:extLst>
              <a:ext uri="{FF2B5EF4-FFF2-40B4-BE49-F238E27FC236}">
                <a16:creationId xmlns:a16="http://schemas.microsoft.com/office/drawing/2014/main" id="{35E6882D-7024-5DD1-3BA1-B92AA42BCEBC}"/>
              </a:ext>
            </a:extLst>
          </p:cNvPr>
          <p:cNvGrpSpPr/>
          <p:nvPr/>
        </p:nvGrpSpPr>
        <p:grpSpPr>
          <a:xfrm>
            <a:off x="7279723" y="2587163"/>
            <a:ext cx="2895597" cy="630594"/>
            <a:chOff x="7181852" y="3776748"/>
            <a:chExt cx="2895597" cy="630594"/>
          </a:xfrm>
        </p:grpSpPr>
        <p:sp>
          <p:nvSpPr>
            <p:cNvPr id="14" name="Flowchart: Data 13">
              <a:extLst>
                <a:ext uri="{FF2B5EF4-FFF2-40B4-BE49-F238E27FC236}">
                  <a16:creationId xmlns:a16="http://schemas.microsoft.com/office/drawing/2014/main" id="{F1BAA818-0256-4736-9F18-D26E071A45EA}"/>
                </a:ext>
              </a:extLst>
            </p:cNvPr>
            <p:cNvSpPr/>
            <p:nvPr/>
          </p:nvSpPr>
          <p:spPr>
            <a:xfrm>
              <a:off x="7181852" y="3805118"/>
              <a:ext cx="2895597" cy="602224"/>
            </a:xfrm>
            <a:prstGeom prst="flowChartInputOutp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03F3B4B5-08D5-8663-CA60-FBD81165950F}"/>
                </a:ext>
              </a:extLst>
            </p:cNvPr>
            <p:cNvSpPr txBox="1"/>
            <p:nvPr/>
          </p:nvSpPr>
          <p:spPr>
            <a:xfrm>
              <a:off x="7687159" y="3776748"/>
              <a:ext cx="2307550" cy="49244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ROS Comms Interfaces and timers:</a:t>
              </a:r>
            </a:p>
          </p:txBody>
        </p:sp>
      </p:grpSp>
      <p:sp>
        <p:nvSpPr>
          <p:cNvPr id="16" name="Flowchart: Decision 15">
            <a:extLst>
              <a:ext uri="{FF2B5EF4-FFF2-40B4-BE49-F238E27FC236}">
                <a16:creationId xmlns:a16="http://schemas.microsoft.com/office/drawing/2014/main" id="{5B627E31-C4DE-EA26-9A8F-9CA5E9703DEB}"/>
              </a:ext>
            </a:extLst>
          </p:cNvPr>
          <p:cNvSpPr/>
          <p:nvPr/>
        </p:nvSpPr>
        <p:spPr>
          <a:xfrm>
            <a:off x="7491412" y="4195539"/>
            <a:ext cx="2238375" cy="772426"/>
          </a:xfrm>
          <a:prstGeom prst="flowChartDecision">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Waiting for events (callbacks)</a:t>
            </a:r>
          </a:p>
        </p:txBody>
      </p:sp>
      <p:grpSp>
        <p:nvGrpSpPr>
          <p:cNvPr id="17" name="Group 16">
            <a:extLst>
              <a:ext uri="{FF2B5EF4-FFF2-40B4-BE49-F238E27FC236}">
                <a16:creationId xmlns:a16="http://schemas.microsoft.com/office/drawing/2014/main" id="{EE7522D4-7789-4BB2-951E-5EF4E8BB1159}"/>
              </a:ext>
            </a:extLst>
          </p:cNvPr>
          <p:cNvGrpSpPr/>
          <p:nvPr/>
        </p:nvGrpSpPr>
        <p:grpSpPr>
          <a:xfrm>
            <a:off x="5393369" y="5594755"/>
            <a:ext cx="2895597" cy="461666"/>
            <a:chOff x="7181852" y="3776748"/>
            <a:chExt cx="2895597" cy="558796"/>
          </a:xfrm>
        </p:grpSpPr>
        <p:sp>
          <p:nvSpPr>
            <p:cNvPr id="18" name="Flowchart: Data 17">
              <a:extLst>
                <a:ext uri="{FF2B5EF4-FFF2-40B4-BE49-F238E27FC236}">
                  <a16:creationId xmlns:a16="http://schemas.microsoft.com/office/drawing/2014/main" id="{92BD836A-6711-629F-EF9A-E94EFFFE7046}"/>
                </a:ext>
              </a:extLst>
            </p:cNvPr>
            <p:cNvSpPr/>
            <p:nvPr/>
          </p:nvSpPr>
          <p:spPr>
            <a:xfrm>
              <a:off x="7181852" y="3805120"/>
              <a:ext cx="2895597" cy="530424"/>
            </a:xfrm>
            <a:prstGeom prst="flowChartInputOutpu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151009F4-8B22-B170-A948-AAF1BAA7A4E9}"/>
                </a:ext>
              </a:extLst>
            </p:cNvPr>
            <p:cNvSpPr txBox="1"/>
            <p:nvPr/>
          </p:nvSpPr>
          <p:spPr>
            <a:xfrm>
              <a:off x="7687159" y="3776748"/>
              <a:ext cx="2307550" cy="35390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Subscriber Callback</a:t>
              </a:r>
              <a:endParaRPr lang="en-GB" sz="1200" dirty="0">
                <a:solidFill>
                  <a:schemeClr val="bg1"/>
                </a:solidFill>
              </a:endParaRPr>
            </a:p>
          </p:txBody>
        </p:sp>
      </p:grpSp>
      <p:grpSp>
        <p:nvGrpSpPr>
          <p:cNvPr id="20" name="Group 19">
            <a:extLst>
              <a:ext uri="{FF2B5EF4-FFF2-40B4-BE49-F238E27FC236}">
                <a16:creationId xmlns:a16="http://schemas.microsoft.com/office/drawing/2014/main" id="{DE727DFD-FA13-2382-E99C-8F5FE5E4D050}"/>
              </a:ext>
            </a:extLst>
          </p:cNvPr>
          <p:cNvGrpSpPr/>
          <p:nvPr/>
        </p:nvGrpSpPr>
        <p:grpSpPr>
          <a:xfrm>
            <a:off x="8518817" y="5616024"/>
            <a:ext cx="2895597" cy="473895"/>
            <a:chOff x="7181852" y="3776748"/>
            <a:chExt cx="2895597" cy="573598"/>
          </a:xfrm>
        </p:grpSpPr>
        <p:sp>
          <p:nvSpPr>
            <p:cNvPr id="21" name="Flowchart: Data 20">
              <a:extLst>
                <a:ext uri="{FF2B5EF4-FFF2-40B4-BE49-F238E27FC236}">
                  <a16:creationId xmlns:a16="http://schemas.microsoft.com/office/drawing/2014/main" id="{FE54365B-23A1-72A0-2BDA-F462845F88F4}"/>
                </a:ext>
              </a:extLst>
            </p:cNvPr>
            <p:cNvSpPr/>
            <p:nvPr/>
          </p:nvSpPr>
          <p:spPr>
            <a:xfrm>
              <a:off x="7181852" y="3805118"/>
              <a:ext cx="2895597" cy="545228"/>
            </a:xfrm>
            <a:prstGeom prst="flowChartInputOutpu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ACA444BD-53BD-AA2F-2747-465BF3611D26}"/>
                </a:ext>
              </a:extLst>
            </p:cNvPr>
            <p:cNvSpPr txBox="1"/>
            <p:nvPr/>
          </p:nvSpPr>
          <p:spPr>
            <a:xfrm>
              <a:off x="7687159" y="3776748"/>
              <a:ext cx="2307550" cy="35390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Timer Callback (</a:t>
              </a:r>
              <a:r>
                <a:rPr lang="en-GB" sz="1300" dirty="0" err="1">
                  <a:solidFill>
                    <a:schemeClr val="bg1"/>
                  </a:solidFill>
                </a:rPr>
                <a:t>timer_cb</a:t>
              </a:r>
              <a:r>
                <a:rPr lang="en-GB" sz="1300" dirty="0">
                  <a:solidFill>
                    <a:schemeClr val="bg1"/>
                  </a:solidFill>
                </a:rPr>
                <a:t>)</a:t>
              </a:r>
            </a:p>
          </p:txBody>
        </p:sp>
      </p:grpSp>
      <p:cxnSp>
        <p:nvCxnSpPr>
          <p:cNvPr id="23" name="Connector: Curved 22">
            <a:extLst>
              <a:ext uri="{FF2B5EF4-FFF2-40B4-BE49-F238E27FC236}">
                <a16:creationId xmlns:a16="http://schemas.microsoft.com/office/drawing/2014/main" id="{D376DB25-E026-DD85-8101-164D36336DCC}"/>
              </a:ext>
            </a:extLst>
          </p:cNvPr>
          <p:cNvCxnSpPr>
            <a:cxnSpLocks/>
            <a:stCxn id="19" idx="0"/>
            <a:endCxn id="16" idx="2"/>
          </p:cNvCxnSpPr>
          <p:nvPr/>
        </p:nvCxnSpPr>
        <p:spPr>
          <a:xfrm rot="5400000" flipH="1" flipV="1">
            <a:off x="7518130" y="4502286"/>
            <a:ext cx="626790" cy="1558149"/>
          </a:xfrm>
          <a:prstGeom prst="curvedConnector3">
            <a:avLst>
              <a:gd name="adj1" fmla="val 50000"/>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5D866CDF-BA05-D3FC-B546-654B125C5759}"/>
              </a:ext>
            </a:extLst>
          </p:cNvPr>
          <p:cNvSpPr/>
          <p:nvPr/>
        </p:nvSpPr>
        <p:spPr>
          <a:xfrm>
            <a:off x="10585258" y="3050847"/>
            <a:ext cx="1524000" cy="466725"/>
          </a:xfrm>
          <a:prstGeom prst="flowChartTermina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Shutdown</a:t>
            </a:r>
          </a:p>
        </p:txBody>
      </p:sp>
      <p:sp>
        <p:nvSpPr>
          <p:cNvPr id="25" name="Flowchart: Data 24">
            <a:extLst>
              <a:ext uri="{FF2B5EF4-FFF2-40B4-BE49-F238E27FC236}">
                <a16:creationId xmlns:a16="http://schemas.microsoft.com/office/drawing/2014/main" id="{CAD4954A-D398-E1C2-36CD-530AA917B75F}"/>
              </a:ext>
            </a:extLst>
          </p:cNvPr>
          <p:cNvSpPr/>
          <p:nvPr/>
        </p:nvSpPr>
        <p:spPr>
          <a:xfrm>
            <a:off x="10406830" y="4398131"/>
            <a:ext cx="1661868" cy="365042"/>
          </a:xfrm>
          <a:prstGeom prst="flowChartInputOutp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ROS2 Spin</a:t>
            </a:r>
          </a:p>
        </p:txBody>
      </p:sp>
      <p:cxnSp>
        <p:nvCxnSpPr>
          <p:cNvPr id="26" name="Connector: Curved 25">
            <a:extLst>
              <a:ext uri="{FF2B5EF4-FFF2-40B4-BE49-F238E27FC236}">
                <a16:creationId xmlns:a16="http://schemas.microsoft.com/office/drawing/2014/main" id="{3D864F7D-D053-584B-9A86-96442017C17D}"/>
              </a:ext>
            </a:extLst>
          </p:cNvPr>
          <p:cNvCxnSpPr>
            <a:cxnSpLocks/>
            <a:stCxn id="22" idx="0"/>
            <a:endCxn id="16" idx="3"/>
          </p:cNvCxnSpPr>
          <p:nvPr/>
        </p:nvCxnSpPr>
        <p:spPr>
          <a:xfrm rot="16200000" flipV="1">
            <a:off x="9436706" y="4874834"/>
            <a:ext cx="1034275" cy="448112"/>
          </a:xfrm>
          <a:prstGeom prst="curvedConnector2">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855412-FDC7-1C55-7193-7DE926E3F3CF}"/>
              </a:ext>
            </a:extLst>
          </p:cNvPr>
          <p:cNvCxnSpPr>
            <a:cxnSpLocks/>
            <a:stCxn id="9" idx="2"/>
          </p:cNvCxnSpPr>
          <p:nvPr/>
        </p:nvCxnSpPr>
        <p:spPr>
          <a:xfrm>
            <a:off x="8788621" y="1727824"/>
            <a:ext cx="0" cy="24161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BACCCB-FEC9-F645-2DEA-2027859DD382}"/>
              </a:ext>
            </a:extLst>
          </p:cNvPr>
          <p:cNvCxnSpPr>
            <a:cxnSpLocks/>
            <a:stCxn id="11" idx="4"/>
          </p:cNvCxnSpPr>
          <p:nvPr/>
        </p:nvCxnSpPr>
        <p:spPr>
          <a:xfrm>
            <a:off x="8814090" y="2380624"/>
            <a:ext cx="0" cy="24950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518048-1B44-B3C2-C2B5-CE8CE6224A20}"/>
              </a:ext>
            </a:extLst>
          </p:cNvPr>
          <p:cNvCxnSpPr>
            <a:cxnSpLocks/>
            <a:endCxn id="16" idx="0"/>
          </p:cNvCxnSpPr>
          <p:nvPr/>
        </p:nvCxnSpPr>
        <p:spPr>
          <a:xfrm>
            <a:off x="8610600" y="3228414"/>
            <a:ext cx="0" cy="967125"/>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E567B8F-9FDA-0393-8FC3-330ADD96700D}"/>
              </a:ext>
            </a:extLst>
          </p:cNvPr>
          <p:cNvCxnSpPr>
            <a:cxnSpLocks/>
            <a:endCxn id="24" idx="2"/>
          </p:cNvCxnSpPr>
          <p:nvPr/>
        </p:nvCxnSpPr>
        <p:spPr>
          <a:xfrm flipH="1" flipV="1">
            <a:off x="11347258" y="3517572"/>
            <a:ext cx="11768" cy="870306"/>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E002EAD-663D-B3C8-5BC1-B527CD0B995B}"/>
              </a:ext>
            </a:extLst>
          </p:cNvPr>
          <p:cNvSpPr/>
          <p:nvPr/>
        </p:nvSpPr>
        <p:spPr>
          <a:xfrm>
            <a:off x="5288916" y="3556989"/>
            <a:ext cx="6779782" cy="2691940"/>
          </a:xfrm>
          <a:prstGeom prst="roundRect">
            <a:avLst>
              <a:gd name="adj" fmla="val 16522"/>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82282E5-14E7-D2F6-7F82-9876F75ADB15}"/>
              </a:ext>
            </a:extLst>
          </p:cNvPr>
          <p:cNvSpPr txBox="1"/>
          <p:nvPr/>
        </p:nvSpPr>
        <p:spPr>
          <a:xfrm>
            <a:off x="7717305" y="5212596"/>
            <a:ext cx="1169880"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New input received</a:t>
            </a:r>
          </a:p>
        </p:txBody>
      </p:sp>
      <p:sp>
        <p:nvSpPr>
          <p:cNvPr id="33" name="TextBox 32">
            <a:extLst>
              <a:ext uri="{FF2B5EF4-FFF2-40B4-BE49-F238E27FC236}">
                <a16:creationId xmlns:a16="http://schemas.microsoft.com/office/drawing/2014/main" id="{86D70090-813D-3583-870C-81B80AD75EC4}"/>
              </a:ext>
            </a:extLst>
          </p:cNvPr>
          <p:cNvSpPr txBox="1"/>
          <p:nvPr/>
        </p:nvSpPr>
        <p:spPr>
          <a:xfrm>
            <a:off x="9254377" y="5107581"/>
            <a:ext cx="838203"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Timer </a:t>
            </a:r>
          </a:p>
          <a:p>
            <a:pPr algn="ctr"/>
            <a:r>
              <a:rPr lang="en-GB" sz="1200" dirty="0">
                <a:solidFill>
                  <a:schemeClr val="bg2">
                    <a:lumMod val="10000"/>
                  </a:schemeClr>
                </a:solidFill>
                <a:latin typeface="Nexa-Regular" panose="01000000000000000000" pitchFamily="2" charset="0"/>
              </a:rPr>
              <a:t>timeout</a:t>
            </a:r>
          </a:p>
        </p:txBody>
      </p:sp>
      <p:sp>
        <p:nvSpPr>
          <p:cNvPr id="34" name="TextBox 33">
            <a:extLst>
              <a:ext uri="{FF2B5EF4-FFF2-40B4-BE49-F238E27FC236}">
                <a16:creationId xmlns:a16="http://schemas.microsoft.com/office/drawing/2014/main" id="{9BB1A074-FA88-BAB5-4ABD-4395FEDADBE9}"/>
              </a:ext>
            </a:extLst>
          </p:cNvPr>
          <p:cNvSpPr txBox="1"/>
          <p:nvPr/>
        </p:nvSpPr>
        <p:spPr>
          <a:xfrm>
            <a:off x="10509055" y="3919899"/>
            <a:ext cx="838203"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Exit signal</a:t>
            </a:r>
          </a:p>
        </p:txBody>
      </p:sp>
      <p:grpSp>
        <p:nvGrpSpPr>
          <p:cNvPr id="37" name="Group 36">
            <a:extLst>
              <a:ext uri="{FF2B5EF4-FFF2-40B4-BE49-F238E27FC236}">
                <a16:creationId xmlns:a16="http://schemas.microsoft.com/office/drawing/2014/main" id="{9EDC712B-42D0-EF49-35DB-710C3ADB38DF}"/>
              </a:ext>
            </a:extLst>
          </p:cNvPr>
          <p:cNvGrpSpPr/>
          <p:nvPr/>
        </p:nvGrpSpPr>
        <p:grpSpPr>
          <a:xfrm>
            <a:off x="5343363" y="3614608"/>
            <a:ext cx="2585159" cy="697236"/>
            <a:chOff x="7181852" y="3805118"/>
            <a:chExt cx="2585159" cy="843927"/>
          </a:xfrm>
        </p:grpSpPr>
        <p:sp>
          <p:nvSpPr>
            <p:cNvPr id="38" name="Flowchart: Data 37">
              <a:extLst>
                <a:ext uri="{FF2B5EF4-FFF2-40B4-BE49-F238E27FC236}">
                  <a16:creationId xmlns:a16="http://schemas.microsoft.com/office/drawing/2014/main" id="{D23B46DE-9B02-C6E4-DD43-3FBCA5643F72}"/>
                </a:ext>
              </a:extLst>
            </p:cNvPr>
            <p:cNvSpPr/>
            <p:nvPr/>
          </p:nvSpPr>
          <p:spPr>
            <a:xfrm>
              <a:off x="7181852" y="3805118"/>
              <a:ext cx="2404621" cy="809819"/>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39" name="TextBox 38">
              <a:extLst>
                <a:ext uri="{FF2B5EF4-FFF2-40B4-BE49-F238E27FC236}">
                  <a16:creationId xmlns:a16="http://schemas.microsoft.com/office/drawing/2014/main" id="{A187590B-E4B1-7911-2BE2-81D0D33A3319}"/>
                </a:ext>
              </a:extLst>
            </p:cNvPr>
            <p:cNvSpPr txBox="1"/>
            <p:nvPr/>
          </p:nvSpPr>
          <p:spPr>
            <a:xfrm>
              <a:off x="7459461" y="3810854"/>
              <a:ext cx="2307550" cy="838191"/>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300" dirty="0">
                  <a:solidFill>
                    <a:schemeClr val="bg1"/>
                  </a:solidFill>
                </a:rPr>
                <a:t>Parameter Callback</a:t>
              </a:r>
            </a:p>
            <a:p>
              <a:pPr marL="285750" indent="-285750">
                <a:buFont typeface="Arial" panose="020B0604020202020204" pitchFamily="34" charset="0"/>
                <a:buChar char="•"/>
              </a:pPr>
              <a:r>
                <a:rPr lang="en-GB" sz="1300" dirty="0">
                  <a:solidFill>
                    <a:schemeClr val="bg1"/>
                  </a:solidFill>
                </a:rPr>
                <a:t>Check parameters</a:t>
              </a:r>
            </a:p>
            <a:p>
              <a:pPr marL="285750" indent="-285750">
                <a:buFont typeface="Arial" panose="020B0604020202020204" pitchFamily="34" charset="0"/>
                <a:buChar char="•"/>
              </a:pPr>
              <a:r>
                <a:rPr lang="en-GB" sz="1300" dirty="0">
                  <a:solidFill>
                    <a:schemeClr val="bg1"/>
                  </a:solidFill>
                </a:rPr>
                <a:t>Update parameters</a:t>
              </a:r>
              <a:endParaRPr lang="en-GB" sz="1200" dirty="0">
                <a:solidFill>
                  <a:schemeClr val="bg1"/>
                </a:solidFill>
              </a:endParaRPr>
            </a:p>
          </p:txBody>
        </p:sp>
      </p:grpSp>
      <p:cxnSp>
        <p:nvCxnSpPr>
          <p:cNvPr id="41" name="Connector: Curved 40">
            <a:extLst>
              <a:ext uri="{FF2B5EF4-FFF2-40B4-BE49-F238E27FC236}">
                <a16:creationId xmlns:a16="http://schemas.microsoft.com/office/drawing/2014/main" id="{69DCC50E-E1E9-3EFA-13B4-41903D87D5D5}"/>
              </a:ext>
            </a:extLst>
          </p:cNvPr>
          <p:cNvCxnSpPr>
            <a:cxnSpLocks/>
            <a:stCxn id="39" idx="2"/>
            <a:endCxn id="16" idx="1"/>
          </p:cNvCxnSpPr>
          <p:nvPr/>
        </p:nvCxnSpPr>
        <p:spPr>
          <a:xfrm rot="16200000" flipH="1">
            <a:off x="6998125" y="4088465"/>
            <a:ext cx="269908" cy="716665"/>
          </a:xfrm>
          <a:prstGeom prst="curvedConnector2">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6A342E0-93D0-D41E-71D1-A70748435601}"/>
              </a:ext>
            </a:extLst>
          </p:cNvPr>
          <p:cNvSpPr txBox="1"/>
          <p:nvPr/>
        </p:nvSpPr>
        <p:spPr>
          <a:xfrm>
            <a:off x="5518581" y="4476189"/>
            <a:ext cx="1428810" cy="461665"/>
          </a:xfrm>
          <a:prstGeom prst="rect">
            <a:avLst/>
          </a:prstGeom>
          <a:noFill/>
        </p:spPr>
        <p:txBody>
          <a:bodyPr wrap="square">
            <a:spAutoFit/>
          </a:bodyPr>
          <a:lstStyle/>
          <a:p>
            <a:pPr algn="ctr"/>
            <a:r>
              <a:rPr lang="en-GB" sz="1200" dirty="0">
                <a:solidFill>
                  <a:schemeClr val="bg2">
                    <a:lumMod val="10000"/>
                  </a:schemeClr>
                </a:solidFill>
                <a:latin typeface="Nexa-Regular" panose="01000000000000000000" pitchFamily="2" charset="0"/>
              </a:rPr>
              <a:t>New parameter received</a:t>
            </a:r>
          </a:p>
        </p:txBody>
      </p:sp>
    </p:spTree>
    <p:extLst>
      <p:ext uri="{BB962C8B-B14F-4D97-AF65-F5344CB8AC3E}">
        <p14:creationId xmlns:p14="http://schemas.microsoft.com/office/powerpoint/2010/main" val="155131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818AB-AFCA-8ABC-DCEC-F7F2E0DF55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8B82C2-806A-D411-0727-325548E34FAC}"/>
              </a:ext>
            </a:extLst>
          </p:cNvPr>
          <p:cNvSpPr>
            <a:spLocks noGrp="1"/>
          </p:cNvSpPr>
          <p:nvPr>
            <p:ph sz="half" idx="1"/>
          </p:nvPr>
        </p:nvSpPr>
        <p:spPr/>
        <p:txBody>
          <a:bodyPr>
            <a:normAutofit lnSpcReduction="10000"/>
          </a:bodyPr>
          <a:lstStyle/>
          <a:p>
            <a:pPr marL="0" indent="0">
              <a:lnSpc>
                <a:spcPct val="150000"/>
              </a:lnSpc>
              <a:buNone/>
            </a:pPr>
            <a:r>
              <a:rPr lang="en-GB" sz="1800" dirty="0">
                <a:latin typeface="Nexa-Bold" panose="01000000000000000000" pitchFamily="2" charset="0"/>
              </a:rPr>
              <a:t>Parameter Callbacks</a:t>
            </a:r>
          </a:p>
          <a:p>
            <a:pPr>
              <a:lnSpc>
                <a:spcPct val="150000"/>
              </a:lnSpc>
            </a:pPr>
            <a:r>
              <a:rPr lang="en-GB" sz="1600" b="1" dirty="0" err="1"/>
              <a:t>OnSet</a:t>
            </a:r>
            <a:r>
              <a:rPr lang="en-GB" sz="1600" b="1" dirty="0"/>
              <a:t> Callback (</a:t>
            </a:r>
            <a:r>
              <a:rPr lang="en-GB" sz="1400" dirty="0" err="1"/>
              <a:t>add_on_set_parameters_callback</a:t>
            </a:r>
            <a:r>
              <a:rPr lang="en-GB" sz="1400" dirty="0"/>
              <a:t>()</a:t>
            </a:r>
            <a:r>
              <a:rPr lang="en-GB" sz="1600" b="1" dirty="0"/>
              <a:t>):</a:t>
            </a:r>
          </a:p>
          <a:p>
            <a:pPr lvl="1">
              <a:lnSpc>
                <a:spcPct val="150000"/>
              </a:lnSpc>
            </a:pPr>
            <a:r>
              <a:rPr lang="en-GB" sz="1400" dirty="0"/>
              <a:t>Allows pre-validation of parameters before they are set.</a:t>
            </a:r>
          </a:p>
          <a:p>
            <a:pPr lvl="1">
              <a:lnSpc>
                <a:spcPct val="150000"/>
              </a:lnSpc>
            </a:pPr>
            <a:r>
              <a:rPr lang="en-GB" sz="1400" dirty="0"/>
              <a:t>The callback is passed a list of </a:t>
            </a:r>
            <a:r>
              <a:rPr lang="en-GB" sz="1400" dirty="0">
                <a:highlight>
                  <a:srgbClr val="FFFF00"/>
                </a:highlight>
              </a:rPr>
              <a:t>immutable Parameter </a:t>
            </a:r>
            <a:r>
              <a:rPr lang="en-GB" sz="1400" dirty="0"/>
              <a:t>objects. </a:t>
            </a:r>
          </a:p>
          <a:p>
            <a:pPr lvl="1">
              <a:lnSpc>
                <a:spcPct val="150000"/>
              </a:lnSpc>
            </a:pPr>
            <a:r>
              <a:rPr lang="en-GB" sz="1400" dirty="0"/>
              <a:t>Returns an </a:t>
            </a:r>
            <a:r>
              <a:rPr lang="en-GB" sz="1400" dirty="0" err="1"/>
              <a:t>rcl_interfaces</a:t>
            </a:r>
            <a:r>
              <a:rPr lang="en-GB" sz="1400" dirty="0"/>
              <a:t>/</a:t>
            </a:r>
            <a:r>
              <a:rPr lang="en-GB" sz="1400" dirty="0" err="1"/>
              <a:t>msg</a:t>
            </a:r>
            <a:r>
              <a:rPr lang="en-GB" sz="1400" dirty="0"/>
              <a:t>/</a:t>
            </a:r>
            <a:r>
              <a:rPr lang="en-GB" sz="1400" dirty="0" err="1"/>
              <a:t>SetParametersResult</a:t>
            </a:r>
            <a:r>
              <a:rPr lang="en-GB" sz="1400" dirty="0"/>
              <a:t>. </a:t>
            </a:r>
          </a:p>
          <a:p>
            <a:pPr lvl="1">
              <a:lnSpc>
                <a:spcPct val="150000"/>
              </a:lnSpc>
            </a:pPr>
            <a:r>
              <a:rPr lang="en-GB" sz="1400" dirty="0"/>
              <a:t>The main purpose of this callback is to give the user the ability to inspect the upcoming change to the parameter and explicitly reject the change.</a:t>
            </a:r>
            <a:endParaRPr lang="en-GB" sz="1800" dirty="0"/>
          </a:p>
          <a:p>
            <a:pPr>
              <a:lnSpc>
                <a:spcPct val="150000"/>
              </a:lnSpc>
            </a:pPr>
            <a:endParaRPr lang="en-GB" sz="1800" dirty="0"/>
          </a:p>
          <a:p>
            <a:pPr marL="0" indent="0">
              <a:lnSpc>
                <a:spcPct val="150000"/>
              </a:lnSpc>
              <a:buNone/>
            </a:pPr>
            <a:endParaRPr lang="en-GB" sz="1800" dirty="0"/>
          </a:p>
        </p:txBody>
      </p:sp>
      <p:sp>
        <p:nvSpPr>
          <p:cNvPr id="3" name="Content Placeholder 2">
            <a:extLst>
              <a:ext uri="{FF2B5EF4-FFF2-40B4-BE49-F238E27FC236}">
                <a16:creationId xmlns:a16="http://schemas.microsoft.com/office/drawing/2014/main" id="{1F0F7BB1-E3C1-7602-6A3F-951F07D2ACD9}"/>
              </a:ext>
            </a:extLst>
          </p:cNvPr>
          <p:cNvSpPr>
            <a:spLocks noGrp="1"/>
          </p:cNvSpPr>
          <p:nvPr>
            <p:ph sz="half" idx="2"/>
          </p:nvPr>
        </p:nvSpPr>
        <p:spPr>
          <a:xfrm>
            <a:off x="6172200" y="1825625"/>
            <a:ext cx="5581650" cy="4351338"/>
          </a:xfrm>
          <a:solidFill>
            <a:schemeClr val="tx2">
              <a:lumMod val="50000"/>
            </a:schemeClr>
          </a:solidFill>
        </p:spPr>
        <p:txBody>
          <a:bodyPr>
            <a:normAutofit/>
          </a:bodyPr>
          <a:lstStyle/>
          <a:p>
            <a:pPr marL="0" indent="0">
              <a:lnSpc>
                <a:spcPct val="120000"/>
              </a:lnSpc>
              <a:spcBef>
                <a:spcPts val="0"/>
              </a:spcBef>
              <a:buNone/>
            </a:pP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rclpy.node</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Node</a:t>
            </a:r>
          </a:p>
          <a:p>
            <a:pPr marL="0" indent="0">
              <a:lnSpc>
                <a:spcPct val="12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rcl_interfaces.msg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SetParametersResult</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569CD6"/>
                </a:solidFill>
                <a:effectLst/>
                <a:latin typeface="Consolas" panose="020B0609020204030204" pitchFamily="49" charset="0"/>
              </a:rPr>
              <a:t>class</a:t>
            </a:r>
            <a:r>
              <a:rPr lang="en-GB" sz="1100" b="0" dirty="0">
                <a:solidFill>
                  <a:srgbClr val="D4D4D4"/>
                </a:solidFill>
                <a:effectLst/>
                <a:latin typeface="Consolas" panose="020B0609020204030204" pitchFamily="49" charset="0"/>
              </a:rPr>
              <a:t> Control(Node):</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parameters_callback</a:t>
            </a:r>
            <a:r>
              <a:rPr lang="en-GB" sz="1100" b="0" dirty="0">
                <a:solidFill>
                  <a:srgbClr val="D4D4D4"/>
                </a:solidFill>
                <a:effectLst/>
                <a:latin typeface="Consolas" panose="020B0609020204030204" pitchFamily="49" charset="0"/>
              </a:rPr>
              <a:t>(self, params):</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validate parameters, update class attributes, etc.</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SetParametersResult</a:t>
            </a:r>
            <a:r>
              <a:rPr lang="en-GB" sz="1100" b="0" dirty="0">
                <a:solidFill>
                  <a:srgbClr val="D4D4D4"/>
                </a:solidFill>
                <a:effectLst/>
                <a:latin typeface="Consolas" panose="020B0609020204030204" pitchFamily="49" charset="0"/>
              </a:rPr>
              <a:t>(successful=</a:t>
            </a:r>
            <a:r>
              <a:rPr lang="en-GB" sz="1100" b="0" dirty="0">
                <a:solidFill>
                  <a:srgbClr val="569CD6"/>
                </a:solidFill>
                <a:effectLst/>
                <a:latin typeface="Consolas" panose="020B0609020204030204" pitchFamily="49" charset="0"/>
              </a:rPr>
              <a:t>True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p>
          <a:p>
            <a:pPr marL="0" indent="0">
              <a:lnSpc>
                <a:spcPct val="12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marL="0" indent="0">
              <a:lnSpc>
                <a:spcPct val="120000"/>
              </a:lnSpc>
              <a:spcBef>
                <a:spcPts val="0"/>
              </a:spcBef>
              <a:buNone/>
            </a:pPr>
            <a:r>
              <a:rPr lang="en-GB" sz="1100" b="0" dirty="0">
                <a:solidFill>
                  <a:srgbClr val="D4D4D4"/>
                </a:solidFill>
                <a:effectLst/>
                <a:latin typeface="Consolas" panose="020B0609020204030204" pitchFamily="49" charset="0"/>
              </a:rPr>
              <a:t>        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params_callback</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.declare_parameter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P_gain</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0.5</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.p_gain</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P_gain</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).value</a:t>
            </a:r>
          </a:p>
          <a:p>
            <a:pPr marL="0" indent="0">
              <a:lnSpc>
                <a:spcPct val="12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.add_on_set_parameters_callback</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.parameters_callback</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dirty="0">
                <a:solidFill>
                  <a:srgbClr val="D4D4D4"/>
                </a:solidFill>
                <a:latin typeface="Consolas" panose="020B0609020204030204" pitchFamily="49" charset="0"/>
              </a:rPr>
              <a:t>     </a:t>
            </a:r>
            <a:r>
              <a:rPr lang="en-GB" sz="1100" b="0" dirty="0">
                <a:solidFill>
                  <a:srgbClr val="D4D4D4"/>
                </a:solidFill>
                <a:effectLst/>
                <a:latin typeface="Consolas" panose="020B0609020204030204" pitchFamily="49" charset="0"/>
              </a:rPr>
              <a:t>...</a:t>
            </a:r>
          </a:p>
          <a:p>
            <a:pPr marL="0" indent="0">
              <a:lnSpc>
                <a:spcPct val="120000"/>
              </a:lnSpc>
              <a:spcBef>
                <a:spcPts val="0"/>
              </a:spcBef>
              <a:buNone/>
            </a:pPr>
            <a:endParaRPr lang="en-GB" sz="1600" dirty="0"/>
          </a:p>
        </p:txBody>
      </p:sp>
      <p:sp>
        <p:nvSpPr>
          <p:cNvPr id="4" name="Slide Number Placeholder 3">
            <a:extLst>
              <a:ext uri="{FF2B5EF4-FFF2-40B4-BE49-F238E27FC236}">
                <a16:creationId xmlns:a16="http://schemas.microsoft.com/office/drawing/2014/main" id="{F344AC88-AE8B-CE50-F551-E72D900B0DCC}"/>
              </a:ext>
            </a:extLst>
          </p:cNvPr>
          <p:cNvSpPr>
            <a:spLocks noGrp="1"/>
          </p:cNvSpPr>
          <p:nvPr>
            <p:ph type="sldNum" sz="quarter" idx="12"/>
          </p:nvPr>
        </p:nvSpPr>
        <p:spPr/>
        <p:txBody>
          <a:bodyPr/>
          <a:lstStyle/>
          <a:p>
            <a:fld id="{E33F180C-7AC5-428A-9DBB-8DF57BA31570}" type="slidenum">
              <a:rPr lang="en-GB" smtClean="0"/>
              <a:t>36</a:t>
            </a:fld>
            <a:endParaRPr lang="en-GB" dirty="0"/>
          </a:p>
        </p:txBody>
      </p:sp>
      <p:sp>
        <p:nvSpPr>
          <p:cNvPr id="5" name="Title 4">
            <a:extLst>
              <a:ext uri="{FF2B5EF4-FFF2-40B4-BE49-F238E27FC236}">
                <a16:creationId xmlns:a16="http://schemas.microsoft.com/office/drawing/2014/main" id="{02C09C4B-2E3C-FBB2-505B-A7F226930F23}"/>
              </a:ext>
            </a:extLst>
          </p:cNvPr>
          <p:cNvSpPr>
            <a:spLocks noGrp="1"/>
          </p:cNvSpPr>
          <p:nvPr>
            <p:ph type="title"/>
          </p:nvPr>
        </p:nvSpPr>
        <p:spPr/>
        <p:txBody>
          <a:bodyPr>
            <a:normAutofit/>
          </a:bodyPr>
          <a:lstStyle/>
          <a:p>
            <a:r>
              <a:rPr lang="en-GB" dirty="0"/>
              <a:t>Parameter Callbacks (Humble)</a:t>
            </a:r>
          </a:p>
        </p:txBody>
      </p:sp>
    </p:spTree>
    <p:extLst>
      <p:ext uri="{BB962C8B-B14F-4D97-AF65-F5344CB8AC3E}">
        <p14:creationId xmlns:p14="http://schemas.microsoft.com/office/powerpoint/2010/main" val="908418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BF8A677-29E2-B27E-E13B-F8AC0A0662B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4F6506-B1E9-2AF3-6739-58D2088B5489}"/>
              </a:ext>
            </a:extLst>
          </p:cNvPr>
          <p:cNvSpPr>
            <a:spLocks noGrp="1"/>
          </p:cNvSpPr>
          <p:nvPr>
            <p:ph sz="half" idx="1"/>
          </p:nvPr>
        </p:nvSpPr>
        <p:spPr/>
        <p:txBody>
          <a:bodyPr>
            <a:normAutofit lnSpcReduction="10000"/>
          </a:bodyPr>
          <a:lstStyle/>
          <a:p>
            <a:pPr>
              <a:lnSpc>
                <a:spcPct val="150000"/>
              </a:lnSpc>
            </a:pPr>
            <a:r>
              <a:rPr lang="en-GB" sz="1600" dirty="0"/>
              <a:t>Parameter callbacks are divided into 3 categories.</a:t>
            </a:r>
          </a:p>
          <a:p>
            <a:pPr>
              <a:lnSpc>
                <a:spcPct val="150000"/>
              </a:lnSpc>
            </a:pPr>
            <a:r>
              <a:rPr lang="en-GB" sz="1600" b="1" dirty="0" err="1"/>
              <a:t>PreSet</a:t>
            </a:r>
            <a:r>
              <a:rPr lang="en-GB" sz="1600" b="1" dirty="0"/>
              <a:t> Callback (</a:t>
            </a:r>
            <a:r>
              <a:rPr lang="en-GB" sz="1400" dirty="0" err="1"/>
              <a:t>add_pre_set_parameters_callback</a:t>
            </a:r>
            <a:r>
              <a:rPr lang="en-GB" sz="1600" b="1" dirty="0"/>
              <a:t>):</a:t>
            </a:r>
          </a:p>
          <a:p>
            <a:pPr lvl="1">
              <a:lnSpc>
                <a:spcPct val="150000"/>
              </a:lnSpc>
            </a:pPr>
            <a:r>
              <a:rPr lang="en-GB" sz="1400" dirty="0"/>
              <a:t>This callback is passed a list of the Parameter objects that are being changed.</a:t>
            </a:r>
          </a:p>
          <a:p>
            <a:pPr lvl="1">
              <a:lnSpc>
                <a:spcPct val="150000"/>
              </a:lnSpc>
            </a:pPr>
            <a:r>
              <a:rPr lang="en-GB" sz="1400" dirty="0"/>
              <a:t>Returns nothing. </a:t>
            </a:r>
          </a:p>
          <a:p>
            <a:pPr lvl="1">
              <a:lnSpc>
                <a:spcPct val="150000"/>
              </a:lnSpc>
            </a:pPr>
            <a:r>
              <a:rPr lang="en-GB" sz="1400" dirty="0"/>
              <a:t>When it is called, it can modify the Parameter list to change, add, or remove entries.</a:t>
            </a:r>
          </a:p>
          <a:p>
            <a:pPr lvl="1">
              <a:lnSpc>
                <a:spcPct val="150000"/>
              </a:lnSpc>
            </a:pPr>
            <a:r>
              <a:rPr lang="en-GB" sz="1400" dirty="0"/>
              <a:t>For example, change parameter data type, add parameters to the list of parameters or delete parameters</a:t>
            </a:r>
            <a:endParaRPr lang="en-GB" sz="1800" dirty="0"/>
          </a:p>
          <a:p>
            <a:pPr>
              <a:lnSpc>
                <a:spcPct val="150000"/>
              </a:lnSpc>
            </a:pPr>
            <a:endParaRPr lang="en-GB" sz="1800" dirty="0"/>
          </a:p>
          <a:p>
            <a:pPr marL="0" indent="0">
              <a:lnSpc>
                <a:spcPct val="150000"/>
              </a:lnSpc>
              <a:buNone/>
            </a:pPr>
            <a:endParaRPr lang="en-GB" sz="1800" dirty="0"/>
          </a:p>
        </p:txBody>
      </p:sp>
      <p:sp>
        <p:nvSpPr>
          <p:cNvPr id="3" name="Content Placeholder 2">
            <a:extLst>
              <a:ext uri="{FF2B5EF4-FFF2-40B4-BE49-F238E27FC236}">
                <a16:creationId xmlns:a16="http://schemas.microsoft.com/office/drawing/2014/main" id="{003C5CCE-8DF8-3F55-3F52-E8331543911C}"/>
              </a:ext>
            </a:extLst>
          </p:cNvPr>
          <p:cNvSpPr>
            <a:spLocks noGrp="1"/>
          </p:cNvSpPr>
          <p:nvPr>
            <p:ph sz="half" idx="2"/>
          </p:nvPr>
        </p:nvSpPr>
        <p:spPr/>
        <p:txBody>
          <a:bodyPr/>
          <a:lstStyle/>
          <a:p>
            <a:pPr>
              <a:lnSpc>
                <a:spcPct val="150000"/>
              </a:lnSpc>
            </a:pPr>
            <a:r>
              <a:rPr lang="en-GB" sz="1600" b="1" dirty="0" err="1"/>
              <a:t>OnSet</a:t>
            </a:r>
            <a:r>
              <a:rPr lang="en-GB" sz="1600" b="1" dirty="0"/>
              <a:t> Callback (</a:t>
            </a:r>
            <a:r>
              <a:rPr lang="en-GB" sz="1400" dirty="0" err="1"/>
              <a:t>add_on_set_parameters_callback</a:t>
            </a:r>
            <a:r>
              <a:rPr lang="en-GB" sz="1600" b="1" dirty="0"/>
              <a:t>):</a:t>
            </a:r>
          </a:p>
          <a:p>
            <a:pPr lvl="1">
              <a:lnSpc>
                <a:spcPct val="150000"/>
              </a:lnSpc>
            </a:pPr>
            <a:r>
              <a:rPr lang="en-GB" sz="1400" dirty="0"/>
              <a:t>The callback is passed a list of</a:t>
            </a:r>
            <a:r>
              <a:rPr lang="en-GB" sz="1400" dirty="0">
                <a:highlight>
                  <a:srgbClr val="FFFF00"/>
                </a:highlight>
              </a:rPr>
              <a:t> immutable </a:t>
            </a:r>
            <a:r>
              <a:rPr lang="en-GB" sz="1400" dirty="0"/>
              <a:t>Parameter objects.</a:t>
            </a:r>
          </a:p>
          <a:p>
            <a:pPr lvl="1">
              <a:lnSpc>
                <a:spcPct val="150000"/>
              </a:lnSpc>
            </a:pPr>
            <a:r>
              <a:rPr lang="en-GB" sz="1400" dirty="0"/>
              <a:t> Returns an </a:t>
            </a:r>
            <a:r>
              <a:rPr lang="en-GB" sz="1400" dirty="0" err="1"/>
              <a:t>rcl_interfaces</a:t>
            </a:r>
            <a:r>
              <a:rPr lang="en-GB" sz="1400" dirty="0"/>
              <a:t>/</a:t>
            </a:r>
            <a:r>
              <a:rPr lang="en-GB" sz="1400" dirty="0" err="1"/>
              <a:t>msg</a:t>
            </a:r>
            <a:r>
              <a:rPr lang="en-GB" sz="1400" dirty="0"/>
              <a:t>/</a:t>
            </a:r>
            <a:r>
              <a:rPr lang="en-GB" sz="1400" dirty="0" err="1"/>
              <a:t>SetParametersResult</a:t>
            </a:r>
            <a:r>
              <a:rPr lang="en-GB" sz="1400" dirty="0"/>
              <a:t>. </a:t>
            </a:r>
          </a:p>
          <a:p>
            <a:pPr lvl="1">
              <a:lnSpc>
                <a:spcPct val="150000"/>
              </a:lnSpc>
            </a:pPr>
            <a:r>
              <a:rPr lang="en-GB" sz="1400" dirty="0"/>
              <a:t>Gives the user the ability to inspect the upcoming change to the parameter and explicitly reject the change.</a:t>
            </a:r>
          </a:p>
          <a:p>
            <a:pPr lvl="1">
              <a:lnSpc>
                <a:spcPct val="150000"/>
              </a:lnSpc>
            </a:pPr>
            <a:r>
              <a:rPr lang="en-GB" sz="1400" dirty="0"/>
              <a:t>For example, check if the parameter positive, within bounds etc.</a:t>
            </a:r>
            <a:endParaRPr lang="en-GB" sz="1800" dirty="0"/>
          </a:p>
        </p:txBody>
      </p:sp>
      <p:sp>
        <p:nvSpPr>
          <p:cNvPr id="4" name="Slide Number Placeholder 3">
            <a:extLst>
              <a:ext uri="{FF2B5EF4-FFF2-40B4-BE49-F238E27FC236}">
                <a16:creationId xmlns:a16="http://schemas.microsoft.com/office/drawing/2014/main" id="{E3F9A993-8F73-79AB-69F7-ADC537641DA8}"/>
              </a:ext>
            </a:extLst>
          </p:cNvPr>
          <p:cNvSpPr>
            <a:spLocks noGrp="1"/>
          </p:cNvSpPr>
          <p:nvPr>
            <p:ph type="sldNum" sz="quarter" idx="12"/>
          </p:nvPr>
        </p:nvSpPr>
        <p:spPr/>
        <p:txBody>
          <a:bodyPr/>
          <a:lstStyle/>
          <a:p>
            <a:fld id="{E33F180C-7AC5-428A-9DBB-8DF57BA31570}" type="slidenum">
              <a:rPr lang="en-GB" smtClean="0"/>
              <a:t>37</a:t>
            </a:fld>
            <a:endParaRPr lang="en-GB" dirty="0"/>
          </a:p>
        </p:txBody>
      </p:sp>
      <p:sp>
        <p:nvSpPr>
          <p:cNvPr id="5" name="Title 4">
            <a:extLst>
              <a:ext uri="{FF2B5EF4-FFF2-40B4-BE49-F238E27FC236}">
                <a16:creationId xmlns:a16="http://schemas.microsoft.com/office/drawing/2014/main" id="{4F349606-82F4-E9B4-53D5-31E794C9F334}"/>
              </a:ext>
            </a:extLst>
          </p:cNvPr>
          <p:cNvSpPr>
            <a:spLocks noGrp="1"/>
          </p:cNvSpPr>
          <p:nvPr>
            <p:ph type="title"/>
          </p:nvPr>
        </p:nvSpPr>
        <p:spPr/>
        <p:txBody>
          <a:bodyPr>
            <a:normAutofit/>
          </a:bodyPr>
          <a:lstStyle/>
          <a:p>
            <a:r>
              <a:rPr lang="en-GB" dirty="0"/>
              <a:t>Parameter Callbacks (Jazzy)</a:t>
            </a:r>
          </a:p>
        </p:txBody>
      </p:sp>
    </p:spTree>
    <p:extLst>
      <p:ext uri="{BB962C8B-B14F-4D97-AF65-F5344CB8AC3E}">
        <p14:creationId xmlns:p14="http://schemas.microsoft.com/office/powerpoint/2010/main" val="3175779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1847604-90DA-3A5F-FF63-F63C413B1A0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809AD-2090-F530-A2EF-775BCC46A571}"/>
              </a:ext>
            </a:extLst>
          </p:cNvPr>
          <p:cNvSpPr>
            <a:spLocks noGrp="1"/>
          </p:cNvSpPr>
          <p:nvPr>
            <p:ph sz="half" idx="1"/>
          </p:nvPr>
        </p:nvSpPr>
        <p:spPr>
          <a:xfrm>
            <a:off x="0" y="1822450"/>
            <a:ext cx="5181600" cy="4351338"/>
          </a:xfrm>
        </p:spPr>
        <p:txBody>
          <a:bodyPr>
            <a:normAutofit/>
          </a:bodyPr>
          <a:lstStyle/>
          <a:p>
            <a:pPr>
              <a:lnSpc>
                <a:spcPct val="150000"/>
              </a:lnSpc>
            </a:pPr>
            <a:r>
              <a:rPr lang="en-GB" sz="1600" b="1" dirty="0" err="1"/>
              <a:t>PostSet</a:t>
            </a:r>
            <a:r>
              <a:rPr lang="en-GB" sz="1600" b="1" dirty="0"/>
              <a:t> Callback (</a:t>
            </a:r>
            <a:r>
              <a:rPr lang="en-GB" sz="1400" dirty="0" err="1"/>
              <a:t>add_post_set_parameters_callback</a:t>
            </a:r>
            <a:r>
              <a:rPr lang="en-GB" sz="1600" b="1" dirty="0"/>
              <a:t>):</a:t>
            </a:r>
          </a:p>
          <a:p>
            <a:pPr lvl="1">
              <a:lnSpc>
                <a:spcPct val="150000"/>
              </a:lnSpc>
            </a:pPr>
            <a:r>
              <a:rPr lang="en-GB" sz="1400" dirty="0"/>
              <a:t>The callback is passed a list of</a:t>
            </a:r>
            <a:r>
              <a:rPr lang="en-GB" sz="1400" dirty="0">
                <a:highlight>
                  <a:srgbClr val="FFFF00"/>
                </a:highlight>
              </a:rPr>
              <a:t> immutable </a:t>
            </a:r>
            <a:r>
              <a:rPr lang="en-GB" sz="1400" dirty="0"/>
              <a:t>Parameter objects.</a:t>
            </a:r>
          </a:p>
          <a:p>
            <a:pPr lvl="1">
              <a:lnSpc>
                <a:spcPct val="150000"/>
              </a:lnSpc>
            </a:pPr>
            <a:r>
              <a:rPr lang="en-GB" sz="1400" dirty="0"/>
              <a:t>Returns nothing. </a:t>
            </a:r>
          </a:p>
          <a:p>
            <a:pPr lvl="1">
              <a:lnSpc>
                <a:spcPct val="150000"/>
              </a:lnSpc>
            </a:pPr>
            <a:r>
              <a:rPr lang="en-GB" sz="1400" dirty="0"/>
              <a:t>Gives the user the ability to react to changes from parameters that have successfully been accepted. (if </a:t>
            </a:r>
            <a:r>
              <a:rPr lang="en-GB" sz="1400" dirty="0" err="1"/>
              <a:t>SetParametersResults</a:t>
            </a:r>
            <a:r>
              <a:rPr lang="en-GB" sz="1400" dirty="0"/>
              <a:t> -&gt; bool =True)</a:t>
            </a:r>
          </a:p>
          <a:p>
            <a:pPr lvl="1">
              <a:lnSpc>
                <a:spcPct val="150000"/>
              </a:lnSpc>
            </a:pPr>
            <a:r>
              <a:rPr lang="en-GB" sz="1400" dirty="0"/>
              <a:t>For example, change the variable inside the program, if the changes were accepted.</a:t>
            </a:r>
            <a:endParaRPr lang="en-GB" sz="1800" dirty="0"/>
          </a:p>
          <a:p>
            <a:pPr>
              <a:lnSpc>
                <a:spcPct val="150000"/>
              </a:lnSpc>
            </a:pPr>
            <a:endParaRPr lang="en-GB" sz="1800" dirty="0"/>
          </a:p>
          <a:p>
            <a:pPr marL="0" indent="0">
              <a:lnSpc>
                <a:spcPct val="150000"/>
              </a:lnSpc>
              <a:buNone/>
            </a:pPr>
            <a:endParaRPr lang="en-GB" sz="1800" dirty="0"/>
          </a:p>
        </p:txBody>
      </p:sp>
      <p:sp>
        <p:nvSpPr>
          <p:cNvPr id="3" name="Content Placeholder 2">
            <a:extLst>
              <a:ext uri="{FF2B5EF4-FFF2-40B4-BE49-F238E27FC236}">
                <a16:creationId xmlns:a16="http://schemas.microsoft.com/office/drawing/2014/main" id="{22FA9F20-66A4-4D97-1B73-DE91A9074B88}"/>
              </a:ext>
            </a:extLst>
          </p:cNvPr>
          <p:cNvSpPr>
            <a:spLocks noGrp="1"/>
          </p:cNvSpPr>
          <p:nvPr>
            <p:ph sz="half" idx="2"/>
          </p:nvPr>
        </p:nvSpPr>
        <p:spPr>
          <a:xfrm>
            <a:off x="5181600" y="1825624"/>
            <a:ext cx="7010400" cy="5032375"/>
          </a:xfrm>
          <a:solidFill>
            <a:schemeClr val="tx2">
              <a:lumMod val="50000"/>
            </a:schemeClr>
          </a:solidFill>
        </p:spPr>
        <p:txBody>
          <a:bodyPr>
            <a:normAutofit/>
          </a:bodyPr>
          <a:lstStyle/>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#Decalre parameter callbacks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.add_on_set_parameters_callback</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.on_set_callback</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.add_post_set_parameters_callback</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.post_set_callback</a:t>
            </a:r>
            <a:r>
              <a:rPr lang="en-GB" sz="1200" b="0" dirty="0">
                <a:solidFill>
                  <a:srgbClr val="D4D4D4"/>
                </a:solidFill>
                <a:effectLst/>
                <a:latin typeface="Consolas" panose="020B0609020204030204" pitchFamily="49" charset="0"/>
              </a:rPr>
              <a:t>)</a:t>
            </a:r>
          </a:p>
          <a:p>
            <a:pPr marL="0" indent="0">
              <a:lnSpc>
                <a:spcPct val="110000"/>
              </a:lnSpc>
              <a:spcBef>
                <a:spcPts val="0"/>
              </a:spcBef>
              <a:buNone/>
            </a:pPr>
            <a:r>
              <a:rPr lang="en-GB" sz="1200" b="0" dirty="0">
                <a:solidFill>
                  <a:srgbClr val="D4D4D4"/>
                </a:solidFill>
                <a:effectLst/>
                <a:latin typeface="Consolas" panose="020B0609020204030204" pitchFamily="49" charset="0"/>
              </a:rPr>
              <a:t>   </a:t>
            </a:r>
          </a:p>
          <a:p>
            <a:pPr marL="0" indent="0">
              <a:lnSpc>
                <a:spcPct val="110000"/>
              </a:lnSpc>
              <a:spcBef>
                <a:spcPts val="0"/>
              </a:spcBef>
              <a:buNone/>
            </a:pPr>
            <a:r>
              <a:rPr lang="en-GB" sz="1200" b="0" dirty="0">
                <a:solidFill>
                  <a:srgbClr val="6A9955"/>
                </a:solidFill>
                <a:effectLst/>
                <a:latin typeface="Consolas" panose="020B0609020204030204" pitchFamily="49" charset="0"/>
              </a:rPr>
              <a:t># On-Set Callback Function</a:t>
            </a:r>
            <a:endParaRPr lang="en-GB" sz="1200" b="0" dirty="0">
              <a:solidFill>
                <a:srgbClr val="D4D4D4"/>
              </a:solidFill>
              <a:effectLst/>
              <a:latin typeface="Consolas" panose="020B0609020204030204" pitchFamily="49" charset="0"/>
            </a:endParaRPr>
          </a:p>
          <a:p>
            <a:pPr marL="0" indent="0">
              <a:lnSpc>
                <a:spcPct val="110000"/>
              </a:lnSpc>
              <a:spcBef>
                <a:spcPts val="0"/>
              </a:spcBef>
              <a:buNone/>
            </a:pP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on_set_callback</a:t>
            </a:r>
            <a:r>
              <a:rPr lang="en-GB" sz="1200" b="0" dirty="0">
                <a:solidFill>
                  <a:srgbClr val="D4D4D4"/>
                </a:solidFill>
                <a:effectLst/>
                <a:latin typeface="Consolas" panose="020B0609020204030204" pitchFamily="49" charset="0"/>
              </a:rPr>
              <a:t>(self, params):</a:t>
            </a:r>
          </a:p>
          <a:p>
            <a:pPr marL="0" indent="0">
              <a:lnSpc>
                <a:spcPct val="11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for</a:t>
            </a:r>
            <a:r>
              <a:rPr lang="en-GB" sz="1200" b="0" dirty="0">
                <a:solidFill>
                  <a:srgbClr val="D4D4D4"/>
                </a:solidFill>
                <a:effectLst/>
                <a:latin typeface="Consolas" panose="020B0609020204030204" pitchFamily="49" charset="0"/>
              </a:rPr>
              <a:t> param </a:t>
            </a:r>
            <a:r>
              <a:rPr lang="en-GB" sz="1200" b="0" dirty="0">
                <a:solidFill>
                  <a:srgbClr val="569CD6"/>
                </a:solidFill>
                <a:effectLst/>
                <a:latin typeface="Consolas" panose="020B0609020204030204" pitchFamily="49" charset="0"/>
              </a:rPr>
              <a:t>in</a:t>
            </a:r>
            <a:r>
              <a:rPr lang="en-GB" sz="1200" b="0" dirty="0">
                <a:solidFill>
                  <a:srgbClr val="D4D4D4"/>
                </a:solidFill>
                <a:effectLst/>
                <a:latin typeface="Consolas" panose="020B0609020204030204" pitchFamily="49" charset="0"/>
              </a:rPr>
              <a:t> params:</a:t>
            </a:r>
          </a:p>
          <a:p>
            <a:pPr marL="0" indent="0">
              <a:lnSpc>
                <a:spcPct val="110000"/>
              </a:lnSpc>
              <a:spcBef>
                <a:spcPts val="0"/>
              </a:spcBef>
              <a:buNone/>
            </a:pPr>
            <a:r>
              <a:rPr lang="en-GB" sz="1200" dirty="0">
                <a:solidFill>
                  <a:srgbClr val="6A9955"/>
                </a:solidFill>
                <a:latin typeface="Consolas" panose="020B0609020204030204" pitchFamily="49" charset="0"/>
              </a:rPr>
              <a:t>        </a:t>
            </a:r>
            <a:r>
              <a:rPr lang="en-GB" sz="1200" b="0" dirty="0">
                <a:solidFill>
                  <a:srgbClr val="6A9955"/>
                </a:solidFill>
                <a:effectLst/>
                <a:latin typeface="Consolas" panose="020B0609020204030204" pitchFamily="49" charset="0"/>
              </a:rPr>
              <a:t>#system gain parameter check</a:t>
            </a:r>
            <a:endParaRPr lang="en-GB" sz="1200" b="0" dirty="0">
              <a:solidFill>
                <a:srgbClr val="D4D4D4"/>
              </a:solidFill>
              <a:effectLst/>
              <a:latin typeface="Consolas" panose="020B0609020204030204" pitchFamily="49" charset="0"/>
            </a:endParaRPr>
          </a:p>
          <a:p>
            <a:pPr marL="0" indent="0">
              <a:lnSpc>
                <a:spcPct val="11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if</a:t>
            </a:r>
            <a:r>
              <a:rPr lang="en-GB" sz="1200" b="0" dirty="0">
                <a:solidFill>
                  <a:srgbClr val="D4D4D4"/>
                </a:solidFill>
                <a:effectLst/>
                <a:latin typeface="Consolas" panose="020B0609020204030204" pitchFamily="49" charset="0"/>
              </a:rPr>
              <a:t> param.name ==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1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#check if it is negative</a:t>
            </a:r>
            <a:endParaRPr lang="en-GB" sz="1200" b="0" dirty="0">
              <a:solidFill>
                <a:srgbClr val="D4D4D4"/>
              </a:solidFill>
              <a:effectLst/>
              <a:latin typeface="Consolas" panose="020B0609020204030204" pitchFamily="49" charset="0"/>
            </a:endParaRPr>
          </a:p>
          <a:p>
            <a:pPr marL="0" indent="0">
              <a:lnSpc>
                <a:spcPct val="11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if</a:t>
            </a:r>
            <a:r>
              <a:rPr lang="en-GB" sz="1200" b="0" dirty="0">
                <a:solidFill>
                  <a:srgbClr val="D4D4D4"/>
                </a:solidFill>
                <a:effectLst/>
                <a:latin typeface="Consolas" panose="020B0609020204030204" pitchFamily="49" charset="0"/>
              </a:rPr>
              <a:t> param.name ==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and</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param.value</a:t>
            </a:r>
            <a:r>
              <a:rPr lang="en-GB" sz="1200" b="0" dirty="0">
                <a:solidFill>
                  <a:srgbClr val="D4D4D4"/>
                </a:solidFill>
                <a:effectLst/>
                <a:latin typeface="Consolas" panose="020B0609020204030204" pitchFamily="49" charset="0"/>
              </a:rPr>
              <a:t> &lt; </a:t>
            </a:r>
            <a:r>
              <a:rPr lang="en-GB" sz="1200" b="0" dirty="0">
                <a:solidFill>
                  <a:srgbClr val="B5CEA8"/>
                </a:solidFill>
                <a:effectLst/>
                <a:latin typeface="Consolas" panose="020B0609020204030204" pitchFamily="49" charset="0"/>
              </a:rPr>
              <a:t>0.0</a:t>
            </a:r>
            <a:r>
              <a:rPr lang="en-GB" sz="1200" b="0" dirty="0">
                <a:solidFill>
                  <a:srgbClr val="D4D4D4"/>
                </a:solidFill>
                <a:effectLst/>
                <a:latin typeface="Consolas" panose="020B0609020204030204" pitchFamily="49" charset="0"/>
              </a:rPr>
              <a:t>):</a:t>
            </a:r>
          </a:p>
          <a:p>
            <a:pPr marL="0" indent="0">
              <a:lnSpc>
                <a:spcPct val="11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().warn(</a:t>
            </a:r>
            <a:r>
              <a:rPr lang="en-GB" sz="1200" b="0" dirty="0">
                <a:solidFill>
                  <a:srgbClr val="CE9178"/>
                </a:solidFill>
                <a:effectLst/>
                <a:latin typeface="Consolas" panose="020B0609020204030204" pitchFamily="49" charset="0"/>
              </a:rPr>
              <a:t>"Invalid cannot be negative."</a:t>
            </a:r>
            <a:r>
              <a:rPr lang="en-GB" sz="1200" b="0" dirty="0">
                <a:solidFill>
                  <a:srgbClr val="D4D4D4"/>
                </a:solidFill>
                <a:effectLst/>
                <a:latin typeface="Consolas" panose="020B0609020204030204" pitchFamily="49" charset="0"/>
              </a:rPr>
              <a:t>)</a:t>
            </a:r>
          </a:p>
          <a:p>
            <a:pPr marL="0" indent="0">
              <a:lnSpc>
                <a:spcPct val="11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return</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SetParametersResult</a:t>
            </a:r>
            <a:r>
              <a:rPr lang="en-GB" sz="1200" b="0" dirty="0">
                <a:solidFill>
                  <a:srgbClr val="D4D4D4"/>
                </a:solidFill>
                <a:effectLst/>
                <a:latin typeface="Consolas" panose="020B0609020204030204" pitchFamily="49" charset="0"/>
              </a:rPr>
              <a:t>(successful=</a:t>
            </a:r>
            <a:r>
              <a:rPr lang="en-GB" sz="1200" b="0" dirty="0">
                <a:solidFill>
                  <a:srgbClr val="569CD6"/>
                </a:solidFill>
                <a:effectLst/>
                <a:latin typeface="Consolas" panose="020B0609020204030204" pitchFamily="49" charset="0"/>
              </a:rPr>
              <a:t>False</a:t>
            </a:r>
            <a:r>
              <a:rPr lang="en-GB" sz="1200" b="0" dirty="0">
                <a:solidFill>
                  <a:srgbClr val="D4D4D4"/>
                </a:solidFill>
                <a:effectLst/>
                <a:latin typeface="Consolas" panose="020B0609020204030204" pitchFamily="49" charset="0"/>
              </a:rPr>
              <a:t>, reason=</a:t>
            </a:r>
            <a:r>
              <a:rPr lang="en-GB" sz="1200" b="0" dirty="0">
                <a:solidFill>
                  <a:srgbClr val="CE9178"/>
                </a:solidFill>
                <a:effectLst/>
                <a:latin typeface="Consolas" panose="020B0609020204030204" pitchFamily="49" charset="0"/>
              </a:rPr>
              <a:t>"negative"</a:t>
            </a:r>
            <a:r>
              <a:rPr lang="en-GB" sz="1200" b="0" dirty="0">
                <a:solidFill>
                  <a:srgbClr val="D4D4D4"/>
                </a:solidFill>
                <a:effectLst/>
                <a:latin typeface="Consolas" panose="020B0609020204030204" pitchFamily="49" charset="0"/>
              </a:rPr>
              <a:t>)</a:t>
            </a:r>
          </a:p>
          <a:p>
            <a:pPr marL="0" indent="0">
              <a:lnSpc>
                <a:spcPct val="110000"/>
              </a:lnSpc>
              <a:spcBef>
                <a:spcPts val="0"/>
              </a:spcBef>
              <a:buNone/>
            </a:pPr>
            <a:r>
              <a:rPr lang="en-GB" sz="1000" dirty="0">
                <a:solidFill>
                  <a:srgbClr val="569CD6"/>
                </a:solidFill>
                <a:latin typeface="Consolas" panose="020B0609020204030204" pitchFamily="49" charset="0"/>
              </a:rPr>
              <a:t>        </a:t>
            </a:r>
          </a:p>
          <a:p>
            <a:pPr marL="0" indent="0">
              <a:lnSpc>
                <a:spcPct val="110000"/>
              </a:lnSpc>
              <a:spcBef>
                <a:spcPts val="0"/>
              </a:spcBef>
              <a:buNone/>
            </a:pPr>
            <a:r>
              <a:rPr lang="en-GB" sz="1200" b="0" dirty="0">
                <a:solidFill>
                  <a:srgbClr val="569CD6"/>
                </a:solidFill>
                <a:effectLst/>
                <a:latin typeface="Consolas" panose="020B0609020204030204" pitchFamily="49" charset="0"/>
              </a:rPr>
              <a:t>    return</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SetParametersResult</a:t>
            </a:r>
            <a:r>
              <a:rPr lang="en-GB" sz="1200" b="0" dirty="0">
                <a:solidFill>
                  <a:srgbClr val="D4D4D4"/>
                </a:solidFill>
                <a:effectLst/>
                <a:latin typeface="Consolas" panose="020B0609020204030204" pitchFamily="49" charset="0"/>
              </a:rPr>
              <a:t>(successful=</a:t>
            </a:r>
            <a:r>
              <a:rPr lang="en-GB" sz="1200" b="0" dirty="0">
                <a:solidFill>
                  <a:srgbClr val="569CD6"/>
                </a:solidFill>
                <a:effectLst/>
                <a:latin typeface="Consolas" panose="020B0609020204030204" pitchFamily="49" charset="0"/>
              </a:rPr>
              <a:t>True</a:t>
            </a:r>
            <a:r>
              <a:rPr lang="en-GB" sz="1200" b="0" dirty="0">
                <a:solidFill>
                  <a:srgbClr val="D4D4D4"/>
                </a:solidFill>
                <a:effectLst/>
                <a:latin typeface="Consolas" panose="020B0609020204030204" pitchFamily="49" charset="0"/>
              </a:rPr>
              <a:t>, reason=</a:t>
            </a:r>
            <a:r>
              <a:rPr lang="en-GB" sz="1200" b="0" dirty="0">
                <a:solidFill>
                  <a:srgbClr val="CE9178"/>
                </a:solidFill>
                <a:effectLst/>
                <a:latin typeface="Consolas" panose="020B0609020204030204" pitchFamily="49" charset="0"/>
              </a:rPr>
              <a:t>"parameters adjusted"</a:t>
            </a:r>
            <a:r>
              <a:rPr lang="en-GB" sz="1200" b="0" dirty="0">
                <a:solidFill>
                  <a:srgbClr val="D4D4D4"/>
                </a:solidFill>
                <a:effectLst/>
                <a:latin typeface="Consolas" panose="020B0609020204030204" pitchFamily="49" charset="0"/>
              </a:rPr>
              <a:t>)</a:t>
            </a:r>
          </a:p>
          <a:p>
            <a:pPr marL="0" indent="0">
              <a:lnSpc>
                <a:spcPct val="110000"/>
              </a:lnSpc>
              <a:spcBef>
                <a:spcPts val="0"/>
              </a:spcBef>
              <a:buNone/>
            </a:pPr>
            <a:endParaRPr lang="en-GB" sz="1000" b="0" dirty="0">
              <a:solidFill>
                <a:srgbClr val="569CD6"/>
              </a:solidFill>
              <a:effectLst/>
              <a:latin typeface="Consolas" panose="020B0609020204030204" pitchFamily="49" charset="0"/>
            </a:endParaRPr>
          </a:p>
          <a:p>
            <a:pPr marL="0" indent="0">
              <a:lnSpc>
                <a:spcPct val="110000"/>
              </a:lnSpc>
              <a:spcBef>
                <a:spcPts val="0"/>
              </a:spcBef>
              <a:buNone/>
            </a:pPr>
            <a:r>
              <a:rPr lang="en-GB" sz="1200" b="0" dirty="0">
                <a:solidFill>
                  <a:srgbClr val="6A9955"/>
                </a:solidFill>
                <a:effectLst/>
                <a:latin typeface="Consolas" panose="020B0609020204030204" pitchFamily="49" charset="0"/>
              </a:rPr>
              <a:t># Post-Set Callback Function</a:t>
            </a:r>
            <a:endParaRPr lang="en-GB" sz="1800" b="0" dirty="0">
              <a:solidFill>
                <a:srgbClr val="569CD6"/>
              </a:solidFill>
              <a:effectLst/>
              <a:latin typeface="Consolas" panose="020B0609020204030204" pitchFamily="49" charset="0"/>
            </a:endParaRPr>
          </a:p>
          <a:p>
            <a:pPr marL="0" indent="0">
              <a:lnSpc>
                <a:spcPct val="110000"/>
              </a:lnSpc>
              <a:spcBef>
                <a:spcPts val="0"/>
              </a:spcBef>
              <a:buNone/>
            </a:pP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post_set_callback</a:t>
            </a:r>
            <a:r>
              <a:rPr lang="en-GB" sz="1200" b="0" dirty="0">
                <a:solidFill>
                  <a:srgbClr val="D4D4D4"/>
                </a:solidFill>
                <a:effectLst/>
                <a:latin typeface="Consolas" panose="020B0609020204030204" pitchFamily="49" charset="0"/>
              </a:rPr>
              <a:t>(self, params):</a:t>
            </a:r>
          </a:p>
          <a:p>
            <a:pPr marL="0" indent="0">
              <a:lnSpc>
                <a:spcPct val="120000"/>
              </a:lnSpc>
              <a:spcBef>
                <a:spcPts val="0"/>
              </a:spcBef>
              <a:buNone/>
            </a:pPr>
            <a:r>
              <a:rPr lang="en-GB" sz="1200" dirty="0">
                <a:solidFill>
                  <a:srgbClr val="569CD6"/>
                </a:solidFill>
                <a:latin typeface="Consolas" panose="020B0609020204030204" pitchFamily="49" charset="0"/>
              </a:rPr>
              <a:t>    </a:t>
            </a:r>
            <a:r>
              <a:rPr lang="en-GB" sz="1200" b="0" dirty="0">
                <a:solidFill>
                  <a:srgbClr val="569CD6"/>
                </a:solidFill>
                <a:effectLst/>
                <a:latin typeface="Consolas" panose="020B0609020204030204" pitchFamily="49" charset="0"/>
              </a:rPr>
              <a:t>for</a:t>
            </a:r>
            <a:r>
              <a:rPr lang="en-GB" sz="1200" b="0" dirty="0">
                <a:solidFill>
                  <a:srgbClr val="D4D4D4"/>
                </a:solidFill>
                <a:effectLst/>
                <a:latin typeface="Consolas" panose="020B0609020204030204" pitchFamily="49" charset="0"/>
              </a:rPr>
              <a:t> param </a:t>
            </a:r>
            <a:r>
              <a:rPr lang="en-GB" sz="1200" b="0" dirty="0">
                <a:solidFill>
                  <a:srgbClr val="569CD6"/>
                </a:solidFill>
                <a:effectLst/>
                <a:latin typeface="Consolas" panose="020B0609020204030204" pitchFamily="49" charset="0"/>
              </a:rPr>
              <a:t>in</a:t>
            </a:r>
            <a:r>
              <a:rPr lang="en-GB" sz="1200" b="0" dirty="0">
                <a:solidFill>
                  <a:srgbClr val="D4D4D4"/>
                </a:solidFill>
                <a:effectLst/>
                <a:latin typeface="Consolas" panose="020B0609020204030204" pitchFamily="49" charset="0"/>
              </a:rPr>
              <a:t> params:</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#set the value of the parameter</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if</a:t>
            </a:r>
            <a:r>
              <a:rPr lang="en-GB" sz="1200" b="0" dirty="0">
                <a:solidFill>
                  <a:srgbClr val="D4D4D4"/>
                </a:solidFill>
                <a:effectLst/>
                <a:latin typeface="Consolas" panose="020B0609020204030204" pitchFamily="49" charset="0"/>
              </a:rPr>
              <a:t> param.name ==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.param_K</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param.value</a:t>
            </a: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Update internal variable</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().info(</a:t>
            </a:r>
            <a:r>
              <a:rPr lang="en-GB" sz="1200" b="0" dirty="0" err="1">
                <a:solidFill>
                  <a:srgbClr val="569CD6"/>
                </a:solidFill>
                <a:effectLst/>
                <a:latin typeface="Consolas" panose="020B0609020204030204" pitchFamily="49" charset="0"/>
              </a:rPr>
              <a:t>f</a:t>
            </a:r>
            <a:r>
              <a:rPr lang="en-GB" sz="1200" b="0" dirty="0" err="1">
                <a:solidFill>
                  <a:srgbClr val="CE9178"/>
                </a:solidFill>
                <a:effectLst/>
                <a:latin typeface="Consolas" panose="020B0609020204030204" pitchFamily="49" charset="0"/>
              </a:rPr>
              <a:t>"sys_gain_K</a:t>
            </a:r>
            <a:r>
              <a:rPr lang="en-GB" sz="1200" b="0" dirty="0">
                <a:solidFill>
                  <a:srgbClr val="CE9178"/>
                </a:solidFill>
                <a:effectLst/>
                <a:latin typeface="Consolas" panose="020B0609020204030204" pitchFamily="49" charset="0"/>
              </a:rPr>
              <a:t> updated to </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.param_K</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10000"/>
              </a:lnSpc>
              <a:spcBef>
                <a:spcPts val="0"/>
              </a:spcBef>
              <a:buNone/>
            </a:pPr>
            <a:endParaRPr lang="en-GB" sz="1200" b="0" dirty="0">
              <a:solidFill>
                <a:srgbClr val="D4D4D4"/>
              </a:solidFill>
              <a:effectLst/>
              <a:latin typeface="Consolas" panose="020B0609020204030204" pitchFamily="49" charset="0"/>
            </a:endParaRPr>
          </a:p>
          <a:p>
            <a:pPr marL="0" indent="0">
              <a:lnSpc>
                <a:spcPct val="150000"/>
              </a:lnSpc>
              <a:buNone/>
            </a:pPr>
            <a:endParaRPr lang="en-GB" sz="1800" dirty="0"/>
          </a:p>
        </p:txBody>
      </p:sp>
      <p:sp>
        <p:nvSpPr>
          <p:cNvPr id="4" name="Slide Number Placeholder 3">
            <a:extLst>
              <a:ext uri="{FF2B5EF4-FFF2-40B4-BE49-F238E27FC236}">
                <a16:creationId xmlns:a16="http://schemas.microsoft.com/office/drawing/2014/main" id="{02E6E8C7-610A-AEFC-C0F1-630006BFA140}"/>
              </a:ext>
            </a:extLst>
          </p:cNvPr>
          <p:cNvSpPr>
            <a:spLocks noGrp="1"/>
          </p:cNvSpPr>
          <p:nvPr>
            <p:ph type="sldNum" sz="quarter" idx="12"/>
          </p:nvPr>
        </p:nvSpPr>
        <p:spPr/>
        <p:txBody>
          <a:bodyPr/>
          <a:lstStyle/>
          <a:p>
            <a:fld id="{E33F180C-7AC5-428A-9DBB-8DF57BA31570}" type="slidenum">
              <a:rPr lang="en-GB" smtClean="0"/>
              <a:t>38</a:t>
            </a:fld>
            <a:endParaRPr lang="en-GB" dirty="0"/>
          </a:p>
        </p:txBody>
      </p:sp>
      <p:sp>
        <p:nvSpPr>
          <p:cNvPr id="5" name="Title 4">
            <a:extLst>
              <a:ext uri="{FF2B5EF4-FFF2-40B4-BE49-F238E27FC236}">
                <a16:creationId xmlns:a16="http://schemas.microsoft.com/office/drawing/2014/main" id="{BF62C48F-FB0A-BE49-0DE4-AF222FB7926B}"/>
              </a:ext>
            </a:extLst>
          </p:cNvPr>
          <p:cNvSpPr>
            <a:spLocks noGrp="1"/>
          </p:cNvSpPr>
          <p:nvPr>
            <p:ph type="title"/>
          </p:nvPr>
        </p:nvSpPr>
        <p:spPr/>
        <p:txBody>
          <a:bodyPr>
            <a:normAutofit/>
          </a:bodyPr>
          <a:lstStyle/>
          <a:p>
            <a:r>
              <a:rPr lang="en-GB" dirty="0"/>
              <a:t>Parameter Callbacks (Jazzy)</a:t>
            </a:r>
          </a:p>
        </p:txBody>
      </p:sp>
    </p:spTree>
    <p:extLst>
      <p:ext uri="{BB962C8B-B14F-4D97-AF65-F5344CB8AC3E}">
        <p14:creationId xmlns:p14="http://schemas.microsoft.com/office/powerpoint/2010/main" val="309642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985E5-BDFE-005E-B9C2-A001FA38E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86C38-869B-4253-AA5B-B002DFAE6267}"/>
              </a:ext>
            </a:extLst>
          </p:cNvPr>
          <p:cNvSpPr>
            <a:spLocks noGrp="1"/>
          </p:cNvSpPr>
          <p:nvPr>
            <p:ph type="ctrTitle"/>
          </p:nvPr>
        </p:nvSpPr>
        <p:spPr/>
        <p:txBody>
          <a:bodyPr/>
          <a:lstStyle/>
          <a:p>
            <a:r>
              <a:rPr lang="en-GB" dirty="0"/>
              <a:t>Activity 2.1</a:t>
            </a:r>
          </a:p>
        </p:txBody>
      </p:sp>
      <p:sp>
        <p:nvSpPr>
          <p:cNvPr id="3" name="Subtitle 2">
            <a:extLst>
              <a:ext uri="{FF2B5EF4-FFF2-40B4-BE49-F238E27FC236}">
                <a16:creationId xmlns:a16="http://schemas.microsoft.com/office/drawing/2014/main" id="{17B7FF1D-0F1B-E519-C3D3-EDC8FEC8943D}"/>
              </a:ext>
            </a:extLst>
          </p:cNvPr>
          <p:cNvSpPr>
            <a:spLocks noGrp="1"/>
          </p:cNvSpPr>
          <p:nvPr>
            <p:ph type="subTitle" idx="1"/>
          </p:nvPr>
        </p:nvSpPr>
        <p:spPr/>
        <p:txBody>
          <a:bodyPr/>
          <a:lstStyle/>
          <a:p>
            <a:r>
              <a:rPr lang="en-GB" dirty="0"/>
              <a:t>Changing parameters at runtime</a:t>
            </a:r>
          </a:p>
        </p:txBody>
      </p:sp>
    </p:spTree>
    <p:extLst>
      <p:ext uri="{BB962C8B-B14F-4D97-AF65-F5344CB8AC3E}">
        <p14:creationId xmlns:p14="http://schemas.microsoft.com/office/powerpoint/2010/main" val="224800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D4992C-FA81-3370-DF19-2CF0E3D3DC16}"/>
              </a:ext>
            </a:extLst>
          </p:cNvPr>
          <p:cNvSpPr>
            <a:spLocks noGrp="1"/>
          </p:cNvSpPr>
          <p:nvPr>
            <p:ph sz="half" idx="1"/>
          </p:nvPr>
        </p:nvSpPr>
        <p:spPr>
          <a:xfrm>
            <a:off x="352425" y="1446302"/>
            <a:ext cx="5667375" cy="5275173"/>
          </a:xfrm>
        </p:spPr>
        <p:txBody>
          <a:bodyPr>
            <a:normAutofit fontScale="92500"/>
          </a:bodyPr>
          <a:lstStyle/>
          <a:p>
            <a:pPr>
              <a:lnSpc>
                <a:spcPct val="150000"/>
              </a:lnSpc>
            </a:pPr>
            <a:r>
              <a:rPr lang="en-GB" sz="1600" dirty="0"/>
              <a:t>Imagine the following problem: you have a node that simulates a motor, and you require to simulate two (or more) motors using the same code. </a:t>
            </a:r>
          </a:p>
          <a:p>
            <a:pPr>
              <a:lnSpc>
                <a:spcPct val="150000"/>
              </a:lnSpc>
            </a:pPr>
            <a:r>
              <a:rPr lang="en-GB" sz="1600" dirty="0"/>
              <a:t>The problem in ROS will be the naming convention for the nodes and the topics to which the motor node subscribes, and where it publishes; since they will both be the same. </a:t>
            </a:r>
          </a:p>
          <a:p>
            <a:pPr lvl="1">
              <a:lnSpc>
                <a:spcPct val="150000"/>
              </a:lnSpc>
            </a:pPr>
            <a:r>
              <a:rPr lang="en-GB" sz="1600" dirty="0"/>
              <a:t>One simple solution will be to change the name of the nodes and topics manually by generating multiple .</a:t>
            </a:r>
            <a:r>
              <a:rPr lang="en-GB" sz="1600" dirty="0" err="1"/>
              <a:t>py</a:t>
            </a:r>
            <a:r>
              <a:rPr lang="en-GB" sz="1600" dirty="0"/>
              <a:t> files.  For complex system this is not a good option. (What would happen if I require 10 motors?)</a:t>
            </a:r>
          </a:p>
          <a:p>
            <a:pPr>
              <a:lnSpc>
                <a:spcPct val="150000"/>
              </a:lnSpc>
            </a:pPr>
            <a:r>
              <a:rPr lang="en-US" sz="1600" dirty="0"/>
              <a:t>Namespaces then become the best option to deal with name collisions, w</a:t>
            </a:r>
            <a:r>
              <a:rPr lang="en-GB" sz="1600" dirty="0"/>
              <a:t>hen systems become more complex.</a:t>
            </a:r>
            <a:endParaRPr lang="en-US" sz="1600" dirty="0"/>
          </a:p>
        </p:txBody>
      </p:sp>
      <p:pic>
        <p:nvPicPr>
          <p:cNvPr id="6" name="Content Placeholder 5">
            <a:extLst>
              <a:ext uri="{FF2B5EF4-FFF2-40B4-BE49-F238E27FC236}">
                <a16:creationId xmlns:a16="http://schemas.microsoft.com/office/drawing/2014/main" id="{B36B9FE6-7B50-D6BF-4D28-8DF7719A1390}"/>
              </a:ext>
            </a:extLst>
          </p:cNvPr>
          <p:cNvPicPr>
            <a:picLocks noGrp="1" noChangeAspect="1"/>
          </p:cNvPicPr>
          <p:nvPr>
            <p:ph sz="half" idx="2"/>
          </p:nvPr>
        </p:nvPicPr>
        <p:blipFill>
          <a:blip r:embed="rId2"/>
          <a:stretch>
            <a:fillRect/>
          </a:stretch>
        </p:blipFill>
        <p:spPr>
          <a:xfrm>
            <a:off x="6419850" y="2598642"/>
            <a:ext cx="5181600" cy="2786253"/>
          </a:xfrm>
        </p:spPr>
      </p:pic>
      <p:sp>
        <p:nvSpPr>
          <p:cNvPr id="8" name="Slide Number Placeholder 7">
            <a:extLst>
              <a:ext uri="{FF2B5EF4-FFF2-40B4-BE49-F238E27FC236}">
                <a16:creationId xmlns:a16="http://schemas.microsoft.com/office/drawing/2014/main" id="{42D992A6-A75E-FD2B-77C9-9E644AEF463E}"/>
              </a:ext>
            </a:extLst>
          </p:cNvPr>
          <p:cNvSpPr>
            <a:spLocks noGrp="1"/>
          </p:cNvSpPr>
          <p:nvPr>
            <p:ph type="sldNum" sz="quarter" idx="12"/>
          </p:nvPr>
        </p:nvSpPr>
        <p:spPr/>
        <p:txBody>
          <a:bodyPr/>
          <a:lstStyle/>
          <a:p>
            <a:fld id="{E33F180C-7AC5-428A-9DBB-8DF57BA31570}" type="slidenum">
              <a:rPr lang="en-GB" smtClean="0"/>
              <a:t>4</a:t>
            </a:fld>
            <a:endParaRPr lang="en-GB"/>
          </a:p>
        </p:txBody>
      </p:sp>
      <p:sp>
        <p:nvSpPr>
          <p:cNvPr id="4" name="Title 3">
            <a:extLst>
              <a:ext uri="{FF2B5EF4-FFF2-40B4-BE49-F238E27FC236}">
                <a16:creationId xmlns:a16="http://schemas.microsoft.com/office/drawing/2014/main" id="{A3927840-AD7E-527F-AA04-8A2DD429C3AE}"/>
              </a:ext>
            </a:extLst>
          </p:cNvPr>
          <p:cNvSpPr>
            <a:spLocks noGrp="1"/>
          </p:cNvSpPr>
          <p:nvPr>
            <p:ph type="title"/>
          </p:nvPr>
        </p:nvSpPr>
        <p:spPr/>
        <p:txBody>
          <a:bodyPr/>
          <a:lstStyle/>
          <a:p>
            <a:r>
              <a:rPr lang="en-US" dirty="0"/>
              <a:t>ROS Namespaces</a:t>
            </a:r>
            <a:endParaRPr lang="en-GB" dirty="0"/>
          </a:p>
        </p:txBody>
      </p:sp>
    </p:spTree>
    <p:extLst>
      <p:ext uri="{BB962C8B-B14F-4D97-AF65-F5344CB8AC3E}">
        <p14:creationId xmlns:p14="http://schemas.microsoft.com/office/powerpoint/2010/main" val="249009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2E2EE-1433-CBBA-8BB4-1A63D4CA487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CD466-20F6-369B-E876-5DB667159E6A}"/>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Setting the Parameter Callbacks</a:t>
            </a:r>
            <a:endParaRPr lang="en-GB" sz="1800" dirty="0"/>
          </a:p>
          <a:p>
            <a:pPr>
              <a:lnSpc>
                <a:spcPct val="150000"/>
              </a:lnSpc>
            </a:pPr>
            <a:r>
              <a:rPr lang="en-GB" sz="1800" dirty="0"/>
              <a:t>Open the dc_motor.py file with a text editor.</a:t>
            </a:r>
          </a:p>
          <a:p>
            <a:pPr>
              <a:lnSpc>
                <a:spcPct val="150000"/>
              </a:lnSpc>
            </a:pPr>
            <a:r>
              <a:rPr lang="en-GB" sz="1800" dirty="0"/>
              <a:t>Add the message (interface) </a:t>
            </a:r>
            <a:r>
              <a:rPr lang="en-GB" sz="1800" dirty="0" err="1"/>
              <a:t>SetParameterResult</a:t>
            </a:r>
            <a:r>
              <a:rPr lang="en-GB" sz="1800" dirty="0"/>
              <a:t> at the top.</a:t>
            </a:r>
          </a:p>
          <a:p>
            <a:pPr>
              <a:lnSpc>
                <a:spcPct val="150000"/>
              </a:lnSpc>
            </a:pPr>
            <a:r>
              <a:rPr lang="en-GB" sz="1800" dirty="0"/>
              <a:t>Set parameter the callback in the constructor.</a:t>
            </a:r>
          </a:p>
          <a:p>
            <a:pPr>
              <a:lnSpc>
                <a:spcPct val="150000"/>
              </a:lnSpc>
            </a:pPr>
            <a:r>
              <a:rPr lang="en-GB" sz="1800" dirty="0"/>
              <a:t>Define a callback function inside the class </a:t>
            </a:r>
            <a:r>
              <a:rPr lang="en-GB" sz="1800" dirty="0" err="1"/>
              <a:t>DCMotor</a:t>
            </a:r>
            <a:endParaRPr lang="en-GB" sz="1800" dirty="0"/>
          </a:p>
          <a:p>
            <a:pPr>
              <a:lnSpc>
                <a:spcPct val="150000"/>
              </a:lnSpc>
            </a:pPr>
            <a:endParaRPr lang="en-GB" sz="1800" dirty="0"/>
          </a:p>
          <a:p>
            <a:pPr marL="0" indent="0">
              <a:lnSpc>
                <a:spcPct val="150000"/>
              </a:lnSpc>
              <a:buNone/>
            </a:pPr>
            <a:endParaRPr lang="en-GB" sz="1800" dirty="0"/>
          </a:p>
        </p:txBody>
      </p:sp>
      <p:sp>
        <p:nvSpPr>
          <p:cNvPr id="3" name="Content Placeholder 2">
            <a:extLst>
              <a:ext uri="{FF2B5EF4-FFF2-40B4-BE49-F238E27FC236}">
                <a16:creationId xmlns:a16="http://schemas.microsoft.com/office/drawing/2014/main" id="{3685B89C-3ECD-203F-4A3E-5EF4AC81C96A}"/>
              </a:ext>
            </a:extLst>
          </p:cNvPr>
          <p:cNvSpPr>
            <a:spLocks noGrp="1"/>
          </p:cNvSpPr>
          <p:nvPr>
            <p:ph sz="half" idx="2"/>
          </p:nvPr>
        </p:nvSpPr>
        <p:spPr>
          <a:xfrm>
            <a:off x="6172200" y="1825625"/>
            <a:ext cx="5581650" cy="4351338"/>
          </a:xfrm>
          <a:solidFill>
            <a:schemeClr val="tx2">
              <a:lumMod val="50000"/>
            </a:schemeClr>
          </a:solidFill>
        </p:spPr>
        <p:txBody>
          <a:bodyPr>
            <a:normAutofit/>
          </a:bodyPr>
          <a:lstStyle/>
          <a:p>
            <a:pPr marL="0" indent="0">
              <a:lnSpc>
                <a:spcPct val="120000"/>
              </a:lnSpc>
              <a:spcBef>
                <a:spcPts val="0"/>
              </a:spcBef>
              <a:buNone/>
            </a:pPr>
            <a:r>
              <a:rPr lang="en-GB" sz="900" b="0" dirty="0">
                <a:solidFill>
                  <a:srgbClr val="6A9955"/>
                </a:solidFill>
                <a:effectLst/>
                <a:latin typeface="Consolas" panose="020B0609020204030204" pitchFamily="49" charset="0"/>
              </a:rPr>
              <a:t># Imports</a:t>
            </a:r>
            <a:endParaRPr lang="en-GB" sz="900" b="0" dirty="0">
              <a:solidFill>
                <a:srgbClr val="D4D4D4"/>
              </a:solidFill>
              <a:effectLst/>
              <a:latin typeface="Consolas" panose="020B0609020204030204" pitchFamily="49" charset="0"/>
            </a:endParaRPr>
          </a:p>
          <a:p>
            <a:pPr marL="0" indent="0">
              <a:lnSpc>
                <a:spcPct val="120000"/>
              </a:lnSpc>
              <a:spcBef>
                <a:spcPts val="0"/>
              </a:spcBef>
              <a:buNone/>
            </a:pPr>
            <a:r>
              <a:rPr lang="en-GB" sz="1100" dirty="0">
                <a:solidFill>
                  <a:srgbClr val="569CD6"/>
                </a:solidFill>
                <a:latin typeface="Consolas" panose="020B0609020204030204" pitchFamily="49" charset="0"/>
              </a:rPr>
              <a:t>...</a:t>
            </a:r>
            <a:endParaRPr lang="en-GB" sz="1100" b="0" dirty="0">
              <a:solidFill>
                <a:srgbClr val="569CD6"/>
              </a:solidFill>
              <a:effectLst/>
              <a:latin typeface="Consolas" panose="020B0609020204030204" pitchFamily="49" charset="0"/>
            </a:endParaRPr>
          </a:p>
          <a:p>
            <a:pPr marL="0" indent="0">
              <a:lnSpc>
                <a:spcPct val="120000"/>
              </a:lnSpc>
              <a:spcBef>
                <a:spcPts val="0"/>
              </a:spcBef>
              <a:buNone/>
            </a:pPr>
            <a:r>
              <a:rPr lang="en-GB" sz="1100" b="0" dirty="0">
                <a:solidFill>
                  <a:srgbClr val="569CD6"/>
                </a:solidFill>
                <a:effectLst/>
                <a:highlight>
                  <a:srgbClr val="800000"/>
                </a:highlight>
                <a:latin typeface="Consolas" panose="020B0609020204030204" pitchFamily="49" charset="0"/>
              </a:rPr>
              <a:t>from</a:t>
            </a:r>
            <a:r>
              <a:rPr lang="en-GB" sz="1100" b="0" dirty="0">
                <a:solidFill>
                  <a:srgbClr val="D4D4D4"/>
                </a:solidFill>
                <a:effectLst/>
                <a:highlight>
                  <a:srgbClr val="800000"/>
                </a:highlight>
                <a:latin typeface="Consolas" panose="020B0609020204030204" pitchFamily="49" charset="0"/>
              </a:rPr>
              <a:t> rcl_interfaces.msg </a:t>
            </a:r>
            <a:r>
              <a:rPr lang="en-GB" sz="1100" b="0" dirty="0">
                <a:solidFill>
                  <a:srgbClr val="569CD6"/>
                </a:solidFill>
                <a:effectLst/>
                <a:highlight>
                  <a:srgbClr val="800000"/>
                </a:highlight>
                <a:latin typeface="Consolas" panose="020B0609020204030204" pitchFamily="49" charset="0"/>
              </a:rPr>
              <a:t>import</a:t>
            </a:r>
            <a:r>
              <a:rPr lang="en-GB" sz="1100" b="0" dirty="0">
                <a:solidFill>
                  <a:srgbClr val="D4D4D4"/>
                </a:solidFill>
                <a:effectLst/>
                <a:highlight>
                  <a:srgbClr val="800000"/>
                </a:highlight>
                <a:latin typeface="Consolas" panose="020B0609020204030204" pitchFamily="49" charset="0"/>
              </a:rPr>
              <a:t> </a:t>
            </a:r>
            <a:r>
              <a:rPr lang="en-GB" sz="1100" b="0" dirty="0" err="1">
                <a:solidFill>
                  <a:srgbClr val="D4D4D4"/>
                </a:solidFill>
                <a:effectLst/>
                <a:highlight>
                  <a:srgbClr val="800000"/>
                </a:highlight>
                <a:latin typeface="Consolas" panose="020B0609020204030204" pitchFamily="49" charset="0"/>
              </a:rPr>
              <a:t>SetParametersResult</a:t>
            </a:r>
            <a:endParaRPr lang="en-GB" sz="1100" b="0" dirty="0">
              <a:solidFill>
                <a:srgbClr val="D4D4D4"/>
              </a:solidFill>
              <a:effectLst/>
              <a:highlight>
                <a:srgbClr val="800000"/>
              </a:highlight>
              <a:latin typeface="Consolas" panose="020B0609020204030204" pitchFamily="49" charset="0"/>
            </a:endParaRPr>
          </a:p>
          <a:p>
            <a:pPr marL="0" indent="0">
              <a:lnSpc>
                <a:spcPct val="120000"/>
              </a:lnSpc>
              <a:spcBef>
                <a:spcPts val="0"/>
              </a:spcBef>
              <a:buNone/>
            </a:pPr>
            <a:endParaRPr lang="en-GB" sz="1600" dirty="0"/>
          </a:p>
          <a:p>
            <a:pPr marL="0" indent="0">
              <a:lnSpc>
                <a:spcPct val="120000"/>
              </a:lnSpc>
              <a:spcBef>
                <a:spcPts val="0"/>
              </a:spcBef>
              <a:buNone/>
            </a:pPr>
            <a:r>
              <a:rPr lang="en-GB" sz="1100" b="0" dirty="0">
                <a:solidFill>
                  <a:srgbClr val="569CD6"/>
                </a:solidFill>
                <a:effectLst/>
                <a:latin typeface="Consolas" panose="020B0609020204030204" pitchFamily="49" charset="0"/>
              </a:rPr>
              <a:t>class</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DCMotor</a:t>
            </a:r>
            <a:r>
              <a:rPr lang="en-GB" sz="1100" b="0" dirty="0">
                <a:solidFill>
                  <a:srgbClr val="D4D4D4"/>
                </a:solidFill>
                <a:effectLst/>
                <a:latin typeface="Consolas" panose="020B0609020204030204" pitchFamily="49" charset="0"/>
              </a:rPr>
              <a:t>(Node):</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marL="0" indent="0">
              <a:lnSpc>
                <a:spcPct val="120000"/>
              </a:lnSpc>
              <a:spcBef>
                <a:spcPts val="0"/>
              </a:spcBef>
              <a:buNone/>
            </a:pPr>
            <a:r>
              <a:rPr lang="en-GB" sz="1100" b="0" dirty="0">
                <a:solidFill>
                  <a:srgbClr val="D4D4D4"/>
                </a:solidFill>
                <a:effectLst/>
                <a:latin typeface="Consolas" panose="020B0609020204030204" pitchFamily="49" charset="0"/>
              </a:rPr>
              <a:t>        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2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Declare parameters</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System sample time in seconds</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.declare_parameter</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sample_time</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0.02</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p>
          <a:p>
            <a:pPr marL="0" indent="0">
              <a:lnSpc>
                <a:spcPct val="12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#Parameter Callback</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highlight>
                  <a:srgbClr val="800000"/>
                </a:highlight>
                <a:latin typeface="Consolas" panose="020B0609020204030204" pitchFamily="49" charset="0"/>
              </a:rPr>
              <a:t>        </a:t>
            </a:r>
            <a:r>
              <a:rPr lang="en-GB" sz="1100" b="0" dirty="0" err="1">
                <a:solidFill>
                  <a:srgbClr val="569CD6"/>
                </a:solidFill>
                <a:effectLst/>
                <a:highlight>
                  <a:srgbClr val="800000"/>
                </a:highlight>
                <a:latin typeface="Consolas" panose="020B0609020204030204" pitchFamily="49" charset="0"/>
              </a:rPr>
              <a:t>self</a:t>
            </a:r>
            <a:r>
              <a:rPr lang="en-GB" sz="1100" b="0" dirty="0" err="1">
                <a:solidFill>
                  <a:srgbClr val="D4D4D4"/>
                </a:solidFill>
                <a:effectLst/>
                <a:highlight>
                  <a:srgbClr val="800000"/>
                </a:highlight>
                <a:latin typeface="Consolas" panose="020B0609020204030204" pitchFamily="49" charset="0"/>
              </a:rPr>
              <a:t>.add_on_set_parameters_callback</a:t>
            </a:r>
            <a:r>
              <a:rPr lang="en-GB" sz="1100" b="0" dirty="0">
                <a:solidFill>
                  <a:srgbClr val="D4D4D4"/>
                </a:solidFill>
                <a:effectLst/>
                <a:highlight>
                  <a:srgbClr val="800000"/>
                </a:highlight>
                <a:latin typeface="Consolas" panose="020B0609020204030204" pitchFamily="49" charset="0"/>
              </a:rPr>
              <a:t>(</a:t>
            </a:r>
            <a:r>
              <a:rPr lang="en-GB" sz="1100" b="0" dirty="0" err="1">
                <a:solidFill>
                  <a:srgbClr val="569CD6"/>
                </a:solidFill>
                <a:effectLst/>
                <a:highlight>
                  <a:srgbClr val="800000"/>
                </a:highlight>
                <a:latin typeface="Consolas" panose="020B0609020204030204" pitchFamily="49" charset="0"/>
              </a:rPr>
              <a:t>self</a:t>
            </a:r>
            <a:r>
              <a:rPr lang="en-GB" sz="1100" b="0" dirty="0" err="1">
                <a:solidFill>
                  <a:srgbClr val="D4D4D4"/>
                </a:solidFill>
                <a:effectLst/>
                <a:highlight>
                  <a:srgbClr val="800000"/>
                </a:highlight>
                <a:latin typeface="Consolas" panose="020B0609020204030204" pitchFamily="49" charset="0"/>
              </a:rPr>
              <a:t>.parameters_callback</a:t>
            </a:r>
            <a:r>
              <a:rPr lang="en-GB" sz="11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600" dirty="0"/>
              <a:t>           </a:t>
            </a:r>
            <a:r>
              <a:rPr lang="en-GB" sz="1600" b="0" dirty="0">
                <a:solidFill>
                  <a:srgbClr val="D4D4D4"/>
                </a:solidFill>
                <a:effectLst/>
                <a:latin typeface="Consolas" panose="020B0609020204030204" pitchFamily="49" charset="0"/>
              </a:rPr>
              <a:t>...</a:t>
            </a:r>
          </a:p>
          <a:p>
            <a:pPr marL="0" indent="0">
              <a:lnSpc>
                <a:spcPct val="120000"/>
              </a:lnSpc>
              <a:spcBef>
                <a:spcPts val="0"/>
              </a:spcBef>
              <a:buNone/>
            </a:pPr>
            <a:endParaRPr lang="en-GB" sz="1600" b="0" dirty="0">
              <a:solidFill>
                <a:srgbClr val="D4D4D4"/>
              </a:solidFill>
              <a:effectLst/>
              <a:latin typeface="Consolas" panose="020B0609020204030204" pitchFamily="49" charset="0"/>
            </a:endParaRPr>
          </a:p>
          <a:p>
            <a:pPr marL="0" indent="0">
              <a:lnSpc>
                <a:spcPct val="110000"/>
              </a:lnSpc>
              <a:spcBef>
                <a:spcPts val="0"/>
              </a:spcBef>
              <a:buNone/>
            </a:pPr>
            <a:r>
              <a:rPr lang="en-GB" sz="1100" b="0" dirty="0">
                <a:solidFill>
                  <a:srgbClr val="D4D4D4"/>
                </a:solidFill>
                <a:effectLst/>
                <a:highlight>
                  <a:srgbClr val="800000"/>
                </a:highligh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def</a:t>
            </a:r>
            <a:r>
              <a:rPr lang="en-GB" sz="1100" b="0" dirty="0">
                <a:solidFill>
                  <a:srgbClr val="D4D4D4"/>
                </a:solidFill>
                <a:effectLst/>
                <a:highlight>
                  <a:srgbClr val="800000"/>
                </a:highlight>
                <a:latin typeface="Consolas" panose="020B0609020204030204" pitchFamily="49" charset="0"/>
              </a:rPr>
              <a:t> </a:t>
            </a:r>
            <a:r>
              <a:rPr lang="en-GB" sz="1100" b="0" dirty="0" err="1">
                <a:solidFill>
                  <a:srgbClr val="D4D4D4"/>
                </a:solidFill>
                <a:effectLst/>
                <a:highlight>
                  <a:srgbClr val="800000"/>
                </a:highlight>
                <a:latin typeface="Consolas" panose="020B0609020204030204" pitchFamily="49" charset="0"/>
              </a:rPr>
              <a:t>parameters_callback</a:t>
            </a:r>
            <a:r>
              <a:rPr lang="en-GB" sz="1100" b="0" dirty="0">
                <a:solidFill>
                  <a:srgbClr val="D4D4D4"/>
                </a:solidFill>
                <a:effectLst/>
                <a:highlight>
                  <a:srgbClr val="800000"/>
                </a:highlight>
                <a:latin typeface="Consolas" panose="020B0609020204030204" pitchFamily="49" charset="0"/>
              </a:rPr>
              <a:t>(self, params):</a:t>
            </a:r>
          </a:p>
          <a:p>
            <a:pPr marL="0" indent="0">
              <a:lnSpc>
                <a:spcPct val="110000"/>
              </a:lnSpc>
              <a:spcBef>
                <a:spcPts val="0"/>
              </a:spcBef>
              <a:buNone/>
            </a:pPr>
            <a:r>
              <a:rPr lang="en-GB" sz="1100" b="0" dirty="0">
                <a:solidFill>
                  <a:srgbClr val="D4D4D4"/>
                </a:solidFill>
                <a:effectLst/>
                <a:highlight>
                  <a:srgbClr val="800000"/>
                </a:highlight>
                <a:latin typeface="Consolas" panose="020B0609020204030204" pitchFamily="49" charset="0"/>
              </a:rPr>
              <a:t>            </a:t>
            </a:r>
            <a:r>
              <a:rPr lang="en-GB" sz="1100" b="0" dirty="0">
                <a:solidFill>
                  <a:srgbClr val="6A9955"/>
                </a:solidFill>
                <a:effectLst/>
                <a:highlight>
                  <a:srgbClr val="800000"/>
                </a:highlight>
                <a:latin typeface="Consolas" panose="020B0609020204030204" pitchFamily="49" charset="0"/>
              </a:rPr>
              <a:t># validate parameters, update class attributes, etc.</a:t>
            </a:r>
            <a:endParaRPr lang="en-GB" sz="1100" b="0" dirty="0">
              <a:solidFill>
                <a:srgbClr val="D4D4D4"/>
              </a:solidFill>
              <a:effectLst/>
              <a:highlight>
                <a:srgbClr val="800000"/>
              </a:highlight>
              <a:latin typeface="Consolas" panose="020B0609020204030204" pitchFamily="49" charset="0"/>
            </a:endParaRPr>
          </a:p>
          <a:p>
            <a:pPr marL="0" indent="0">
              <a:lnSpc>
                <a:spcPct val="110000"/>
              </a:lnSpc>
              <a:spcBef>
                <a:spcPts val="0"/>
              </a:spcBef>
              <a:buNone/>
            </a:pPr>
            <a:r>
              <a:rPr lang="en-GB" sz="1100" b="0" dirty="0">
                <a:solidFill>
                  <a:srgbClr val="D4D4D4"/>
                </a:solidFill>
                <a:effectLst/>
                <a:highlight>
                  <a:srgbClr val="800000"/>
                </a:highligh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return</a:t>
            </a:r>
            <a:r>
              <a:rPr lang="en-GB" sz="1100" b="0" dirty="0">
                <a:solidFill>
                  <a:srgbClr val="D4D4D4"/>
                </a:solidFill>
                <a:effectLst/>
                <a:highlight>
                  <a:srgbClr val="800000"/>
                </a:highlight>
                <a:latin typeface="Consolas" panose="020B0609020204030204" pitchFamily="49" charset="0"/>
              </a:rPr>
              <a:t> </a:t>
            </a:r>
            <a:r>
              <a:rPr lang="en-GB" sz="1100" b="0" dirty="0" err="1">
                <a:solidFill>
                  <a:srgbClr val="D4D4D4"/>
                </a:solidFill>
                <a:effectLst/>
                <a:highlight>
                  <a:srgbClr val="800000"/>
                </a:highlight>
                <a:latin typeface="Consolas" panose="020B0609020204030204" pitchFamily="49" charset="0"/>
              </a:rPr>
              <a:t>SetParametersResult</a:t>
            </a:r>
            <a:r>
              <a:rPr lang="en-GB" sz="1100" b="0" dirty="0">
                <a:solidFill>
                  <a:srgbClr val="D4D4D4"/>
                </a:solidFill>
                <a:effectLst/>
                <a:highlight>
                  <a:srgbClr val="800000"/>
                </a:highlight>
                <a:latin typeface="Consolas" panose="020B0609020204030204" pitchFamily="49" charset="0"/>
              </a:rPr>
              <a:t>(successful=</a:t>
            </a:r>
            <a:r>
              <a:rPr lang="en-GB" sz="1100" b="0" dirty="0">
                <a:solidFill>
                  <a:srgbClr val="569CD6"/>
                </a:solidFill>
                <a:effectLst/>
                <a:highlight>
                  <a:srgbClr val="800000"/>
                </a:highlight>
                <a:latin typeface="Consolas" panose="020B0609020204030204" pitchFamily="49" charset="0"/>
              </a:rPr>
              <a:t>True</a:t>
            </a:r>
            <a:r>
              <a:rPr lang="en-GB" sz="11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endParaRPr lang="en-GB" sz="1600" dirty="0"/>
          </a:p>
        </p:txBody>
      </p:sp>
      <p:sp>
        <p:nvSpPr>
          <p:cNvPr id="4" name="Slide Number Placeholder 3">
            <a:extLst>
              <a:ext uri="{FF2B5EF4-FFF2-40B4-BE49-F238E27FC236}">
                <a16:creationId xmlns:a16="http://schemas.microsoft.com/office/drawing/2014/main" id="{87D5145B-6968-7BE2-B47C-0F85510087B8}"/>
              </a:ext>
            </a:extLst>
          </p:cNvPr>
          <p:cNvSpPr>
            <a:spLocks noGrp="1"/>
          </p:cNvSpPr>
          <p:nvPr>
            <p:ph type="sldNum" sz="quarter" idx="12"/>
          </p:nvPr>
        </p:nvSpPr>
        <p:spPr/>
        <p:txBody>
          <a:bodyPr/>
          <a:lstStyle/>
          <a:p>
            <a:fld id="{E33F180C-7AC5-428A-9DBB-8DF57BA31570}" type="slidenum">
              <a:rPr lang="en-GB" smtClean="0"/>
              <a:t>40</a:t>
            </a:fld>
            <a:endParaRPr lang="en-GB" dirty="0"/>
          </a:p>
        </p:txBody>
      </p:sp>
      <p:sp>
        <p:nvSpPr>
          <p:cNvPr id="5" name="Title 4">
            <a:extLst>
              <a:ext uri="{FF2B5EF4-FFF2-40B4-BE49-F238E27FC236}">
                <a16:creationId xmlns:a16="http://schemas.microsoft.com/office/drawing/2014/main" id="{6A50CB87-41EC-D3AF-F90F-BEB86CCB653D}"/>
              </a:ext>
            </a:extLst>
          </p:cNvPr>
          <p:cNvSpPr>
            <a:spLocks noGrp="1"/>
          </p:cNvSpPr>
          <p:nvPr>
            <p:ph type="title"/>
          </p:nvPr>
        </p:nvSpPr>
        <p:spPr/>
        <p:txBody>
          <a:bodyPr>
            <a:normAutofit/>
          </a:bodyPr>
          <a:lstStyle/>
          <a:p>
            <a:r>
              <a:rPr lang="en-GB" dirty="0"/>
              <a:t>Activity 2.1: Parameter Callbacks</a:t>
            </a:r>
          </a:p>
        </p:txBody>
      </p:sp>
    </p:spTree>
    <p:extLst>
      <p:ext uri="{BB962C8B-B14F-4D97-AF65-F5344CB8AC3E}">
        <p14:creationId xmlns:p14="http://schemas.microsoft.com/office/powerpoint/2010/main" val="2242795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7B033-E90F-8F31-3C4F-0BE726210AB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18695D-7C92-E4DA-D417-B4D365A177FF}"/>
              </a:ext>
            </a:extLst>
          </p:cNvPr>
          <p:cNvSpPr>
            <a:spLocks noGrp="1"/>
          </p:cNvSpPr>
          <p:nvPr>
            <p:ph type="title"/>
          </p:nvPr>
        </p:nvSpPr>
        <p:spPr/>
        <p:txBody>
          <a:bodyPr>
            <a:normAutofit/>
          </a:bodyPr>
          <a:lstStyle/>
          <a:p>
            <a:r>
              <a:rPr lang="en-GB" dirty="0"/>
              <a:t>Activity 2.1: Parameter Callbacks</a:t>
            </a:r>
          </a:p>
        </p:txBody>
      </p:sp>
      <p:sp>
        <p:nvSpPr>
          <p:cNvPr id="2" name="Content Placeholder 1">
            <a:extLst>
              <a:ext uri="{FF2B5EF4-FFF2-40B4-BE49-F238E27FC236}">
                <a16:creationId xmlns:a16="http://schemas.microsoft.com/office/drawing/2014/main" id="{F8AA9376-41B0-72AD-BB85-473E196DAF31}"/>
              </a:ext>
            </a:extLst>
          </p:cNvPr>
          <p:cNvSpPr>
            <a:spLocks noGrp="1"/>
          </p:cNvSpPr>
          <p:nvPr>
            <p:ph idx="1"/>
          </p:nvPr>
        </p:nvSpPr>
        <p:spPr>
          <a:xfrm>
            <a:off x="123826" y="1825624"/>
            <a:ext cx="3971924" cy="4530726"/>
          </a:xfrm>
        </p:spPr>
        <p:txBody>
          <a:bodyPr>
            <a:normAutofit/>
          </a:bodyPr>
          <a:lstStyle/>
          <a:p>
            <a:pPr marL="0" indent="0">
              <a:lnSpc>
                <a:spcPct val="150000"/>
              </a:lnSpc>
              <a:buNone/>
            </a:pPr>
            <a:r>
              <a:rPr lang="en-GB" sz="1800" dirty="0">
                <a:latin typeface="Nexa-Bold" panose="01000000000000000000" pitchFamily="2" charset="0"/>
              </a:rPr>
              <a:t>Callbacks Function</a:t>
            </a:r>
            <a:endParaRPr lang="en-GB" sz="1800" dirty="0"/>
          </a:p>
          <a:p>
            <a:pPr>
              <a:lnSpc>
                <a:spcPct val="150000"/>
              </a:lnSpc>
            </a:pPr>
            <a:r>
              <a:rPr lang="en-GB" sz="1600" dirty="0"/>
              <a:t>Fill the callback function as shown.</a:t>
            </a:r>
          </a:p>
          <a:p>
            <a:pPr>
              <a:lnSpc>
                <a:spcPct val="150000"/>
              </a:lnSpc>
            </a:pPr>
            <a:r>
              <a:rPr lang="en-GB" sz="1600" dirty="0"/>
              <a:t>The callback function will receive the list of the parameters to be modified (params).</a:t>
            </a:r>
          </a:p>
          <a:p>
            <a:pPr>
              <a:lnSpc>
                <a:spcPct val="150000"/>
              </a:lnSpc>
            </a:pPr>
            <a:r>
              <a:rPr lang="en-GB" sz="1600" dirty="0"/>
              <a:t>For each parameter inside the list: </a:t>
            </a:r>
          </a:p>
          <a:p>
            <a:pPr lvl="1">
              <a:lnSpc>
                <a:spcPct val="150000"/>
              </a:lnSpc>
            </a:pPr>
            <a:r>
              <a:rPr lang="en-GB" sz="1400" dirty="0"/>
              <a:t>Verify the parameters are within bounds </a:t>
            </a:r>
          </a:p>
          <a:p>
            <a:pPr lvl="1">
              <a:lnSpc>
                <a:spcPct val="150000"/>
              </a:lnSpc>
            </a:pPr>
            <a:r>
              <a:rPr lang="en-GB" sz="1400" dirty="0"/>
              <a:t>Set the variables that drive the system.</a:t>
            </a:r>
          </a:p>
          <a:p>
            <a:pPr>
              <a:lnSpc>
                <a:spcPct val="150000"/>
              </a:lnSpc>
            </a:pPr>
            <a:endParaRPr lang="en-GB" sz="1800" dirty="0"/>
          </a:p>
          <a:p>
            <a:pPr marL="0" indent="0">
              <a:lnSpc>
                <a:spcPct val="150000"/>
              </a:lnSpc>
              <a:buNone/>
            </a:pPr>
            <a:endParaRPr lang="en-GB" sz="1800" dirty="0"/>
          </a:p>
        </p:txBody>
      </p:sp>
      <p:sp>
        <p:nvSpPr>
          <p:cNvPr id="4" name="Slide Number Placeholder 3">
            <a:extLst>
              <a:ext uri="{FF2B5EF4-FFF2-40B4-BE49-F238E27FC236}">
                <a16:creationId xmlns:a16="http://schemas.microsoft.com/office/drawing/2014/main" id="{ADEF97F1-9D56-604E-17FB-32BB8AA425E4}"/>
              </a:ext>
            </a:extLst>
          </p:cNvPr>
          <p:cNvSpPr>
            <a:spLocks noGrp="1"/>
          </p:cNvSpPr>
          <p:nvPr>
            <p:ph type="sldNum" sz="quarter" idx="12"/>
          </p:nvPr>
        </p:nvSpPr>
        <p:spPr/>
        <p:txBody>
          <a:bodyPr/>
          <a:lstStyle/>
          <a:p>
            <a:fld id="{E33F180C-7AC5-428A-9DBB-8DF57BA31570}" type="slidenum">
              <a:rPr lang="en-GB" smtClean="0"/>
              <a:t>41</a:t>
            </a:fld>
            <a:endParaRPr lang="en-GB" dirty="0"/>
          </a:p>
        </p:txBody>
      </p:sp>
      <p:sp>
        <p:nvSpPr>
          <p:cNvPr id="3" name="Content Placeholder 2">
            <a:extLst>
              <a:ext uri="{FF2B5EF4-FFF2-40B4-BE49-F238E27FC236}">
                <a16:creationId xmlns:a16="http://schemas.microsoft.com/office/drawing/2014/main" id="{8AC5556F-A395-284E-667C-ADFC511E628A}"/>
              </a:ext>
            </a:extLst>
          </p:cNvPr>
          <p:cNvSpPr>
            <a:spLocks noGrp="1"/>
          </p:cNvSpPr>
          <p:nvPr>
            <p:ph sz="half" idx="4294967295"/>
          </p:nvPr>
        </p:nvSpPr>
        <p:spPr>
          <a:xfrm>
            <a:off x="4238625" y="1446301"/>
            <a:ext cx="7829550" cy="5275173"/>
          </a:xfrm>
          <a:solidFill>
            <a:schemeClr val="tx2">
              <a:lumMod val="50000"/>
            </a:schemeClr>
          </a:solidFill>
        </p:spPr>
        <p:txBody>
          <a:bodyPr>
            <a:normAutofit/>
          </a:bodyPr>
          <a:lstStyle/>
          <a:p>
            <a:pPr marL="0" indent="0">
              <a:lnSpc>
                <a:spcPct val="120000"/>
              </a:lnSpc>
              <a:spcBef>
                <a:spcPts val="0"/>
              </a:spcBef>
              <a:buNone/>
            </a:pP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parameters_callback</a:t>
            </a:r>
            <a:r>
              <a:rPr lang="en-GB" sz="1100" b="0" dirty="0">
                <a:solidFill>
                  <a:srgbClr val="D4D4D4"/>
                </a:solidFill>
                <a:effectLst/>
                <a:latin typeface="Consolas" panose="020B0609020204030204" pitchFamily="49" charset="0"/>
              </a:rPr>
              <a:t>(self, params):</a:t>
            </a:r>
          </a:p>
          <a:p>
            <a:pPr marL="0" indent="0">
              <a:lnSpc>
                <a:spcPct val="120000"/>
              </a:lnSpc>
              <a:spcBef>
                <a:spcPts val="0"/>
              </a:spcBef>
              <a:buNone/>
            </a:pPr>
            <a:r>
              <a:rPr lang="en-GB" sz="1100" b="0" dirty="0">
                <a:solidFill>
                  <a:srgbClr val="569CD6"/>
                </a:solidFill>
                <a:effectLst/>
                <a:latin typeface="Consolas" panose="020B0609020204030204" pitchFamily="49" charset="0"/>
              </a:rPr>
              <a:t>    for</a:t>
            </a:r>
            <a:r>
              <a:rPr lang="en-GB" sz="1100" b="0" dirty="0">
                <a:solidFill>
                  <a:srgbClr val="D4D4D4"/>
                </a:solidFill>
                <a:effectLst/>
                <a:latin typeface="Consolas" panose="020B0609020204030204" pitchFamily="49" charset="0"/>
              </a:rPr>
              <a:t> param </a:t>
            </a:r>
            <a:r>
              <a:rPr lang="en-GB" sz="1100" b="0" dirty="0">
                <a:solidFill>
                  <a:srgbClr val="569CD6"/>
                </a:solidFill>
                <a:effectLst/>
                <a:latin typeface="Consolas" panose="020B0609020204030204" pitchFamily="49" charset="0"/>
              </a:rPr>
              <a:t>in</a:t>
            </a:r>
            <a:r>
              <a:rPr lang="en-GB" sz="1100" b="0" dirty="0">
                <a:solidFill>
                  <a:srgbClr val="D4D4D4"/>
                </a:solidFill>
                <a:effectLst/>
                <a:latin typeface="Consolas" panose="020B0609020204030204" pitchFamily="49" charset="0"/>
              </a:rPr>
              <a:t> params:</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#system gain parameter check</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if</a:t>
            </a:r>
            <a:r>
              <a:rPr lang="en-GB" sz="1100" b="0" dirty="0">
                <a:solidFill>
                  <a:srgbClr val="D4D4D4"/>
                </a:solidFill>
                <a:effectLst/>
                <a:latin typeface="Consolas" panose="020B0609020204030204" pitchFamily="49" charset="0"/>
              </a:rPr>
              <a:t> param.name ==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sys_gain_K</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#check if it is negative</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param.value</a:t>
            </a:r>
            <a:r>
              <a:rPr lang="en-GB" sz="1100" b="0" dirty="0">
                <a:solidFill>
                  <a:srgbClr val="D4D4D4"/>
                </a:solidFill>
                <a:effectLst/>
                <a:latin typeface="Consolas" panose="020B0609020204030204" pitchFamily="49" charset="0"/>
              </a:rPr>
              <a:t> &lt; </a:t>
            </a:r>
            <a:r>
              <a:rPr lang="en-GB" sz="1100" b="0" dirty="0">
                <a:solidFill>
                  <a:srgbClr val="B5CEA8"/>
                </a:solidFill>
                <a:effectLst/>
                <a:latin typeface="Consolas" panose="020B0609020204030204" pitchFamily="49" charset="0"/>
              </a:rPr>
              <a:t>0.0</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().warn(</a:t>
            </a:r>
            <a:r>
              <a:rPr lang="en-GB" sz="1100" b="0" dirty="0">
                <a:solidFill>
                  <a:srgbClr val="CE9178"/>
                </a:solidFill>
                <a:effectLst/>
                <a:latin typeface="Consolas" panose="020B0609020204030204" pitchFamily="49" charset="0"/>
              </a:rPr>
              <a:t>"Invalid </a:t>
            </a:r>
            <a:r>
              <a:rPr lang="en-GB" sz="1100" b="0" dirty="0" err="1">
                <a:solidFill>
                  <a:srgbClr val="CE9178"/>
                </a:solidFill>
                <a:effectLst/>
                <a:latin typeface="Consolas" panose="020B0609020204030204" pitchFamily="49" charset="0"/>
              </a:rPr>
              <a:t>sys_gain_K</a:t>
            </a:r>
            <a:r>
              <a:rPr lang="en-GB" sz="1100" b="0" dirty="0">
                <a:solidFill>
                  <a:srgbClr val="CE9178"/>
                </a:solidFill>
                <a:effectLst/>
                <a:latin typeface="Consolas" panose="020B0609020204030204" pitchFamily="49" charset="0"/>
              </a:rPr>
              <a:t>! It cannot be negative."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SetParametersResult</a:t>
            </a:r>
            <a:r>
              <a:rPr lang="en-GB" sz="1100" b="0" dirty="0">
                <a:solidFill>
                  <a:srgbClr val="D4D4D4"/>
                </a:solidFill>
                <a:effectLst/>
                <a:latin typeface="Consolas" panose="020B0609020204030204" pitchFamily="49" charset="0"/>
              </a:rPr>
              <a:t>(successful=</a:t>
            </a:r>
            <a:r>
              <a:rPr lang="en-GB" sz="1100" b="0" dirty="0">
                <a:solidFill>
                  <a:srgbClr val="569CD6"/>
                </a:solidFill>
                <a:effectLst/>
                <a:latin typeface="Consolas" panose="020B0609020204030204" pitchFamily="49" charset="0"/>
              </a:rPr>
              <a:t>False</a:t>
            </a:r>
            <a:r>
              <a:rPr lang="en-GB" sz="1100" b="0" dirty="0">
                <a:solidFill>
                  <a:srgbClr val="D4D4D4"/>
                </a:solidFill>
                <a:effectLst/>
                <a:latin typeface="Consolas" panose="020B0609020204030204" pitchFamily="49" charset="0"/>
              </a:rPr>
              <a:t>, reason=</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sys_gain_K</a:t>
            </a:r>
            <a:r>
              <a:rPr lang="en-GB" sz="1100" b="0" dirty="0">
                <a:solidFill>
                  <a:srgbClr val="CE9178"/>
                </a:solidFill>
                <a:effectLst/>
                <a:latin typeface="Consolas" panose="020B0609020204030204" pitchFamily="49" charset="0"/>
              </a:rPr>
              <a:t> cannot be negative"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else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.param_K</a:t>
            </a:r>
            <a:r>
              <a:rPr lang="en-GB" sz="1100" b="0" dirty="0">
                <a:solidFill>
                  <a:srgbClr val="D4D4D4"/>
                </a:solidFill>
                <a:effectLst/>
                <a:latin typeface="Consolas" panose="020B0609020204030204" pitchFamily="49" charset="0"/>
              </a:rPr>
              <a:t> = </a:t>
            </a:r>
            <a:r>
              <a:rPr lang="en-GB" sz="1100" b="0" dirty="0" err="1">
                <a:solidFill>
                  <a:srgbClr val="D4D4D4"/>
                </a:solidFill>
                <a:effectLst/>
                <a:latin typeface="Consolas" panose="020B0609020204030204" pitchFamily="49" charset="0"/>
              </a:rPr>
              <a:t>param.value</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Update internal variable</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err="1">
                <a:solidFill>
                  <a:srgbClr val="569CD6"/>
                </a:solidFill>
                <a:effectLst/>
                <a:latin typeface="Consolas" panose="020B0609020204030204" pitchFamily="49" charset="0"/>
              </a:rPr>
              <a:t>f</a:t>
            </a:r>
            <a:r>
              <a:rPr lang="en-GB" sz="1100" b="0" dirty="0" err="1">
                <a:solidFill>
                  <a:srgbClr val="CE9178"/>
                </a:solidFill>
                <a:effectLst/>
                <a:latin typeface="Consolas" panose="020B0609020204030204" pitchFamily="49" charset="0"/>
              </a:rPr>
              <a:t>"sys_gain_K</a:t>
            </a:r>
            <a:r>
              <a:rPr lang="en-GB" sz="1100" b="0" dirty="0">
                <a:solidFill>
                  <a:srgbClr val="CE9178"/>
                </a:solidFill>
                <a:effectLst/>
                <a:latin typeface="Consolas" panose="020B0609020204030204" pitchFamily="49" charset="0"/>
              </a:rPr>
              <a:t> updated to </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.param_K</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#system gain parameter check</a:t>
            </a:r>
            <a:endParaRPr lang="en-GB" sz="1100" dirty="0">
              <a:solidFill>
                <a:srgbClr val="D4D4D4"/>
              </a:solidFill>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if</a:t>
            </a:r>
            <a:r>
              <a:rPr lang="en-GB" sz="1100" b="0" dirty="0">
                <a:solidFill>
                  <a:srgbClr val="D4D4D4"/>
                </a:solidFill>
                <a:effectLst/>
                <a:latin typeface="Consolas" panose="020B0609020204030204" pitchFamily="49" charset="0"/>
              </a:rPr>
              <a:t> param.name ==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sys_tau_T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#check if it is negative</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param.value</a:t>
            </a:r>
            <a:r>
              <a:rPr lang="en-GB" sz="1100" b="0" dirty="0">
                <a:solidFill>
                  <a:srgbClr val="D4D4D4"/>
                </a:solidFill>
                <a:effectLst/>
                <a:latin typeface="Consolas" panose="020B0609020204030204" pitchFamily="49" charset="0"/>
              </a:rPr>
              <a:t> &lt; </a:t>
            </a:r>
            <a:r>
              <a:rPr lang="en-GB" sz="1100" b="0" dirty="0">
                <a:solidFill>
                  <a:srgbClr val="B5CEA8"/>
                </a:solidFill>
                <a:effectLst/>
                <a:latin typeface="Consolas" panose="020B0609020204030204" pitchFamily="49" charset="0"/>
              </a:rPr>
              <a:t>0.0</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().warn(</a:t>
            </a:r>
            <a:r>
              <a:rPr lang="en-GB" sz="1100" b="0" dirty="0">
                <a:solidFill>
                  <a:srgbClr val="CE9178"/>
                </a:solidFill>
                <a:effectLst/>
                <a:latin typeface="Consolas" panose="020B0609020204030204" pitchFamily="49" charset="0"/>
              </a:rPr>
              <a:t>"Invalid </a:t>
            </a:r>
            <a:r>
              <a:rPr lang="en-GB" sz="1100" b="0" dirty="0" err="1">
                <a:solidFill>
                  <a:srgbClr val="CE9178"/>
                </a:solidFill>
                <a:effectLst/>
                <a:latin typeface="Consolas" panose="020B0609020204030204" pitchFamily="49" charset="0"/>
              </a:rPr>
              <a:t>sys_tau_T</a:t>
            </a:r>
            <a:r>
              <a:rPr lang="en-GB" sz="1100" b="0" dirty="0">
                <a:solidFill>
                  <a:srgbClr val="CE9178"/>
                </a:solidFill>
                <a:effectLst/>
                <a:latin typeface="Consolas" panose="020B0609020204030204" pitchFamily="49" charset="0"/>
              </a:rPr>
              <a:t>! It cannot be negative."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SetParametersResult</a:t>
            </a:r>
            <a:r>
              <a:rPr lang="en-GB" sz="1100" b="0" dirty="0">
                <a:solidFill>
                  <a:srgbClr val="D4D4D4"/>
                </a:solidFill>
                <a:effectLst/>
                <a:latin typeface="Consolas" panose="020B0609020204030204" pitchFamily="49" charset="0"/>
              </a:rPr>
              <a:t>(successful=</a:t>
            </a:r>
            <a:r>
              <a:rPr lang="en-GB" sz="1100" b="0" dirty="0">
                <a:solidFill>
                  <a:srgbClr val="569CD6"/>
                </a:solidFill>
                <a:effectLst/>
                <a:latin typeface="Consolas" panose="020B0609020204030204" pitchFamily="49" charset="0"/>
              </a:rPr>
              <a:t>False</a:t>
            </a:r>
            <a:r>
              <a:rPr lang="en-GB" sz="1100" b="0" dirty="0">
                <a:solidFill>
                  <a:srgbClr val="D4D4D4"/>
                </a:solidFill>
                <a:effectLst/>
                <a:latin typeface="Consolas" panose="020B0609020204030204" pitchFamily="49" charset="0"/>
              </a:rPr>
              <a:t>, reason=</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sys_tau_T</a:t>
            </a:r>
            <a:r>
              <a:rPr lang="en-GB" sz="1100" b="0" dirty="0">
                <a:solidFill>
                  <a:srgbClr val="CE9178"/>
                </a:solidFill>
                <a:effectLst/>
                <a:latin typeface="Consolas" panose="020B0609020204030204" pitchFamily="49" charset="0"/>
              </a:rPr>
              <a:t> cannot be negative"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else</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.param_T</a:t>
            </a:r>
            <a:r>
              <a:rPr lang="en-GB" sz="1100" b="0" dirty="0">
                <a:solidFill>
                  <a:srgbClr val="D4D4D4"/>
                </a:solidFill>
                <a:effectLst/>
                <a:latin typeface="Consolas" panose="020B0609020204030204" pitchFamily="49" charset="0"/>
              </a:rPr>
              <a:t> = </a:t>
            </a:r>
            <a:r>
              <a:rPr lang="en-GB" sz="1100" b="0" dirty="0" err="1">
                <a:solidFill>
                  <a:srgbClr val="D4D4D4"/>
                </a:solidFill>
                <a:effectLst/>
                <a:latin typeface="Consolas" panose="020B0609020204030204" pitchFamily="49" charset="0"/>
              </a:rPr>
              <a:t>param.value</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Update internal variable</a:t>
            </a:r>
            <a:endParaRPr lang="en-GB" sz="1100" b="0" dirty="0">
              <a:solidFill>
                <a:srgbClr val="D4D4D4"/>
              </a:solidFill>
              <a:effectLst/>
              <a:latin typeface="Consolas" panose="020B0609020204030204" pitchFamily="49" charset="0"/>
            </a:endParaRPr>
          </a:p>
          <a:p>
            <a:pPr marL="0" indent="0">
              <a:lnSpc>
                <a:spcPct val="12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err="1">
                <a:solidFill>
                  <a:srgbClr val="569CD6"/>
                </a:solidFill>
                <a:effectLst/>
                <a:latin typeface="Consolas" panose="020B0609020204030204" pitchFamily="49" charset="0"/>
              </a:rPr>
              <a:t>f</a:t>
            </a:r>
            <a:r>
              <a:rPr lang="en-GB" sz="1100" b="0" dirty="0" err="1">
                <a:solidFill>
                  <a:srgbClr val="CE9178"/>
                </a:solidFill>
                <a:effectLst/>
                <a:latin typeface="Consolas" panose="020B0609020204030204" pitchFamily="49" charset="0"/>
              </a:rPr>
              <a:t>"sys_tau_T</a:t>
            </a:r>
            <a:r>
              <a:rPr lang="en-GB" sz="1100" b="0" dirty="0">
                <a:solidFill>
                  <a:srgbClr val="CE9178"/>
                </a:solidFill>
                <a:effectLst/>
                <a:latin typeface="Consolas" panose="020B0609020204030204" pitchFamily="49" charset="0"/>
              </a:rPr>
              <a:t> updated to </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.param_T</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20000"/>
              </a:lnSpc>
              <a:spcBef>
                <a:spcPts val="0"/>
              </a:spcBef>
              <a:buNone/>
            </a:pPr>
            <a:r>
              <a:rPr lang="en-GB" sz="1100" b="0" dirty="0">
                <a:solidFill>
                  <a:srgbClr val="D4D4D4"/>
                </a:solidFill>
                <a:effectLst/>
                <a:latin typeface="Consolas" panose="020B0609020204030204" pitchFamily="49" charset="0"/>
              </a:rPr>
              <a:t>                    </a:t>
            </a:r>
          </a:p>
          <a:p>
            <a:pPr marL="0" indent="0">
              <a:lnSpc>
                <a:spcPct val="120000"/>
              </a:lnSpc>
              <a:spcBef>
                <a:spcPts val="0"/>
              </a:spcBef>
              <a:buNone/>
            </a:pPr>
            <a:r>
              <a:rPr lang="en-GB" sz="1100" dirty="0">
                <a:solidFill>
                  <a:srgbClr val="D4D4D4"/>
                </a:solidFill>
                <a:latin typeface="Consolas" panose="020B0609020204030204" pitchFamily="49" charset="0"/>
              </a:rPr>
              <a:t>    </a:t>
            </a:r>
            <a:r>
              <a:rPr lang="en-GB" sz="1100" b="0" dirty="0">
                <a:solidFill>
                  <a:srgbClr val="569CD6"/>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SetParametersResult</a:t>
            </a:r>
            <a:r>
              <a:rPr lang="en-GB" sz="1100" b="0" dirty="0">
                <a:solidFill>
                  <a:srgbClr val="D4D4D4"/>
                </a:solidFill>
                <a:effectLst/>
                <a:latin typeface="Consolas" panose="020B0609020204030204" pitchFamily="49" charset="0"/>
              </a:rPr>
              <a:t>(successful=</a:t>
            </a:r>
            <a:r>
              <a:rPr lang="en-GB" sz="1100" b="0" dirty="0">
                <a:solidFill>
                  <a:srgbClr val="569CD6"/>
                </a:solidFill>
                <a:effectLst/>
                <a:latin typeface="Consolas" panose="020B0609020204030204" pitchFamily="49" charset="0"/>
              </a:rPr>
              <a:t>True</a:t>
            </a:r>
            <a:r>
              <a:rPr lang="en-GB"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55024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3F3A1-1D3F-F638-063B-F90DFF3187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D66D5-BD10-F50B-0FDC-82FD51ED6E1E}"/>
              </a:ext>
            </a:extLst>
          </p:cNvPr>
          <p:cNvSpPr>
            <a:spLocks noGrp="1"/>
          </p:cNvSpPr>
          <p:nvPr>
            <p:ph sz="half" idx="1"/>
          </p:nvPr>
        </p:nvSpPr>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Save and compile the file</a:t>
            </a:r>
          </a:p>
          <a:p>
            <a:pPr>
              <a:lnSpc>
                <a:spcPct val="150000"/>
              </a:lnSpc>
            </a:pPr>
            <a:endParaRPr lang="en-GB" sz="1600" dirty="0"/>
          </a:p>
          <a:p>
            <a:pPr>
              <a:lnSpc>
                <a:spcPct val="150000"/>
              </a:lnSpc>
            </a:pPr>
            <a:endParaRPr lang="en-GB" sz="1600" dirty="0"/>
          </a:p>
          <a:p>
            <a:pPr>
              <a:lnSpc>
                <a:spcPct val="150000"/>
              </a:lnSpc>
            </a:pPr>
            <a:r>
              <a:rPr lang="en-GB" sz="1600" dirty="0"/>
              <a:t>Launch the node</a:t>
            </a:r>
          </a:p>
          <a:p>
            <a:pPr>
              <a:lnSpc>
                <a:spcPct val="150000"/>
              </a:lnSpc>
            </a:pPr>
            <a:endParaRPr lang="en-GB" sz="1600" dirty="0"/>
          </a:p>
          <a:p>
            <a:pPr>
              <a:lnSpc>
                <a:spcPct val="150000"/>
              </a:lnSpc>
            </a:pPr>
            <a:r>
              <a:rPr lang="en-GB" sz="1600" dirty="0"/>
              <a:t>Verify the new parameters on terminal</a:t>
            </a:r>
          </a:p>
          <a:p>
            <a:endParaRPr lang="en-US" dirty="0"/>
          </a:p>
          <a:p>
            <a:endParaRPr lang="en-US" dirty="0"/>
          </a:p>
        </p:txBody>
      </p:sp>
      <p:sp>
        <p:nvSpPr>
          <p:cNvPr id="7" name="Content Placeholder 6">
            <a:extLst>
              <a:ext uri="{FF2B5EF4-FFF2-40B4-BE49-F238E27FC236}">
                <a16:creationId xmlns:a16="http://schemas.microsoft.com/office/drawing/2014/main" id="{391B6835-FB7D-2C97-2CA3-7F1D4D4C9664}"/>
              </a:ext>
            </a:extLst>
          </p:cNvPr>
          <p:cNvSpPr>
            <a:spLocks noGrp="1"/>
          </p:cNvSpPr>
          <p:nvPr>
            <p:ph sz="half" idx="2"/>
          </p:nvPr>
        </p:nvSpPr>
        <p:spPr/>
        <p:txBody>
          <a:bodyPr>
            <a:normAutofit/>
          </a:bodyPr>
          <a:lstStyle/>
          <a:p>
            <a:pPr marL="0" indent="0">
              <a:lnSpc>
                <a:spcPct val="150000"/>
              </a:lnSpc>
              <a:buNone/>
            </a:pPr>
            <a:r>
              <a:rPr lang="en-GB" sz="1800" dirty="0">
                <a:latin typeface="Nexa-Bold" panose="01000000000000000000" pitchFamily="2" charset="0"/>
              </a:rPr>
              <a:t>Results</a:t>
            </a:r>
          </a:p>
          <a:p>
            <a:r>
              <a:rPr lang="en-GB" sz="1600" dirty="0"/>
              <a:t>Open the </a:t>
            </a:r>
            <a:r>
              <a:rPr lang="en-GB" sz="1600" dirty="0" err="1"/>
              <a:t>rqt_plot</a:t>
            </a:r>
            <a:endParaRPr lang="en-GB" sz="1600" dirty="0"/>
          </a:p>
          <a:p>
            <a:endParaRPr lang="en-GB" sz="1800" dirty="0">
              <a:latin typeface="Nexa-Bold" panose="01000000000000000000" pitchFamily="2" charset="0"/>
            </a:endParaRPr>
          </a:p>
          <a:p>
            <a:pPr>
              <a:lnSpc>
                <a:spcPct val="150000"/>
              </a:lnSpc>
            </a:pPr>
            <a:r>
              <a:rPr lang="en-GB" sz="1600" dirty="0"/>
              <a:t>Change a parameter gain K</a:t>
            </a:r>
            <a:endParaRPr lang="en-GB" sz="1800" dirty="0">
              <a:latin typeface="Nexa-Bold"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6093D1A5-DFF6-3700-66E2-5B1B728DF1FD}"/>
              </a:ext>
            </a:extLst>
          </p:cNvPr>
          <p:cNvSpPr>
            <a:spLocks noGrp="1"/>
          </p:cNvSpPr>
          <p:nvPr>
            <p:ph type="sldNum" sz="quarter" idx="12"/>
          </p:nvPr>
        </p:nvSpPr>
        <p:spPr/>
        <p:txBody>
          <a:bodyPr/>
          <a:lstStyle/>
          <a:p>
            <a:fld id="{E33F180C-7AC5-428A-9DBB-8DF57BA31570}" type="slidenum">
              <a:rPr lang="en-GB" smtClean="0"/>
              <a:pPr/>
              <a:t>42</a:t>
            </a:fld>
            <a:endParaRPr lang="en-GB"/>
          </a:p>
        </p:txBody>
      </p:sp>
      <p:sp>
        <p:nvSpPr>
          <p:cNvPr id="2" name="Title 1">
            <a:extLst>
              <a:ext uri="{FF2B5EF4-FFF2-40B4-BE49-F238E27FC236}">
                <a16:creationId xmlns:a16="http://schemas.microsoft.com/office/drawing/2014/main" id="{5B7FF0CB-0EB4-E083-5A90-3F5F38141185}"/>
              </a:ext>
            </a:extLst>
          </p:cNvPr>
          <p:cNvSpPr>
            <a:spLocks noGrp="1"/>
          </p:cNvSpPr>
          <p:nvPr>
            <p:ph type="title"/>
          </p:nvPr>
        </p:nvSpPr>
        <p:spPr/>
        <p:txBody>
          <a:bodyPr/>
          <a:lstStyle/>
          <a:p>
            <a:r>
              <a:rPr lang="en-US" dirty="0"/>
              <a:t>Activity 2 – Launch File Parameters</a:t>
            </a:r>
          </a:p>
        </p:txBody>
      </p:sp>
      <p:sp>
        <p:nvSpPr>
          <p:cNvPr id="5" name="Rectangle 3">
            <a:extLst>
              <a:ext uri="{FF2B5EF4-FFF2-40B4-BE49-F238E27FC236}">
                <a16:creationId xmlns:a16="http://schemas.microsoft.com/office/drawing/2014/main" id="{3C6963B9-3E9C-C046-219B-D6CA3B4C0CFD}"/>
              </a:ext>
            </a:extLst>
          </p:cNvPr>
          <p:cNvSpPr>
            <a:spLocks noChangeArrowheads="1"/>
          </p:cNvSpPr>
          <p:nvPr/>
        </p:nvSpPr>
        <p:spPr bwMode="auto">
          <a:xfrm>
            <a:off x="790575" y="2939464"/>
            <a:ext cx="5276850"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cd ~/ros2_ws</a:t>
            </a:r>
          </a:p>
          <a:p>
            <a:pPr lvl="1"/>
            <a:r>
              <a:rPr lang="en-US" sz="1400" dirty="0">
                <a:latin typeface="Consolas" panose="020B0609020204030204" pitchFamily="49" charset="0"/>
              </a:rPr>
              <a:t>$ </a:t>
            </a:r>
            <a:r>
              <a:rPr lang="en-US" sz="1400" dirty="0" err="1">
                <a:latin typeface="Consolas" panose="020B0609020204030204" pitchFamily="49" charset="0"/>
              </a:rPr>
              <a:t>colcon</a:t>
            </a:r>
            <a:r>
              <a:rPr lang="en-US" sz="1400" dirty="0">
                <a:latin typeface="Consolas" panose="020B0609020204030204" pitchFamily="49" charset="0"/>
              </a:rPr>
              <a:t> build</a:t>
            </a:r>
          </a:p>
          <a:p>
            <a:pPr lvl="1"/>
            <a:r>
              <a:rPr lang="en-US" sz="1400" dirty="0">
                <a:latin typeface="Consolas" panose="020B0609020204030204" pitchFamily="49" charset="0"/>
              </a:rPr>
              <a:t>$ source install/</a:t>
            </a:r>
            <a:r>
              <a:rPr lang="en-US" sz="1400" dirty="0" err="1">
                <a:latin typeface="Consolas" panose="020B0609020204030204" pitchFamily="49" charset="0"/>
              </a:rPr>
              <a:t>setup.bash</a:t>
            </a:r>
            <a:endParaRPr lang="en-US" sz="1400" dirty="0">
              <a:latin typeface="Consolas" panose="020B0609020204030204" pitchFamily="49" charset="0"/>
            </a:endParaRPr>
          </a:p>
        </p:txBody>
      </p:sp>
      <p:sp>
        <p:nvSpPr>
          <p:cNvPr id="9" name="Rectangle 3">
            <a:extLst>
              <a:ext uri="{FF2B5EF4-FFF2-40B4-BE49-F238E27FC236}">
                <a16:creationId xmlns:a16="http://schemas.microsoft.com/office/drawing/2014/main" id="{145FBEFB-E857-21A3-903E-28550DA664C1}"/>
              </a:ext>
            </a:extLst>
          </p:cNvPr>
          <p:cNvSpPr>
            <a:spLocks noChangeArrowheads="1"/>
          </p:cNvSpPr>
          <p:nvPr/>
        </p:nvSpPr>
        <p:spPr bwMode="auto">
          <a:xfrm>
            <a:off x="742950" y="4381587"/>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launch </a:t>
            </a:r>
            <a:r>
              <a:rPr lang="en-US" sz="1400" dirty="0" err="1">
                <a:latin typeface="Consolas" panose="020B0609020204030204" pitchFamily="49" charset="0"/>
              </a:rPr>
              <a:t>motor_control</a:t>
            </a:r>
            <a:r>
              <a:rPr lang="en-US" sz="1400" dirty="0">
                <a:latin typeface="Consolas" panose="020B0609020204030204" pitchFamily="49" charset="0"/>
              </a:rPr>
              <a:t> motor_launch.py</a:t>
            </a:r>
          </a:p>
        </p:txBody>
      </p:sp>
      <p:sp>
        <p:nvSpPr>
          <p:cNvPr id="10" name="Rectangle 3">
            <a:extLst>
              <a:ext uri="{FF2B5EF4-FFF2-40B4-BE49-F238E27FC236}">
                <a16:creationId xmlns:a16="http://schemas.microsoft.com/office/drawing/2014/main" id="{FF506954-55F3-08DA-E26D-1DDAB3A79A70}"/>
              </a:ext>
            </a:extLst>
          </p:cNvPr>
          <p:cNvSpPr>
            <a:spLocks noChangeArrowheads="1"/>
          </p:cNvSpPr>
          <p:nvPr/>
        </p:nvSpPr>
        <p:spPr bwMode="auto">
          <a:xfrm>
            <a:off x="790575" y="5392823"/>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list</a:t>
            </a:r>
          </a:p>
        </p:txBody>
      </p:sp>
      <p:sp>
        <p:nvSpPr>
          <p:cNvPr id="13" name="Rectangle 3">
            <a:extLst>
              <a:ext uri="{FF2B5EF4-FFF2-40B4-BE49-F238E27FC236}">
                <a16:creationId xmlns:a16="http://schemas.microsoft.com/office/drawing/2014/main" id="{FE604A7A-97F7-F57E-AAA8-DE82551243B6}"/>
              </a:ext>
            </a:extLst>
          </p:cNvPr>
          <p:cNvSpPr>
            <a:spLocks noChangeArrowheads="1"/>
          </p:cNvSpPr>
          <p:nvPr/>
        </p:nvSpPr>
        <p:spPr bwMode="auto">
          <a:xfrm>
            <a:off x="6276975" y="2799692"/>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run </a:t>
            </a:r>
            <a:r>
              <a:rPr lang="en-GB" sz="1400" dirty="0" err="1">
                <a:latin typeface="Consolas" panose="020B0609020204030204" pitchFamily="49" charset="0"/>
              </a:rPr>
              <a:t>rqt_plot</a:t>
            </a:r>
            <a:r>
              <a:rPr lang="en-GB" sz="1400" dirty="0">
                <a:latin typeface="Consolas" panose="020B0609020204030204" pitchFamily="49" charset="0"/>
              </a:rPr>
              <a:t> </a:t>
            </a:r>
            <a:r>
              <a:rPr lang="en-GB" sz="1400" dirty="0" err="1">
                <a:latin typeface="Consolas" panose="020B0609020204030204" pitchFamily="49" charset="0"/>
              </a:rPr>
              <a:t>rqt_plot</a:t>
            </a:r>
            <a:endParaRPr lang="en-US" sz="1400" dirty="0">
              <a:latin typeface="Consolas" panose="020B0609020204030204" pitchFamily="49" charset="0"/>
            </a:endParaRPr>
          </a:p>
        </p:txBody>
      </p:sp>
      <p:sp>
        <p:nvSpPr>
          <p:cNvPr id="6" name="Rectangle 3">
            <a:extLst>
              <a:ext uri="{FF2B5EF4-FFF2-40B4-BE49-F238E27FC236}">
                <a16:creationId xmlns:a16="http://schemas.microsoft.com/office/drawing/2014/main" id="{D0A7E647-1BBC-B8CB-5D10-C3E7511FE041}"/>
              </a:ext>
            </a:extLst>
          </p:cNvPr>
          <p:cNvSpPr>
            <a:spLocks noChangeArrowheads="1"/>
          </p:cNvSpPr>
          <p:nvPr/>
        </p:nvSpPr>
        <p:spPr bwMode="auto">
          <a:xfrm>
            <a:off x="6276975" y="3590639"/>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param set /</a:t>
            </a:r>
            <a:r>
              <a:rPr lang="en-GB" sz="1400" dirty="0" err="1">
                <a:latin typeface="Consolas" panose="020B0609020204030204" pitchFamily="49" charset="0"/>
              </a:rPr>
              <a:t>motor_sys</a:t>
            </a:r>
            <a:r>
              <a:rPr lang="en-GB" sz="1400" dirty="0">
                <a:latin typeface="Consolas" panose="020B0609020204030204" pitchFamily="49" charset="0"/>
              </a:rPr>
              <a:t> </a:t>
            </a:r>
            <a:r>
              <a:rPr lang="en-GB" sz="1400" dirty="0" err="1">
                <a:latin typeface="Consolas" panose="020B0609020204030204" pitchFamily="49" charset="0"/>
              </a:rPr>
              <a:t>sys_gain_K</a:t>
            </a:r>
            <a:r>
              <a:rPr lang="en-GB" sz="1400" dirty="0">
                <a:latin typeface="Consolas" panose="020B0609020204030204" pitchFamily="49" charset="0"/>
              </a:rPr>
              <a:t> 8.0</a:t>
            </a:r>
            <a:endParaRPr lang="en-US" sz="1400" dirty="0">
              <a:latin typeface="Consolas" panose="020B0609020204030204" pitchFamily="49" charset="0"/>
            </a:endParaRPr>
          </a:p>
        </p:txBody>
      </p:sp>
      <p:pic>
        <p:nvPicPr>
          <p:cNvPr id="11" name="Picture 10">
            <a:extLst>
              <a:ext uri="{FF2B5EF4-FFF2-40B4-BE49-F238E27FC236}">
                <a16:creationId xmlns:a16="http://schemas.microsoft.com/office/drawing/2014/main" id="{7BA76775-A98C-7740-980F-5A5336029418}"/>
              </a:ext>
            </a:extLst>
          </p:cNvPr>
          <p:cNvPicPr>
            <a:picLocks noChangeAspect="1"/>
          </p:cNvPicPr>
          <p:nvPr/>
        </p:nvPicPr>
        <p:blipFill>
          <a:blip r:embed="rId2"/>
          <a:stretch>
            <a:fillRect/>
          </a:stretch>
        </p:blipFill>
        <p:spPr>
          <a:xfrm>
            <a:off x="6162675" y="4244909"/>
            <a:ext cx="5469009" cy="1932054"/>
          </a:xfrm>
          <a:prstGeom prst="rect">
            <a:avLst/>
          </a:prstGeom>
        </p:spPr>
      </p:pic>
    </p:spTree>
    <p:extLst>
      <p:ext uri="{BB962C8B-B14F-4D97-AF65-F5344CB8AC3E}">
        <p14:creationId xmlns:p14="http://schemas.microsoft.com/office/powerpoint/2010/main" val="1223139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8A95-1A67-5AED-A42C-22D304C9E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B143C-7A7B-BAA7-F956-CA93FE05039E}"/>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AE1CBAB8-6545-50A7-F5AB-07E13979F88A}"/>
              </a:ext>
            </a:extLst>
          </p:cNvPr>
          <p:cNvSpPr>
            <a:spLocks noGrp="1"/>
          </p:cNvSpPr>
          <p:nvPr>
            <p:ph type="subTitle" idx="1"/>
          </p:nvPr>
        </p:nvSpPr>
        <p:spPr/>
        <p:txBody>
          <a:bodyPr/>
          <a:lstStyle/>
          <a:p>
            <a:r>
              <a:rPr lang="en-GB" dirty="0"/>
              <a:t>Parameter Files</a:t>
            </a:r>
          </a:p>
        </p:txBody>
      </p:sp>
    </p:spTree>
    <p:extLst>
      <p:ext uri="{BB962C8B-B14F-4D97-AF65-F5344CB8AC3E}">
        <p14:creationId xmlns:p14="http://schemas.microsoft.com/office/powerpoint/2010/main" val="3144517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26C093-36A3-613D-BE7C-4D26ABFFDB2D}"/>
              </a:ext>
            </a:extLst>
          </p:cNvPr>
          <p:cNvSpPr>
            <a:spLocks noGrp="1"/>
          </p:cNvSpPr>
          <p:nvPr>
            <p:ph sz="half" idx="1"/>
          </p:nvPr>
        </p:nvSpPr>
        <p:spPr/>
        <p:txBody>
          <a:bodyPr>
            <a:normAutofit fontScale="85000" lnSpcReduction="10000"/>
          </a:bodyPr>
          <a:lstStyle/>
          <a:p>
            <a:pPr marL="0" indent="0">
              <a:lnSpc>
                <a:spcPct val="170000"/>
              </a:lnSpc>
              <a:buNone/>
            </a:pPr>
            <a:r>
              <a:rPr lang="en-GB" sz="1900" dirty="0">
                <a:latin typeface="Nexa-Bold" panose="01000000000000000000" pitchFamily="2" charset="0"/>
              </a:rPr>
              <a:t>Parameter Files</a:t>
            </a:r>
          </a:p>
          <a:p>
            <a:pPr>
              <a:lnSpc>
                <a:spcPct val="170000"/>
              </a:lnSpc>
            </a:pPr>
            <a:r>
              <a:rPr lang="en-GB" sz="1800" dirty="0"/>
              <a:t>The previous way of defining parameters is very useful, but for the case when having to define many different parameters this can become very inefficient.</a:t>
            </a:r>
          </a:p>
          <a:p>
            <a:pPr>
              <a:lnSpc>
                <a:spcPct val="170000"/>
              </a:lnSpc>
            </a:pPr>
            <a:r>
              <a:rPr lang="en-GB" sz="1800" dirty="0"/>
              <a:t>ROS offers the capability to define parameters using a parameter file.</a:t>
            </a:r>
          </a:p>
          <a:p>
            <a:pPr>
              <a:lnSpc>
                <a:spcPct val="170000"/>
              </a:lnSpc>
            </a:pPr>
            <a:r>
              <a:rPr lang="en-GB" sz="1800" dirty="0"/>
              <a:t>This parameter file is called YAML file because of the language is written (YAML: </a:t>
            </a:r>
            <a:r>
              <a:rPr lang="en-GB" sz="1800" b="1" dirty="0"/>
              <a:t>y</a:t>
            </a:r>
            <a:r>
              <a:rPr lang="en-GB" sz="1800" dirty="0"/>
              <a:t>et </a:t>
            </a:r>
            <a:r>
              <a:rPr lang="en-GB" sz="1800" b="1" dirty="0"/>
              <a:t>a</a:t>
            </a:r>
            <a:r>
              <a:rPr lang="en-GB" sz="1800" dirty="0"/>
              <a:t>nother </a:t>
            </a:r>
            <a:r>
              <a:rPr lang="en-GB" sz="1800" b="1" dirty="0"/>
              <a:t>m</a:t>
            </a:r>
            <a:r>
              <a:rPr lang="en-GB" sz="1800" dirty="0"/>
              <a:t>arkup </a:t>
            </a:r>
            <a:r>
              <a:rPr lang="en-GB" sz="1800" b="1" dirty="0"/>
              <a:t>l</a:t>
            </a:r>
            <a:r>
              <a:rPr lang="en-GB" sz="1800" dirty="0"/>
              <a:t>anguage)</a:t>
            </a:r>
          </a:p>
          <a:p>
            <a:endParaRPr lang="en-GB" sz="2400" dirty="0"/>
          </a:p>
        </p:txBody>
      </p:sp>
      <p:pic>
        <p:nvPicPr>
          <p:cNvPr id="7" name="Content Placeholder 6">
            <a:extLst>
              <a:ext uri="{FF2B5EF4-FFF2-40B4-BE49-F238E27FC236}">
                <a16:creationId xmlns:a16="http://schemas.microsoft.com/office/drawing/2014/main" id="{6763E978-37CE-FA47-214E-258D21824FC8}"/>
              </a:ext>
            </a:extLst>
          </p:cNvPr>
          <p:cNvPicPr>
            <a:picLocks noGrp="1" noChangeAspect="1"/>
          </p:cNvPicPr>
          <p:nvPr>
            <p:ph sz="half" idx="2"/>
          </p:nvPr>
        </p:nvPicPr>
        <p:blipFill>
          <a:blip r:embed="rId3"/>
          <a:stretch>
            <a:fillRect/>
          </a:stretch>
        </p:blipFill>
        <p:spPr>
          <a:xfrm>
            <a:off x="6555548" y="1825625"/>
            <a:ext cx="4414903" cy="4351338"/>
          </a:xfrm>
          <a:prstGeom prst="rect">
            <a:avLst/>
          </a:prstGeom>
        </p:spPr>
      </p:pic>
      <p:sp>
        <p:nvSpPr>
          <p:cNvPr id="5" name="Slide Number Placeholder 4">
            <a:extLst>
              <a:ext uri="{FF2B5EF4-FFF2-40B4-BE49-F238E27FC236}">
                <a16:creationId xmlns:a16="http://schemas.microsoft.com/office/drawing/2014/main" id="{ECAA3572-D96A-9784-1451-A5BB463A4444}"/>
              </a:ext>
            </a:extLst>
          </p:cNvPr>
          <p:cNvSpPr>
            <a:spLocks noGrp="1"/>
          </p:cNvSpPr>
          <p:nvPr>
            <p:ph type="sldNum" sz="quarter" idx="12"/>
          </p:nvPr>
        </p:nvSpPr>
        <p:spPr/>
        <p:txBody>
          <a:bodyPr/>
          <a:lstStyle/>
          <a:p>
            <a:fld id="{E33F180C-7AC5-428A-9DBB-8DF57BA31570}" type="slidenum">
              <a:rPr lang="en-GB" smtClean="0"/>
              <a:pPr/>
              <a:t>44</a:t>
            </a:fld>
            <a:endParaRPr lang="en-GB"/>
          </a:p>
        </p:txBody>
      </p:sp>
      <p:sp>
        <p:nvSpPr>
          <p:cNvPr id="4" name="Title 3">
            <a:extLst>
              <a:ext uri="{FF2B5EF4-FFF2-40B4-BE49-F238E27FC236}">
                <a16:creationId xmlns:a16="http://schemas.microsoft.com/office/drawing/2014/main" id="{D804C7D3-738E-6456-57F4-255023B26E9F}"/>
              </a:ext>
            </a:extLst>
          </p:cNvPr>
          <p:cNvSpPr>
            <a:spLocks noGrp="1"/>
          </p:cNvSpPr>
          <p:nvPr>
            <p:ph type="title"/>
          </p:nvPr>
        </p:nvSpPr>
        <p:spPr/>
        <p:txBody>
          <a:bodyPr/>
          <a:lstStyle/>
          <a:p>
            <a:r>
              <a:rPr lang="en-GB" dirty="0"/>
              <a:t>Parameter files</a:t>
            </a:r>
          </a:p>
        </p:txBody>
      </p:sp>
    </p:spTree>
    <p:extLst>
      <p:ext uri="{BB962C8B-B14F-4D97-AF65-F5344CB8AC3E}">
        <p14:creationId xmlns:p14="http://schemas.microsoft.com/office/powerpoint/2010/main" val="4037800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4634F-10BB-5487-07A1-ED657720268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142011-B786-F864-057D-2DBEE1D93A23}"/>
              </a:ext>
            </a:extLst>
          </p:cNvPr>
          <p:cNvSpPr>
            <a:spLocks noGrp="1"/>
          </p:cNvSpPr>
          <p:nvPr>
            <p:ph sz="half" idx="1"/>
          </p:nvPr>
        </p:nvSpPr>
        <p:spPr/>
        <p:txBody>
          <a:bodyPr>
            <a:normAutofit fontScale="92500" lnSpcReduction="10000"/>
          </a:bodyPr>
          <a:lstStyle/>
          <a:p>
            <a:pPr marL="0" indent="0">
              <a:lnSpc>
                <a:spcPct val="170000"/>
              </a:lnSpc>
              <a:buNone/>
            </a:pPr>
            <a:r>
              <a:rPr lang="en-GB" sz="1900" dirty="0">
                <a:latin typeface="Nexa-Bold" panose="01000000000000000000" pitchFamily="2" charset="0"/>
              </a:rPr>
              <a:t>YAML Files</a:t>
            </a:r>
          </a:p>
          <a:p>
            <a:pPr>
              <a:lnSpc>
                <a:spcPct val="170000"/>
              </a:lnSpc>
            </a:pPr>
            <a:r>
              <a:rPr lang="en-GB" sz="1600" dirty="0"/>
              <a:t>These files are commonly used in other languages to set up parameters or variables.</a:t>
            </a:r>
          </a:p>
          <a:p>
            <a:pPr>
              <a:lnSpc>
                <a:spcPct val="170000"/>
              </a:lnSpc>
            </a:pPr>
            <a:r>
              <a:rPr lang="en-US" sz="1600" dirty="0"/>
              <a:t>The way to define the hierarchy of a parameter, like in python depends on spacing!!!.</a:t>
            </a:r>
          </a:p>
          <a:p>
            <a:pPr>
              <a:lnSpc>
                <a:spcPct val="170000"/>
              </a:lnSpc>
            </a:pPr>
            <a:r>
              <a:rPr lang="en-US" sz="1600" dirty="0"/>
              <a:t>The parameters set up in the config files (YAML Files) can be declared, private to a node or using “wildcards” </a:t>
            </a:r>
            <a:r>
              <a:rPr lang="en-GB" sz="1600" dirty="0"/>
              <a:t>will assign all the parameters in every node, despite differences in node names and namespaces.</a:t>
            </a:r>
            <a:endParaRPr lang="en-US" sz="1600" dirty="0"/>
          </a:p>
          <a:p>
            <a:pPr>
              <a:lnSpc>
                <a:spcPct val="170000"/>
              </a:lnSpc>
            </a:pPr>
            <a:endParaRPr lang="en-US" sz="1600" dirty="0"/>
          </a:p>
          <a:p>
            <a:endParaRPr lang="en-GB" sz="2400" dirty="0"/>
          </a:p>
        </p:txBody>
      </p:sp>
      <p:sp>
        <p:nvSpPr>
          <p:cNvPr id="5" name="Slide Number Placeholder 4">
            <a:extLst>
              <a:ext uri="{FF2B5EF4-FFF2-40B4-BE49-F238E27FC236}">
                <a16:creationId xmlns:a16="http://schemas.microsoft.com/office/drawing/2014/main" id="{119C9295-D298-94E2-BB6A-75DEE70813FA}"/>
              </a:ext>
            </a:extLst>
          </p:cNvPr>
          <p:cNvSpPr>
            <a:spLocks noGrp="1"/>
          </p:cNvSpPr>
          <p:nvPr>
            <p:ph type="sldNum" sz="quarter" idx="12"/>
          </p:nvPr>
        </p:nvSpPr>
        <p:spPr/>
        <p:txBody>
          <a:bodyPr/>
          <a:lstStyle/>
          <a:p>
            <a:fld id="{E33F180C-7AC5-428A-9DBB-8DF57BA31570}" type="slidenum">
              <a:rPr lang="en-GB" smtClean="0"/>
              <a:pPr/>
              <a:t>45</a:t>
            </a:fld>
            <a:endParaRPr lang="en-GB"/>
          </a:p>
        </p:txBody>
      </p:sp>
      <p:sp>
        <p:nvSpPr>
          <p:cNvPr id="4" name="Title 3">
            <a:extLst>
              <a:ext uri="{FF2B5EF4-FFF2-40B4-BE49-F238E27FC236}">
                <a16:creationId xmlns:a16="http://schemas.microsoft.com/office/drawing/2014/main" id="{76216A5A-2574-BD30-C9B2-0488462C0C9C}"/>
              </a:ext>
            </a:extLst>
          </p:cNvPr>
          <p:cNvSpPr>
            <a:spLocks noGrp="1"/>
          </p:cNvSpPr>
          <p:nvPr>
            <p:ph type="title"/>
          </p:nvPr>
        </p:nvSpPr>
        <p:spPr/>
        <p:txBody>
          <a:bodyPr/>
          <a:lstStyle/>
          <a:p>
            <a:r>
              <a:rPr lang="en-GB" dirty="0"/>
              <a:t>Parameter files</a:t>
            </a:r>
          </a:p>
        </p:txBody>
      </p:sp>
      <p:sp>
        <p:nvSpPr>
          <p:cNvPr id="29" name="Rectangle 3">
            <a:extLst>
              <a:ext uri="{FF2B5EF4-FFF2-40B4-BE49-F238E27FC236}">
                <a16:creationId xmlns:a16="http://schemas.microsoft.com/office/drawing/2014/main" id="{7C531030-E786-C20E-899A-EE0FC885C4D6}"/>
              </a:ext>
            </a:extLst>
          </p:cNvPr>
          <p:cNvSpPr>
            <a:spLocks noChangeArrowheads="1"/>
          </p:cNvSpPr>
          <p:nvPr/>
        </p:nvSpPr>
        <p:spPr bwMode="auto">
          <a:xfrm>
            <a:off x="6172200" y="2508207"/>
            <a:ext cx="5114544" cy="3264976"/>
          </a:xfrm>
          <a:prstGeom prst="rect">
            <a:avLst/>
          </a:prstGeom>
          <a:solidFill>
            <a:schemeClr val="tx2">
              <a:lumMod val="50000"/>
            </a:schemeClr>
          </a:solidFill>
          <a:ln>
            <a:noFill/>
          </a:ln>
          <a:effectLst/>
        </p:spPr>
        <p:txBody>
          <a:bodyPr vert="horz" wrap="square" lIns="0" tIns="0" rIns="0" bIns="63480" numCol="1" anchor="ctr" anchorCtr="0" compatLnSpc="1">
            <a:prstTxWarp prst="textNoShape">
              <a:avLst/>
            </a:prstTxWarp>
            <a:spAutoFit/>
          </a:bodyPr>
          <a:lstStyle/>
          <a:p>
            <a:pPr indent="273050" eaLnBrk="0" fontAlgn="base" hangingPunct="0">
              <a:spcBef>
                <a:spcPct val="0"/>
              </a:spcBef>
              <a:spcAft>
                <a:spcPct val="0"/>
              </a:spcAft>
            </a:pPr>
            <a:r>
              <a:rPr lang="en-US" sz="1600" dirty="0">
                <a:solidFill>
                  <a:srgbClr val="00B0F0"/>
                </a:solidFill>
                <a:latin typeface="Consolas" panose="020B0609020204030204" pitchFamily="49" charset="0"/>
              </a:rPr>
              <a:t>/**:</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ros</a:t>
            </a:r>
            <a:r>
              <a:rPr lang="en-US" sz="1600" dirty="0">
                <a:solidFill>
                  <a:srgbClr val="00B0F0"/>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sample_time</a:t>
            </a:r>
            <a:r>
              <a:rPr lang="en-US" sz="1600" dirty="0">
                <a:solidFill>
                  <a:srgbClr val="00B0F0"/>
                </a:solidFill>
                <a:latin typeface="Consolas" panose="020B0609020204030204" pitchFamily="49" charset="0"/>
              </a:rPr>
              <a:t>: 0.5</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node_1:</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ros</a:t>
            </a:r>
            <a:r>
              <a:rPr lang="en-US" sz="1600" dirty="0">
                <a:solidFill>
                  <a:srgbClr val="00B0F0"/>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some_text</a:t>
            </a: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abc</a:t>
            </a:r>
            <a:r>
              <a:rPr lang="en-US" sz="1600" dirty="0">
                <a:solidFill>
                  <a:srgbClr val="00B0F0"/>
                </a:solidFill>
                <a:latin typeface="Consolas" panose="020B0609020204030204" pitchFamily="49" charset="0"/>
              </a:rPr>
              <a:t>"</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node_2:</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ros</a:t>
            </a:r>
            <a:r>
              <a:rPr lang="en-US" sz="1600" dirty="0">
                <a:solidFill>
                  <a:srgbClr val="00B0F0"/>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int_number</a:t>
            </a:r>
            <a:r>
              <a:rPr lang="en-US" sz="1600" dirty="0">
                <a:solidFill>
                  <a:srgbClr val="00B0F0"/>
                </a:solidFill>
                <a:latin typeface="Consolas" panose="020B0609020204030204" pitchFamily="49" charset="0"/>
              </a:rPr>
              <a:t>: 27</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float_param</a:t>
            </a:r>
            <a:r>
              <a:rPr lang="en-US" sz="1600" dirty="0">
                <a:solidFill>
                  <a:srgbClr val="00B0F0"/>
                </a:solidFill>
                <a:latin typeface="Consolas" panose="020B0609020204030204" pitchFamily="49" charset="0"/>
              </a:rPr>
              <a:t>: 45.2</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node_3:</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ros</a:t>
            </a:r>
            <a:r>
              <a:rPr lang="en-US" sz="1600" dirty="0">
                <a:solidFill>
                  <a:srgbClr val="00B0F0"/>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00B0F0"/>
                </a:solidFill>
                <a:latin typeface="Consolas" panose="020B0609020204030204" pitchFamily="49" charset="0"/>
              </a:rPr>
              <a:t>    </a:t>
            </a:r>
            <a:r>
              <a:rPr lang="en-US" sz="1600" dirty="0" err="1">
                <a:solidFill>
                  <a:srgbClr val="00B0F0"/>
                </a:solidFill>
                <a:latin typeface="Consolas" panose="020B0609020204030204" pitchFamily="49" charset="0"/>
              </a:rPr>
              <a:t>int_number</a:t>
            </a:r>
            <a:r>
              <a:rPr lang="en-US" sz="1600" dirty="0">
                <a:solidFill>
                  <a:srgbClr val="00B0F0"/>
                </a:solidFill>
                <a:latin typeface="Consolas" panose="020B0609020204030204" pitchFamily="49" charset="0"/>
              </a:rPr>
              <a:t>: 45</a:t>
            </a:r>
          </a:p>
        </p:txBody>
      </p:sp>
    </p:spTree>
    <p:extLst>
      <p:ext uri="{BB962C8B-B14F-4D97-AF65-F5344CB8AC3E}">
        <p14:creationId xmlns:p14="http://schemas.microsoft.com/office/powerpoint/2010/main" val="18017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B5FA8F-5E43-CF14-C76A-87CB4A7CC1A0}"/>
              </a:ext>
            </a:extLst>
          </p:cNvPr>
          <p:cNvSpPr>
            <a:spLocks noGrp="1"/>
          </p:cNvSpPr>
          <p:nvPr>
            <p:ph sz="half" idx="1"/>
          </p:nvPr>
        </p:nvSpPr>
        <p:spPr/>
        <p:txBody>
          <a:bodyPr>
            <a:normAutofit lnSpcReduction="10000"/>
          </a:bodyPr>
          <a:lstStyle/>
          <a:p>
            <a:pPr marL="0" indent="0">
              <a:buNone/>
            </a:pPr>
            <a:r>
              <a:rPr lang="en-US" sz="1800" dirty="0">
                <a:latin typeface="Nexa-Bold" panose="01000000000000000000" pitchFamily="2" charset="0"/>
              </a:rPr>
              <a:t>YAML file</a:t>
            </a:r>
          </a:p>
          <a:p>
            <a:pPr>
              <a:lnSpc>
                <a:spcPct val="150000"/>
              </a:lnSpc>
            </a:pPr>
            <a:r>
              <a:rPr lang="en-US" sz="1600" dirty="0"/>
              <a:t>The same as you would put your launch files into a “launch” folder, you can put all your YAML config files into a “config” folder, directly at the root of your package.</a:t>
            </a:r>
          </a:p>
          <a:p>
            <a:pPr>
              <a:lnSpc>
                <a:spcPct val="150000"/>
              </a:lnSpc>
            </a:pPr>
            <a:r>
              <a:rPr lang="en-US" sz="1600" dirty="0"/>
              <a:t>Inside the config folder create a file named “</a:t>
            </a:r>
            <a:r>
              <a:rPr lang="en-US" sz="1600" dirty="0" err="1"/>
              <a:t>params.yaml</a:t>
            </a:r>
            <a:r>
              <a:rPr lang="en-US" sz="1600" dirty="0"/>
              <a:t>” (the file can have any name just make sure follow a convention properly).</a:t>
            </a:r>
          </a:p>
          <a:p>
            <a:pPr>
              <a:lnSpc>
                <a:spcPct val="150000"/>
              </a:lnSpc>
            </a:pPr>
            <a:r>
              <a:rPr lang="en-US" sz="1600" dirty="0"/>
              <a:t>The YAML file will be called by the launch file and set all the parameters according to the node and namespace (if applicable).</a:t>
            </a:r>
          </a:p>
          <a:p>
            <a:endParaRPr lang="en-GB" dirty="0"/>
          </a:p>
        </p:txBody>
      </p:sp>
      <p:sp>
        <p:nvSpPr>
          <p:cNvPr id="3" name="Slide Number Placeholder 2">
            <a:extLst>
              <a:ext uri="{FF2B5EF4-FFF2-40B4-BE49-F238E27FC236}">
                <a16:creationId xmlns:a16="http://schemas.microsoft.com/office/drawing/2014/main" id="{00B6FA22-95C7-EC4B-4AF4-8B22FD5F2FE6}"/>
              </a:ext>
            </a:extLst>
          </p:cNvPr>
          <p:cNvSpPr>
            <a:spLocks noGrp="1"/>
          </p:cNvSpPr>
          <p:nvPr>
            <p:ph type="sldNum" sz="quarter" idx="12"/>
          </p:nvPr>
        </p:nvSpPr>
        <p:spPr/>
        <p:txBody>
          <a:bodyPr/>
          <a:lstStyle/>
          <a:p>
            <a:fld id="{E33F180C-7AC5-428A-9DBB-8DF57BA31570}" type="slidenum">
              <a:rPr lang="en-GB" smtClean="0"/>
              <a:pPr/>
              <a:t>46</a:t>
            </a:fld>
            <a:endParaRPr lang="en-GB"/>
          </a:p>
        </p:txBody>
      </p:sp>
      <p:sp>
        <p:nvSpPr>
          <p:cNvPr id="4" name="Title 3">
            <a:extLst>
              <a:ext uri="{FF2B5EF4-FFF2-40B4-BE49-F238E27FC236}">
                <a16:creationId xmlns:a16="http://schemas.microsoft.com/office/drawing/2014/main" id="{36624F6C-AC8D-4A87-C81A-774FFEF6B727}"/>
              </a:ext>
            </a:extLst>
          </p:cNvPr>
          <p:cNvSpPr>
            <a:spLocks noGrp="1"/>
          </p:cNvSpPr>
          <p:nvPr>
            <p:ph type="title"/>
          </p:nvPr>
        </p:nvSpPr>
        <p:spPr/>
        <p:txBody>
          <a:bodyPr/>
          <a:lstStyle/>
          <a:p>
            <a:r>
              <a:rPr lang="en-GB" dirty="0"/>
              <a:t>Parameter files</a:t>
            </a:r>
          </a:p>
        </p:txBody>
      </p:sp>
      <p:pic>
        <p:nvPicPr>
          <p:cNvPr id="9" name="Content Placeholder 8">
            <a:extLst>
              <a:ext uri="{FF2B5EF4-FFF2-40B4-BE49-F238E27FC236}">
                <a16:creationId xmlns:a16="http://schemas.microsoft.com/office/drawing/2014/main" id="{8F784A81-5983-5D74-E884-CFA8D3428DE9}"/>
              </a:ext>
            </a:extLst>
          </p:cNvPr>
          <p:cNvPicPr>
            <a:picLocks noGrp="1" noChangeAspect="1"/>
          </p:cNvPicPr>
          <p:nvPr>
            <p:ph sz="half" idx="2"/>
          </p:nvPr>
        </p:nvPicPr>
        <p:blipFill>
          <a:blip r:embed="rId2"/>
          <a:stretch>
            <a:fillRect/>
          </a:stretch>
        </p:blipFill>
        <p:spPr>
          <a:xfrm>
            <a:off x="7186392" y="1895975"/>
            <a:ext cx="3153215" cy="4210638"/>
          </a:xfrm>
        </p:spPr>
      </p:pic>
      <p:sp>
        <p:nvSpPr>
          <p:cNvPr id="10" name="Rectangle 9">
            <a:extLst>
              <a:ext uri="{FF2B5EF4-FFF2-40B4-BE49-F238E27FC236}">
                <a16:creationId xmlns:a16="http://schemas.microsoft.com/office/drawing/2014/main" id="{AC6DE869-B1BA-091F-1674-0E6622003872}"/>
              </a:ext>
            </a:extLst>
          </p:cNvPr>
          <p:cNvSpPr/>
          <p:nvPr/>
        </p:nvSpPr>
        <p:spPr>
          <a:xfrm>
            <a:off x="7562850" y="2124075"/>
            <a:ext cx="1676400" cy="4191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8285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64D7B-5711-EED1-6486-311987615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A85A6-D9EA-8856-A147-D79392167C5D}"/>
              </a:ext>
            </a:extLst>
          </p:cNvPr>
          <p:cNvSpPr>
            <a:spLocks noGrp="1"/>
          </p:cNvSpPr>
          <p:nvPr>
            <p:ph type="ctrTitle"/>
          </p:nvPr>
        </p:nvSpPr>
        <p:spPr/>
        <p:txBody>
          <a:bodyPr/>
          <a:lstStyle/>
          <a:p>
            <a:r>
              <a:rPr lang="en-GB" dirty="0"/>
              <a:t>Activity 2.2</a:t>
            </a:r>
          </a:p>
        </p:txBody>
      </p:sp>
      <p:sp>
        <p:nvSpPr>
          <p:cNvPr id="3" name="Subtitle 2">
            <a:extLst>
              <a:ext uri="{FF2B5EF4-FFF2-40B4-BE49-F238E27FC236}">
                <a16:creationId xmlns:a16="http://schemas.microsoft.com/office/drawing/2014/main" id="{749FB5B1-E490-94F0-46C9-8DD3DE7D714C}"/>
              </a:ext>
            </a:extLst>
          </p:cNvPr>
          <p:cNvSpPr>
            <a:spLocks noGrp="1"/>
          </p:cNvSpPr>
          <p:nvPr>
            <p:ph type="subTitle" idx="1"/>
          </p:nvPr>
        </p:nvSpPr>
        <p:spPr/>
        <p:txBody>
          <a:bodyPr/>
          <a:lstStyle/>
          <a:p>
            <a:r>
              <a:rPr lang="en-GB" dirty="0"/>
              <a:t>Parameter Files</a:t>
            </a:r>
          </a:p>
        </p:txBody>
      </p:sp>
    </p:spTree>
    <p:extLst>
      <p:ext uri="{BB962C8B-B14F-4D97-AF65-F5344CB8AC3E}">
        <p14:creationId xmlns:p14="http://schemas.microsoft.com/office/powerpoint/2010/main" val="2035405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0676-EEF0-0FC0-F321-BC331A3BC58B}"/>
              </a:ext>
            </a:extLst>
          </p:cNvPr>
          <p:cNvSpPr>
            <a:spLocks noGrp="1"/>
          </p:cNvSpPr>
          <p:nvPr>
            <p:ph sz="half" idx="1"/>
          </p:nvPr>
        </p:nvSpPr>
        <p:spPr/>
        <p:txBody>
          <a:bodyPr>
            <a:normAutofit fontScale="92500" lnSpcReduction="10000"/>
          </a:bodyPr>
          <a:lstStyle/>
          <a:p>
            <a:pPr marL="0" indent="0">
              <a:lnSpc>
                <a:spcPct val="170000"/>
              </a:lnSpc>
              <a:buNone/>
            </a:pPr>
            <a:r>
              <a:rPr lang="en-US" sz="1800" dirty="0">
                <a:latin typeface="Nexa-Bold" panose="01000000000000000000" pitchFamily="2" charset="0"/>
              </a:rPr>
              <a:t>Requirements</a:t>
            </a:r>
          </a:p>
          <a:p>
            <a:pPr>
              <a:lnSpc>
                <a:spcPct val="170000"/>
              </a:lnSpc>
            </a:pPr>
            <a:r>
              <a:rPr lang="en-US" sz="1600" dirty="0"/>
              <a:t>For this activity the </a:t>
            </a:r>
            <a:r>
              <a:rPr lang="en-US" sz="1600" dirty="0" err="1"/>
              <a:t>motor_control</a:t>
            </a:r>
            <a:r>
              <a:rPr lang="en-US" sz="1600" dirty="0"/>
              <a:t> package will be used.</a:t>
            </a:r>
          </a:p>
          <a:p>
            <a:pPr>
              <a:lnSpc>
                <a:spcPct val="170000"/>
              </a:lnSpc>
            </a:pPr>
            <a:r>
              <a:rPr lang="en-US" sz="1600" dirty="0"/>
              <a:t>The previous namespace activity must be completed since motor_2_launch.py file will be used.</a:t>
            </a:r>
          </a:p>
          <a:p>
            <a:pPr marL="0" indent="0">
              <a:lnSpc>
                <a:spcPct val="150000"/>
              </a:lnSpc>
              <a:buNone/>
            </a:pPr>
            <a:r>
              <a:rPr lang="en-GB" sz="1600" dirty="0">
                <a:latin typeface="Nexa-Bold" panose="01000000000000000000" pitchFamily="2" charset="0"/>
              </a:rPr>
              <a:t>Instructions</a:t>
            </a:r>
          </a:p>
          <a:p>
            <a:pPr>
              <a:lnSpc>
                <a:spcPct val="150000"/>
              </a:lnSpc>
            </a:pPr>
            <a:r>
              <a:rPr lang="en-US" sz="1600" dirty="0"/>
              <a:t>Create a “config” folder in “</a:t>
            </a:r>
            <a:r>
              <a:rPr lang="en-US" sz="1600" dirty="0" err="1"/>
              <a:t>motor_control</a:t>
            </a:r>
            <a:r>
              <a:rPr lang="en-US" sz="1600" dirty="0"/>
              <a:t>” package.</a:t>
            </a:r>
          </a:p>
          <a:p>
            <a:pPr>
              <a:lnSpc>
                <a:spcPct val="150000"/>
              </a:lnSpc>
            </a:pPr>
            <a:r>
              <a:rPr lang="en-US" sz="1600" dirty="0"/>
              <a:t>Create a “</a:t>
            </a:r>
            <a:r>
              <a:rPr lang="en-US" sz="1600" dirty="0" err="1"/>
              <a:t>params.yaml</a:t>
            </a:r>
            <a:r>
              <a:rPr lang="en-US" sz="1600" dirty="0"/>
              <a:t>” file inside the “config” folder.</a:t>
            </a:r>
          </a:p>
          <a:p>
            <a:pPr marL="0" indent="0">
              <a:lnSpc>
                <a:spcPct val="170000"/>
              </a:lnSpc>
              <a:buNone/>
            </a:pPr>
            <a:endParaRPr lang="en-US" sz="1600" dirty="0"/>
          </a:p>
          <a:p>
            <a:pPr marL="0" indent="0">
              <a:buNone/>
            </a:pPr>
            <a:endParaRPr lang="en-US" sz="1600" dirty="0"/>
          </a:p>
          <a:p>
            <a:endParaRPr lang="en-US" dirty="0"/>
          </a:p>
        </p:txBody>
      </p:sp>
      <p:sp>
        <p:nvSpPr>
          <p:cNvPr id="6" name="Content Placeholder 5">
            <a:extLst>
              <a:ext uri="{FF2B5EF4-FFF2-40B4-BE49-F238E27FC236}">
                <a16:creationId xmlns:a16="http://schemas.microsoft.com/office/drawing/2014/main" id="{66AD9902-64B3-A7EB-A288-2AE3C25229B1}"/>
              </a:ext>
            </a:extLst>
          </p:cNvPr>
          <p:cNvSpPr>
            <a:spLocks noGrp="1"/>
          </p:cNvSpPr>
          <p:nvPr>
            <p:ph sz="half" idx="2"/>
          </p:nvPr>
        </p:nvSpPr>
        <p:spPr/>
        <p:txBody>
          <a:bodyPr/>
          <a:lstStyle/>
          <a:p>
            <a:pPr>
              <a:lnSpc>
                <a:spcPct val="150000"/>
              </a:lnSpc>
            </a:pPr>
            <a:endParaRPr lang="en-US" sz="1800" dirty="0"/>
          </a:p>
          <a:p>
            <a:pPr>
              <a:lnSpc>
                <a:spcPct val="150000"/>
              </a:lnSpc>
            </a:pPr>
            <a:endParaRPr lang="en-US" sz="1800" dirty="0"/>
          </a:p>
          <a:p>
            <a:pPr>
              <a:lnSpc>
                <a:spcPct val="150000"/>
              </a:lnSpc>
            </a:pPr>
            <a:endParaRPr lang="en-US" sz="1800" dirty="0"/>
          </a:p>
          <a:p>
            <a:pPr>
              <a:lnSpc>
                <a:spcPct val="150000"/>
              </a:lnSpc>
            </a:pPr>
            <a:endParaRPr lang="en-US" sz="1800" dirty="0"/>
          </a:p>
          <a:p>
            <a:pPr marL="0" indent="0">
              <a:lnSpc>
                <a:spcPct val="150000"/>
              </a:lnSpc>
              <a:buNone/>
            </a:pPr>
            <a:endParaRPr lang="en-GB" sz="1800" dirty="0">
              <a:latin typeface="Nexa-Bold" panose="01000000000000000000" pitchFamily="2" charset="0"/>
            </a:endParaRPr>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48</a:t>
            </a:fld>
            <a:endParaRPr lang="en-GB" dirty="0"/>
          </a:p>
        </p:txBody>
      </p:sp>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2.2 – Parameter file</a:t>
            </a:r>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6172201" y="1825625"/>
            <a:ext cx="5181599"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mkdir</a:t>
            </a: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src</a:t>
            </a:r>
            <a:r>
              <a:rPr lang="en-US" altLang="en-US" sz="1400" dirty="0">
                <a:solidFill>
                  <a:srgbClr val="333333"/>
                </a:solidFill>
                <a:latin typeface="Consolas" panose="020B0609020204030204" pitchFamily="49" charset="0"/>
              </a:rPr>
              <a:t>/</a:t>
            </a:r>
            <a:r>
              <a:rPr lang="en-US" altLang="en-US" sz="1400" dirty="0" err="1">
                <a:solidFill>
                  <a:srgbClr val="333333"/>
                </a:solidFill>
                <a:latin typeface="Consolas" panose="020B0609020204030204" pitchFamily="49" charset="0"/>
              </a:rPr>
              <a:t>motor_control</a:t>
            </a:r>
            <a:r>
              <a:rPr lang="en-US" altLang="en-US" sz="1400" dirty="0">
                <a:solidFill>
                  <a:srgbClr val="333333"/>
                </a:solidFill>
                <a:latin typeface="Consolas" panose="020B0609020204030204" pitchFamily="49" charset="0"/>
              </a:rPr>
              <a:t>/config</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touch </a:t>
            </a:r>
            <a:r>
              <a:rPr lang="en-US" altLang="en-US" sz="1400" dirty="0" err="1">
                <a:solidFill>
                  <a:srgbClr val="333333"/>
                </a:solidFill>
                <a:latin typeface="Consolas" panose="020B0609020204030204" pitchFamily="49" charset="0"/>
              </a:rPr>
              <a:t>src</a:t>
            </a:r>
            <a:r>
              <a:rPr lang="en-US" altLang="en-US" sz="1400" dirty="0">
                <a:solidFill>
                  <a:srgbClr val="333333"/>
                </a:solidFill>
                <a:latin typeface="Consolas" panose="020B0609020204030204" pitchFamily="49" charset="0"/>
              </a:rPr>
              <a:t>/</a:t>
            </a:r>
            <a:r>
              <a:rPr lang="en-US" altLang="en-US" sz="1400" dirty="0" err="1">
                <a:solidFill>
                  <a:srgbClr val="333333"/>
                </a:solidFill>
                <a:latin typeface="Consolas" panose="020B0609020204030204" pitchFamily="49" charset="0"/>
              </a:rPr>
              <a:t>motor_control</a:t>
            </a:r>
            <a:r>
              <a:rPr lang="en-US" altLang="en-US" sz="1400" dirty="0">
                <a:solidFill>
                  <a:srgbClr val="333333"/>
                </a:solidFill>
                <a:latin typeface="Consolas" panose="020B0609020204030204" pitchFamily="49" charset="0"/>
              </a:rPr>
              <a:t>/config/</a:t>
            </a:r>
            <a:r>
              <a:rPr lang="en-US" altLang="en-US" sz="1400" dirty="0" err="1">
                <a:solidFill>
                  <a:srgbClr val="333333"/>
                </a:solidFill>
                <a:latin typeface="Consolas" panose="020B0609020204030204" pitchFamily="49" charset="0"/>
              </a:rPr>
              <a:t>params.yaml</a:t>
            </a:r>
            <a:endParaRPr lang="en-US" altLang="en-US" sz="1400" dirty="0">
              <a:solidFill>
                <a:srgbClr val="333333"/>
              </a:solidFill>
              <a:latin typeface="Consolas" panose="020B0609020204030204" pitchFamily="49" charset="0"/>
            </a:endParaRPr>
          </a:p>
        </p:txBody>
      </p:sp>
      <p:pic>
        <p:nvPicPr>
          <p:cNvPr id="7" name="Content Placeholder 8">
            <a:extLst>
              <a:ext uri="{FF2B5EF4-FFF2-40B4-BE49-F238E27FC236}">
                <a16:creationId xmlns:a16="http://schemas.microsoft.com/office/drawing/2014/main" id="{F7C318A6-55AF-3268-4E51-E7890FFB27CB}"/>
              </a:ext>
            </a:extLst>
          </p:cNvPr>
          <p:cNvPicPr>
            <a:picLocks noChangeAspect="1"/>
          </p:cNvPicPr>
          <p:nvPr/>
        </p:nvPicPr>
        <p:blipFill>
          <a:blip r:embed="rId2"/>
          <a:stretch>
            <a:fillRect/>
          </a:stretch>
        </p:blipFill>
        <p:spPr>
          <a:xfrm>
            <a:off x="7340829" y="2763886"/>
            <a:ext cx="2539541" cy="3391170"/>
          </a:xfrm>
          <a:prstGeom prst="rect">
            <a:avLst/>
          </a:prstGeom>
        </p:spPr>
      </p:pic>
      <p:sp>
        <p:nvSpPr>
          <p:cNvPr id="8" name="Rectangle 7">
            <a:extLst>
              <a:ext uri="{FF2B5EF4-FFF2-40B4-BE49-F238E27FC236}">
                <a16:creationId xmlns:a16="http://schemas.microsoft.com/office/drawing/2014/main" id="{CDB10B30-B556-0602-0C65-0BD4EA2D4BB2}"/>
              </a:ext>
            </a:extLst>
          </p:cNvPr>
          <p:cNvSpPr/>
          <p:nvPr/>
        </p:nvSpPr>
        <p:spPr>
          <a:xfrm>
            <a:off x="7562850" y="2915379"/>
            <a:ext cx="1676400" cy="4191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64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E6B31C1-8A2E-B60D-1A85-1D2B1BB3543C}"/>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Instructions</a:t>
            </a:r>
          </a:p>
          <a:p>
            <a:pPr>
              <a:lnSpc>
                <a:spcPct val="150000"/>
              </a:lnSpc>
            </a:pPr>
            <a:r>
              <a:rPr lang="en-US" sz="1800" dirty="0"/>
              <a:t>The parameters will be set for the “motor_2_launch.py” file.</a:t>
            </a:r>
          </a:p>
          <a:p>
            <a:pPr>
              <a:lnSpc>
                <a:spcPct val="150000"/>
              </a:lnSpc>
            </a:pPr>
            <a:r>
              <a:rPr lang="en-US" sz="1800" dirty="0"/>
              <a:t>The “motor_2_launch.py” invokes two groups of nodes containing  a motor node and a set point node respectively with a namespace, respectively.</a:t>
            </a:r>
          </a:p>
        </p:txBody>
      </p:sp>
      <p:sp>
        <p:nvSpPr>
          <p:cNvPr id="4" name="Slide Number Placeholder 3">
            <a:extLst>
              <a:ext uri="{FF2B5EF4-FFF2-40B4-BE49-F238E27FC236}">
                <a16:creationId xmlns:a16="http://schemas.microsoft.com/office/drawing/2014/main" id="{6FDB2C99-8BC9-BF0F-8B79-29DC6EB8B837}"/>
              </a:ext>
            </a:extLst>
          </p:cNvPr>
          <p:cNvSpPr>
            <a:spLocks noGrp="1"/>
          </p:cNvSpPr>
          <p:nvPr>
            <p:ph type="sldNum" sz="quarter" idx="12"/>
          </p:nvPr>
        </p:nvSpPr>
        <p:spPr/>
        <p:txBody>
          <a:bodyPr/>
          <a:lstStyle/>
          <a:p>
            <a:fld id="{E33F180C-7AC5-428A-9DBB-8DF57BA31570}" type="slidenum">
              <a:rPr lang="en-GB" smtClean="0"/>
              <a:t>49</a:t>
            </a:fld>
            <a:endParaRPr lang="en-GB"/>
          </a:p>
        </p:txBody>
      </p:sp>
      <p:sp>
        <p:nvSpPr>
          <p:cNvPr id="6" name="Title 5">
            <a:extLst>
              <a:ext uri="{FF2B5EF4-FFF2-40B4-BE49-F238E27FC236}">
                <a16:creationId xmlns:a16="http://schemas.microsoft.com/office/drawing/2014/main" id="{FAF44AE3-2CE5-29B1-0380-67716E32AB9C}"/>
              </a:ext>
            </a:extLst>
          </p:cNvPr>
          <p:cNvSpPr>
            <a:spLocks noGrp="1"/>
          </p:cNvSpPr>
          <p:nvPr>
            <p:ph type="title"/>
          </p:nvPr>
        </p:nvSpPr>
        <p:spPr/>
        <p:txBody>
          <a:bodyPr/>
          <a:lstStyle/>
          <a:p>
            <a:r>
              <a:rPr lang="en-US" dirty="0"/>
              <a:t>Activity 2.2 – Parameter file</a:t>
            </a:r>
          </a:p>
        </p:txBody>
      </p:sp>
      <p:pic>
        <p:nvPicPr>
          <p:cNvPr id="3" name="Content Placeholder 2">
            <a:extLst>
              <a:ext uri="{FF2B5EF4-FFF2-40B4-BE49-F238E27FC236}">
                <a16:creationId xmlns:a16="http://schemas.microsoft.com/office/drawing/2014/main" id="{150DB343-28D7-E4ED-8642-BB9C552C424C}"/>
              </a:ext>
            </a:extLst>
          </p:cNvPr>
          <p:cNvPicPr>
            <a:picLocks noGrp="1" noChangeAspect="1"/>
          </p:cNvPicPr>
          <p:nvPr>
            <p:ph sz="half" idx="2"/>
          </p:nvPr>
        </p:nvPicPr>
        <p:blipFill>
          <a:blip r:embed="rId2"/>
          <a:stretch>
            <a:fillRect/>
          </a:stretch>
        </p:blipFill>
        <p:spPr>
          <a:xfrm>
            <a:off x="6172202" y="2586037"/>
            <a:ext cx="5635728" cy="2251075"/>
          </a:xfrm>
          <a:prstGeom prst="rect">
            <a:avLst/>
          </a:prstGeom>
        </p:spPr>
      </p:pic>
    </p:spTree>
    <p:extLst>
      <p:ext uri="{BB962C8B-B14F-4D97-AF65-F5344CB8AC3E}">
        <p14:creationId xmlns:p14="http://schemas.microsoft.com/office/powerpoint/2010/main" val="10991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D4992C-FA81-3370-DF19-2CF0E3D3DC16}"/>
              </a:ext>
            </a:extLst>
          </p:cNvPr>
          <p:cNvSpPr>
            <a:spLocks noGrp="1"/>
          </p:cNvSpPr>
          <p:nvPr>
            <p:ph sz="half" idx="1"/>
          </p:nvPr>
        </p:nvSpPr>
        <p:spPr/>
        <p:txBody>
          <a:bodyPr>
            <a:normAutofit fontScale="55000" lnSpcReduction="20000"/>
          </a:bodyPr>
          <a:lstStyle/>
          <a:p>
            <a:pPr>
              <a:lnSpc>
                <a:spcPct val="170000"/>
              </a:lnSpc>
            </a:pPr>
            <a:r>
              <a:rPr lang="en-GB" dirty="0"/>
              <a:t>A namespace in ROS can be viewed as a directory that contains items with different names.</a:t>
            </a:r>
          </a:p>
          <a:p>
            <a:pPr>
              <a:lnSpc>
                <a:spcPct val="170000"/>
              </a:lnSpc>
            </a:pPr>
            <a:r>
              <a:rPr lang="en-GB" dirty="0"/>
              <a:t>The items can be nodes, topics or other namespaces (hierarchy).</a:t>
            </a:r>
          </a:p>
          <a:p>
            <a:pPr>
              <a:lnSpc>
                <a:spcPct val="170000"/>
              </a:lnSpc>
            </a:pPr>
            <a:r>
              <a:rPr lang="en-GB" dirty="0"/>
              <a:t>There are several ways to define the namespaces. The easiest way is via the command line, which is very easy but not recommended for larger projects. </a:t>
            </a:r>
          </a:p>
          <a:p>
            <a:pPr>
              <a:lnSpc>
                <a:spcPct val="170000"/>
              </a:lnSpc>
            </a:pPr>
            <a:r>
              <a:rPr lang="en-GB" dirty="0"/>
              <a:t>In this presentation, the launch file will be used to define the namespaces.</a:t>
            </a:r>
          </a:p>
        </p:txBody>
      </p:sp>
      <p:sp>
        <p:nvSpPr>
          <p:cNvPr id="3" name="Content Placeholder 2">
            <a:extLst>
              <a:ext uri="{FF2B5EF4-FFF2-40B4-BE49-F238E27FC236}">
                <a16:creationId xmlns:a16="http://schemas.microsoft.com/office/drawing/2014/main" id="{BE6C30F8-F2E8-5FD0-2596-2D7B8B8ABE5A}"/>
              </a:ext>
            </a:extLst>
          </p:cNvPr>
          <p:cNvSpPr>
            <a:spLocks noGrp="1"/>
          </p:cNvSpPr>
          <p:nvPr>
            <p:ph sz="half" idx="2"/>
          </p:nvPr>
        </p:nvSpPr>
        <p:spPr/>
        <p:txBody>
          <a:bodyPr/>
          <a:lstStyle/>
          <a:p>
            <a:endParaRPr lang="en-GB" dirty="0"/>
          </a:p>
          <a:p>
            <a:endParaRPr lang="en-GB" dirty="0"/>
          </a:p>
        </p:txBody>
      </p:sp>
      <p:sp>
        <p:nvSpPr>
          <p:cNvPr id="11" name="Slide Number Placeholder 10">
            <a:extLst>
              <a:ext uri="{FF2B5EF4-FFF2-40B4-BE49-F238E27FC236}">
                <a16:creationId xmlns:a16="http://schemas.microsoft.com/office/drawing/2014/main" id="{60056E5C-37F5-F69C-1FD5-1166C76C5B9A}"/>
              </a:ext>
            </a:extLst>
          </p:cNvPr>
          <p:cNvSpPr>
            <a:spLocks noGrp="1"/>
          </p:cNvSpPr>
          <p:nvPr>
            <p:ph type="sldNum" sz="quarter" idx="12"/>
          </p:nvPr>
        </p:nvSpPr>
        <p:spPr/>
        <p:txBody>
          <a:bodyPr/>
          <a:lstStyle/>
          <a:p>
            <a:fld id="{E33F180C-7AC5-428A-9DBB-8DF57BA31570}" type="slidenum">
              <a:rPr lang="en-GB" smtClean="0"/>
              <a:t>5</a:t>
            </a:fld>
            <a:endParaRPr lang="en-GB"/>
          </a:p>
        </p:txBody>
      </p:sp>
      <p:sp>
        <p:nvSpPr>
          <p:cNvPr id="4" name="Title 3">
            <a:extLst>
              <a:ext uri="{FF2B5EF4-FFF2-40B4-BE49-F238E27FC236}">
                <a16:creationId xmlns:a16="http://schemas.microsoft.com/office/drawing/2014/main" id="{A3927840-AD7E-527F-AA04-8A2DD429C3AE}"/>
              </a:ext>
            </a:extLst>
          </p:cNvPr>
          <p:cNvSpPr>
            <a:spLocks noGrp="1"/>
          </p:cNvSpPr>
          <p:nvPr>
            <p:ph type="title"/>
          </p:nvPr>
        </p:nvSpPr>
        <p:spPr/>
        <p:txBody>
          <a:bodyPr/>
          <a:lstStyle/>
          <a:p>
            <a:r>
              <a:rPr lang="en-US" dirty="0"/>
              <a:t>ROS Namespaces</a:t>
            </a:r>
            <a:endParaRPr lang="en-GB" dirty="0"/>
          </a:p>
        </p:txBody>
      </p:sp>
      <p:pic>
        <p:nvPicPr>
          <p:cNvPr id="5" name="Picture 4">
            <a:extLst>
              <a:ext uri="{FF2B5EF4-FFF2-40B4-BE49-F238E27FC236}">
                <a16:creationId xmlns:a16="http://schemas.microsoft.com/office/drawing/2014/main" id="{0AE198FA-3647-748C-7BAF-EDB9BE9EE85A}"/>
              </a:ext>
            </a:extLst>
          </p:cNvPr>
          <p:cNvPicPr>
            <a:picLocks noChangeAspect="1"/>
          </p:cNvPicPr>
          <p:nvPr/>
        </p:nvPicPr>
        <p:blipFill>
          <a:blip r:embed="rId3"/>
          <a:stretch>
            <a:fillRect/>
          </a:stretch>
        </p:blipFill>
        <p:spPr>
          <a:xfrm>
            <a:off x="6019800" y="2236362"/>
            <a:ext cx="6165907" cy="3535788"/>
          </a:xfrm>
          <a:prstGeom prst="rect">
            <a:avLst/>
          </a:prstGeom>
        </p:spPr>
      </p:pic>
    </p:spTree>
    <p:extLst>
      <p:ext uri="{BB962C8B-B14F-4D97-AF65-F5344CB8AC3E}">
        <p14:creationId xmlns:p14="http://schemas.microsoft.com/office/powerpoint/2010/main" val="2515640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0EFA-4078-DE41-663A-F7DE060B66A2}"/>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E2137E-F461-3930-D25B-5E228B229D46}"/>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Instructions</a:t>
            </a:r>
          </a:p>
          <a:p>
            <a:pPr>
              <a:lnSpc>
                <a:spcPct val="150000"/>
              </a:lnSpc>
            </a:pPr>
            <a:r>
              <a:rPr lang="en-US" sz="1800" dirty="0"/>
              <a:t>Open the “</a:t>
            </a:r>
            <a:r>
              <a:rPr lang="en-US" sz="1800" dirty="0" err="1"/>
              <a:t>parameter.yaml</a:t>
            </a:r>
            <a:r>
              <a:rPr lang="en-US" sz="1800" dirty="0"/>
              <a:t>” file using a text editor. </a:t>
            </a:r>
          </a:p>
          <a:p>
            <a:pPr>
              <a:lnSpc>
                <a:spcPct val="150000"/>
              </a:lnSpc>
            </a:pPr>
            <a:r>
              <a:rPr lang="en-US" sz="1800" dirty="0"/>
              <a:t>According to the namespace and the robot's name assign the parameters to be set.</a:t>
            </a:r>
          </a:p>
        </p:txBody>
      </p:sp>
      <p:sp>
        <p:nvSpPr>
          <p:cNvPr id="3" name="Rectangle 3">
            <a:extLst>
              <a:ext uri="{FF2B5EF4-FFF2-40B4-BE49-F238E27FC236}">
                <a16:creationId xmlns:a16="http://schemas.microsoft.com/office/drawing/2014/main" id="{EDAF23BD-6847-CFDC-7335-A0E51CC92DF9}"/>
              </a:ext>
            </a:extLst>
          </p:cNvPr>
          <p:cNvSpPr>
            <a:spLocks noGrp="1" noChangeArrowheads="1"/>
          </p:cNvSpPr>
          <p:nvPr>
            <p:ph sz="half" idx="2"/>
          </p:nvPr>
        </p:nvSpPr>
        <p:spPr bwMode="auto">
          <a:xfrm>
            <a:off x="6353175" y="1825625"/>
            <a:ext cx="5181600" cy="4351338"/>
          </a:xfrm>
          <a:prstGeom prst="rect">
            <a:avLst/>
          </a:prstGeom>
          <a:solidFill>
            <a:schemeClr val="tx2">
              <a:lumMod val="50000"/>
            </a:schemeClr>
          </a:solidFill>
          <a:ln>
            <a:noFill/>
          </a:ln>
          <a:effectLst/>
        </p:spPr>
        <p:txBody>
          <a:bodyPr vert="horz" wrap="square" lIns="0" tIns="0" rIns="0" bIns="63480" numCol="1" anchor="ctr" anchorCtr="0" compatLnSpc="1">
            <a:prstTxWarp prst="textNoShape">
              <a:avLst/>
            </a:prstTxWarp>
            <a:spAutoFit/>
          </a:bodyPr>
          <a:lstStyle/>
          <a:p>
            <a:pPr marL="0" indent="0">
              <a:lnSpc>
                <a:spcPct val="100000"/>
              </a:lnSpc>
              <a:spcBef>
                <a:spcPts val="0"/>
              </a:spcBef>
              <a:buNone/>
            </a:pPr>
            <a:r>
              <a:rPr lang="en-GB" sz="1400" b="0" dirty="0">
                <a:solidFill>
                  <a:srgbClr val="569CD6"/>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ros</a:t>
            </a:r>
            <a:r>
              <a:rPr lang="en-GB" sz="1400" b="0" dirty="0">
                <a:solidFill>
                  <a:srgbClr val="569CD6"/>
                </a:solidFill>
                <a:effectLst/>
                <a:latin typeface="Consolas" panose="020B0609020204030204" pitchFamily="49" charset="0"/>
              </a:rPr>
              <a:t>__parameters</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#WILDCARD: Parameters to be assigned </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#in every node, despite differences</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#in node names and namespaces</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/group1/motor_sys_1</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ros</a:t>
            </a:r>
            <a:r>
              <a:rPr lang="en-GB" sz="1400" b="0" dirty="0">
                <a:solidFill>
                  <a:srgbClr val="569CD6"/>
                </a:solidFill>
                <a:effectLst/>
                <a:latin typeface="Consolas" panose="020B0609020204030204" pitchFamily="49" charset="0"/>
              </a:rPr>
              <a:t>__parameters</a:t>
            </a:r>
            <a:r>
              <a:rPr lang="en-GB" sz="1400" b="0" dirty="0">
                <a:solidFill>
                  <a:srgbClr val="D4D4D4"/>
                </a:solidFill>
                <a:effectLst/>
                <a:latin typeface="Consolas" panose="020B0609020204030204" pitchFamily="49" charset="0"/>
              </a:rPr>
              <a:t>: </a:t>
            </a:r>
            <a:r>
              <a:rPr lang="en-GB" sz="1400" dirty="0">
                <a:solidFill>
                  <a:srgbClr val="6A9955"/>
                </a:solidFill>
                <a:latin typeface="Consolas" panose="020B0609020204030204" pitchFamily="49" charset="0"/>
              </a:rPr>
              <a:t>#Careful is double underscore __</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sys_gain_K</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2.0 </a:t>
            </a:r>
            <a:r>
              <a:rPr lang="en-GB" sz="1400" b="0" dirty="0">
                <a:solidFill>
                  <a:srgbClr val="6A9955"/>
                </a:solidFill>
                <a:effectLst/>
                <a:latin typeface="Consolas" panose="020B0609020204030204" pitchFamily="49" charset="0"/>
              </a:rPr>
              <a:t>#Parameter to be changed</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sys_tau_T</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0.9</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br>
              <a:rPr lang="en-GB" sz="1400" b="0" dirty="0">
                <a:solidFill>
                  <a:srgbClr val="D4D4D4"/>
                </a:solidFill>
                <a:effectLst/>
                <a:latin typeface="Consolas" panose="020B0609020204030204" pitchFamily="49" charset="0"/>
              </a:rPr>
            </a:br>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/group2/motor_sys_1</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ros</a:t>
            </a:r>
            <a:r>
              <a:rPr lang="en-GB" sz="1400" b="0" dirty="0">
                <a:solidFill>
                  <a:srgbClr val="569CD6"/>
                </a:solidFill>
                <a:effectLst/>
                <a:latin typeface="Consolas" panose="020B0609020204030204" pitchFamily="49" charset="0"/>
              </a:rPr>
              <a:t>__parameters</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sys_gain_K</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1.75</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sys_tau_T</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0.5</a:t>
            </a:r>
            <a:endParaRPr lang="en-GB" sz="1400" b="0" dirty="0">
              <a:solidFill>
                <a:srgbClr val="D4D4D4"/>
              </a:solidFill>
              <a:effectLst/>
              <a:latin typeface="Consolas" panose="020B0609020204030204" pitchFamily="49" charset="0"/>
            </a:endParaRPr>
          </a:p>
          <a:p>
            <a:pPr indent="0" eaLnBrk="0" fontAlgn="base" hangingPunct="0">
              <a:lnSpc>
                <a:spcPct val="100000"/>
              </a:lnSpc>
              <a:spcBef>
                <a:spcPts val="0"/>
              </a:spcBef>
              <a:spcAft>
                <a:spcPct val="0"/>
              </a:spcAft>
              <a:buNone/>
            </a:pPr>
            <a:endParaRPr lang="en-US" sz="2000" dirty="0">
              <a:solidFill>
                <a:srgbClr val="00B0F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A39F53F8-EF34-4FA3-60F9-6F1A9F92972E}"/>
              </a:ext>
            </a:extLst>
          </p:cNvPr>
          <p:cNvSpPr>
            <a:spLocks noGrp="1"/>
          </p:cNvSpPr>
          <p:nvPr>
            <p:ph type="sldNum" sz="quarter" idx="12"/>
          </p:nvPr>
        </p:nvSpPr>
        <p:spPr/>
        <p:txBody>
          <a:bodyPr/>
          <a:lstStyle/>
          <a:p>
            <a:fld id="{E33F180C-7AC5-428A-9DBB-8DF57BA31570}" type="slidenum">
              <a:rPr lang="en-GB" smtClean="0"/>
              <a:t>50</a:t>
            </a:fld>
            <a:endParaRPr lang="en-GB"/>
          </a:p>
        </p:txBody>
      </p:sp>
      <p:sp>
        <p:nvSpPr>
          <p:cNvPr id="6" name="Title 5">
            <a:extLst>
              <a:ext uri="{FF2B5EF4-FFF2-40B4-BE49-F238E27FC236}">
                <a16:creationId xmlns:a16="http://schemas.microsoft.com/office/drawing/2014/main" id="{F9E30579-5BAF-7FC1-1235-8347C9B3AA3F}"/>
              </a:ext>
            </a:extLst>
          </p:cNvPr>
          <p:cNvSpPr>
            <a:spLocks noGrp="1"/>
          </p:cNvSpPr>
          <p:nvPr>
            <p:ph type="title"/>
          </p:nvPr>
        </p:nvSpPr>
        <p:spPr/>
        <p:txBody>
          <a:bodyPr/>
          <a:lstStyle/>
          <a:p>
            <a:r>
              <a:rPr lang="en-US" dirty="0"/>
              <a:t>Activity 2.2 – Parameter file</a:t>
            </a:r>
          </a:p>
        </p:txBody>
      </p:sp>
      <p:sp>
        <p:nvSpPr>
          <p:cNvPr id="5" name="Rectangle 3">
            <a:extLst>
              <a:ext uri="{FF2B5EF4-FFF2-40B4-BE49-F238E27FC236}">
                <a16:creationId xmlns:a16="http://schemas.microsoft.com/office/drawing/2014/main" id="{607EEC0D-8981-8B95-C004-08EF9FB4E5A0}"/>
              </a:ext>
            </a:extLst>
          </p:cNvPr>
          <p:cNvSpPr txBox="1">
            <a:spLocks noChangeArrowheads="1"/>
          </p:cNvSpPr>
          <p:nvPr/>
        </p:nvSpPr>
        <p:spPr bwMode="auto">
          <a:xfrm>
            <a:off x="400050" y="4546703"/>
            <a:ext cx="5181600" cy="1195179"/>
          </a:xfrm>
          <a:prstGeom prst="rect">
            <a:avLst/>
          </a:prstGeom>
          <a:solidFill>
            <a:schemeClr val="tx2">
              <a:lumMod val="50000"/>
            </a:schemeClr>
          </a:solidFill>
          <a:ln>
            <a:noFill/>
          </a:ln>
          <a:effec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1050" b="0" dirty="0">
                <a:solidFill>
                  <a:srgbClr val="D4D4D4"/>
                </a:solidFill>
                <a:effectLst/>
                <a:latin typeface="Consolas" panose="020B0609020204030204" pitchFamily="49" charset="0"/>
              </a:rPr>
              <a:t>    motor_node_1 = Node(name=</a:t>
            </a:r>
            <a:r>
              <a:rPr lang="en-GB" sz="1050" b="0" dirty="0">
                <a:solidFill>
                  <a:srgbClr val="CE9178"/>
                </a:solidFill>
                <a:effectLst/>
                <a:latin typeface="Consolas" panose="020B0609020204030204" pitchFamily="49" charset="0"/>
              </a:rPr>
              <a:t>"motor_sys_1"</a:t>
            </a:r>
            <a:r>
              <a:rPr lang="en-GB" sz="1050" b="0" dirty="0">
                <a:solidFill>
                  <a:srgbClr val="D4D4D4"/>
                </a:solidFill>
                <a:effectLst/>
                <a:latin typeface="Consolas" panose="020B0609020204030204" pitchFamily="49" charset="0"/>
              </a:rPr>
              <a:t>,</a:t>
            </a:r>
          </a:p>
          <a:p>
            <a:pPr marL="0" indent="0">
              <a:lnSpc>
                <a:spcPct val="100000"/>
              </a:lnSpc>
              <a:spcBef>
                <a:spcPts val="0"/>
              </a:spcBef>
              <a:buNone/>
            </a:pPr>
            <a:r>
              <a:rPr lang="en-GB" sz="1050" b="0" dirty="0">
                <a:solidFill>
                  <a:srgbClr val="D4D4D4"/>
                </a:solidFill>
                <a:effectLst/>
                <a:latin typeface="Consolas" panose="020B0609020204030204" pitchFamily="49" charset="0"/>
              </a:rPr>
              <a:t>                       package=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motor_control</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00000"/>
              </a:lnSpc>
              <a:spcBef>
                <a:spcPts val="0"/>
              </a:spcBef>
              <a:buNone/>
            </a:pPr>
            <a:r>
              <a:rPr lang="en-GB" sz="1050" b="0" dirty="0">
                <a:solidFill>
                  <a:srgbClr val="D4D4D4"/>
                </a:solidFill>
                <a:effectLst/>
                <a:latin typeface="Consolas" panose="020B0609020204030204" pitchFamily="49" charset="0"/>
              </a:rPr>
              <a:t>                       executable=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dc_motor</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00000"/>
              </a:lnSpc>
              <a:spcBef>
                <a:spcPts val="0"/>
              </a:spcBef>
              <a:buNone/>
            </a:pPr>
            <a:r>
              <a:rPr lang="en-GB" sz="1050" b="0" dirty="0">
                <a:solidFill>
                  <a:srgbClr val="D4D4D4"/>
                </a:solidFill>
                <a:effectLst/>
                <a:latin typeface="Consolas" panose="020B0609020204030204" pitchFamily="49" charset="0"/>
              </a:rPr>
              <a:t>                       </a:t>
            </a:r>
            <a:r>
              <a:rPr lang="en-GB" sz="1050" b="0" dirty="0" err="1">
                <a:solidFill>
                  <a:srgbClr val="D4D4D4"/>
                </a:solidFill>
                <a:effectLst/>
                <a:latin typeface="Consolas" panose="020B0609020204030204" pitchFamily="49" charset="0"/>
              </a:rPr>
              <a:t>emulate_tty</a:t>
            </a:r>
            <a:r>
              <a:rPr lang="en-GB" sz="1050" b="0" dirty="0">
                <a:solidFill>
                  <a:srgbClr val="D4D4D4"/>
                </a:solidFill>
                <a:effectLst/>
                <a:latin typeface="Consolas" panose="020B0609020204030204" pitchFamily="49" charset="0"/>
              </a:rPr>
              <a:t>=</a:t>
            </a:r>
            <a:r>
              <a:rPr lang="en-GB" sz="1050" b="0" dirty="0">
                <a:solidFill>
                  <a:srgbClr val="569CD6"/>
                </a:solidFill>
                <a:effectLst/>
                <a:latin typeface="Consolas" panose="020B0609020204030204" pitchFamily="49" charset="0"/>
              </a:rPr>
              <a:t>True</a:t>
            </a:r>
            <a:r>
              <a:rPr lang="en-GB" sz="1050" b="0" dirty="0">
                <a:solidFill>
                  <a:srgbClr val="D4D4D4"/>
                </a:solidFill>
                <a:effectLst/>
                <a:latin typeface="Consolas" panose="020B0609020204030204" pitchFamily="49" charset="0"/>
              </a:rPr>
              <a:t>,</a:t>
            </a:r>
          </a:p>
          <a:p>
            <a:pPr marL="0" indent="0">
              <a:lnSpc>
                <a:spcPct val="100000"/>
              </a:lnSpc>
              <a:spcBef>
                <a:spcPts val="0"/>
              </a:spcBef>
              <a:buNone/>
            </a:pPr>
            <a:r>
              <a:rPr lang="en-GB" sz="1050" b="0" dirty="0">
                <a:solidFill>
                  <a:srgbClr val="D4D4D4"/>
                </a:solidFill>
                <a:effectLst/>
                <a:latin typeface="Consolas" panose="020B0609020204030204" pitchFamily="49" charset="0"/>
              </a:rPr>
              <a:t>                       output=</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a:t>
            </a:r>
          </a:p>
          <a:p>
            <a:pPr marL="0" indent="0">
              <a:lnSpc>
                <a:spcPct val="100000"/>
              </a:lnSpc>
              <a:spcBef>
                <a:spcPts val="0"/>
              </a:spcBef>
              <a:buNone/>
            </a:pPr>
            <a:r>
              <a:rPr lang="en-GB" sz="1050" b="0" dirty="0">
                <a:solidFill>
                  <a:srgbClr val="D4D4D4"/>
                </a:solidFill>
                <a:effectLst/>
                <a:latin typeface="Consolas" panose="020B0609020204030204" pitchFamily="49" charset="0"/>
              </a:rPr>
              <a:t>                       namespace=</a:t>
            </a:r>
            <a:r>
              <a:rPr lang="en-GB" sz="1050" b="0" dirty="0">
                <a:solidFill>
                  <a:srgbClr val="CE9178"/>
                </a:solidFill>
                <a:effectLst/>
                <a:latin typeface="Consolas" panose="020B0609020204030204" pitchFamily="49" charset="0"/>
              </a:rPr>
              <a:t>"group1"</a:t>
            </a:r>
            <a:endParaRPr lang="en-GB" sz="1050" b="0" dirty="0">
              <a:solidFill>
                <a:srgbClr val="D4D4D4"/>
              </a:solidFill>
              <a:effectLst/>
              <a:latin typeface="Consolas" panose="020B0609020204030204" pitchFamily="49" charset="0"/>
            </a:endParaRPr>
          </a:p>
          <a:p>
            <a:pPr marL="0" indent="0">
              <a:lnSpc>
                <a:spcPct val="100000"/>
              </a:lnSpc>
              <a:spcBef>
                <a:spcPts val="0"/>
              </a:spcBef>
              <a:buNone/>
            </a:pPr>
            <a:r>
              <a:rPr lang="en-GB" sz="1050" b="0" dirty="0">
                <a:solidFill>
                  <a:srgbClr val="D4D4D4"/>
                </a:solidFill>
                <a:effectLst/>
                <a:latin typeface="Consolas" panose="020B0609020204030204" pitchFamily="49" charset="0"/>
              </a:rPr>
              <a:t>                       )</a:t>
            </a:r>
          </a:p>
        </p:txBody>
      </p:sp>
      <p:sp>
        <p:nvSpPr>
          <p:cNvPr id="8" name="Rectangle 7">
            <a:extLst>
              <a:ext uri="{FF2B5EF4-FFF2-40B4-BE49-F238E27FC236}">
                <a16:creationId xmlns:a16="http://schemas.microsoft.com/office/drawing/2014/main" id="{C49554B9-3DA0-55EA-AEDF-0C2992FCCFC7}"/>
              </a:ext>
            </a:extLst>
          </p:cNvPr>
          <p:cNvSpPr/>
          <p:nvPr/>
        </p:nvSpPr>
        <p:spPr>
          <a:xfrm>
            <a:off x="2066924" y="5311723"/>
            <a:ext cx="1314451" cy="2508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20BCBF6-0D29-895E-E2AF-C4F4E4F1E5CE}"/>
              </a:ext>
            </a:extLst>
          </p:cNvPr>
          <p:cNvSpPr/>
          <p:nvPr/>
        </p:nvSpPr>
        <p:spPr>
          <a:xfrm>
            <a:off x="2066923" y="4546703"/>
            <a:ext cx="1524002" cy="2508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04A3A1F-6C92-D45E-9A8E-54921536C582}"/>
              </a:ext>
            </a:extLst>
          </p:cNvPr>
          <p:cNvSpPr/>
          <p:nvPr/>
        </p:nvSpPr>
        <p:spPr>
          <a:xfrm>
            <a:off x="6353175" y="3362325"/>
            <a:ext cx="2009775" cy="2508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Connector: Elbow 16">
            <a:extLst>
              <a:ext uri="{FF2B5EF4-FFF2-40B4-BE49-F238E27FC236}">
                <a16:creationId xmlns:a16="http://schemas.microsoft.com/office/drawing/2014/main" id="{4BA92835-0FAA-9F42-509D-8C345DC92A13}"/>
              </a:ext>
            </a:extLst>
          </p:cNvPr>
          <p:cNvCxnSpPr>
            <a:stCxn id="9" idx="3"/>
            <a:endCxn id="13" idx="1"/>
          </p:cNvCxnSpPr>
          <p:nvPr/>
        </p:nvCxnSpPr>
        <p:spPr>
          <a:xfrm flipV="1">
            <a:off x="3590925" y="3487764"/>
            <a:ext cx="2762250" cy="1184378"/>
          </a:xfrm>
          <a:prstGeom prst="bentConnector3">
            <a:avLst>
              <a:gd name="adj1" fmla="val 87586"/>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1E69098-3130-3B47-2AF6-3FCD9627835E}"/>
              </a:ext>
            </a:extLst>
          </p:cNvPr>
          <p:cNvCxnSpPr>
            <a:cxnSpLocks/>
            <a:stCxn id="8" idx="3"/>
            <a:endCxn id="13" idx="1"/>
          </p:cNvCxnSpPr>
          <p:nvPr/>
        </p:nvCxnSpPr>
        <p:spPr>
          <a:xfrm flipV="1">
            <a:off x="3381375" y="3487764"/>
            <a:ext cx="2971800" cy="1949398"/>
          </a:xfrm>
          <a:prstGeom prst="bentConnector3">
            <a:avLst>
              <a:gd name="adj1" fmla="val 88782"/>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03C152E-CEB4-4F7D-EA55-817AEFC77400}"/>
              </a:ext>
            </a:extLst>
          </p:cNvPr>
          <p:cNvSpPr/>
          <p:nvPr/>
        </p:nvSpPr>
        <p:spPr>
          <a:xfrm>
            <a:off x="6419850" y="3870274"/>
            <a:ext cx="2009775" cy="3884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1C09547-146E-C0CF-F407-BAD7B7390A78}"/>
              </a:ext>
            </a:extLst>
          </p:cNvPr>
          <p:cNvSpPr txBox="1"/>
          <p:nvPr/>
        </p:nvSpPr>
        <p:spPr>
          <a:xfrm>
            <a:off x="400050" y="5768966"/>
            <a:ext cx="2390775" cy="307777"/>
          </a:xfrm>
          <a:prstGeom prst="rect">
            <a:avLst/>
          </a:prstGeom>
          <a:noFill/>
        </p:spPr>
        <p:txBody>
          <a:bodyPr wrap="square">
            <a:spAutoFit/>
          </a:bodyPr>
          <a:lstStyle/>
          <a:p>
            <a:r>
              <a:rPr lang="en-US" sz="1400" b="1" dirty="0">
                <a:solidFill>
                  <a:schemeClr val="bg2">
                    <a:lumMod val="50000"/>
                  </a:schemeClr>
                </a:solidFill>
                <a:latin typeface="Nexa-Light" panose="01000000000000000000" pitchFamily="2" charset="0"/>
              </a:rPr>
              <a:t>motor_2_launch.py</a:t>
            </a:r>
            <a:endParaRPr lang="en-GB" sz="1400" b="1" dirty="0">
              <a:solidFill>
                <a:schemeClr val="bg2">
                  <a:lumMod val="50000"/>
                </a:schemeClr>
              </a:solidFill>
              <a:latin typeface="Nexa-Light" panose="01000000000000000000" pitchFamily="2" charset="0"/>
            </a:endParaRPr>
          </a:p>
        </p:txBody>
      </p:sp>
    </p:spTree>
    <p:extLst>
      <p:ext uri="{BB962C8B-B14F-4D97-AF65-F5344CB8AC3E}">
        <p14:creationId xmlns:p14="http://schemas.microsoft.com/office/powerpoint/2010/main" val="3079419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2528B-D061-7D70-B30B-619691BFC0DD}"/>
              </a:ext>
            </a:extLst>
          </p:cNvPr>
          <p:cNvSpPr>
            <a:spLocks noGrp="1"/>
          </p:cNvSpPr>
          <p:nvPr>
            <p:ph sz="half" idx="2"/>
          </p:nvPr>
        </p:nvSpPr>
        <p:spPr/>
        <p:txBody>
          <a:bodyPr>
            <a:normAutofit/>
          </a:bodyPr>
          <a:lstStyle/>
          <a:p>
            <a:pPr>
              <a:lnSpc>
                <a:spcPct val="150000"/>
              </a:lnSpc>
            </a:pPr>
            <a:r>
              <a:rPr lang="en-GB" sz="1400" dirty="0"/>
              <a:t>Open the file setup.py of the </a:t>
            </a:r>
            <a:r>
              <a:rPr lang="en-GB" sz="1400" dirty="0" err="1"/>
              <a:t>motor_control</a:t>
            </a:r>
            <a:r>
              <a:rPr lang="en-GB" sz="1400" dirty="0"/>
              <a:t> package, and add the following to the </a:t>
            </a:r>
            <a:r>
              <a:rPr lang="en-GB" sz="1400" dirty="0" err="1"/>
              <a:t>data_files</a:t>
            </a:r>
            <a:r>
              <a:rPr lang="en-GB" sz="1400" dirty="0"/>
              <a:t> part:</a:t>
            </a:r>
          </a:p>
          <a:p>
            <a:pPr>
              <a:lnSpc>
                <a:spcPct val="150000"/>
              </a:lnSpc>
            </a:pPr>
            <a:endParaRPr lang="en-GB" sz="1400" dirty="0"/>
          </a:p>
          <a:p>
            <a:pPr>
              <a:lnSpc>
                <a:spcPct val="150000"/>
              </a:lnSpc>
            </a:pPr>
            <a:r>
              <a:rPr lang="en-GB" sz="1400" dirty="0"/>
              <a:t>As follows (don’t forget the comma before and after):</a:t>
            </a:r>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r>
              <a:rPr lang="en-GB" sz="1400" dirty="0"/>
              <a:t>Open the launch file “motor_2_launch.py” on a text editor and modify it as shown on the next slide.</a:t>
            </a:r>
          </a:p>
        </p:txBody>
      </p:sp>
      <p:sp>
        <p:nvSpPr>
          <p:cNvPr id="4" name="Slide Number Placeholder 3">
            <a:extLst>
              <a:ext uri="{FF2B5EF4-FFF2-40B4-BE49-F238E27FC236}">
                <a16:creationId xmlns:a16="http://schemas.microsoft.com/office/drawing/2014/main" id="{AE4C5CC1-5A38-4674-B1AF-E6F257D676FA}"/>
              </a:ext>
            </a:extLst>
          </p:cNvPr>
          <p:cNvSpPr>
            <a:spLocks noGrp="1"/>
          </p:cNvSpPr>
          <p:nvPr>
            <p:ph type="sldNum" sz="quarter" idx="12"/>
          </p:nvPr>
        </p:nvSpPr>
        <p:spPr/>
        <p:txBody>
          <a:bodyPr/>
          <a:lstStyle/>
          <a:p>
            <a:fld id="{E33F180C-7AC5-428A-9DBB-8DF57BA31570}" type="slidenum">
              <a:rPr lang="en-GB" smtClean="0"/>
              <a:t>51</a:t>
            </a:fld>
            <a:endParaRPr lang="en-GB" dirty="0"/>
          </a:p>
        </p:txBody>
      </p:sp>
      <p:sp>
        <p:nvSpPr>
          <p:cNvPr id="5" name="Title 4">
            <a:extLst>
              <a:ext uri="{FF2B5EF4-FFF2-40B4-BE49-F238E27FC236}">
                <a16:creationId xmlns:a16="http://schemas.microsoft.com/office/drawing/2014/main" id="{FFD9F1F9-6B2E-33B6-E615-C0EE63283AA7}"/>
              </a:ext>
            </a:extLst>
          </p:cNvPr>
          <p:cNvSpPr>
            <a:spLocks noGrp="1"/>
          </p:cNvSpPr>
          <p:nvPr>
            <p:ph type="title"/>
          </p:nvPr>
        </p:nvSpPr>
        <p:spPr/>
        <p:txBody>
          <a:bodyPr/>
          <a:lstStyle/>
          <a:p>
            <a:r>
              <a:rPr lang="en-US" dirty="0"/>
              <a:t>Activity 2.2 – Parameter file</a:t>
            </a:r>
            <a:endParaRPr lang="en-GB" dirty="0"/>
          </a:p>
        </p:txBody>
      </p:sp>
      <p:sp>
        <p:nvSpPr>
          <p:cNvPr id="6" name="Rectangle 3">
            <a:extLst>
              <a:ext uri="{FF2B5EF4-FFF2-40B4-BE49-F238E27FC236}">
                <a16:creationId xmlns:a16="http://schemas.microsoft.com/office/drawing/2014/main" id="{315945DE-4B5F-322B-C9DC-EBCD02582B4C}"/>
              </a:ext>
            </a:extLst>
          </p:cNvPr>
          <p:cNvSpPr>
            <a:spLocks noGrp="1" noChangeArrowheads="1"/>
          </p:cNvSpPr>
          <p:nvPr>
            <p:ph sz="half" idx="1"/>
          </p:nvPr>
        </p:nvSpPr>
        <p:spPr bwMode="auto">
          <a:xfrm>
            <a:off x="838200" y="3435207"/>
            <a:ext cx="5181600" cy="2741756"/>
          </a:xfrm>
          <a:prstGeom prst="rect">
            <a:avLst/>
          </a:prstGeom>
          <a:solidFill>
            <a:schemeClr val="tx2">
              <a:lumMod val="50000"/>
            </a:schemeClr>
          </a:solidFill>
          <a:ln>
            <a:noFill/>
          </a:ln>
          <a:effectLst/>
        </p:spPr>
        <p:txBody>
          <a:bodyPr vert="horz" wrap="square" lIns="0" tIns="0" rIns="0" bIns="63480" numCol="1" anchor="ctr" anchorCtr="0" compatLnSpc="1">
            <a:prstTxWarp prst="textNoShape">
              <a:avLst/>
            </a:prstTxWarp>
            <a:spAutoFit/>
          </a:bodyPr>
          <a:lstStyle/>
          <a:p>
            <a:pPr marL="0" indent="0">
              <a:lnSpc>
                <a:spcPct val="100000"/>
              </a:lnSpc>
              <a:spcBef>
                <a:spcPts val="0"/>
              </a:spcBef>
              <a:buNone/>
            </a:pPr>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/group1/motor_sys_1</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ros</a:t>
            </a:r>
            <a:r>
              <a:rPr lang="en-GB" sz="1400" b="0" dirty="0">
                <a:solidFill>
                  <a:srgbClr val="569CD6"/>
                </a:solidFill>
                <a:effectLst/>
                <a:latin typeface="Consolas" panose="020B0609020204030204" pitchFamily="49" charset="0"/>
              </a:rPr>
              <a:t>__parameters</a:t>
            </a:r>
            <a:r>
              <a:rPr lang="en-GB" sz="1400" b="0" dirty="0">
                <a:solidFill>
                  <a:srgbClr val="D4D4D4"/>
                </a:solidFill>
                <a:effectLst/>
                <a:latin typeface="Consolas" panose="020B0609020204030204" pitchFamily="49" charset="0"/>
              </a:rPr>
              <a:t>:</a:t>
            </a:r>
            <a:endParaRPr lang="en-GB" sz="1400" dirty="0">
              <a:solidFill>
                <a:srgbClr val="6A9955"/>
              </a:solidFill>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sys_gain_K</a:t>
            </a:r>
            <a:r>
              <a:rPr lang="en-GB" sz="1400" b="0" dirty="0">
                <a:solidFill>
                  <a:srgbClr val="D4D4D4"/>
                </a:solidFill>
                <a:effectLst/>
                <a:latin typeface="Consolas" panose="020B0609020204030204" pitchFamily="49" charset="0"/>
              </a:rPr>
              <a:t>: </a:t>
            </a:r>
            <a:r>
              <a:rPr lang="en-GB" sz="1400" dirty="0">
                <a:solidFill>
                  <a:srgbClr val="B5CEA8"/>
                </a:solidFill>
                <a:latin typeface="Consolas" panose="020B0609020204030204" pitchFamily="49" charset="0"/>
              </a:rPr>
              <a:t>4</a:t>
            </a:r>
            <a:r>
              <a:rPr lang="en-GB" sz="1400" b="0" dirty="0">
                <a:solidFill>
                  <a:srgbClr val="B5CEA8"/>
                </a:solidFill>
                <a:effectLst/>
                <a:latin typeface="Consolas" panose="020B0609020204030204" pitchFamily="49" charset="0"/>
              </a:rPr>
              <a:t>.0</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sys_tau_T</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0.9</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br>
              <a:rPr lang="en-GB" sz="1400" b="0" dirty="0">
                <a:solidFill>
                  <a:srgbClr val="D4D4D4"/>
                </a:solidFill>
                <a:effectLst/>
                <a:latin typeface="Consolas" panose="020B0609020204030204" pitchFamily="49" charset="0"/>
              </a:rPr>
            </a:br>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/group2/motor_sys_1</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ros</a:t>
            </a:r>
            <a:r>
              <a:rPr lang="en-GB" sz="1400" b="0" dirty="0">
                <a:solidFill>
                  <a:srgbClr val="569CD6"/>
                </a:solidFill>
                <a:effectLst/>
                <a:latin typeface="Consolas" panose="020B0609020204030204" pitchFamily="49" charset="0"/>
              </a:rPr>
              <a:t>__parameters</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sys_gain_K</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1.75</a:t>
            </a: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sys_tau_T</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0.5</a:t>
            </a:r>
            <a:endParaRPr lang="en-GB" sz="1400" b="0" dirty="0">
              <a:solidFill>
                <a:srgbClr val="D4D4D4"/>
              </a:solidFill>
              <a:effectLst/>
              <a:latin typeface="Consolas" panose="020B0609020204030204" pitchFamily="49" charset="0"/>
            </a:endParaRPr>
          </a:p>
          <a:p>
            <a:pPr indent="0" eaLnBrk="0" fontAlgn="base" hangingPunct="0">
              <a:lnSpc>
                <a:spcPct val="100000"/>
              </a:lnSpc>
              <a:spcBef>
                <a:spcPts val="0"/>
              </a:spcBef>
              <a:spcAft>
                <a:spcPct val="0"/>
              </a:spcAft>
              <a:buNone/>
            </a:pPr>
            <a:endParaRPr lang="en-US" sz="2000" dirty="0">
              <a:solidFill>
                <a:srgbClr val="00B0F0"/>
              </a:solidFill>
              <a:latin typeface="Consolas" panose="020B0609020204030204" pitchFamily="49" charset="0"/>
            </a:endParaRPr>
          </a:p>
        </p:txBody>
      </p:sp>
      <p:sp>
        <p:nvSpPr>
          <p:cNvPr id="7" name="Content Placeholder 6">
            <a:extLst>
              <a:ext uri="{FF2B5EF4-FFF2-40B4-BE49-F238E27FC236}">
                <a16:creationId xmlns:a16="http://schemas.microsoft.com/office/drawing/2014/main" id="{738705D1-FAD4-CB86-96CE-021CC5DD9C41}"/>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GB" sz="1800" dirty="0">
                <a:latin typeface="Nexa-Bold" panose="01000000000000000000" pitchFamily="2" charset="0"/>
              </a:rPr>
              <a:t>Instructions</a:t>
            </a:r>
          </a:p>
          <a:p>
            <a:pPr>
              <a:lnSpc>
                <a:spcPct val="150000"/>
              </a:lnSpc>
            </a:pPr>
            <a:r>
              <a:rPr lang="en-US" sz="1600" dirty="0"/>
              <a:t>Copy the following parameters inside the “</a:t>
            </a:r>
            <a:r>
              <a:rPr lang="en-US" sz="1600" dirty="0" err="1"/>
              <a:t>params.yaml</a:t>
            </a:r>
            <a:r>
              <a:rPr lang="en-US" sz="1600" dirty="0"/>
              <a:t>” file (careful with the spaces).</a:t>
            </a:r>
          </a:p>
        </p:txBody>
      </p:sp>
      <p:sp>
        <p:nvSpPr>
          <p:cNvPr id="8" name="Rectangle 3">
            <a:extLst>
              <a:ext uri="{FF2B5EF4-FFF2-40B4-BE49-F238E27FC236}">
                <a16:creationId xmlns:a16="http://schemas.microsoft.com/office/drawing/2014/main" id="{BD98E288-7B9E-3DDC-7C31-A18A06B29D8C}"/>
              </a:ext>
            </a:extLst>
          </p:cNvPr>
          <p:cNvSpPr txBox="1">
            <a:spLocks noChangeArrowheads="1"/>
          </p:cNvSpPr>
          <p:nvPr/>
        </p:nvSpPr>
        <p:spPr bwMode="auto">
          <a:xfrm>
            <a:off x="6172200" y="3429000"/>
            <a:ext cx="5181600" cy="1726093"/>
          </a:xfrm>
          <a:prstGeom prst="rect">
            <a:avLst/>
          </a:prstGeom>
          <a:solidFill>
            <a:schemeClr val="tx2">
              <a:lumMod val="50000"/>
            </a:schemeClr>
          </a:solidFill>
          <a:ln>
            <a:noFill/>
          </a:ln>
          <a:effec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1200" b="0" dirty="0" err="1">
                <a:solidFill>
                  <a:srgbClr val="D4D4D4"/>
                </a:solidFill>
                <a:effectLst/>
                <a:latin typeface="Consolas" panose="020B0609020204030204" pitchFamily="49" charset="0"/>
              </a:rPr>
              <a:t>data_files</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'share/</a:t>
            </a:r>
            <a:r>
              <a:rPr lang="en-GB" sz="1200" b="0" dirty="0" err="1">
                <a:solidFill>
                  <a:srgbClr val="CE9178"/>
                </a:solidFill>
                <a:effectLst/>
                <a:latin typeface="Consolas" panose="020B0609020204030204" pitchFamily="49" charset="0"/>
              </a:rPr>
              <a:t>ament_index</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resource_index</a:t>
            </a:r>
            <a:r>
              <a:rPr lang="en-GB" sz="1200" b="0" dirty="0">
                <a:solidFill>
                  <a:srgbClr val="CE9178"/>
                </a:solidFill>
                <a:effectLst/>
                <a:latin typeface="Consolas" panose="020B0609020204030204" pitchFamily="49" charset="0"/>
              </a:rPr>
              <a:t>/packages'</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'resource/'</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package_name</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'share/'</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package_name</a:t>
            </a: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'package.xml'</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os.path.join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'share'</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package_name</a:t>
            </a: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'launch'</a:t>
            </a:r>
            <a:r>
              <a:rPr lang="en-GB" sz="1200" b="0" dirty="0">
                <a:solidFill>
                  <a:srgbClr val="D4D4D4"/>
                </a:solidFill>
                <a:effectLst/>
                <a:latin typeface="Consolas" panose="020B0609020204030204" pitchFamily="49" charset="0"/>
              </a:rPr>
              <a:t>), glob(</a:t>
            </a:r>
            <a:r>
              <a:rPr lang="en-GB" sz="1200" b="0" dirty="0" err="1">
                <a:solidFill>
                  <a:srgbClr val="D4D4D4"/>
                </a:solidFill>
                <a:effectLst/>
                <a:latin typeface="Consolas" panose="020B0609020204030204" pitchFamily="49" charset="0"/>
              </a:rPr>
              <a:t>os.path.join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'launch'</a:t>
            </a: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'*launch.[</a:t>
            </a:r>
            <a:r>
              <a:rPr lang="en-GB" sz="1200" b="0" dirty="0" err="1">
                <a:solidFill>
                  <a:srgbClr val="CE9178"/>
                </a:solidFill>
                <a:effectLst/>
                <a:latin typeface="Consolas" panose="020B0609020204030204" pitchFamily="49" charset="0"/>
              </a:rPr>
              <a:t>pxy</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yma</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r>
              <a:rPr lang="en-GB" sz="1200" b="0" dirty="0">
                <a:solidFill>
                  <a:srgbClr val="D4D4D4"/>
                </a:solidFill>
                <a:effectLst/>
                <a:highlight>
                  <a:srgbClr val="800000"/>
                </a:highligh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a:t>
            </a:r>
            <a:r>
              <a:rPr lang="en-GB" sz="1200" b="0" dirty="0" err="1">
                <a:solidFill>
                  <a:srgbClr val="D4D4D4"/>
                </a:solidFill>
                <a:effectLst/>
                <a:highlight>
                  <a:srgbClr val="800000"/>
                </a:highlight>
                <a:latin typeface="Consolas" panose="020B0609020204030204" pitchFamily="49" charset="0"/>
              </a:rPr>
              <a:t>os.path.join</a:t>
            </a:r>
            <a:r>
              <a:rPr lang="en-GB" sz="1200" b="0" dirty="0">
                <a:solidFill>
                  <a:srgbClr val="D4D4D4"/>
                </a:solidFill>
                <a:effectLst/>
                <a:highlight>
                  <a:srgbClr val="800000"/>
                </a:highlight>
                <a:latin typeface="Consolas" panose="020B0609020204030204" pitchFamily="49" charset="0"/>
              </a:rPr>
              <a:t>(</a:t>
            </a:r>
            <a:r>
              <a:rPr lang="en-GB" sz="1200" b="0" dirty="0">
                <a:solidFill>
                  <a:srgbClr val="CE9178"/>
                </a:solidFill>
                <a:effectLst/>
                <a:highlight>
                  <a:srgbClr val="800000"/>
                </a:highlight>
                <a:latin typeface="Consolas" panose="020B0609020204030204" pitchFamily="49" charset="0"/>
              </a:rPr>
              <a:t>'share'</a:t>
            </a:r>
            <a:r>
              <a:rPr lang="en-GB" sz="1200" b="0" dirty="0">
                <a:solidFill>
                  <a:srgbClr val="D4D4D4"/>
                </a:solidFill>
                <a:effectLst/>
                <a:highlight>
                  <a:srgbClr val="800000"/>
                </a:highlight>
                <a:latin typeface="Consolas" panose="020B0609020204030204" pitchFamily="49" charset="0"/>
              </a:rPr>
              <a:t>, </a:t>
            </a:r>
            <a:r>
              <a:rPr lang="en-GB" sz="1200" b="0" dirty="0" err="1">
                <a:solidFill>
                  <a:srgbClr val="D4D4D4"/>
                </a:solidFill>
                <a:effectLst/>
                <a:highlight>
                  <a:srgbClr val="800000"/>
                </a:highlight>
                <a:latin typeface="Consolas" panose="020B0609020204030204" pitchFamily="49" charset="0"/>
              </a:rPr>
              <a:t>package_name</a:t>
            </a:r>
            <a:r>
              <a:rPr lang="en-GB" sz="1200" b="0" dirty="0">
                <a:solidFill>
                  <a:srgbClr val="D4D4D4"/>
                </a:solidFill>
                <a:effectLst/>
                <a:highlight>
                  <a:srgbClr val="800000"/>
                </a:highlight>
                <a:latin typeface="Consolas" panose="020B0609020204030204" pitchFamily="49" charset="0"/>
              </a:rPr>
              <a:t>, </a:t>
            </a:r>
            <a:r>
              <a:rPr lang="en-GB" sz="1200" b="0" dirty="0">
                <a:solidFill>
                  <a:srgbClr val="CE9178"/>
                </a:solidFill>
                <a:effectLst/>
                <a:highlight>
                  <a:srgbClr val="800000"/>
                </a:highlight>
                <a:latin typeface="Consolas" panose="020B0609020204030204" pitchFamily="49" charset="0"/>
              </a:rPr>
              <a:t>'config'</a:t>
            </a:r>
            <a:r>
              <a:rPr lang="en-GB" sz="1200" b="0" dirty="0">
                <a:solidFill>
                  <a:srgbClr val="D4D4D4"/>
                </a:solidFill>
                <a:effectLst/>
                <a:highlight>
                  <a:srgbClr val="800000"/>
                </a:highlight>
                <a:latin typeface="Consolas" panose="020B0609020204030204" pitchFamily="49" charset="0"/>
              </a:rPr>
              <a:t>), glob(</a:t>
            </a:r>
            <a:r>
              <a:rPr lang="en-GB" sz="1200" b="0" dirty="0" err="1">
                <a:solidFill>
                  <a:srgbClr val="D4D4D4"/>
                </a:solidFill>
                <a:effectLst/>
                <a:highlight>
                  <a:srgbClr val="800000"/>
                </a:highlight>
                <a:latin typeface="Consolas" panose="020B0609020204030204" pitchFamily="49" charset="0"/>
              </a:rPr>
              <a:t>os.path.join</a:t>
            </a:r>
            <a:r>
              <a:rPr lang="en-GB" sz="1200" b="0" dirty="0">
                <a:solidFill>
                  <a:srgbClr val="D4D4D4"/>
                </a:solidFill>
                <a:effectLst/>
                <a:highlight>
                  <a:srgbClr val="800000"/>
                </a:highlight>
                <a:latin typeface="Consolas" panose="020B0609020204030204" pitchFamily="49" charset="0"/>
              </a:rPr>
              <a:t>(</a:t>
            </a:r>
            <a:r>
              <a:rPr lang="en-GB" sz="1200" b="0" dirty="0">
                <a:solidFill>
                  <a:srgbClr val="CE9178"/>
                </a:solidFill>
                <a:effectLst/>
                <a:highlight>
                  <a:srgbClr val="800000"/>
                </a:highlight>
                <a:latin typeface="Consolas" panose="020B0609020204030204" pitchFamily="49" charset="0"/>
              </a:rPr>
              <a:t>'config'</a:t>
            </a:r>
            <a:r>
              <a:rPr lang="en-GB" sz="1200" b="0" dirty="0">
                <a:solidFill>
                  <a:srgbClr val="D4D4D4"/>
                </a:solidFill>
                <a:effectLst/>
                <a:highlight>
                  <a:srgbClr val="800000"/>
                </a:highlight>
                <a:latin typeface="Consolas" panose="020B0609020204030204" pitchFamily="49" charset="0"/>
              </a:rPr>
              <a:t>, </a:t>
            </a:r>
            <a:r>
              <a:rPr lang="en-GB" sz="1200" b="0" dirty="0">
                <a:solidFill>
                  <a:srgbClr val="CE9178"/>
                </a:solidFill>
                <a:effectLst/>
                <a:highlight>
                  <a:srgbClr val="800000"/>
                </a:highlight>
                <a:latin typeface="Consolas" panose="020B0609020204030204" pitchFamily="49" charset="0"/>
              </a:rPr>
              <a:t>'*.[</a:t>
            </a:r>
            <a:r>
              <a:rPr lang="en-GB" sz="1200" b="0" dirty="0" err="1">
                <a:solidFill>
                  <a:srgbClr val="CE9178"/>
                </a:solidFill>
                <a:effectLst/>
                <a:highlight>
                  <a:srgbClr val="800000"/>
                </a:highlight>
                <a:latin typeface="Consolas" panose="020B0609020204030204" pitchFamily="49" charset="0"/>
              </a:rPr>
              <a:t>yma</a:t>
            </a:r>
            <a:r>
              <a:rPr lang="en-GB" sz="1200" b="0" dirty="0">
                <a:solidFill>
                  <a:srgbClr val="CE9178"/>
                </a:solidFill>
                <a:effectLst/>
                <a:highlight>
                  <a:srgbClr val="800000"/>
                </a:highlight>
                <a:latin typeface="Consolas" panose="020B0609020204030204" pitchFamily="49" charset="0"/>
              </a:rPr>
              <a:t>]*'</a:t>
            </a:r>
            <a:r>
              <a:rPr lang="en-GB" sz="1200" b="0" dirty="0">
                <a:solidFill>
                  <a:srgbClr val="D4D4D4"/>
                </a:solidFill>
                <a:effectLst/>
                <a:highlight>
                  <a:srgbClr val="800000"/>
                </a:highligh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endParaRPr lang="en-GB" sz="1600" b="0" dirty="0">
              <a:solidFill>
                <a:srgbClr val="D4D4D4"/>
              </a:solidFill>
              <a:effectLst/>
              <a:latin typeface="Consolas" panose="020B0609020204030204" pitchFamily="49" charset="0"/>
            </a:endParaRPr>
          </a:p>
        </p:txBody>
      </p:sp>
      <p:sp>
        <p:nvSpPr>
          <p:cNvPr id="9" name="Rectangle 3">
            <a:extLst>
              <a:ext uri="{FF2B5EF4-FFF2-40B4-BE49-F238E27FC236}">
                <a16:creationId xmlns:a16="http://schemas.microsoft.com/office/drawing/2014/main" id="{2D1BDCC9-6341-E59F-089C-351BB6511FF4}"/>
              </a:ext>
            </a:extLst>
          </p:cNvPr>
          <p:cNvSpPr txBox="1">
            <a:spLocks noChangeArrowheads="1"/>
          </p:cNvSpPr>
          <p:nvPr/>
        </p:nvSpPr>
        <p:spPr bwMode="auto">
          <a:xfrm>
            <a:off x="6172200" y="2564045"/>
            <a:ext cx="5181600" cy="433432"/>
          </a:xfrm>
          <a:prstGeom prst="rect">
            <a:avLst/>
          </a:prstGeom>
          <a:solidFill>
            <a:schemeClr val="tx2">
              <a:lumMod val="50000"/>
            </a:schemeClr>
          </a:solidFill>
          <a:ln>
            <a:noFill/>
          </a:ln>
          <a:effec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os.path.join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'share'</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package_name</a:t>
            </a: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'config'</a:t>
            </a:r>
            <a:r>
              <a:rPr lang="en-GB" sz="1200" b="0" dirty="0">
                <a:solidFill>
                  <a:srgbClr val="D4D4D4"/>
                </a:solidFill>
                <a:effectLst/>
                <a:latin typeface="Consolas" panose="020B0609020204030204" pitchFamily="49" charset="0"/>
              </a:rPr>
              <a:t>), glob(</a:t>
            </a:r>
            <a:r>
              <a:rPr lang="en-GB" sz="1200" b="0" dirty="0" err="1">
                <a:solidFill>
                  <a:srgbClr val="D4D4D4"/>
                </a:solidFill>
                <a:effectLst/>
                <a:latin typeface="Consolas" panose="020B0609020204030204" pitchFamily="49" charset="0"/>
              </a:rPr>
              <a:t>os.path.join</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'config'</a:t>
            </a: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yma</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03591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00E111-3A81-4977-A0E9-F0F5F734A4D8}"/>
              </a:ext>
            </a:extLst>
          </p:cNvPr>
          <p:cNvSpPr>
            <a:spLocks noGrp="1"/>
          </p:cNvSpPr>
          <p:nvPr>
            <p:ph sz="half" idx="1"/>
          </p:nvPr>
        </p:nvSpPr>
        <p:spPr>
          <a:xfrm>
            <a:off x="361950" y="1446302"/>
            <a:ext cx="5181600" cy="5411697"/>
          </a:xfrm>
          <a:solidFill>
            <a:schemeClr val="tx2">
              <a:lumMod val="50000"/>
            </a:schemeClr>
          </a:solidFill>
        </p:spPr>
        <p:txBody>
          <a:bodyPr>
            <a:normAutofit fontScale="85000" lnSpcReduction="20000"/>
          </a:bodyPr>
          <a:lstStyle/>
          <a:p>
            <a:pPr marL="0" indent="0">
              <a:lnSpc>
                <a:spcPct val="120000"/>
              </a:lnSpc>
              <a:spcBef>
                <a:spcPts val="0"/>
              </a:spcBef>
              <a:buNone/>
            </a:pPr>
            <a:r>
              <a:rPr lang="en-GB" sz="1400" b="0" dirty="0">
                <a:solidFill>
                  <a:srgbClr val="6A9955"/>
                </a:solidFill>
                <a:effectLst/>
                <a:latin typeface="Consolas" panose="020B0609020204030204" pitchFamily="49" charset="0"/>
              </a:rPr>
              <a:t>#Packages to get the address of the YAML file</a:t>
            </a:r>
            <a:endParaRPr lang="en-GB" sz="1400" b="0" dirty="0">
              <a:solidFill>
                <a:srgbClr val="D4D4D4"/>
              </a:solidFill>
              <a:effectLst/>
              <a:latin typeface="Consolas" panose="020B0609020204030204" pitchFamily="49" charset="0"/>
            </a:endParaRPr>
          </a:p>
          <a:p>
            <a:pPr marL="0" indent="0">
              <a:lnSpc>
                <a:spcPct val="120000"/>
              </a:lnSpc>
              <a:spcBef>
                <a:spcPts val="0"/>
              </a:spcBef>
              <a:buNone/>
            </a:pPr>
            <a:r>
              <a:rPr lang="en-GB" sz="1400" b="0" dirty="0">
                <a:solidFill>
                  <a:srgbClr val="569CD6"/>
                </a:solidFill>
                <a:effectLst/>
                <a:highlight>
                  <a:srgbClr val="800000"/>
                </a:highlight>
                <a:latin typeface="Consolas" panose="020B0609020204030204" pitchFamily="49" charset="0"/>
              </a:rPr>
              <a:t>import</a:t>
            </a:r>
            <a:r>
              <a:rPr lang="en-GB" sz="1400" b="0" dirty="0">
                <a:solidFill>
                  <a:srgbClr val="D4D4D4"/>
                </a:solidFill>
                <a:effectLst/>
                <a:highlight>
                  <a:srgbClr val="800000"/>
                </a:highlight>
                <a:latin typeface="Consolas" panose="020B0609020204030204" pitchFamily="49" charset="0"/>
              </a:rPr>
              <a:t> </a:t>
            </a:r>
            <a:r>
              <a:rPr lang="en-GB" sz="1400" b="0" dirty="0" err="1">
                <a:solidFill>
                  <a:srgbClr val="D4D4D4"/>
                </a:solidFill>
                <a:effectLst/>
                <a:highlight>
                  <a:srgbClr val="800000"/>
                </a:highlight>
                <a:latin typeface="Consolas" panose="020B0609020204030204" pitchFamily="49" charset="0"/>
              </a:rPr>
              <a:t>os</a:t>
            </a:r>
            <a:endParaRPr lang="en-GB" sz="1400" b="0" dirty="0">
              <a:solidFill>
                <a:srgbClr val="D4D4D4"/>
              </a:solidFill>
              <a:effectLst/>
              <a:highlight>
                <a:srgbClr val="800000"/>
              </a:highlight>
              <a:latin typeface="Consolas" panose="020B0609020204030204" pitchFamily="49" charset="0"/>
            </a:endParaRPr>
          </a:p>
          <a:p>
            <a:pPr marL="0" indent="0">
              <a:lnSpc>
                <a:spcPct val="120000"/>
              </a:lnSpc>
              <a:spcBef>
                <a:spcPts val="0"/>
              </a:spcBef>
              <a:buNone/>
            </a:pPr>
            <a:r>
              <a:rPr lang="en-GB" sz="1400" b="0" dirty="0">
                <a:solidFill>
                  <a:srgbClr val="569CD6"/>
                </a:solidFill>
                <a:effectLst/>
                <a:highlight>
                  <a:srgbClr val="800000"/>
                </a:highlight>
                <a:latin typeface="Consolas" panose="020B0609020204030204" pitchFamily="49" charset="0"/>
              </a:rPr>
              <a:t>from</a:t>
            </a:r>
            <a:r>
              <a:rPr lang="en-GB" sz="1400" b="0" dirty="0">
                <a:solidFill>
                  <a:srgbClr val="D4D4D4"/>
                </a:solidFill>
                <a:effectLst/>
                <a:highlight>
                  <a:srgbClr val="800000"/>
                </a:highlight>
                <a:latin typeface="Consolas" panose="020B0609020204030204" pitchFamily="49" charset="0"/>
              </a:rPr>
              <a:t> </a:t>
            </a:r>
            <a:r>
              <a:rPr lang="en-GB" sz="1400" b="0" dirty="0" err="1">
                <a:solidFill>
                  <a:srgbClr val="D4D4D4"/>
                </a:solidFill>
                <a:effectLst/>
                <a:highlight>
                  <a:srgbClr val="800000"/>
                </a:highlight>
                <a:latin typeface="Consolas" panose="020B0609020204030204" pitchFamily="49" charset="0"/>
              </a:rPr>
              <a:t>ament_index_python.packages</a:t>
            </a:r>
            <a:r>
              <a:rPr lang="en-GB" sz="1400" b="0" dirty="0">
                <a:solidFill>
                  <a:srgbClr val="D4D4D4"/>
                </a:solidFill>
                <a:effectLst/>
                <a:highlight>
                  <a:srgbClr val="800000"/>
                </a:highlight>
                <a:latin typeface="Consolas" panose="020B0609020204030204" pitchFamily="49" charset="0"/>
              </a:rPr>
              <a:t> </a:t>
            </a:r>
            <a:r>
              <a:rPr lang="en-GB" sz="1400" b="0" dirty="0">
                <a:solidFill>
                  <a:srgbClr val="569CD6"/>
                </a:solidFill>
                <a:effectLst/>
                <a:highlight>
                  <a:srgbClr val="800000"/>
                </a:highlight>
                <a:latin typeface="Consolas" panose="020B0609020204030204" pitchFamily="49" charset="0"/>
              </a:rPr>
              <a:t>import</a:t>
            </a:r>
            <a:r>
              <a:rPr lang="en-GB" sz="1400" b="0" dirty="0">
                <a:solidFill>
                  <a:srgbClr val="D4D4D4"/>
                </a:solidFill>
                <a:effectLst/>
                <a:highlight>
                  <a:srgbClr val="800000"/>
                </a:highlight>
                <a:latin typeface="Consolas" panose="020B0609020204030204" pitchFamily="49" charset="0"/>
              </a:rPr>
              <a:t> </a:t>
            </a:r>
            <a:r>
              <a:rPr lang="en-GB" sz="1400" b="0" dirty="0" err="1">
                <a:solidFill>
                  <a:srgbClr val="D4D4D4"/>
                </a:solidFill>
                <a:effectLst/>
                <a:highlight>
                  <a:srgbClr val="800000"/>
                </a:highlight>
                <a:latin typeface="Consolas" panose="020B0609020204030204" pitchFamily="49" charset="0"/>
              </a:rPr>
              <a:t>get_package_share_directory</a:t>
            </a:r>
            <a:endParaRPr lang="en-GB" sz="1400" b="0" dirty="0">
              <a:solidFill>
                <a:srgbClr val="D4D4D4"/>
              </a:solidFill>
              <a:effectLst/>
              <a:highlight>
                <a:srgbClr val="800000"/>
              </a:highlight>
              <a:latin typeface="Consolas" panose="020B0609020204030204" pitchFamily="49" charset="0"/>
            </a:endParaRPr>
          </a:p>
          <a:p>
            <a:pPr marL="0" indent="0">
              <a:lnSpc>
                <a:spcPct val="120000"/>
              </a:lnSpc>
              <a:spcBef>
                <a:spcPts val="0"/>
              </a:spcBef>
              <a:buNone/>
            </a:pPr>
            <a:br>
              <a:rPr lang="en-GB" sz="1400" b="0" dirty="0">
                <a:solidFill>
                  <a:srgbClr val="D4D4D4"/>
                </a:solidFill>
                <a:effectLst/>
                <a:latin typeface="Consolas" panose="020B0609020204030204" pitchFamily="49" charset="0"/>
              </a:rPr>
            </a:br>
            <a:r>
              <a:rPr lang="en-GB" sz="1400" b="0" dirty="0">
                <a:solidFill>
                  <a:srgbClr val="6A9955"/>
                </a:solidFill>
                <a:effectLst/>
                <a:latin typeface="Consolas" panose="020B0609020204030204" pitchFamily="49" charset="0"/>
              </a:rPr>
              <a:t>#Launch </a:t>
            </a:r>
            <a:r>
              <a:rPr lang="en-GB" sz="1400" b="0" dirty="0" err="1">
                <a:solidFill>
                  <a:srgbClr val="6A9955"/>
                </a:solidFill>
                <a:effectLst/>
                <a:latin typeface="Consolas" panose="020B0609020204030204" pitchFamily="49" charset="0"/>
              </a:rPr>
              <a:t>Pacckages</a:t>
            </a:r>
            <a:endParaRPr lang="en-GB" sz="1400" b="0" dirty="0">
              <a:solidFill>
                <a:srgbClr val="D4D4D4"/>
              </a:solidFill>
              <a:effectLst/>
              <a:latin typeface="Consolas" panose="020B0609020204030204" pitchFamily="49" charset="0"/>
            </a:endParaRPr>
          </a:p>
          <a:p>
            <a:pPr marL="0" indent="0">
              <a:lnSpc>
                <a:spcPct val="120000"/>
              </a:lnSpc>
              <a:spcBef>
                <a:spcPts val="0"/>
              </a:spcBef>
              <a:buNone/>
            </a:pPr>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launch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LaunchDescription</a:t>
            </a:r>
            <a:endParaRPr lang="en-GB" sz="1400" b="0" dirty="0">
              <a:solidFill>
                <a:srgbClr val="D4D4D4"/>
              </a:solidFill>
              <a:effectLst/>
              <a:latin typeface="Consolas" panose="020B0609020204030204" pitchFamily="49" charset="0"/>
            </a:endParaRPr>
          </a:p>
          <a:p>
            <a:pPr marL="0" indent="0">
              <a:lnSpc>
                <a:spcPct val="120000"/>
              </a:lnSpc>
              <a:spcBef>
                <a:spcPts val="0"/>
              </a:spcBef>
              <a:buNone/>
            </a:pPr>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launch_ros.actions</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Node</a:t>
            </a:r>
          </a:p>
          <a:p>
            <a:pPr marL="0" indent="0">
              <a:lnSpc>
                <a:spcPct val="120000"/>
              </a:lnSpc>
              <a:spcBef>
                <a:spcPts val="0"/>
              </a:spcBef>
              <a:buNone/>
            </a:pPr>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def</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generate_launch_description</a:t>
            </a:r>
            <a:r>
              <a:rPr lang="en-GB" sz="1400" b="0" dirty="0">
                <a:solidFill>
                  <a:srgbClr val="D4D4D4"/>
                </a:solidFill>
                <a:effectLst/>
                <a:latin typeface="Consolas" panose="020B0609020204030204" pitchFamily="49" charset="0"/>
              </a:rPr>
              <a:t>():</a:t>
            </a:r>
          </a:p>
          <a:p>
            <a:pPr marL="0" indent="0">
              <a:lnSpc>
                <a:spcPct val="120000"/>
              </a:lnSpc>
              <a:spcBef>
                <a:spcPts val="0"/>
              </a:spcBef>
              <a:buNone/>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#Get the address of the YAML File</a:t>
            </a:r>
            <a:endParaRPr lang="en-GB" sz="1400" b="0" dirty="0">
              <a:solidFill>
                <a:srgbClr val="D4D4D4"/>
              </a:solidFill>
              <a:effectLst/>
              <a:latin typeface="Consolas" panose="020B0609020204030204" pitchFamily="49" charset="0"/>
            </a:endParaRPr>
          </a:p>
          <a:p>
            <a:pPr marL="0" indent="0">
              <a:lnSpc>
                <a:spcPct val="120000"/>
              </a:lnSpc>
              <a:spcBef>
                <a:spcPts val="0"/>
              </a:spcBef>
              <a:buNone/>
            </a:pPr>
            <a:r>
              <a:rPr lang="en-GB" sz="1400" b="0" dirty="0">
                <a:solidFill>
                  <a:srgbClr val="D4D4D4"/>
                </a:solidFill>
                <a:effectLst/>
                <a:highlight>
                  <a:srgbClr val="800000"/>
                </a:highlight>
                <a:latin typeface="Consolas" panose="020B0609020204030204" pitchFamily="49" charset="0"/>
              </a:rPr>
              <a:t>    config = </a:t>
            </a:r>
            <a:r>
              <a:rPr lang="en-GB" sz="1400" b="0" dirty="0" err="1">
                <a:solidFill>
                  <a:srgbClr val="D4D4D4"/>
                </a:solidFill>
                <a:effectLst/>
                <a:highlight>
                  <a:srgbClr val="800000"/>
                </a:highlight>
                <a:latin typeface="Consolas" panose="020B0609020204030204" pitchFamily="49" charset="0"/>
              </a:rPr>
              <a:t>os.path.join</a:t>
            </a:r>
            <a:r>
              <a:rPr lang="en-GB" sz="14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400" b="0" dirty="0">
                <a:solidFill>
                  <a:srgbClr val="D4D4D4"/>
                </a:solidFill>
                <a:effectLst/>
                <a:highlight>
                  <a:srgbClr val="800000"/>
                </a:highlight>
                <a:latin typeface="Consolas" panose="020B0609020204030204" pitchFamily="49" charset="0"/>
              </a:rPr>
              <a:t>    </a:t>
            </a:r>
            <a:r>
              <a:rPr lang="en-GB" sz="1400" b="0" dirty="0" err="1">
                <a:solidFill>
                  <a:srgbClr val="D4D4D4"/>
                </a:solidFill>
                <a:effectLst/>
                <a:highlight>
                  <a:srgbClr val="800000"/>
                </a:highlight>
                <a:latin typeface="Consolas" panose="020B0609020204030204" pitchFamily="49" charset="0"/>
              </a:rPr>
              <a:t>get_package_share_directory</a:t>
            </a:r>
            <a:r>
              <a:rPr lang="en-GB" sz="1400" b="0" dirty="0">
                <a:solidFill>
                  <a:srgbClr val="D4D4D4"/>
                </a:solidFill>
                <a:effectLst/>
                <a:highlight>
                  <a:srgbClr val="800000"/>
                </a:highlight>
                <a:latin typeface="Consolas" panose="020B0609020204030204" pitchFamily="49" charset="0"/>
              </a:rPr>
              <a:t>(</a:t>
            </a:r>
            <a:r>
              <a:rPr lang="en-GB" sz="1400" b="0" dirty="0">
                <a:solidFill>
                  <a:srgbClr val="CE9178"/>
                </a:solidFill>
                <a:effectLst/>
                <a:highlight>
                  <a:srgbClr val="800000"/>
                </a:highlight>
                <a:latin typeface="Consolas" panose="020B0609020204030204" pitchFamily="49" charset="0"/>
              </a:rPr>
              <a:t>'</a:t>
            </a:r>
            <a:r>
              <a:rPr lang="en-GB" sz="1400" b="0" dirty="0" err="1">
                <a:solidFill>
                  <a:srgbClr val="CE9178"/>
                </a:solidFill>
                <a:effectLst/>
                <a:highlight>
                  <a:srgbClr val="800000"/>
                </a:highlight>
                <a:latin typeface="Consolas" panose="020B0609020204030204" pitchFamily="49" charset="0"/>
              </a:rPr>
              <a:t>motor_control</a:t>
            </a:r>
            <a:r>
              <a:rPr lang="en-GB" sz="1400" b="0" dirty="0">
                <a:solidFill>
                  <a:srgbClr val="CE9178"/>
                </a:solidFill>
                <a:effectLst/>
                <a:highlight>
                  <a:srgbClr val="800000"/>
                </a:highlight>
                <a:latin typeface="Consolas" panose="020B0609020204030204" pitchFamily="49" charset="0"/>
              </a:rPr>
              <a:t>'</a:t>
            </a:r>
            <a:r>
              <a:rPr lang="en-GB" sz="14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400" b="0" dirty="0">
                <a:solidFill>
                  <a:srgbClr val="D4D4D4"/>
                </a:solidFill>
                <a:effectLst/>
                <a:highlight>
                  <a:srgbClr val="800000"/>
                </a:highlight>
                <a:latin typeface="Consolas" panose="020B0609020204030204" pitchFamily="49" charset="0"/>
              </a:rPr>
              <a:t>                                </a:t>
            </a:r>
            <a:r>
              <a:rPr lang="en-GB" sz="1400" b="0" dirty="0">
                <a:solidFill>
                  <a:srgbClr val="CE9178"/>
                </a:solidFill>
                <a:effectLst/>
                <a:highlight>
                  <a:srgbClr val="800000"/>
                </a:highlight>
                <a:latin typeface="Consolas" panose="020B0609020204030204" pitchFamily="49" charset="0"/>
              </a:rPr>
              <a:t>'config'</a:t>
            </a:r>
            <a:r>
              <a:rPr lang="en-GB" sz="14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400" b="0" dirty="0">
                <a:solidFill>
                  <a:srgbClr val="D4D4D4"/>
                </a:solidFill>
                <a:effectLst/>
                <a:highlight>
                  <a:srgbClr val="800000"/>
                </a:highlight>
                <a:latin typeface="Consolas" panose="020B0609020204030204" pitchFamily="49" charset="0"/>
              </a:rPr>
              <a:t>                                </a:t>
            </a:r>
            <a:r>
              <a:rPr lang="en-GB" sz="1400" b="0" dirty="0">
                <a:solidFill>
                  <a:srgbClr val="CE9178"/>
                </a:solidFill>
                <a:effectLst/>
                <a:highlight>
                  <a:srgbClr val="800000"/>
                </a:highlight>
                <a:latin typeface="Consolas" panose="020B0609020204030204" pitchFamily="49" charset="0"/>
              </a:rPr>
              <a:t>'</a:t>
            </a:r>
            <a:r>
              <a:rPr lang="en-GB" sz="1400" b="0" dirty="0" err="1">
                <a:solidFill>
                  <a:srgbClr val="CE9178"/>
                </a:solidFill>
                <a:effectLst/>
                <a:highlight>
                  <a:srgbClr val="800000"/>
                </a:highlight>
                <a:latin typeface="Consolas" panose="020B0609020204030204" pitchFamily="49" charset="0"/>
              </a:rPr>
              <a:t>params.yaml</a:t>
            </a:r>
            <a:r>
              <a:rPr lang="en-GB" sz="1400" b="0" dirty="0">
                <a:solidFill>
                  <a:srgbClr val="CE9178"/>
                </a:solidFill>
                <a:effectLst/>
                <a:highlight>
                  <a:srgbClr val="800000"/>
                </a:highlight>
                <a:latin typeface="Consolas" panose="020B0609020204030204" pitchFamily="49" charset="0"/>
              </a:rPr>
              <a:t>'</a:t>
            </a:r>
            <a:endParaRPr lang="en-GB" sz="1400" b="0" dirty="0">
              <a:solidFill>
                <a:srgbClr val="D4D4D4"/>
              </a:solidFill>
              <a:effectLst/>
              <a:highlight>
                <a:srgbClr val="800000"/>
              </a:highlight>
              <a:latin typeface="Consolas" panose="020B0609020204030204" pitchFamily="49" charset="0"/>
            </a:endParaRPr>
          </a:p>
          <a:p>
            <a:pPr marL="0" indent="0">
              <a:lnSpc>
                <a:spcPct val="120000"/>
              </a:lnSpc>
              <a:spcBef>
                <a:spcPts val="0"/>
              </a:spcBef>
              <a:buNone/>
            </a:pPr>
            <a:r>
              <a:rPr lang="en-GB" sz="1400" b="0" dirty="0">
                <a:solidFill>
                  <a:srgbClr val="D4D4D4"/>
                </a:solidFill>
                <a:effectLst/>
                <a:highlight>
                  <a:srgbClr val="800000"/>
                </a:highlight>
                <a:latin typeface="Consolas" panose="020B0609020204030204" pitchFamily="49" charset="0"/>
              </a:rPr>
              <a:t>                                )</a:t>
            </a:r>
          </a:p>
          <a:p>
            <a:pPr marL="0" indent="0">
              <a:lnSpc>
                <a:spcPct val="120000"/>
              </a:lnSpc>
              <a:spcBef>
                <a:spcPts val="0"/>
              </a:spcBef>
              <a:buNone/>
            </a:pPr>
            <a:r>
              <a:rPr lang="en-GB" sz="1400" b="0" dirty="0">
                <a:solidFill>
                  <a:srgbClr val="D4D4D4"/>
                </a:solidFill>
                <a:effectLst/>
                <a:latin typeface="Consolas" panose="020B0609020204030204" pitchFamily="49" charset="0"/>
              </a:rPr>
              <a:t>    </a:t>
            </a: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motor_node_1 = Node(name=</a:t>
            </a:r>
            <a:r>
              <a:rPr lang="en-GB" sz="1400" b="0" dirty="0">
                <a:solidFill>
                  <a:srgbClr val="CE9178"/>
                </a:solidFill>
                <a:effectLst/>
                <a:latin typeface="Consolas" panose="020B0609020204030204" pitchFamily="49" charset="0"/>
              </a:rPr>
              <a:t>"motor_sys_1"</a:t>
            </a:r>
            <a:r>
              <a:rPr lang="en-GB" sz="1400" b="0" dirty="0">
                <a:solidFill>
                  <a:srgbClr val="D4D4D4"/>
                </a:solidFill>
                <a:effectLst/>
                <a:latin typeface="Consolas" panose="020B0609020204030204" pitchFamily="49" charset="0"/>
              </a:rPr>
              <a:t>,</a:t>
            </a:r>
          </a:p>
          <a:p>
            <a:pPr marL="0" indent="0">
              <a:lnSpc>
                <a:spcPct val="120000"/>
              </a:lnSpc>
              <a:spcBef>
                <a:spcPts val="0"/>
              </a:spcBef>
              <a:buNone/>
            </a:pPr>
            <a:r>
              <a:rPr lang="en-GB" sz="1400" b="0" dirty="0">
                <a:solidFill>
                  <a:srgbClr val="D4D4D4"/>
                </a:solidFill>
                <a:effectLst/>
                <a:latin typeface="Consolas" panose="020B0609020204030204" pitchFamily="49" charset="0"/>
              </a:rPr>
              <a:t>                       package=</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motor_control</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pPr marL="0" indent="0">
              <a:lnSpc>
                <a:spcPct val="120000"/>
              </a:lnSpc>
              <a:spcBef>
                <a:spcPts val="0"/>
              </a:spcBef>
              <a:buNone/>
            </a:pPr>
            <a:r>
              <a:rPr lang="en-GB" sz="1400" b="0" dirty="0">
                <a:solidFill>
                  <a:srgbClr val="D4D4D4"/>
                </a:solidFill>
                <a:effectLst/>
                <a:latin typeface="Consolas" panose="020B0609020204030204" pitchFamily="49" charset="0"/>
              </a:rPr>
              <a:t>                       executable=</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dc_motor</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pPr marL="0" indent="0">
              <a:lnSpc>
                <a:spcPct val="12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emulate_tty</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True</a:t>
            </a:r>
            <a:r>
              <a:rPr lang="en-GB" sz="1400" b="0" dirty="0">
                <a:solidFill>
                  <a:srgbClr val="D4D4D4"/>
                </a:solidFill>
                <a:effectLst/>
                <a:latin typeface="Consolas" panose="020B0609020204030204" pitchFamily="49" charset="0"/>
              </a:rPr>
              <a:t>,</a:t>
            </a:r>
          </a:p>
          <a:p>
            <a:pPr marL="0" indent="0">
              <a:lnSpc>
                <a:spcPct val="120000"/>
              </a:lnSpc>
              <a:spcBef>
                <a:spcPts val="0"/>
              </a:spcBef>
              <a:buNone/>
            </a:pPr>
            <a:r>
              <a:rPr lang="en-GB" sz="1400" b="0" dirty="0">
                <a:solidFill>
                  <a:srgbClr val="D4D4D4"/>
                </a:solidFill>
                <a:effectLst/>
                <a:latin typeface="Consolas" panose="020B0609020204030204" pitchFamily="49" charset="0"/>
              </a:rPr>
              <a:t>                       output=</a:t>
            </a:r>
            <a:r>
              <a:rPr lang="en-GB" sz="1400" b="0" dirty="0">
                <a:solidFill>
                  <a:srgbClr val="CE9178"/>
                </a:solidFill>
                <a:effectLst/>
                <a:latin typeface="Consolas" panose="020B0609020204030204" pitchFamily="49" charset="0"/>
              </a:rPr>
              <a:t>'screen'</a:t>
            </a:r>
            <a:r>
              <a:rPr lang="en-GB" sz="1400" b="0" dirty="0">
                <a:solidFill>
                  <a:srgbClr val="D4D4D4"/>
                </a:solidFill>
                <a:effectLst/>
                <a:latin typeface="Consolas" panose="020B0609020204030204" pitchFamily="49" charset="0"/>
              </a:rPr>
              <a:t>,</a:t>
            </a:r>
          </a:p>
          <a:p>
            <a:pPr marL="0" indent="0">
              <a:lnSpc>
                <a:spcPct val="120000"/>
              </a:lnSpc>
              <a:spcBef>
                <a:spcPts val="0"/>
              </a:spcBef>
              <a:buNone/>
            </a:pPr>
            <a:r>
              <a:rPr lang="en-GB" sz="1400" b="0" dirty="0">
                <a:solidFill>
                  <a:srgbClr val="D4D4D4"/>
                </a:solidFill>
                <a:effectLst/>
                <a:latin typeface="Consolas" panose="020B0609020204030204" pitchFamily="49" charset="0"/>
              </a:rPr>
              <a:t>                       namespace=</a:t>
            </a:r>
            <a:r>
              <a:rPr lang="en-GB" sz="1400" b="0" dirty="0">
                <a:solidFill>
                  <a:srgbClr val="CE9178"/>
                </a:solidFill>
                <a:effectLst/>
                <a:latin typeface="Consolas" panose="020B0609020204030204" pitchFamily="49" charset="0"/>
              </a:rPr>
              <a:t>"group1"</a:t>
            </a:r>
            <a:r>
              <a:rPr lang="en-GB" sz="1400" b="0" dirty="0">
                <a:solidFill>
                  <a:srgbClr val="D4D4D4"/>
                </a:solidFill>
                <a:effectLst/>
                <a:latin typeface="Consolas" panose="020B0609020204030204" pitchFamily="49" charset="0"/>
              </a:rPr>
              <a:t>,</a:t>
            </a:r>
          </a:p>
          <a:p>
            <a:pPr marL="0" indent="0">
              <a:lnSpc>
                <a:spcPct val="120000"/>
              </a:lnSpc>
              <a:spcBef>
                <a:spcPts val="0"/>
              </a:spcBef>
              <a:buNone/>
            </a:pPr>
            <a:r>
              <a:rPr lang="en-GB" sz="1400" b="0" dirty="0">
                <a:solidFill>
                  <a:srgbClr val="D4D4D4"/>
                </a:solidFill>
                <a:effectLst/>
                <a:latin typeface="Consolas" panose="020B0609020204030204" pitchFamily="49" charset="0"/>
              </a:rPr>
              <a:t>                       </a:t>
            </a:r>
            <a:r>
              <a:rPr lang="en-GB" sz="1400" b="0" dirty="0">
                <a:solidFill>
                  <a:srgbClr val="D4D4D4"/>
                </a:solidFill>
                <a:effectLst/>
                <a:highlight>
                  <a:srgbClr val="800000"/>
                </a:highlight>
                <a:latin typeface="Consolas" panose="020B0609020204030204" pitchFamily="49" charset="0"/>
              </a:rPr>
              <a:t>parameters=[config]</a:t>
            </a:r>
          </a:p>
          <a:p>
            <a:pPr marL="0" indent="0">
              <a:lnSpc>
                <a:spcPct val="120000"/>
              </a:lnSpc>
              <a:spcBef>
                <a:spcPts val="0"/>
              </a:spcBef>
              <a:buNone/>
            </a:pPr>
            <a:r>
              <a:rPr lang="en-GB" sz="1400" b="0" dirty="0">
                <a:solidFill>
                  <a:srgbClr val="D4D4D4"/>
                </a:solidFill>
                <a:effectLst/>
                <a:latin typeface="Consolas" panose="020B0609020204030204" pitchFamily="49" charset="0"/>
              </a:rPr>
              <a:t>                       )</a:t>
            </a:r>
          </a:p>
          <a:p>
            <a:pPr marL="0" indent="0">
              <a:lnSpc>
                <a:spcPct val="120000"/>
              </a:lnSpc>
              <a:spcBef>
                <a:spcPts val="0"/>
              </a:spcBef>
              <a:buNone/>
            </a:pPr>
            <a:r>
              <a:rPr lang="en-GB" sz="800" b="0" dirty="0">
                <a:solidFill>
                  <a:srgbClr val="D4D4D4"/>
                </a:solidFill>
                <a:effectLst/>
                <a:latin typeface="Consolas" panose="020B0609020204030204" pitchFamily="49" charset="0"/>
              </a:rPr>
              <a:t>    </a:t>
            </a:r>
          </a:p>
        </p:txBody>
      </p:sp>
      <p:sp>
        <p:nvSpPr>
          <p:cNvPr id="3" name="Content Placeholder 2">
            <a:extLst>
              <a:ext uri="{FF2B5EF4-FFF2-40B4-BE49-F238E27FC236}">
                <a16:creationId xmlns:a16="http://schemas.microsoft.com/office/drawing/2014/main" id="{FF38E16A-7399-7861-DDC7-C1136C240E0C}"/>
              </a:ext>
            </a:extLst>
          </p:cNvPr>
          <p:cNvSpPr>
            <a:spLocks noGrp="1"/>
          </p:cNvSpPr>
          <p:nvPr>
            <p:ph sz="half" idx="2"/>
          </p:nvPr>
        </p:nvSpPr>
        <p:spPr>
          <a:xfrm>
            <a:off x="5695950" y="1446302"/>
            <a:ext cx="6019800" cy="5411697"/>
          </a:xfrm>
          <a:solidFill>
            <a:schemeClr val="tx2">
              <a:lumMod val="50000"/>
            </a:schemeClr>
          </a:solidFill>
        </p:spPr>
        <p:txBody>
          <a:bodyPr>
            <a:noAutofit/>
          </a:bodyPr>
          <a:lstStyle/>
          <a:p>
            <a:pPr marL="0" indent="0">
              <a:lnSpc>
                <a:spcPct val="120000"/>
              </a:lnSpc>
              <a:spcBef>
                <a:spcPts val="0"/>
              </a:spcBef>
              <a:buNone/>
            </a:pPr>
            <a:r>
              <a:rPr lang="en-GB" sz="1050" b="0" dirty="0">
                <a:solidFill>
                  <a:srgbClr val="D4D4D4"/>
                </a:solidFill>
                <a:effectLst/>
                <a:latin typeface="Consolas" panose="020B0609020204030204" pitchFamily="49" charset="0"/>
              </a:rPr>
              <a:t>    sp_node_1 = Node(name=</a:t>
            </a:r>
            <a:r>
              <a:rPr lang="en-GB" sz="1050" b="0" dirty="0">
                <a:solidFill>
                  <a:srgbClr val="CE9178"/>
                </a:solidFill>
                <a:effectLst/>
                <a:latin typeface="Consolas" panose="020B0609020204030204" pitchFamily="49" charset="0"/>
              </a:rPr>
              <a:t>"sp_gen_1"</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package=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motor_control</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executable=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set_point</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r>
              <a:rPr lang="en-GB" sz="1050" b="0" dirty="0" err="1">
                <a:solidFill>
                  <a:srgbClr val="D4D4D4"/>
                </a:solidFill>
                <a:effectLst/>
                <a:latin typeface="Consolas" panose="020B0609020204030204" pitchFamily="49" charset="0"/>
              </a:rPr>
              <a:t>emulate_tty</a:t>
            </a:r>
            <a:r>
              <a:rPr lang="en-GB" sz="1050" b="0" dirty="0">
                <a:solidFill>
                  <a:srgbClr val="D4D4D4"/>
                </a:solidFill>
                <a:effectLst/>
                <a:latin typeface="Consolas" panose="020B0609020204030204" pitchFamily="49" charset="0"/>
              </a:rPr>
              <a:t>=</a:t>
            </a:r>
            <a:r>
              <a:rPr lang="en-GB" sz="1050" b="0" dirty="0">
                <a:solidFill>
                  <a:srgbClr val="569CD6"/>
                </a:solidFill>
                <a:effectLst/>
                <a:latin typeface="Consolas" panose="020B0609020204030204" pitchFamily="49" charset="0"/>
              </a:rPr>
              <a:t>True</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output=</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namespace=</a:t>
            </a:r>
            <a:r>
              <a:rPr lang="en-GB" sz="1050" b="0" dirty="0">
                <a:solidFill>
                  <a:srgbClr val="CE9178"/>
                </a:solidFill>
                <a:effectLst/>
                <a:latin typeface="Consolas" panose="020B0609020204030204" pitchFamily="49" charset="0"/>
              </a:rPr>
              <a:t>"group1"</a:t>
            </a:r>
            <a:endParaRPr lang="en-GB" sz="1050" b="0" dirty="0">
              <a:solidFill>
                <a:srgbClr val="D4D4D4"/>
              </a:solidFill>
              <a:effectLst/>
              <a:latin typeface="Consolas" panose="020B0609020204030204" pitchFamily="49" charset="0"/>
            </a:endParaRPr>
          </a:p>
          <a:p>
            <a:pPr marL="0" indent="0">
              <a:lnSpc>
                <a:spcPct val="120000"/>
              </a:lnSpc>
              <a:spcBef>
                <a:spcPts val="0"/>
              </a:spcBef>
              <a:buNone/>
            </a:pPr>
            <a:r>
              <a:rPr lang="en-GB" sz="1050" b="0" dirty="0">
                <a:solidFill>
                  <a:srgbClr val="D4D4D4"/>
                </a:solidFill>
                <a:effectLst/>
                <a:latin typeface="Consolas" panose="020B0609020204030204" pitchFamily="49" charset="0"/>
              </a:rPr>
              <a:t>                       )</a:t>
            </a:r>
          </a:p>
          <a:p>
            <a:pPr marL="0" indent="0">
              <a:lnSpc>
                <a:spcPct val="120000"/>
              </a:lnSpc>
              <a:spcBef>
                <a:spcPts val="0"/>
              </a:spcBef>
              <a:buNone/>
            </a:pPr>
            <a:endParaRPr lang="en-GB" sz="1050" b="0" dirty="0">
              <a:solidFill>
                <a:srgbClr val="D4D4D4"/>
              </a:solidFill>
              <a:effectLst/>
              <a:latin typeface="Consolas" panose="020B0609020204030204" pitchFamily="49" charset="0"/>
            </a:endParaRPr>
          </a:p>
          <a:p>
            <a:pPr marL="0" indent="0">
              <a:lnSpc>
                <a:spcPct val="120000"/>
              </a:lnSpc>
              <a:spcBef>
                <a:spcPts val="0"/>
              </a:spcBef>
              <a:buNone/>
            </a:pPr>
            <a:r>
              <a:rPr lang="en-GB" sz="1050" b="0" dirty="0">
                <a:solidFill>
                  <a:srgbClr val="D4D4D4"/>
                </a:solidFill>
                <a:effectLst/>
                <a:latin typeface="Consolas" panose="020B0609020204030204" pitchFamily="49" charset="0"/>
              </a:rPr>
              <a:t>    motor_node_2 = Node(name=</a:t>
            </a:r>
            <a:r>
              <a:rPr lang="en-GB" sz="1050" b="0" dirty="0">
                <a:solidFill>
                  <a:srgbClr val="CE9178"/>
                </a:solidFill>
                <a:effectLst/>
                <a:latin typeface="Consolas" panose="020B0609020204030204" pitchFamily="49" charset="0"/>
              </a:rPr>
              <a:t>"motor_sys_2"</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package=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motor_control</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executable=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dc_motor</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r>
              <a:rPr lang="en-GB" sz="1050" b="0" dirty="0" err="1">
                <a:solidFill>
                  <a:srgbClr val="D4D4D4"/>
                </a:solidFill>
                <a:effectLst/>
                <a:latin typeface="Consolas" panose="020B0609020204030204" pitchFamily="49" charset="0"/>
              </a:rPr>
              <a:t>emulate_tty</a:t>
            </a:r>
            <a:r>
              <a:rPr lang="en-GB" sz="1050" b="0" dirty="0">
                <a:solidFill>
                  <a:srgbClr val="D4D4D4"/>
                </a:solidFill>
                <a:effectLst/>
                <a:latin typeface="Consolas" panose="020B0609020204030204" pitchFamily="49" charset="0"/>
              </a:rPr>
              <a:t>=</a:t>
            </a:r>
            <a:r>
              <a:rPr lang="en-GB" sz="1050" b="0" dirty="0">
                <a:solidFill>
                  <a:srgbClr val="569CD6"/>
                </a:solidFill>
                <a:effectLst/>
                <a:latin typeface="Consolas" panose="020B0609020204030204" pitchFamily="49" charset="0"/>
              </a:rPr>
              <a:t>True</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output=</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namespace=</a:t>
            </a:r>
            <a:r>
              <a:rPr lang="en-GB" sz="1050" b="0" dirty="0">
                <a:solidFill>
                  <a:srgbClr val="CE9178"/>
                </a:solidFill>
                <a:effectLst/>
                <a:latin typeface="Consolas" panose="020B0609020204030204" pitchFamily="49" charset="0"/>
              </a:rPr>
              <a:t>"group2"</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r>
              <a:rPr lang="en-GB" sz="1050" b="0" dirty="0">
                <a:solidFill>
                  <a:srgbClr val="D4D4D4"/>
                </a:solidFill>
                <a:effectLst/>
                <a:highlight>
                  <a:srgbClr val="800000"/>
                </a:highlight>
                <a:latin typeface="Consolas" panose="020B0609020204030204" pitchFamily="49" charset="0"/>
              </a:rPr>
              <a:t>parameters=[config]</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p>
          <a:p>
            <a:pPr marL="0" indent="0">
              <a:lnSpc>
                <a:spcPct val="120000"/>
              </a:lnSpc>
              <a:spcBef>
                <a:spcPts val="0"/>
              </a:spcBef>
              <a:buNone/>
            </a:pPr>
            <a:r>
              <a:rPr lang="en-GB" sz="1050" b="0" dirty="0">
                <a:solidFill>
                  <a:srgbClr val="D4D4D4"/>
                </a:solidFill>
                <a:effectLst/>
                <a:latin typeface="Consolas" panose="020B0609020204030204" pitchFamily="49" charset="0"/>
              </a:rPr>
              <a:t>    sp_node_2 = Node(name=</a:t>
            </a:r>
            <a:r>
              <a:rPr lang="en-GB" sz="1050" b="0" dirty="0">
                <a:solidFill>
                  <a:srgbClr val="CE9178"/>
                </a:solidFill>
                <a:effectLst/>
                <a:latin typeface="Consolas" panose="020B0609020204030204" pitchFamily="49" charset="0"/>
              </a:rPr>
              <a:t>"sp_gen_2"</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package=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motor_control</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executable=</a:t>
            </a:r>
            <a:r>
              <a:rPr lang="en-GB" sz="1050" b="0" dirty="0">
                <a:solidFill>
                  <a:srgbClr val="CE9178"/>
                </a:solidFill>
                <a:effectLst/>
                <a:latin typeface="Consolas" panose="020B0609020204030204" pitchFamily="49" charset="0"/>
              </a:rPr>
              <a:t>'</a:t>
            </a:r>
            <a:r>
              <a:rPr lang="en-GB" sz="1050" b="0" dirty="0" err="1">
                <a:solidFill>
                  <a:srgbClr val="CE9178"/>
                </a:solidFill>
                <a:effectLst/>
                <a:latin typeface="Consolas" panose="020B0609020204030204" pitchFamily="49" charset="0"/>
              </a:rPr>
              <a:t>set_point</a:t>
            </a:r>
            <a:r>
              <a:rPr lang="en-GB" sz="1050" b="0" dirty="0">
                <a:solidFill>
                  <a:srgbClr val="CE9178"/>
                </a:solidFill>
                <a:effectLst/>
                <a:latin typeface="Consolas" panose="020B0609020204030204" pitchFamily="49" charset="0"/>
              </a:rPr>
              <a:t>'</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r>
              <a:rPr lang="en-GB" sz="1050" b="0" dirty="0" err="1">
                <a:solidFill>
                  <a:srgbClr val="D4D4D4"/>
                </a:solidFill>
                <a:effectLst/>
                <a:latin typeface="Consolas" panose="020B0609020204030204" pitchFamily="49" charset="0"/>
              </a:rPr>
              <a:t>emulate_tty</a:t>
            </a:r>
            <a:r>
              <a:rPr lang="en-GB" sz="1050" b="0" dirty="0">
                <a:solidFill>
                  <a:srgbClr val="D4D4D4"/>
                </a:solidFill>
                <a:effectLst/>
                <a:latin typeface="Consolas" panose="020B0609020204030204" pitchFamily="49" charset="0"/>
              </a:rPr>
              <a:t>=</a:t>
            </a:r>
            <a:r>
              <a:rPr lang="en-GB" sz="1050" b="0" dirty="0">
                <a:solidFill>
                  <a:srgbClr val="569CD6"/>
                </a:solidFill>
                <a:effectLst/>
                <a:latin typeface="Consolas" panose="020B0609020204030204" pitchFamily="49" charset="0"/>
              </a:rPr>
              <a:t>True</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output=</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a:t>
            </a:r>
          </a:p>
          <a:p>
            <a:pPr marL="0" indent="0">
              <a:lnSpc>
                <a:spcPct val="120000"/>
              </a:lnSpc>
              <a:spcBef>
                <a:spcPts val="0"/>
              </a:spcBef>
              <a:buNone/>
            </a:pPr>
            <a:r>
              <a:rPr lang="en-GB" sz="1050" b="0" dirty="0">
                <a:solidFill>
                  <a:srgbClr val="D4D4D4"/>
                </a:solidFill>
                <a:effectLst/>
                <a:latin typeface="Consolas" panose="020B0609020204030204" pitchFamily="49" charset="0"/>
              </a:rPr>
              <a:t>                       namespace=</a:t>
            </a:r>
            <a:r>
              <a:rPr lang="en-GB" sz="1050" b="0" dirty="0">
                <a:solidFill>
                  <a:srgbClr val="CE9178"/>
                </a:solidFill>
                <a:effectLst/>
                <a:latin typeface="Consolas" panose="020B0609020204030204" pitchFamily="49" charset="0"/>
              </a:rPr>
              <a:t>"group2"</a:t>
            </a:r>
            <a:endParaRPr lang="en-GB" sz="1050" b="0" dirty="0">
              <a:solidFill>
                <a:srgbClr val="D4D4D4"/>
              </a:solidFill>
              <a:effectLst/>
              <a:latin typeface="Consolas" panose="020B0609020204030204" pitchFamily="49" charset="0"/>
            </a:endParaRPr>
          </a:p>
          <a:p>
            <a:pPr marL="0" indent="0">
              <a:lnSpc>
                <a:spcPct val="120000"/>
              </a:lnSpc>
              <a:spcBef>
                <a:spcPts val="0"/>
              </a:spcBef>
              <a:buNone/>
            </a:pPr>
            <a:r>
              <a:rPr lang="en-GB" sz="1050" b="0" dirty="0">
                <a:solidFill>
                  <a:srgbClr val="D4D4D4"/>
                </a:solidFill>
                <a:effectLst/>
                <a:latin typeface="Consolas" panose="020B0609020204030204" pitchFamily="49" charset="0"/>
              </a:rPr>
              <a:t>                       )</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p>
          <a:p>
            <a:pPr marL="0" indent="0">
              <a:lnSpc>
                <a:spcPct val="120000"/>
              </a:lnSpc>
              <a:spcBef>
                <a:spcPts val="0"/>
              </a:spcBef>
              <a:buNone/>
            </a:pPr>
            <a:r>
              <a:rPr lang="en-GB" sz="1050" b="0" dirty="0">
                <a:solidFill>
                  <a:srgbClr val="D4D4D4"/>
                </a:solidFill>
                <a:effectLst/>
                <a:latin typeface="Consolas" panose="020B0609020204030204" pitchFamily="49" charset="0"/>
              </a:rPr>
              <a:t>    </a:t>
            </a:r>
            <a:r>
              <a:rPr lang="en-GB" sz="1050" b="0" dirty="0" err="1">
                <a:solidFill>
                  <a:srgbClr val="D4D4D4"/>
                </a:solidFill>
                <a:effectLst/>
                <a:latin typeface="Consolas" panose="020B0609020204030204" pitchFamily="49" charset="0"/>
              </a:rPr>
              <a:t>l_d</a:t>
            </a:r>
            <a:r>
              <a:rPr lang="en-GB" sz="1050" b="0" dirty="0">
                <a:solidFill>
                  <a:srgbClr val="D4D4D4"/>
                </a:solidFill>
                <a:effectLst/>
                <a:latin typeface="Consolas" panose="020B0609020204030204" pitchFamily="49" charset="0"/>
              </a:rPr>
              <a:t> = </a:t>
            </a:r>
            <a:r>
              <a:rPr lang="en-GB" sz="1050" b="0" dirty="0" err="1">
                <a:solidFill>
                  <a:srgbClr val="D4D4D4"/>
                </a:solidFill>
                <a:effectLst/>
                <a:latin typeface="Consolas" panose="020B0609020204030204" pitchFamily="49" charset="0"/>
              </a:rPr>
              <a:t>LaunchDescription</a:t>
            </a:r>
            <a:r>
              <a:rPr lang="en-GB" sz="1050" b="0" dirty="0">
                <a:solidFill>
                  <a:srgbClr val="D4D4D4"/>
                </a:solidFill>
                <a:effectLst/>
                <a:latin typeface="Consolas" panose="020B0609020204030204" pitchFamily="49" charset="0"/>
              </a:rPr>
              <a:t>([motor_node_1, sp_node_1, motor_node_2, sp_node_2])</a:t>
            </a:r>
            <a:br>
              <a:rPr lang="en-GB" sz="1050" b="0" dirty="0">
                <a:solidFill>
                  <a:srgbClr val="D4D4D4"/>
                </a:solidFill>
                <a:effectLst/>
                <a:latin typeface="Consolas" panose="020B0609020204030204" pitchFamily="49" charset="0"/>
              </a:rPr>
            </a:br>
            <a:r>
              <a:rPr lang="en-GB" sz="1050" b="0" dirty="0">
                <a:solidFill>
                  <a:srgbClr val="D4D4D4"/>
                </a:solidFill>
                <a:effectLst/>
                <a:latin typeface="Consolas" panose="020B0609020204030204" pitchFamily="49" charset="0"/>
              </a:rPr>
              <a:t>    </a:t>
            </a:r>
            <a:r>
              <a:rPr lang="en-GB" sz="1050" b="0" dirty="0">
                <a:solidFill>
                  <a:srgbClr val="569CD6"/>
                </a:solidFill>
                <a:effectLst/>
                <a:latin typeface="Consolas" panose="020B0609020204030204" pitchFamily="49" charset="0"/>
              </a:rPr>
              <a:t>return</a:t>
            </a:r>
            <a:r>
              <a:rPr lang="en-GB" sz="1050" b="0" dirty="0">
                <a:solidFill>
                  <a:srgbClr val="D4D4D4"/>
                </a:solidFill>
                <a:effectLst/>
                <a:latin typeface="Consolas" panose="020B0609020204030204" pitchFamily="49" charset="0"/>
              </a:rPr>
              <a:t> </a:t>
            </a:r>
            <a:r>
              <a:rPr lang="en-GB" sz="1050" b="0" dirty="0" err="1">
                <a:solidFill>
                  <a:srgbClr val="D4D4D4"/>
                </a:solidFill>
                <a:effectLst/>
                <a:latin typeface="Consolas" panose="020B0609020204030204" pitchFamily="49" charset="0"/>
              </a:rPr>
              <a:t>l_d</a:t>
            </a:r>
            <a:endParaRPr lang="en-GB" sz="1050" b="0" dirty="0">
              <a:solidFill>
                <a:srgbClr val="D4D4D4"/>
              </a:solidFill>
              <a:effectLst/>
              <a:latin typeface="Consolas" panose="020B0609020204030204" pitchFamily="49" charset="0"/>
            </a:endParaRPr>
          </a:p>
          <a:p>
            <a:pPr marL="0" indent="0">
              <a:lnSpc>
                <a:spcPct val="120000"/>
              </a:lnSpc>
              <a:buNone/>
            </a:pPr>
            <a:endParaRPr lang="en-GB" sz="1050" dirty="0"/>
          </a:p>
        </p:txBody>
      </p:sp>
      <p:sp>
        <p:nvSpPr>
          <p:cNvPr id="4" name="Slide Number Placeholder 3">
            <a:extLst>
              <a:ext uri="{FF2B5EF4-FFF2-40B4-BE49-F238E27FC236}">
                <a16:creationId xmlns:a16="http://schemas.microsoft.com/office/drawing/2014/main" id="{E876E427-97D7-5877-DC4A-F3549C979B22}"/>
              </a:ext>
            </a:extLst>
          </p:cNvPr>
          <p:cNvSpPr>
            <a:spLocks noGrp="1"/>
          </p:cNvSpPr>
          <p:nvPr>
            <p:ph type="sldNum" sz="quarter" idx="12"/>
          </p:nvPr>
        </p:nvSpPr>
        <p:spPr/>
        <p:txBody>
          <a:bodyPr/>
          <a:lstStyle/>
          <a:p>
            <a:fld id="{E33F180C-7AC5-428A-9DBB-8DF57BA31570}" type="slidenum">
              <a:rPr lang="en-GB" smtClean="0"/>
              <a:t>52</a:t>
            </a:fld>
            <a:endParaRPr lang="en-GB"/>
          </a:p>
        </p:txBody>
      </p:sp>
      <p:sp>
        <p:nvSpPr>
          <p:cNvPr id="5" name="Title 4">
            <a:extLst>
              <a:ext uri="{FF2B5EF4-FFF2-40B4-BE49-F238E27FC236}">
                <a16:creationId xmlns:a16="http://schemas.microsoft.com/office/drawing/2014/main" id="{8A3B256F-5473-1C34-C380-67080CA64FF2}"/>
              </a:ext>
            </a:extLst>
          </p:cNvPr>
          <p:cNvSpPr>
            <a:spLocks noGrp="1"/>
          </p:cNvSpPr>
          <p:nvPr>
            <p:ph type="title"/>
          </p:nvPr>
        </p:nvSpPr>
        <p:spPr/>
        <p:txBody>
          <a:bodyPr/>
          <a:lstStyle/>
          <a:p>
            <a:r>
              <a:rPr lang="en-US" dirty="0"/>
              <a:t>Activity 2.2 – Parameter file</a:t>
            </a:r>
            <a:endParaRPr lang="en-GB" dirty="0"/>
          </a:p>
        </p:txBody>
      </p:sp>
    </p:spTree>
    <p:extLst>
      <p:ext uri="{BB962C8B-B14F-4D97-AF65-F5344CB8AC3E}">
        <p14:creationId xmlns:p14="http://schemas.microsoft.com/office/powerpoint/2010/main" val="2175641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2B3B3-CA63-44AB-5DE4-BE694CCE34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EE395-0F19-8F50-72AB-2E140E3107AC}"/>
              </a:ext>
            </a:extLst>
          </p:cNvPr>
          <p:cNvSpPr>
            <a:spLocks noGrp="1"/>
          </p:cNvSpPr>
          <p:nvPr>
            <p:ph sz="half" idx="1"/>
          </p:nvPr>
        </p:nvSpPr>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Save and compile the file</a:t>
            </a:r>
          </a:p>
          <a:p>
            <a:pPr>
              <a:lnSpc>
                <a:spcPct val="150000"/>
              </a:lnSpc>
            </a:pPr>
            <a:endParaRPr lang="en-GB" sz="1600" dirty="0"/>
          </a:p>
          <a:p>
            <a:pPr>
              <a:lnSpc>
                <a:spcPct val="150000"/>
              </a:lnSpc>
            </a:pPr>
            <a:endParaRPr lang="en-GB" sz="1600" dirty="0"/>
          </a:p>
          <a:p>
            <a:pPr>
              <a:lnSpc>
                <a:spcPct val="150000"/>
              </a:lnSpc>
            </a:pPr>
            <a:r>
              <a:rPr lang="en-GB" sz="1600" dirty="0"/>
              <a:t>Launch the node</a:t>
            </a:r>
          </a:p>
          <a:p>
            <a:pPr>
              <a:lnSpc>
                <a:spcPct val="150000"/>
              </a:lnSpc>
            </a:pPr>
            <a:endParaRPr lang="en-GB" sz="1600" dirty="0"/>
          </a:p>
          <a:p>
            <a:pPr>
              <a:lnSpc>
                <a:spcPct val="150000"/>
              </a:lnSpc>
            </a:pPr>
            <a:r>
              <a:rPr lang="en-GB" sz="1600" dirty="0"/>
              <a:t>Verify the new parameters on terminal</a:t>
            </a:r>
          </a:p>
          <a:p>
            <a:endParaRPr lang="en-US" dirty="0"/>
          </a:p>
          <a:p>
            <a:endParaRPr lang="en-US" dirty="0"/>
          </a:p>
        </p:txBody>
      </p:sp>
      <p:sp>
        <p:nvSpPr>
          <p:cNvPr id="7" name="Content Placeholder 6">
            <a:extLst>
              <a:ext uri="{FF2B5EF4-FFF2-40B4-BE49-F238E27FC236}">
                <a16:creationId xmlns:a16="http://schemas.microsoft.com/office/drawing/2014/main" id="{B8803940-8E1C-6080-16A4-F260852D7265}"/>
              </a:ext>
            </a:extLst>
          </p:cNvPr>
          <p:cNvSpPr>
            <a:spLocks noGrp="1"/>
          </p:cNvSpPr>
          <p:nvPr>
            <p:ph sz="half" idx="2"/>
          </p:nvPr>
        </p:nvSpPr>
        <p:spPr/>
        <p:txBody>
          <a:bodyPr>
            <a:normAutofit/>
          </a:bodyPr>
          <a:lstStyle/>
          <a:p>
            <a:pPr marL="0" indent="0">
              <a:lnSpc>
                <a:spcPct val="150000"/>
              </a:lnSpc>
              <a:buNone/>
            </a:pPr>
            <a:r>
              <a:rPr lang="en-GB" sz="1800" dirty="0">
                <a:latin typeface="Nexa-Bold" panose="01000000000000000000" pitchFamily="2" charset="0"/>
              </a:rPr>
              <a:t>Results</a:t>
            </a:r>
          </a:p>
          <a:p>
            <a:r>
              <a:rPr lang="en-GB" sz="1600" dirty="0"/>
              <a:t>Open the </a:t>
            </a:r>
            <a:r>
              <a:rPr lang="en-GB" sz="1600" dirty="0" err="1"/>
              <a:t>rqt_plot</a:t>
            </a:r>
            <a:endParaRPr lang="en-GB" sz="1600" dirty="0"/>
          </a:p>
          <a:p>
            <a:endParaRPr lang="en-GB" sz="1800" dirty="0">
              <a:latin typeface="Nexa-Bold" panose="01000000000000000000" pitchFamily="2" charset="0"/>
            </a:endParaRPr>
          </a:p>
          <a:p>
            <a:pPr>
              <a:lnSpc>
                <a:spcPct val="150000"/>
              </a:lnSpc>
            </a:pPr>
            <a:r>
              <a:rPr lang="en-GB" sz="1600" dirty="0"/>
              <a:t>Check the parameter gain K</a:t>
            </a:r>
            <a:endParaRPr lang="en-GB" sz="1800" dirty="0">
              <a:latin typeface="Nexa-Bold" panose="01000000000000000000" pitchFamily="2" charset="0"/>
            </a:endParaRPr>
          </a:p>
          <a:p>
            <a:endParaRPr lang="en-GB" dirty="0"/>
          </a:p>
        </p:txBody>
      </p:sp>
      <p:sp>
        <p:nvSpPr>
          <p:cNvPr id="4" name="Slide Number Placeholder 3">
            <a:extLst>
              <a:ext uri="{FF2B5EF4-FFF2-40B4-BE49-F238E27FC236}">
                <a16:creationId xmlns:a16="http://schemas.microsoft.com/office/drawing/2014/main" id="{6C0D5651-4753-9592-BEFD-D10961960E00}"/>
              </a:ext>
            </a:extLst>
          </p:cNvPr>
          <p:cNvSpPr>
            <a:spLocks noGrp="1"/>
          </p:cNvSpPr>
          <p:nvPr>
            <p:ph type="sldNum" sz="quarter" idx="12"/>
          </p:nvPr>
        </p:nvSpPr>
        <p:spPr/>
        <p:txBody>
          <a:bodyPr/>
          <a:lstStyle/>
          <a:p>
            <a:fld id="{E33F180C-7AC5-428A-9DBB-8DF57BA31570}" type="slidenum">
              <a:rPr lang="en-GB" smtClean="0"/>
              <a:pPr/>
              <a:t>53</a:t>
            </a:fld>
            <a:endParaRPr lang="en-GB"/>
          </a:p>
        </p:txBody>
      </p:sp>
      <p:sp>
        <p:nvSpPr>
          <p:cNvPr id="2" name="Title 1">
            <a:extLst>
              <a:ext uri="{FF2B5EF4-FFF2-40B4-BE49-F238E27FC236}">
                <a16:creationId xmlns:a16="http://schemas.microsoft.com/office/drawing/2014/main" id="{EC90950C-740F-6B18-62E6-0A3ADC73E3C3}"/>
              </a:ext>
            </a:extLst>
          </p:cNvPr>
          <p:cNvSpPr>
            <a:spLocks noGrp="1"/>
          </p:cNvSpPr>
          <p:nvPr>
            <p:ph type="title"/>
          </p:nvPr>
        </p:nvSpPr>
        <p:spPr/>
        <p:txBody>
          <a:bodyPr/>
          <a:lstStyle/>
          <a:p>
            <a:r>
              <a:rPr lang="en-US" dirty="0"/>
              <a:t>Activity 2 – Launch File Parameters</a:t>
            </a:r>
          </a:p>
        </p:txBody>
      </p:sp>
      <p:sp>
        <p:nvSpPr>
          <p:cNvPr id="5" name="Rectangle 3">
            <a:extLst>
              <a:ext uri="{FF2B5EF4-FFF2-40B4-BE49-F238E27FC236}">
                <a16:creationId xmlns:a16="http://schemas.microsoft.com/office/drawing/2014/main" id="{7B21AE81-BD30-F0C6-DCB6-B936C634A9C3}"/>
              </a:ext>
            </a:extLst>
          </p:cNvPr>
          <p:cNvSpPr>
            <a:spLocks noChangeArrowheads="1"/>
          </p:cNvSpPr>
          <p:nvPr/>
        </p:nvSpPr>
        <p:spPr bwMode="auto">
          <a:xfrm>
            <a:off x="790575" y="2939464"/>
            <a:ext cx="5276850"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cd ~/ros2_ws</a:t>
            </a:r>
          </a:p>
          <a:p>
            <a:pPr lvl="1"/>
            <a:r>
              <a:rPr lang="en-US" sz="1400" dirty="0">
                <a:latin typeface="Consolas" panose="020B0609020204030204" pitchFamily="49" charset="0"/>
              </a:rPr>
              <a:t>$ </a:t>
            </a:r>
            <a:r>
              <a:rPr lang="en-US" sz="1400" dirty="0" err="1">
                <a:latin typeface="Consolas" panose="020B0609020204030204" pitchFamily="49" charset="0"/>
              </a:rPr>
              <a:t>colcon</a:t>
            </a:r>
            <a:r>
              <a:rPr lang="en-US" sz="1400" dirty="0">
                <a:latin typeface="Consolas" panose="020B0609020204030204" pitchFamily="49" charset="0"/>
              </a:rPr>
              <a:t> build</a:t>
            </a:r>
          </a:p>
          <a:p>
            <a:pPr lvl="1"/>
            <a:r>
              <a:rPr lang="en-US" sz="1400" dirty="0">
                <a:latin typeface="Consolas" panose="020B0609020204030204" pitchFamily="49" charset="0"/>
              </a:rPr>
              <a:t>$ source install/</a:t>
            </a:r>
            <a:r>
              <a:rPr lang="en-US" sz="1400" dirty="0" err="1">
                <a:latin typeface="Consolas" panose="020B0609020204030204" pitchFamily="49" charset="0"/>
              </a:rPr>
              <a:t>setup.bash</a:t>
            </a:r>
            <a:endParaRPr lang="en-US" sz="1400" dirty="0">
              <a:latin typeface="Consolas" panose="020B0609020204030204" pitchFamily="49" charset="0"/>
            </a:endParaRPr>
          </a:p>
        </p:txBody>
      </p:sp>
      <p:sp>
        <p:nvSpPr>
          <p:cNvPr id="9" name="Rectangle 3">
            <a:extLst>
              <a:ext uri="{FF2B5EF4-FFF2-40B4-BE49-F238E27FC236}">
                <a16:creationId xmlns:a16="http://schemas.microsoft.com/office/drawing/2014/main" id="{6D2BFD25-F19D-66C6-EBB1-21721E92EA55}"/>
              </a:ext>
            </a:extLst>
          </p:cNvPr>
          <p:cNvSpPr>
            <a:spLocks noChangeArrowheads="1"/>
          </p:cNvSpPr>
          <p:nvPr/>
        </p:nvSpPr>
        <p:spPr bwMode="auto">
          <a:xfrm>
            <a:off x="742950" y="4381587"/>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launch </a:t>
            </a:r>
            <a:r>
              <a:rPr lang="en-US" sz="1400" dirty="0" err="1">
                <a:latin typeface="Consolas" panose="020B0609020204030204" pitchFamily="49" charset="0"/>
              </a:rPr>
              <a:t>motor_control</a:t>
            </a:r>
            <a:r>
              <a:rPr lang="en-US" sz="1400" dirty="0">
                <a:latin typeface="Consolas" panose="020B0609020204030204" pitchFamily="49" charset="0"/>
              </a:rPr>
              <a:t> motor_2_launch.py</a:t>
            </a:r>
          </a:p>
        </p:txBody>
      </p:sp>
      <p:sp>
        <p:nvSpPr>
          <p:cNvPr id="10" name="Rectangle 3">
            <a:extLst>
              <a:ext uri="{FF2B5EF4-FFF2-40B4-BE49-F238E27FC236}">
                <a16:creationId xmlns:a16="http://schemas.microsoft.com/office/drawing/2014/main" id="{1E7B0C61-95D5-4418-7098-58D938895116}"/>
              </a:ext>
            </a:extLst>
          </p:cNvPr>
          <p:cNvSpPr>
            <a:spLocks noChangeArrowheads="1"/>
          </p:cNvSpPr>
          <p:nvPr/>
        </p:nvSpPr>
        <p:spPr bwMode="auto">
          <a:xfrm>
            <a:off x="790575" y="5392823"/>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list</a:t>
            </a:r>
          </a:p>
        </p:txBody>
      </p:sp>
      <p:sp>
        <p:nvSpPr>
          <p:cNvPr id="13" name="Rectangle 3">
            <a:extLst>
              <a:ext uri="{FF2B5EF4-FFF2-40B4-BE49-F238E27FC236}">
                <a16:creationId xmlns:a16="http://schemas.microsoft.com/office/drawing/2014/main" id="{DD18C9B8-180D-03DD-8B17-4EA74179D640}"/>
              </a:ext>
            </a:extLst>
          </p:cNvPr>
          <p:cNvSpPr>
            <a:spLocks noChangeArrowheads="1"/>
          </p:cNvSpPr>
          <p:nvPr/>
        </p:nvSpPr>
        <p:spPr bwMode="auto">
          <a:xfrm>
            <a:off x="6276975" y="2799692"/>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run </a:t>
            </a:r>
            <a:r>
              <a:rPr lang="en-GB" sz="1400" dirty="0" err="1">
                <a:latin typeface="Consolas" panose="020B0609020204030204" pitchFamily="49" charset="0"/>
              </a:rPr>
              <a:t>rqt_plot</a:t>
            </a:r>
            <a:r>
              <a:rPr lang="en-GB" sz="1400" dirty="0">
                <a:latin typeface="Consolas" panose="020B0609020204030204" pitchFamily="49" charset="0"/>
              </a:rPr>
              <a:t> </a:t>
            </a:r>
            <a:r>
              <a:rPr lang="en-GB" sz="1400" dirty="0" err="1">
                <a:latin typeface="Consolas" panose="020B0609020204030204" pitchFamily="49" charset="0"/>
              </a:rPr>
              <a:t>rqt_plot</a:t>
            </a:r>
            <a:endParaRPr lang="en-US" sz="1400" dirty="0">
              <a:latin typeface="Consolas" panose="020B0609020204030204" pitchFamily="49" charset="0"/>
            </a:endParaRPr>
          </a:p>
        </p:txBody>
      </p:sp>
      <p:sp>
        <p:nvSpPr>
          <p:cNvPr id="8" name="Rectangle 3">
            <a:extLst>
              <a:ext uri="{FF2B5EF4-FFF2-40B4-BE49-F238E27FC236}">
                <a16:creationId xmlns:a16="http://schemas.microsoft.com/office/drawing/2014/main" id="{CD8E3B5C-0386-EE33-70DB-70F2563B0A0E}"/>
              </a:ext>
            </a:extLst>
          </p:cNvPr>
          <p:cNvSpPr>
            <a:spLocks noChangeArrowheads="1"/>
          </p:cNvSpPr>
          <p:nvPr/>
        </p:nvSpPr>
        <p:spPr bwMode="auto">
          <a:xfrm>
            <a:off x="6276975" y="3478321"/>
            <a:ext cx="5181600"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GB" sz="1400" dirty="0">
                <a:latin typeface="Consolas" panose="020B0609020204030204" pitchFamily="49" charset="0"/>
              </a:rPr>
              <a:t>$ ros2 param get /group1/motor_sys_1 </a:t>
            </a:r>
            <a:r>
              <a:rPr lang="en-GB" sz="1400" dirty="0" err="1">
                <a:latin typeface="Consolas" panose="020B0609020204030204" pitchFamily="49" charset="0"/>
              </a:rPr>
              <a:t>sys_gain_K</a:t>
            </a:r>
            <a:endParaRPr lang="en-GB" sz="1400" dirty="0">
              <a:latin typeface="Consolas" panose="020B0609020204030204" pitchFamily="49" charset="0"/>
            </a:endParaRPr>
          </a:p>
          <a:p>
            <a:pPr lvl="1"/>
            <a:r>
              <a:rPr lang="en-GB" sz="1400" dirty="0">
                <a:latin typeface="Consolas" panose="020B0609020204030204" pitchFamily="49" charset="0"/>
              </a:rPr>
              <a:t>Double value is: 4.0</a:t>
            </a:r>
            <a:endParaRPr lang="en-US" sz="1400" dirty="0">
              <a:latin typeface="Consolas" panose="020B0609020204030204" pitchFamily="49" charset="0"/>
            </a:endParaRPr>
          </a:p>
        </p:txBody>
      </p:sp>
      <p:pic>
        <p:nvPicPr>
          <p:cNvPr id="14" name="Picture 13">
            <a:extLst>
              <a:ext uri="{FF2B5EF4-FFF2-40B4-BE49-F238E27FC236}">
                <a16:creationId xmlns:a16="http://schemas.microsoft.com/office/drawing/2014/main" id="{71C62888-6E8A-E144-B078-2FCD8D5198A6}"/>
              </a:ext>
            </a:extLst>
          </p:cNvPr>
          <p:cNvPicPr>
            <a:picLocks noChangeAspect="1"/>
          </p:cNvPicPr>
          <p:nvPr/>
        </p:nvPicPr>
        <p:blipFill>
          <a:blip r:embed="rId2"/>
          <a:stretch>
            <a:fillRect/>
          </a:stretch>
        </p:blipFill>
        <p:spPr>
          <a:xfrm>
            <a:off x="6707684" y="4177171"/>
            <a:ext cx="4110632" cy="2379115"/>
          </a:xfrm>
          <a:prstGeom prst="rect">
            <a:avLst/>
          </a:prstGeom>
        </p:spPr>
      </p:pic>
    </p:spTree>
    <p:extLst>
      <p:ext uri="{BB962C8B-B14F-4D97-AF65-F5344CB8AC3E}">
        <p14:creationId xmlns:p14="http://schemas.microsoft.com/office/powerpoint/2010/main" val="2554774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6F6D-57F1-7205-65C2-169C93089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D2DDE-D480-C727-2345-5E6FF0506C5E}"/>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2892C290-E8D0-810F-1CE3-2B71DE211397}"/>
              </a:ext>
            </a:extLst>
          </p:cNvPr>
          <p:cNvSpPr>
            <a:spLocks noGrp="1"/>
          </p:cNvSpPr>
          <p:nvPr>
            <p:ph type="subTitle" idx="1"/>
          </p:nvPr>
        </p:nvSpPr>
        <p:spPr/>
        <p:txBody>
          <a:bodyPr/>
          <a:lstStyle/>
          <a:p>
            <a:r>
              <a:rPr lang="en-GB" dirty="0"/>
              <a:t>Services</a:t>
            </a:r>
          </a:p>
        </p:txBody>
      </p:sp>
    </p:spTree>
    <p:extLst>
      <p:ext uri="{BB962C8B-B14F-4D97-AF65-F5344CB8AC3E}">
        <p14:creationId xmlns:p14="http://schemas.microsoft.com/office/powerpoint/2010/main" val="3370084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7C7DD-B1BA-C3B1-D797-1656A2818158}"/>
              </a:ext>
            </a:extLst>
          </p:cNvPr>
          <p:cNvSpPr>
            <a:spLocks noGrp="1"/>
          </p:cNvSpPr>
          <p:nvPr>
            <p:ph sz="half" idx="1"/>
          </p:nvPr>
        </p:nvSpPr>
        <p:spPr/>
        <p:txBody>
          <a:bodyPr>
            <a:normAutofit fontScale="55000" lnSpcReduction="20000"/>
          </a:bodyPr>
          <a:lstStyle/>
          <a:p>
            <a:pPr>
              <a:lnSpc>
                <a:spcPct val="170000"/>
              </a:lnSpc>
            </a:pPr>
            <a:r>
              <a:rPr lang="en-GB" dirty="0"/>
              <a:t>Services are a vital method of communication for nodes within the Robot Operating System (ROS).</a:t>
            </a:r>
          </a:p>
          <a:p>
            <a:pPr>
              <a:lnSpc>
                <a:spcPct val="170000"/>
              </a:lnSpc>
            </a:pPr>
            <a:r>
              <a:rPr lang="en-GB" dirty="0"/>
              <a:t>A service operates on a request/response pattern, where a client sends a request to the service-providing node. The service processes this request and delivers a response.</a:t>
            </a:r>
          </a:p>
          <a:p>
            <a:pPr>
              <a:lnSpc>
                <a:spcPct val="170000"/>
              </a:lnSpc>
            </a:pPr>
            <a:r>
              <a:rPr lang="en-GB" dirty="0"/>
              <a:t>In contrast to topics that deliver continuous updates, services are highly efficient, providing data exclusively upon client request. This makes services an essential choice for on-demand data retrieval. </a:t>
            </a:r>
            <a:endParaRPr lang="en-US" dirty="0"/>
          </a:p>
        </p:txBody>
      </p:sp>
      <p:pic>
        <p:nvPicPr>
          <p:cNvPr id="6" name="Content Placeholder 5">
            <a:extLst>
              <a:ext uri="{FF2B5EF4-FFF2-40B4-BE49-F238E27FC236}">
                <a16:creationId xmlns:a16="http://schemas.microsoft.com/office/drawing/2014/main" id="{1C692874-3D90-2949-C8E0-C6C690D8FC56}"/>
              </a:ext>
            </a:extLst>
          </p:cNvPr>
          <p:cNvPicPr>
            <a:picLocks noGrp="1" noChangeAspect="1"/>
          </p:cNvPicPr>
          <p:nvPr>
            <p:ph sz="half" idx="2"/>
          </p:nvPr>
        </p:nvPicPr>
        <p:blipFill>
          <a:blip r:embed="rId3"/>
          <a:stretch>
            <a:fillRect/>
          </a:stretch>
        </p:blipFill>
        <p:spPr>
          <a:xfrm>
            <a:off x="6172200" y="2311824"/>
            <a:ext cx="5181600" cy="3378939"/>
          </a:xfrm>
          <a:prstGeom prst="rect">
            <a:avLst/>
          </a:prstGeom>
        </p:spPr>
      </p:pic>
      <p:sp>
        <p:nvSpPr>
          <p:cNvPr id="4" name="Slide Number Placeholder 3">
            <a:extLst>
              <a:ext uri="{FF2B5EF4-FFF2-40B4-BE49-F238E27FC236}">
                <a16:creationId xmlns:a16="http://schemas.microsoft.com/office/drawing/2014/main" id="{7A8534A9-454E-D38C-0390-2B6098B7260F}"/>
              </a:ext>
            </a:extLst>
          </p:cNvPr>
          <p:cNvSpPr>
            <a:spLocks noGrp="1"/>
          </p:cNvSpPr>
          <p:nvPr>
            <p:ph type="sldNum" sz="quarter" idx="12"/>
          </p:nvPr>
        </p:nvSpPr>
        <p:spPr/>
        <p:txBody>
          <a:bodyPr/>
          <a:lstStyle/>
          <a:p>
            <a:fld id="{E33F180C-7AC5-428A-9DBB-8DF57BA31570}" type="slidenum">
              <a:rPr lang="en-GB" smtClean="0"/>
              <a:t>55</a:t>
            </a:fld>
            <a:endParaRPr lang="en-GB"/>
          </a:p>
        </p:txBody>
      </p:sp>
      <p:sp>
        <p:nvSpPr>
          <p:cNvPr id="2" name="Title 1">
            <a:extLst>
              <a:ext uri="{FF2B5EF4-FFF2-40B4-BE49-F238E27FC236}">
                <a16:creationId xmlns:a16="http://schemas.microsoft.com/office/drawing/2014/main" id="{99807FEB-D9A6-DBED-7769-5292D475BF12}"/>
              </a:ext>
            </a:extLst>
          </p:cNvPr>
          <p:cNvSpPr>
            <a:spLocks noGrp="1"/>
          </p:cNvSpPr>
          <p:nvPr>
            <p:ph type="title"/>
          </p:nvPr>
        </p:nvSpPr>
        <p:spPr/>
        <p:txBody>
          <a:bodyPr/>
          <a:lstStyle/>
          <a:p>
            <a:r>
              <a:rPr lang="en-US" dirty="0"/>
              <a:t>Services</a:t>
            </a:r>
          </a:p>
        </p:txBody>
      </p:sp>
      <p:sp>
        <p:nvSpPr>
          <p:cNvPr id="7" name="TextBox 6">
            <a:extLst>
              <a:ext uri="{FF2B5EF4-FFF2-40B4-BE49-F238E27FC236}">
                <a16:creationId xmlns:a16="http://schemas.microsoft.com/office/drawing/2014/main" id="{2A30EC5E-C784-0A92-3C36-C6DF516FCC4F}"/>
              </a:ext>
            </a:extLst>
          </p:cNvPr>
          <p:cNvSpPr txBox="1"/>
          <p:nvPr/>
        </p:nvSpPr>
        <p:spPr>
          <a:xfrm>
            <a:off x="9401175" y="1461571"/>
            <a:ext cx="1952625" cy="369332"/>
          </a:xfrm>
          <a:prstGeom prst="rect">
            <a:avLst/>
          </a:prstGeom>
          <a:noFill/>
        </p:spPr>
        <p:txBody>
          <a:bodyPr wrap="square" rtlCol="0">
            <a:spAutoFit/>
          </a:bodyPr>
          <a:lstStyle/>
          <a:p>
            <a:r>
              <a:rPr lang="en-GB" dirty="0"/>
              <a:t>Service Interface</a:t>
            </a:r>
          </a:p>
        </p:txBody>
      </p:sp>
      <p:cxnSp>
        <p:nvCxnSpPr>
          <p:cNvPr id="9" name="Straight Arrow Connector 8">
            <a:extLst>
              <a:ext uri="{FF2B5EF4-FFF2-40B4-BE49-F238E27FC236}">
                <a16:creationId xmlns:a16="http://schemas.microsoft.com/office/drawing/2014/main" id="{8F68CED1-47FB-5BD6-3735-7B4E2685203A}"/>
              </a:ext>
            </a:extLst>
          </p:cNvPr>
          <p:cNvCxnSpPr>
            <a:stCxn id="7" idx="1"/>
            <a:endCxn id="6" idx="0"/>
          </p:cNvCxnSpPr>
          <p:nvPr/>
        </p:nvCxnSpPr>
        <p:spPr>
          <a:xfrm flipH="1">
            <a:off x="8763000" y="1646237"/>
            <a:ext cx="638175" cy="665587"/>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4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1F2DC1-4A2D-F1E3-1D4F-F53A8BAE5768}"/>
              </a:ext>
            </a:extLst>
          </p:cNvPr>
          <p:cNvSpPr>
            <a:spLocks noGrp="1"/>
          </p:cNvSpPr>
          <p:nvPr>
            <p:ph type="sldNum" sz="quarter" idx="12"/>
          </p:nvPr>
        </p:nvSpPr>
        <p:spPr/>
        <p:txBody>
          <a:bodyPr/>
          <a:lstStyle/>
          <a:p>
            <a:fld id="{E33F180C-7AC5-428A-9DBB-8DF57BA31570}" type="slidenum">
              <a:rPr lang="en-GB" smtClean="0"/>
              <a:t>56</a:t>
            </a:fld>
            <a:endParaRPr lang="en-GB"/>
          </a:p>
        </p:txBody>
      </p:sp>
      <p:sp>
        <p:nvSpPr>
          <p:cNvPr id="3" name="Title 2">
            <a:extLst>
              <a:ext uri="{FF2B5EF4-FFF2-40B4-BE49-F238E27FC236}">
                <a16:creationId xmlns:a16="http://schemas.microsoft.com/office/drawing/2014/main" id="{3C8CC7F9-CD26-D040-4276-32B61DE8A0BD}"/>
              </a:ext>
            </a:extLst>
          </p:cNvPr>
          <p:cNvSpPr>
            <a:spLocks noGrp="1"/>
          </p:cNvSpPr>
          <p:nvPr>
            <p:ph type="title"/>
          </p:nvPr>
        </p:nvSpPr>
        <p:spPr/>
        <p:txBody>
          <a:bodyPr/>
          <a:lstStyle/>
          <a:p>
            <a:r>
              <a:rPr lang="en-US" dirty="0"/>
              <a:t>Topics vs Services</a:t>
            </a:r>
            <a:endParaRPr lang="en-GB" dirty="0"/>
          </a:p>
        </p:txBody>
      </p:sp>
      <p:graphicFrame>
        <p:nvGraphicFramePr>
          <p:cNvPr id="4" name="Table 3">
            <a:extLst>
              <a:ext uri="{FF2B5EF4-FFF2-40B4-BE49-F238E27FC236}">
                <a16:creationId xmlns:a16="http://schemas.microsoft.com/office/drawing/2014/main" id="{6E10F098-D9D7-5A31-8198-D58B635032AA}"/>
              </a:ext>
            </a:extLst>
          </p:cNvPr>
          <p:cNvGraphicFramePr>
            <a:graphicFrameLocks noGrp="1"/>
          </p:cNvGraphicFramePr>
          <p:nvPr>
            <p:extLst>
              <p:ext uri="{D42A27DB-BD31-4B8C-83A1-F6EECF244321}">
                <p14:modId xmlns:p14="http://schemas.microsoft.com/office/powerpoint/2010/main" val="743553544"/>
              </p:ext>
            </p:extLst>
          </p:nvPr>
        </p:nvGraphicFramePr>
        <p:xfrm>
          <a:off x="1679381" y="1446302"/>
          <a:ext cx="8128000" cy="5318760"/>
        </p:xfrm>
        <a:graphic>
          <a:graphicData uri="http://schemas.openxmlformats.org/drawingml/2006/table">
            <a:tbl>
              <a:tblPr firstRow="1" bandRow="1">
                <a:tableStyleId>{FABFCF23-3B69-468F-B69F-88F6DE6A72F2}</a:tableStyleId>
              </a:tblPr>
              <a:tblGrid>
                <a:gridCol w="4064000">
                  <a:extLst>
                    <a:ext uri="{9D8B030D-6E8A-4147-A177-3AD203B41FA5}">
                      <a16:colId xmlns:a16="http://schemas.microsoft.com/office/drawing/2014/main" val="435135330"/>
                    </a:ext>
                  </a:extLst>
                </a:gridCol>
                <a:gridCol w="4064000">
                  <a:extLst>
                    <a:ext uri="{9D8B030D-6E8A-4147-A177-3AD203B41FA5}">
                      <a16:colId xmlns:a16="http://schemas.microsoft.com/office/drawing/2014/main" val="6766734"/>
                    </a:ext>
                  </a:extLst>
                </a:gridCol>
              </a:tblGrid>
              <a:tr h="370840">
                <a:tc>
                  <a:txBody>
                    <a:bodyPr/>
                    <a:lstStyle/>
                    <a:p>
                      <a:r>
                        <a:rPr lang="en-GB" dirty="0"/>
                        <a:t>Topics</a:t>
                      </a:r>
                    </a:p>
                  </a:txBody>
                  <a:tcPr/>
                </a:tc>
                <a:tc>
                  <a:txBody>
                    <a:bodyPr/>
                    <a:lstStyle/>
                    <a:p>
                      <a:r>
                        <a:rPr lang="en-GB" dirty="0"/>
                        <a:t>Services</a:t>
                      </a:r>
                    </a:p>
                  </a:txBody>
                  <a:tcPr/>
                </a:tc>
                <a:extLst>
                  <a:ext uri="{0D108BD9-81ED-4DB2-BD59-A6C34878D82A}">
                    <a16:rowId xmlns:a16="http://schemas.microsoft.com/office/drawing/2014/main" val="3783406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Continuous data exchange (e.g., sensor readings, odometry)</a:t>
                      </a:r>
                      <a:endParaRPr lang="en-US" sz="1600" dirty="0"/>
                    </a:p>
                  </a:txBody>
                  <a:tcPr/>
                </a:tc>
                <a:tc>
                  <a:txBody>
                    <a:bodyPr/>
                    <a:lstStyle/>
                    <a:p>
                      <a:r>
                        <a:rPr lang="en-GB" sz="1600" dirty="0"/>
                        <a:t>On-demand queries (e.g., turning a robot on/off, getting robot state)</a:t>
                      </a:r>
                      <a:endParaRPr lang="en-GB" sz="1600" i="0" dirty="0"/>
                    </a:p>
                  </a:txBody>
                  <a:tcPr/>
                </a:tc>
                <a:extLst>
                  <a:ext uri="{0D108BD9-81ED-4DB2-BD59-A6C34878D82A}">
                    <a16:rowId xmlns:a16="http://schemas.microsoft.com/office/drawing/2014/main" val="1988345937"/>
                  </a:ext>
                </a:extLst>
              </a:tr>
              <a:tr h="370840">
                <a:tc>
                  <a:txBody>
                    <a:bodyPr/>
                    <a:lstStyle/>
                    <a:p>
                      <a:r>
                        <a:rPr lang="en-GB" sz="1600" dirty="0"/>
                        <a:t>One-way (publish)</a:t>
                      </a:r>
                    </a:p>
                  </a:txBody>
                  <a:tcPr anchor="ctr"/>
                </a:tc>
                <a:tc>
                  <a:txBody>
                    <a:bodyPr/>
                    <a:lstStyle/>
                    <a:p>
                      <a:r>
                        <a:rPr lang="en-GB" sz="1600" dirty="0"/>
                        <a:t>Two-way (request &amp; response)</a:t>
                      </a:r>
                    </a:p>
                  </a:txBody>
                  <a:tcPr/>
                </a:tc>
                <a:extLst>
                  <a:ext uri="{0D108BD9-81ED-4DB2-BD59-A6C34878D82A}">
                    <a16:rowId xmlns:a16="http://schemas.microsoft.com/office/drawing/2014/main" val="3224350367"/>
                  </a:ext>
                </a:extLst>
              </a:tr>
              <a:tr h="370840">
                <a:tc>
                  <a:txBody>
                    <a:bodyPr/>
                    <a:lstStyle/>
                    <a:p>
                      <a:r>
                        <a:rPr lang="en-GB" sz="1600" dirty="0"/>
                        <a:t>Asynchronous (Publisher/Subscriber)</a:t>
                      </a:r>
                    </a:p>
                  </a:txBody>
                  <a:tcPr/>
                </a:tc>
                <a:tc>
                  <a:txBody>
                    <a:bodyPr/>
                    <a:lstStyle/>
                    <a:p>
                      <a:r>
                        <a:rPr lang="en-GB" sz="1600" dirty="0"/>
                        <a:t>Synchronous (Not recommended), Asynchronous (Recommended)</a:t>
                      </a:r>
                    </a:p>
                  </a:txBody>
                  <a:tcPr/>
                </a:tc>
                <a:extLst>
                  <a:ext uri="{0D108BD9-81ED-4DB2-BD59-A6C34878D82A}">
                    <a16:rowId xmlns:a16="http://schemas.microsoft.com/office/drawing/2014/main" val="2160054562"/>
                  </a:ext>
                </a:extLst>
              </a:tr>
              <a:tr h="370840">
                <a:tc>
                  <a:txBody>
                    <a:bodyPr/>
                    <a:lstStyle/>
                    <a:p>
                      <a:r>
                        <a:rPr lang="en-GB" sz="1600" dirty="0"/>
                        <a:t>Multiple nodes can receive the same topic data</a:t>
                      </a:r>
                    </a:p>
                  </a:txBody>
                  <a:tcPr/>
                </a:tc>
                <a:tc>
                  <a:txBody>
                    <a:bodyPr/>
                    <a:lstStyle/>
                    <a:p>
                      <a:r>
                        <a:rPr lang="en-GB" sz="1600" dirty="0"/>
                        <a:t>Communication only between the client and the server.</a:t>
                      </a:r>
                    </a:p>
                  </a:txBody>
                  <a:tcPr/>
                </a:tc>
                <a:extLst>
                  <a:ext uri="{0D108BD9-81ED-4DB2-BD59-A6C34878D82A}">
                    <a16:rowId xmlns:a16="http://schemas.microsoft.com/office/drawing/2014/main" val="2682812472"/>
                  </a:ext>
                </a:extLst>
              </a:tr>
              <a:tr h="370840">
                <a:tc>
                  <a:txBody>
                    <a:bodyPr/>
                    <a:lstStyle/>
                    <a:p>
                      <a:r>
                        <a:rPr lang="en-GB" sz="1600" dirty="0"/>
                        <a:t>Topics continuously publish messages, even when they are not needed.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Services only communicate when needed, saving bandwidth.</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84166357"/>
                  </a:ext>
                </a:extLst>
              </a:tr>
              <a:tr h="370840">
                <a:tc>
                  <a:txBody>
                    <a:bodyPr/>
                    <a:lstStyle/>
                    <a:p>
                      <a:r>
                        <a:rPr lang="en-GB" sz="1600" dirty="0"/>
                        <a:t>Best-effort or reliable (QoS settings)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Always expects a response</a:t>
                      </a:r>
                      <a:endParaRPr lang="en-US" sz="1600" dirty="0"/>
                    </a:p>
                  </a:txBody>
                  <a:tcPr/>
                </a:tc>
                <a:extLst>
                  <a:ext uri="{0D108BD9-81ED-4DB2-BD59-A6C34878D82A}">
                    <a16:rowId xmlns:a16="http://schemas.microsoft.com/office/drawing/2014/main" val="2366336254"/>
                  </a:ext>
                </a:extLst>
              </a:tr>
              <a:tr h="370840">
                <a:tc>
                  <a:txBody>
                    <a:bodyPr/>
                    <a:lstStyle/>
                    <a:p>
                      <a:r>
                        <a:rPr lang="en-GB" sz="1600" dirty="0"/>
                        <a:t>Can be used for every process.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They should never be used for longer running processes, in particular processes that might be required to preempt if exceptional situations occur.</a:t>
                      </a:r>
                    </a:p>
                  </a:txBody>
                  <a:tcPr/>
                </a:tc>
                <a:extLst>
                  <a:ext uri="{0D108BD9-81ED-4DB2-BD59-A6C34878D82A}">
                    <a16:rowId xmlns:a16="http://schemas.microsoft.com/office/drawing/2014/main" val="256847088"/>
                  </a:ext>
                </a:extLst>
              </a:tr>
              <a:tr h="370840">
                <a:tc>
                  <a:txBody>
                    <a:bodyPr/>
                    <a:lstStyle/>
                    <a:p>
                      <a:r>
                        <a:rPr lang="en-GB" sz="1600" dirty="0"/>
                        <a:t>Topics have no built-in response verification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allow </a:t>
                      </a:r>
                      <a:r>
                        <a:rPr lang="en-GB" sz="1600" b="1" dirty="0"/>
                        <a:t>error handling</a:t>
                      </a:r>
                      <a:r>
                        <a:rPr lang="en-GB" sz="1600" dirty="0"/>
                        <a:t> since they can return a response indicating success, failure, or an error message.</a:t>
                      </a:r>
                      <a:endParaRPr lang="en-US" sz="1600" dirty="0"/>
                    </a:p>
                  </a:txBody>
                  <a:tcPr/>
                </a:tc>
                <a:extLst>
                  <a:ext uri="{0D108BD9-81ED-4DB2-BD59-A6C34878D82A}">
                    <a16:rowId xmlns:a16="http://schemas.microsoft.com/office/drawing/2014/main" val="802027675"/>
                  </a:ext>
                </a:extLst>
              </a:tr>
            </a:tbl>
          </a:graphicData>
        </a:graphic>
      </p:graphicFrame>
    </p:spTree>
    <p:extLst>
      <p:ext uri="{BB962C8B-B14F-4D97-AF65-F5344CB8AC3E}">
        <p14:creationId xmlns:p14="http://schemas.microsoft.com/office/powerpoint/2010/main" val="539801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32251-A355-AD26-CB1D-E1AC78A8A584}"/>
              </a:ext>
            </a:extLst>
          </p:cNvPr>
          <p:cNvSpPr>
            <a:spLocks noGrp="1"/>
          </p:cNvSpPr>
          <p:nvPr>
            <p:ph type="sldNum" sz="quarter" idx="12"/>
          </p:nvPr>
        </p:nvSpPr>
        <p:spPr/>
        <p:txBody>
          <a:bodyPr/>
          <a:lstStyle/>
          <a:p>
            <a:fld id="{E33F180C-7AC5-428A-9DBB-8DF57BA31570}" type="slidenum">
              <a:rPr lang="en-GB" smtClean="0"/>
              <a:t>57</a:t>
            </a:fld>
            <a:endParaRPr lang="en-GB"/>
          </a:p>
        </p:txBody>
      </p:sp>
      <p:sp>
        <p:nvSpPr>
          <p:cNvPr id="3" name="Title 2">
            <a:extLst>
              <a:ext uri="{FF2B5EF4-FFF2-40B4-BE49-F238E27FC236}">
                <a16:creationId xmlns:a16="http://schemas.microsoft.com/office/drawing/2014/main" id="{1C6B330A-1DFE-B0B3-9904-1C01702D84A2}"/>
              </a:ext>
            </a:extLst>
          </p:cNvPr>
          <p:cNvSpPr>
            <a:spLocks noGrp="1"/>
          </p:cNvSpPr>
          <p:nvPr>
            <p:ph type="title"/>
          </p:nvPr>
        </p:nvSpPr>
        <p:spPr/>
        <p:txBody>
          <a:bodyPr/>
          <a:lstStyle/>
          <a:p>
            <a:r>
              <a:rPr lang="en-US" dirty="0"/>
              <a:t>Topics vs Services</a:t>
            </a:r>
            <a:endParaRPr lang="en-GB" dirty="0"/>
          </a:p>
        </p:txBody>
      </p:sp>
      <p:graphicFrame>
        <p:nvGraphicFramePr>
          <p:cNvPr id="10" name="Table 9">
            <a:extLst>
              <a:ext uri="{FF2B5EF4-FFF2-40B4-BE49-F238E27FC236}">
                <a16:creationId xmlns:a16="http://schemas.microsoft.com/office/drawing/2014/main" id="{F259BAFB-F642-54BD-9771-12294AA43E99}"/>
              </a:ext>
            </a:extLst>
          </p:cNvPr>
          <p:cNvGraphicFramePr>
            <a:graphicFrameLocks noGrp="1"/>
          </p:cNvGraphicFramePr>
          <p:nvPr>
            <p:extLst>
              <p:ext uri="{D42A27DB-BD31-4B8C-83A1-F6EECF244321}">
                <p14:modId xmlns:p14="http://schemas.microsoft.com/office/powerpoint/2010/main" val="492069343"/>
              </p:ext>
            </p:extLst>
          </p:nvPr>
        </p:nvGraphicFramePr>
        <p:xfrm>
          <a:off x="2032000" y="2181860"/>
          <a:ext cx="8128000" cy="2494280"/>
        </p:xfrm>
        <a:graphic>
          <a:graphicData uri="http://schemas.openxmlformats.org/drawingml/2006/table">
            <a:tbl>
              <a:tblPr firstRow="1" bandRow="1">
                <a:tableStyleId>{FABFCF23-3B69-468F-B69F-88F6DE6A72F2}</a:tableStyleId>
              </a:tblPr>
              <a:tblGrid>
                <a:gridCol w="6769100">
                  <a:extLst>
                    <a:ext uri="{9D8B030D-6E8A-4147-A177-3AD203B41FA5}">
                      <a16:colId xmlns:a16="http://schemas.microsoft.com/office/drawing/2014/main" val="4221096233"/>
                    </a:ext>
                  </a:extLst>
                </a:gridCol>
                <a:gridCol w="1358900">
                  <a:extLst>
                    <a:ext uri="{9D8B030D-6E8A-4147-A177-3AD203B41FA5}">
                      <a16:colId xmlns:a16="http://schemas.microsoft.com/office/drawing/2014/main" val="780450373"/>
                    </a:ext>
                  </a:extLst>
                </a:gridCol>
              </a:tblGrid>
              <a:tr h="370840">
                <a:tc>
                  <a:txBody>
                    <a:bodyPr/>
                    <a:lstStyle/>
                    <a:p>
                      <a:r>
                        <a:rPr lang="en-GB" dirty="0"/>
                        <a:t>Use Case</a:t>
                      </a:r>
                    </a:p>
                  </a:txBody>
                  <a:tcPr/>
                </a:tc>
                <a:tc>
                  <a:txBody>
                    <a:bodyPr/>
                    <a:lstStyle/>
                    <a:p>
                      <a:r>
                        <a:rPr lang="en-GB" dirty="0"/>
                        <a:t>Best Option</a:t>
                      </a:r>
                    </a:p>
                  </a:txBody>
                  <a:tcPr/>
                </a:tc>
                <a:extLst>
                  <a:ext uri="{0D108BD9-81ED-4DB2-BD59-A6C34878D82A}">
                    <a16:rowId xmlns:a16="http://schemas.microsoft.com/office/drawing/2014/main" val="1945282181"/>
                  </a:ext>
                </a:extLst>
              </a:tr>
              <a:tr h="370840">
                <a:tc>
                  <a:txBody>
                    <a:bodyPr/>
                    <a:lstStyle/>
                    <a:p>
                      <a:r>
                        <a:rPr lang="pt-BR" dirty="0"/>
                        <a:t>Continuous sensor data (e.g., LiDAR, camera)</a:t>
                      </a:r>
                      <a:endParaRPr lang="en-GB" dirty="0"/>
                    </a:p>
                  </a:txBody>
                  <a:tcPr/>
                </a:tc>
                <a:tc>
                  <a:txBody>
                    <a:bodyPr/>
                    <a:lstStyle/>
                    <a:p>
                      <a:r>
                        <a:rPr lang="en-GB" dirty="0"/>
                        <a:t>Topic</a:t>
                      </a:r>
                    </a:p>
                  </a:txBody>
                  <a:tcPr/>
                </a:tc>
                <a:extLst>
                  <a:ext uri="{0D108BD9-81ED-4DB2-BD59-A6C34878D82A}">
                    <a16:rowId xmlns:a16="http://schemas.microsoft.com/office/drawing/2014/main" val="1928479469"/>
                  </a:ext>
                </a:extLst>
              </a:tr>
              <a:tr h="370840">
                <a:tc>
                  <a:txBody>
                    <a:bodyPr/>
                    <a:lstStyle/>
                    <a:p>
                      <a:r>
                        <a:rPr lang="en-GB" dirty="0"/>
                        <a:t>Sending control commands (e.g., velocity commands)</a:t>
                      </a:r>
                    </a:p>
                  </a:txBody>
                  <a:tcPr/>
                </a:tc>
                <a:tc>
                  <a:txBody>
                    <a:bodyPr/>
                    <a:lstStyle/>
                    <a:p>
                      <a:r>
                        <a:rPr lang="en-GB" dirty="0"/>
                        <a:t>Topic</a:t>
                      </a:r>
                    </a:p>
                  </a:txBody>
                  <a:tcPr/>
                </a:tc>
                <a:extLst>
                  <a:ext uri="{0D108BD9-81ED-4DB2-BD59-A6C34878D82A}">
                    <a16:rowId xmlns:a16="http://schemas.microsoft.com/office/drawing/2014/main" val="895211937"/>
                  </a:ext>
                </a:extLst>
              </a:tr>
              <a:tr h="370840">
                <a:tc>
                  <a:txBody>
                    <a:bodyPr/>
                    <a:lstStyle/>
                    <a:p>
                      <a:r>
                        <a:rPr lang="en-GB" dirty="0"/>
                        <a:t>Requesting the robot’s current position</a:t>
                      </a:r>
                    </a:p>
                  </a:txBody>
                  <a:tcPr/>
                </a:tc>
                <a:tc>
                  <a:txBody>
                    <a:bodyPr/>
                    <a:lstStyle/>
                    <a:p>
                      <a:r>
                        <a:rPr lang="en-GB" dirty="0"/>
                        <a:t>Service</a:t>
                      </a:r>
                    </a:p>
                  </a:txBody>
                  <a:tcPr/>
                </a:tc>
                <a:extLst>
                  <a:ext uri="{0D108BD9-81ED-4DB2-BD59-A6C34878D82A}">
                    <a16:rowId xmlns:a16="http://schemas.microsoft.com/office/drawing/2014/main" val="1642615408"/>
                  </a:ext>
                </a:extLst>
              </a:tr>
              <a:tr h="370840">
                <a:tc>
                  <a:txBody>
                    <a:bodyPr/>
                    <a:lstStyle/>
                    <a:p>
                      <a:r>
                        <a:rPr lang="en-GB" dirty="0"/>
                        <a:t>Sending a start/stop command for a task</a:t>
                      </a:r>
                    </a:p>
                  </a:txBody>
                  <a:tcPr/>
                </a:tc>
                <a:tc>
                  <a:txBody>
                    <a:bodyPr/>
                    <a:lstStyle/>
                    <a:p>
                      <a:r>
                        <a:rPr lang="en-GB" dirty="0"/>
                        <a:t>Service</a:t>
                      </a:r>
                    </a:p>
                  </a:txBody>
                  <a:tcPr/>
                </a:tc>
                <a:extLst>
                  <a:ext uri="{0D108BD9-81ED-4DB2-BD59-A6C34878D82A}">
                    <a16:rowId xmlns:a16="http://schemas.microsoft.com/office/drawing/2014/main" val="433391091"/>
                  </a:ext>
                </a:extLst>
              </a:tr>
              <a:tr h="370840">
                <a:tc>
                  <a:txBody>
                    <a:bodyPr/>
                    <a:lstStyle/>
                    <a:p>
                      <a:r>
                        <a:rPr lang="en-GB" dirty="0"/>
                        <a:t>Broadcasting environmental conditions (e.g., battery level, wheel pressure)</a:t>
                      </a:r>
                    </a:p>
                  </a:txBody>
                  <a:tcPr/>
                </a:tc>
                <a:tc>
                  <a:txBody>
                    <a:bodyPr/>
                    <a:lstStyle/>
                    <a:p>
                      <a:r>
                        <a:rPr lang="en-GB" dirty="0"/>
                        <a:t>Service</a:t>
                      </a:r>
                    </a:p>
                  </a:txBody>
                  <a:tcPr/>
                </a:tc>
                <a:extLst>
                  <a:ext uri="{0D108BD9-81ED-4DB2-BD59-A6C34878D82A}">
                    <a16:rowId xmlns:a16="http://schemas.microsoft.com/office/drawing/2014/main" val="850183293"/>
                  </a:ext>
                </a:extLst>
              </a:tr>
            </a:tbl>
          </a:graphicData>
        </a:graphic>
      </p:graphicFrame>
    </p:spTree>
    <p:extLst>
      <p:ext uri="{BB962C8B-B14F-4D97-AF65-F5344CB8AC3E}">
        <p14:creationId xmlns:p14="http://schemas.microsoft.com/office/powerpoint/2010/main" val="3525170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450F7-EA5A-934F-DB35-D15CBF5B4F38}"/>
              </a:ext>
            </a:extLst>
          </p:cNvPr>
          <p:cNvSpPr>
            <a:spLocks noGrp="1"/>
          </p:cNvSpPr>
          <p:nvPr>
            <p:ph sz="half" idx="1"/>
          </p:nvPr>
        </p:nvSpPr>
        <p:spPr/>
        <p:txBody>
          <a:bodyPr>
            <a:normAutofit/>
          </a:bodyPr>
          <a:lstStyle/>
          <a:p>
            <a:pPr>
              <a:lnSpc>
                <a:spcPct val="150000"/>
              </a:lnSpc>
              <a:buFont typeface="Arial" panose="020B0604020202020204" pitchFamily="34" charset="0"/>
              <a:buChar char="•"/>
            </a:pPr>
            <a:r>
              <a:rPr lang="en-GB" sz="1600" dirty="0"/>
              <a:t>ROS2 services use a </a:t>
            </a:r>
            <a:r>
              <a:rPr lang="en-GB" sz="1600" b="1" dirty="0"/>
              <a:t>request-response</a:t>
            </a:r>
            <a:r>
              <a:rPr lang="en-GB" sz="1600" dirty="0"/>
              <a:t> communication model.</a:t>
            </a:r>
          </a:p>
          <a:p>
            <a:pPr>
              <a:lnSpc>
                <a:spcPct val="150000"/>
              </a:lnSpc>
              <a:buFont typeface="Arial" panose="020B0604020202020204" pitchFamily="34" charset="0"/>
              <a:buChar char="•"/>
            </a:pPr>
            <a:r>
              <a:rPr lang="en-GB" sz="1600" dirty="0"/>
              <a:t>A service consists of </a:t>
            </a:r>
            <a:r>
              <a:rPr lang="en-GB" sz="1600" b="1" dirty="0"/>
              <a:t>two parts</a:t>
            </a:r>
            <a:r>
              <a:rPr lang="en-GB" sz="1600" dirty="0"/>
              <a:t>:</a:t>
            </a:r>
          </a:p>
          <a:p>
            <a:pPr marL="742950" lvl="1" indent="-285750">
              <a:lnSpc>
                <a:spcPct val="150000"/>
              </a:lnSpc>
              <a:buFont typeface="Arial" panose="020B0604020202020204" pitchFamily="34" charset="0"/>
              <a:buChar char="•"/>
            </a:pPr>
            <a:r>
              <a:rPr lang="en-GB" sz="1600" b="1" dirty="0"/>
              <a:t>Request</a:t>
            </a:r>
            <a:r>
              <a:rPr lang="en-GB" sz="1600" dirty="0"/>
              <a:t>: The message (interface) sent by the client.</a:t>
            </a:r>
          </a:p>
          <a:p>
            <a:pPr marL="742950" lvl="1" indent="-285750">
              <a:lnSpc>
                <a:spcPct val="150000"/>
              </a:lnSpc>
              <a:buFont typeface="Arial" panose="020B0604020202020204" pitchFamily="34" charset="0"/>
              <a:buChar char="•"/>
            </a:pPr>
            <a:r>
              <a:rPr lang="en-GB" sz="1600" b="1" dirty="0"/>
              <a:t>Response</a:t>
            </a:r>
            <a:r>
              <a:rPr lang="en-GB" sz="1600" dirty="0"/>
              <a:t>: The message returned by the server.</a:t>
            </a:r>
          </a:p>
          <a:p>
            <a:pPr marL="285750" indent="-285750">
              <a:lnSpc>
                <a:spcPct val="150000"/>
              </a:lnSpc>
            </a:pPr>
            <a:r>
              <a:rPr lang="en-GB" sz="1600" dirty="0"/>
              <a:t>Service interfaces as messages consists of a data structure, where the user represents the request and the response separated by “---”</a:t>
            </a:r>
          </a:p>
        </p:txBody>
      </p:sp>
      <p:sp>
        <p:nvSpPr>
          <p:cNvPr id="3" name="Content Placeholder 2">
            <a:extLst>
              <a:ext uri="{FF2B5EF4-FFF2-40B4-BE49-F238E27FC236}">
                <a16:creationId xmlns:a16="http://schemas.microsoft.com/office/drawing/2014/main" id="{69F1005C-1E88-21ED-40B9-20ADEDED8D4C}"/>
              </a:ext>
            </a:extLst>
          </p:cNvPr>
          <p:cNvSpPr>
            <a:spLocks noGrp="1"/>
          </p:cNvSpPr>
          <p:nvPr>
            <p:ph sz="half" idx="2"/>
          </p:nvPr>
        </p:nvSpPr>
        <p:spPr>
          <a:xfrm>
            <a:off x="6172200" y="1825625"/>
            <a:ext cx="5676900" cy="1603375"/>
          </a:xfrm>
          <a:solidFill>
            <a:schemeClr val="tx2">
              <a:lumMod val="50000"/>
            </a:schemeClr>
          </a:solidFill>
        </p:spPr>
        <p:txBody>
          <a:bodyPr>
            <a:normAutofit/>
          </a:bodyPr>
          <a:lstStyle/>
          <a:p>
            <a:pPr marL="0" indent="0">
              <a:lnSpc>
                <a:spcPct val="100000"/>
              </a:lnSpc>
              <a:spcBef>
                <a:spcPts val="0"/>
              </a:spcBef>
              <a:buNone/>
            </a:pPr>
            <a:r>
              <a:rPr lang="en-GB" sz="1200" b="0" dirty="0">
                <a:solidFill>
                  <a:srgbClr val="6A9955"/>
                </a:solidFill>
                <a:effectLst/>
                <a:latin typeface="Consolas" panose="020B0609020204030204" pitchFamily="49" charset="0"/>
              </a:rPr>
              <a:t># This is </a:t>
            </a:r>
            <a:r>
              <a:rPr lang="en-GB" sz="1200" b="0" dirty="0" err="1">
                <a:solidFill>
                  <a:srgbClr val="6A9955"/>
                </a:solidFill>
                <a:effectLst/>
                <a:latin typeface="Consolas" panose="020B0609020204030204" pitchFamily="49" charset="0"/>
              </a:rPr>
              <a:t>aservice</a:t>
            </a:r>
            <a:r>
              <a:rPr lang="en-GB" sz="1200" b="0" dirty="0">
                <a:solidFill>
                  <a:srgbClr val="6A9955"/>
                </a:solidFill>
                <a:effectLst/>
                <a:latin typeface="Consolas" panose="020B0609020204030204" pitchFamily="49" charset="0"/>
              </a:rPr>
              <a:t> to set a </a:t>
            </a:r>
            <a:r>
              <a:rPr lang="en-GB" sz="1200" b="0" dirty="0" err="1">
                <a:solidFill>
                  <a:srgbClr val="6A9955"/>
                </a:solidFill>
                <a:effectLst/>
                <a:latin typeface="Consolas" panose="020B0609020204030204" pitchFamily="49" charset="0"/>
              </a:rPr>
              <a:t>boolean</a:t>
            </a:r>
            <a:r>
              <a:rPr lang="en-GB" sz="1200" b="0" dirty="0">
                <a:solidFill>
                  <a:srgbClr val="6A9955"/>
                </a:solidFill>
                <a:effectLst/>
                <a:latin typeface="Consolas" panose="020B0609020204030204" pitchFamily="49" charset="0"/>
              </a:rPr>
              <a:t> value.</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6A9955"/>
                </a:solidFill>
                <a:effectLst/>
                <a:latin typeface="Consolas" panose="020B0609020204030204" pitchFamily="49" charset="0"/>
              </a:rPr>
              <a:t># This can be used for starting a process </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569CD6"/>
                </a:solidFill>
                <a:effectLst/>
                <a:latin typeface="Consolas" panose="020B0609020204030204" pitchFamily="49" charset="0"/>
              </a:rPr>
              <a:t>bool</a:t>
            </a:r>
            <a:r>
              <a:rPr lang="en-GB" sz="1200" b="0" dirty="0">
                <a:solidFill>
                  <a:srgbClr val="D4D4D4"/>
                </a:solidFill>
                <a:effectLst/>
                <a:latin typeface="Consolas" panose="020B0609020204030204" pitchFamily="49" charset="0"/>
              </a:rPr>
              <a:t> enable    </a:t>
            </a:r>
            <a:r>
              <a:rPr lang="en-GB" sz="1200" b="0" dirty="0">
                <a:solidFill>
                  <a:srgbClr val="6A9955"/>
                </a:solidFill>
                <a:effectLst/>
                <a:latin typeface="Consolas" panose="020B0609020204030204" pitchFamily="49" charset="0"/>
              </a:rPr>
              <a:t># Request e.g. for hardware enabling / disabling</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dirty="0">
                <a:solidFill>
                  <a:srgbClr val="6A9955"/>
                </a:solidFill>
                <a:latin typeface="Consolas" panose="020B0609020204030204" pitchFamily="49" charset="0"/>
              </a:rPr>
              <a:t>#Response</a:t>
            </a:r>
          </a:p>
          <a:p>
            <a:pPr marL="0" indent="0">
              <a:lnSpc>
                <a:spcPct val="100000"/>
              </a:lnSpc>
              <a:spcBef>
                <a:spcPts val="0"/>
              </a:spcBef>
              <a:buNone/>
            </a:pPr>
            <a:r>
              <a:rPr lang="en-GB" sz="1200" b="0" dirty="0">
                <a:solidFill>
                  <a:srgbClr val="569CD6"/>
                </a:solidFill>
                <a:effectLst/>
                <a:latin typeface="Consolas" panose="020B0609020204030204" pitchFamily="49" charset="0"/>
              </a:rPr>
              <a:t>bool</a:t>
            </a:r>
            <a:r>
              <a:rPr lang="en-GB" sz="1200" b="0" dirty="0">
                <a:solidFill>
                  <a:srgbClr val="D4D4D4"/>
                </a:solidFill>
                <a:effectLst/>
                <a:latin typeface="Consolas" panose="020B0609020204030204" pitchFamily="49" charset="0"/>
              </a:rPr>
              <a:t> success   </a:t>
            </a:r>
            <a:r>
              <a:rPr lang="en-GB" sz="1200" b="0" dirty="0">
                <a:solidFill>
                  <a:srgbClr val="6A9955"/>
                </a:solidFill>
                <a:effectLst/>
                <a:latin typeface="Consolas" panose="020B0609020204030204" pitchFamily="49" charset="0"/>
              </a:rPr>
              <a:t># Response indicate successful run service</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string</a:t>
            </a:r>
            <a:r>
              <a:rPr lang="en-GB" sz="1200" b="0" dirty="0">
                <a:solidFill>
                  <a:srgbClr val="D4D4D4"/>
                </a:solidFill>
                <a:effectLst/>
                <a:latin typeface="Consolas" panose="020B0609020204030204" pitchFamily="49" charset="0"/>
              </a:rPr>
              <a:t> message </a:t>
            </a:r>
            <a:r>
              <a:rPr lang="en-GB" sz="1200" b="0" dirty="0">
                <a:solidFill>
                  <a:srgbClr val="6A9955"/>
                </a:solidFill>
                <a:effectLst/>
                <a:latin typeface="Consolas" panose="020B0609020204030204" pitchFamily="49" charset="0"/>
              </a:rPr>
              <a:t># informational, e.g. for error messages</a:t>
            </a:r>
            <a:endParaRPr lang="en-GB" sz="1200"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97E1DF2-CAFE-7901-5F1F-52617A4AB038}"/>
              </a:ext>
            </a:extLst>
          </p:cNvPr>
          <p:cNvSpPr>
            <a:spLocks noGrp="1"/>
          </p:cNvSpPr>
          <p:nvPr>
            <p:ph type="sldNum" sz="quarter" idx="12"/>
          </p:nvPr>
        </p:nvSpPr>
        <p:spPr/>
        <p:txBody>
          <a:bodyPr/>
          <a:lstStyle/>
          <a:p>
            <a:fld id="{E33F180C-7AC5-428A-9DBB-8DF57BA31570}" type="slidenum">
              <a:rPr lang="en-GB" smtClean="0"/>
              <a:t>58</a:t>
            </a:fld>
            <a:endParaRPr lang="en-GB"/>
          </a:p>
        </p:txBody>
      </p:sp>
      <p:sp>
        <p:nvSpPr>
          <p:cNvPr id="5" name="Title 4">
            <a:extLst>
              <a:ext uri="{FF2B5EF4-FFF2-40B4-BE49-F238E27FC236}">
                <a16:creationId xmlns:a16="http://schemas.microsoft.com/office/drawing/2014/main" id="{87BBBC6E-2DD1-458F-87AE-C27B0640F879}"/>
              </a:ext>
            </a:extLst>
          </p:cNvPr>
          <p:cNvSpPr>
            <a:spLocks noGrp="1"/>
          </p:cNvSpPr>
          <p:nvPr>
            <p:ph type="title"/>
          </p:nvPr>
        </p:nvSpPr>
        <p:spPr/>
        <p:txBody>
          <a:bodyPr/>
          <a:lstStyle/>
          <a:p>
            <a:r>
              <a:rPr lang="en-GB" dirty="0"/>
              <a:t>Service interfaces</a:t>
            </a:r>
          </a:p>
        </p:txBody>
      </p:sp>
      <p:sp>
        <p:nvSpPr>
          <p:cNvPr id="6" name="Content Placeholder 1">
            <a:extLst>
              <a:ext uri="{FF2B5EF4-FFF2-40B4-BE49-F238E27FC236}">
                <a16:creationId xmlns:a16="http://schemas.microsoft.com/office/drawing/2014/main" id="{43CFE032-D2BE-B17A-9389-8334EFB43C00}"/>
              </a:ext>
            </a:extLst>
          </p:cNvPr>
          <p:cNvSpPr txBox="1">
            <a:spLocks/>
          </p:cNvSpPr>
          <p:nvPr/>
        </p:nvSpPr>
        <p:spPr>
          <a:xfrm>
            <a:off x="6172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r>
              <a:rPr lang="en-GB" sz="1600" dirty="0"/>
              <a:t>Some Service Interfaces are predefined by ROS (</a:t>
            </a:r>
            <a:r>
              <a:rPr lang="en-GB" sz="1600" dirty="0">
                <a:hlinkClick r:id="rId2"/>
              </a:rPr>
              <a:t>here</a:t>
            </a:r>
            <a:r>
              <a:rPr lang="en-GB" sz="1600" dirty="0"/>
              <a:t>) but normally, they are customised for each need.</a:t>
            </a:r>
          </a:p>
          <a:p>
            <a:pPr>
              <a:lnSpc>
                <a:spcPct val="150000"/>
              </a:lnSpc>
            </a:pPr>
            <a:r>
              <a:rPr lang="en-GB" sz="1600" dirty="0">
                <a:highlight>
                  <a:srgbClr val="FFFF00"/>
                </a:highlight>
              </a:rPr>
              <a:t>To develop custom interfaces, a package must be made using CMake.</a:t>
            </a:r>
          </a:p>
        </p:txBody>
      </p:sp>
    </p:spTree>
    <p:extLst>
      <p:ext uri="{BB962C8B-B14F-4D97-AF65-F5344CB8AC3E}">
        <p14:creationId xmlns:p14="http://schemas.microsoft.com/office/powerpoint/2010/main" val="117949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8BBBBB-D442-DC57-0F75-65959599CBD8}"/>
              </a:ext>
            </a:extLst>
          </p:cNvPr>
          <p:cNvSpPr>
            <a:spLocks noGrp="1"/>
          </p:cNvSpPr>
          <p:nvPr>
            <p:ph sz="half" idx="1"/>
          </p:nvPr>
        </p:nvSpPr>
        <p:spPr/>
        <p:txBody>
          <a:bodyPr>
            <a:normAutofit lnSpcReduction="10000"/>
          </a:bodyPr>
          <a:lstStyle/>
          <a:p>
            <a:pPr>
              <a:lnSpc>
                <a:spcPct val="150000"/>
              </a:lnSpc>
            </a:pPr>
            <a:r>
              <a:rPr lang="en-GB" sz="1600" dirty="0"/>
              <a:t>As with Python, ROS can develop packages using CMake (C++ based) when building.</a:t>
            </a:r>
          </a:p>
          <a:p>
            <a:pPr lvl="1">
              <a:lnSpc>
                <a:spcPct val="150000"/>
              </a:lnSpc>
            </a:pPr>
            <a:r>
              <a:rPr lang="en-GB" sz="1200" dirty="0"/>
              <a:t>CMake (</a:t>
            </a:r>
            <a:r>
              <a:rPr lang="en-GB" sz="1200" dirty="0" err="1"/>
              <a:t>ament_cmake</a:t>
            </a:r>
            <a:r>
              <a:rPr lang="en-GB" sz="1200" dirty="0"/>
              <a:t>): Used when compiling C++-based ROS2 packages.</a:t>
            </a:r>
          </a:p>
          <a:p>
            <a:pPr lvl="1">
              <a:lnSpc>
                <a:spcPct val="150000"/>
              </a:lnSpc>
            </a:pPr>
            <a:r>
              <a:rPr lang="en-GB" sz="1200" dirty="0"/>
              <a:t>Python (</a:t>
            </a:r>
            <a:r>
              <a:rPr lang="en-GB" sz="1200" dirty="0" err="1"/>
              <a:t>ament_python</a:t>
            </a:r>
            <a:r>
              <a:rPr lang="en-GB" sz="1200" dirty="0"/>
              <a:t>): Used for Python-based ROS2 packages.</a:t>
            </a:r>
          </a:p>
          <a:p>
            <a:pPr>
              <a:lnSpc>
                <a:spcPct val="150000"/>
              </a:lnSpc>
            </a:pPr>
            <a:r>
              <a:rPr lang="en-GB" sz="1600" dirty="0"/>
              <a:t>When building a C++ node using CMake in Colcon, the compiler requires some configurations, dependencies and build rules.</a:t>
            </a:r>
          </a:p>
          <a:p>
            <a:pPr>
              <a:lnSpc>
                <a:spcPct val="150000"/>
              </a:lnSpc>
            </a:pPr>
            <a:r>
              <a:rPr lang="en-GB" sz="1600" dirty="0"/>
              <a:t>The </a:t>
            </a:r>
            <a:r>
              <a:rPr lang="en-GB" sz="1600" dirty="0" err="1"/>
              <a:t>CMakeLists</a:t>
            </a:r>
            <a:r>
              <a:rPr lang="en-GB" sz="1600" dirty="0"/>
              <a:t> and package.xml are the files containing the configuration, dependencies paths and build rules.</a:t>
            </a:r>
          </a:p>
        </p:txBody>
      </p:sp>
      <p:sp>
        <p:nvSpPr>
          <p:cNvPr id="3" name="Content Placeholder 2">
            <a:extLst>
              <a:ext uri="{FF2B5EF4-FFF2-40B4-BE49-F238E27FC236}">
                <a16:creationId xmlns:a16="http://schemas.microsoft.com/office/drawing/2014/main" id="{4A948FF5-784D-5457-DFC3-AB3A6BE897B7}"/>
              </a:ext>
            </a:extLst>
          </p:cNvPr>
          <p:cNvSpPr>
            <a:spLocks noGrp="1"/>
          </p:cNvSpPr>
          <p:nvPr>
            <p:ph sz="half" idx="2"/>
          </p:nvPr>
        </p:nvSpPr>
        <p:spPr/>
        <p:txBody>
          <a:bodyPr>
            <a:normAutofit fontScale="55000" lnSpcReduction="20000"/>
          </a:bodyPr>
          <a:lstStyle/>
          <a:p>
            <a:endParaRPr lang="en-GB" dirty="0"/>
          </a:p>
          <a:p>
            <a:endParaRPr lang="en-GB" dirty="0"/>
          </a:p>
          <a:p>
            <a:endParaRPr lang="en-GB" dirty="0"/>
          </a:p>
          <a:p>
            <a:endParaRPr lang="en-GB" dirty="0"/>
          </a:p>
          <a:p>
            <a:pPr>
              <a:lnSpc>
                <a:spcPct val="170000"/>
              </a:lnSpc>
            </a:pPr>
            <a:endParaRPr lang="en-US" dirty="0"/>
          </a:p>
          <a:p>
            <a:pPr>
              <a:lnSpc>
                <a:spcPct val="170000"/>
              </a:lnSpc>
            </a:pPr>
            <a:r>
              <a:rPr lang="en-US" dirty="0"/>
              <a:t>CMake </a:t>
            </a:r>
            <a:r>
              <a:rPr lang="en-GB" dirty="0"/>
              <a:t>generates configuration used by the compiler files using CMakeLists.txt file.</a:t>
            </a:r>
          </a:p>
          <a:p>
            <a:pPr>
              <a:lnSpc>
                <a:spcPct val="170000"/>
              </a:lnSpc>
            </a:pPr>
            <a:r>
              <a:rPr lang="en-US" dirty="0"/>
              <a:t>More information about </a:t>
            </a:r>
            <a:r>
              <a:rPr lang="en-US" dirty="0" err="1"/>
              <a:t>CMakeLists</a:t>
            </a:r>
            <a:r>
              <a:rPr lang="en-US" dirty="0"/>
              <a:t> when using C++ can be found </a:t>
            </a:r>
            <a:r>
              <a:rPr lang="en-US" dirty="0">
                <a:hlinkClick r:id="rId2"/>
              </a:rPr>
              <a:t>here</a:t>
            </a:r>
            <a:r>
              <a:rPr lang="en-US" dirty="0"/>
              <a:t> and </a:t>
            </a:r>
            <a:r>
              <a:rPr lang="en-US" dirty="0">
                <a:hlinkClick r:id="rId3"/>
              </a:rPr>
              <a:t>here</a:t>
            </a:r>
            <a:r>
              <a:rPr lang="en-US" dirty="0"/>
              <a:t>.</a:t>
            </a:r>
          </a:p>
          <a:p>
            <a:pPr>
              <a:lnSpc>
                <a:spcPct val="170000"/>
              </a:lnSpc>
            </a:pPr>
            <a:r>
              <a:rPr lang="en-US" dirty="0"/>
              <a:t>Examples of </a:t>
            </a:r>
            <a:r>
              <a:rPr lang="en-US" dirty="0" err="1"/>
              <a:t>CMakeLists</a:t>
            </a:r>
            <a:r>
              <a:rPr lang="en-US" dirty="0"/>
              <a:t> files can be found </a:t>
            </a:r>
            <a:r>
              <a:rPr lang="en-US" dirty="0">
                <a:hlinkClick r:id="rId4"/>
              </a:rPr>
              <a:t>here</a:t>
            </a:r>
            <a:r>
              <a:rPr lang="en-US" dirty="0">
                <a:hlinkClick r:id="rId5"/>
              </a:rPr>
              <a:t>.</a:t>
            </a:r>
            <a:endParaRPr lang="en-US" dirty="0"/>
          </a:p>
        </p:txBody>
      </p:sp>
      <p:sp>
        <p:nvSpPr>
          <p:cNvPr id="4" name="Slide Number Placeholder 3">
            <a:extLst>
              <a:ext uri="{FF2B5EF4-FFF2-40B4-BE49-F238E27FC236}">
                <a16:creationId xmlns:a16="http://schemas.microsoft.com/office/drawing/2014/main" id="{2A7F1A6C-3B93-9B7F-8B6B-A718174F0381}"/>
              </a:ext>
            </a:extLst>
          </p:cNvPr>
          <p:cNvSpPr>
            <a:spLocks noGrp="1"/>
          </p:cNvSpPr>
          <p:nvPr>
            <p:ph type="sldNum" sz="quarter" idx="12"/>
          </p:nvPr>
        </p:nvSpPr>
        <p:spPr/>
        <p:txBody>
          <a:bodyPr/>
          <a:lstStyle/>
          <a:p>
            <a:fld id="{E33F180C-7AC5-428A-9DBB-8DF57BA31570}" type="slidenum">
              <a:rPr lang="en-GB" smtClean="0"/>
              <a:t>59</a:t>
            </a:fld>
            <a:endParaRPr lang="en-GB"/>
          </a:p>
        </p:txBody>
      </p:sp>
      <p:sp>
        <p:nvSpPr>
          <p:cNvPr id="5" name="Title 4">
            <a:extLst>
              <a:ext uri="{FF2B5EF4-FFF2-40B4-BE49-F238E27FC236}">
                <a16:creationId xmlns:a16="http://schemas.microsoft.com/office/drawing/2014/main" id="{5A079110-EFA7-7C1A-F030-14779A56C298}"/>
              </a:ext>
            </a:extLst>
          </p:cNvPr>
          <p:cNvSpPr>
            <a:spLocks noGrp="1"/>
          </p:cNvSpPr>
          <p:nvPr>
            <p:ph type="title"/>
          </p:nvPr>
        </p:nvSpPr>
        <p:spPr/>
        <p:txBody>
          <a:bodyPr/>
          <a:lstStyle/>
          <a:p>
            <a:r>
              <a:rPr lang="en-GB" dirty="0"/>
              <a:t>CMake Packages</a:t>
            </a:r>
          </a:p>
        </p:txBody>
      </p:sp>
      <p:grpSp>
        <p:nvGrpSpPr>
          <p:cNvPr id="10" name="Group 9">
            <a:extLst>
              <a:ext uri="{FF2B5EF4-FFF2-40B4-BE49-F238E27FC236}">
                <a16:creationId xmlns:a16="http://schemas.microsoft.com/office/drawing/2014/main" id="{4BBCB8BE-8A28-68E3-9116-767261EB0634}"/>
              </a:ext>
            </a:extLst>
          </p:cNvPr>
          <p:cNvGrpSpPr/>
          <p:nvPr/>
        </p:nvGrpSpPr>
        <p:grpSpPr>
          <a:xfrm>
            <a:off x="7255605" y="1825625"/>
            <a:ext cx="3014790" cy="1551088"/>
            <a:chOff x="1730691" y="5186173"/>
            <a:chExt cx="3014790" cy="1551088"/>
          </a:xfrm>
        </p:grpSpPr>
        <p:pic>
          <p:nvPicPr>
            <p:cNvPr id="8" name="Picture 7">
              <a:extLst>
                <a:ext uri="{FF2B5EF4-FFF2-40B4-BE49-F238E27FC236}">
                  <a16:creationId xmlns:a16="http://schemas.microsoft.com/office/drawing/2014/main" id="{1CA55A8B-B803-3358-734B-0D1177BB197E}"/>
                </a:ext>
              </a:extLst>
            </p:cNvPr>
            <p:cNvPicPr>
              <a:picLocks noChangeAspect="1"/>
            </p:cNvPicPr>
            <p:nvPr/>
          </p:nvPicPr>
          <p:blipFill>
            <a:blip r:embed="rId6"/>
            <a:stretch>
              <a:fillRect/>
            </a:stretch>
          </p:blipFill>
          <p:spPr>
            <a:xfrm>
              <a:off x="1730691" y="5186173"/>
              <a:ext cx="3014790" cy="1551088"/>
            </a:xfrm>
            <a:prstGeom prst="rect">
              <a:avLst/>
            </a:prstGeom>
          </p:spPr>
        </p:pic>
        <p:sp>
          <p:nvSpPr>
            <p:cNvPr id="9" name="Rectangle 8">
              <a:extLst>
                <a:ext uri="{FF2B5EF4-FFF2-40B4-BE49-F238E27FC236}">
                  <a16:creationId xmlns:a16="http://schemas.microsoft.com/office/drawing/2014/main" id="{9E17D5BF-534C-6EC7-DB47-815D58AA1FB0}"/>
                </a:ext>
              </a:extLst>
            </p:cNvPr>
            <p:cNvSpPr/>
            <p:nvPr/>
          </p:nvSpPr>
          <p:spPr>
            <a:xfrm>
              <a:off x="1837498" y="5343525"/>
              <a:ext cx="2801177" cy="11273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179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6AFF-046F-D8DC-8F58-EF096D1A2CED}"/>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128E0C40-4A7B-0977-D01E-CA8C980997CD}"/>
              </a:ext>
            </a:extLst>
          </p:cNvPr>
          <p:cNvSpPr>
            <a:spLocks noGrp="1"/>
          </p:cNvSpPr>
          <p:nvPr>
            <p:ph type="subTitle" idx="1"/>
          </p:nvPr>
        </p:nvSpPr>
        <p:spPr/>
        <p:txBody>
          <a:bodyPr/>
          <a:lstStyle/>
          <a:p>
            <a:r>
              <a:rPr lang="en-GB" dirty="0"/>
              <a:t>ROS Namespaces</a:t>
            </a:r>
          </a:p>
        </p:txBody>
      </p:sp>
    </p:spTree>
    <p:extLst>
      <p:ext uri="{BB962C8B-B14F-4D97-AF65-F5344CB8AC3E}">
        <p14:creationId xmlns:p14="http://schemas.microsoft.com/office/powerpoint/2010/main" val="2730694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D9EC1A-5EE3-274D-20B5-3609787C6F4A}"/>
              </a:ext>
            </a:extLst>
          </p:cNvPr>
          <p:cNvSpPr>
            <a:spLocks noGrp="1"/>
          </p:cNvSpPr>
          <p:nvPr>
            <p:ph sz="half" idx="1"/>
          </p:nvPr>
        </p:nvSpPr>
        <p:spPr/>
        <p:txBody>
          <a:bodyPr>
            <a:normAutofit fontScale="77500" lnSpcReduction="20000"/>
          </a:bodyPr>
          <a:lstStyle/>
          <a:p>
            <a:pPr>
              <a:lnSpc>
                <a:spcPct val="160000"/>
              </a:lnSpc>
            </a:pPr>
            <a:r>
              <a:rPr lang="en-GB" sz="2200" dirty="0"/>
              <a:t>Package manifest file.</a:t>
            </a:r>
          </a:p>
          <a:p>
            <a:pPr>
              <a:lnSpc>
                <a:spcPct val="160000"/>
              </a:lnSpc>
            </a:pPr>
            <a:r>
              <a:rPr lang="en-GB" sz="2200" dirty="0"/>
              <a:t>Contains the metadata of the package.</a:t>
            </a:r>
          </a:p>
          <a:p>
            <a:pPr>
              <a:lnSpc>
                <a:spcPct val="160000"/>
              </a:lnSpc>
            </a:pPr>
            <a:r>
              <a:rPr lang="en-GB" sz="2200" dirty="0"/>
              <a:t>XML File that must be included with any catkin-compliant package.</a:t>
            </a:r>
          </a:p>
          <a:p>
            <a:pPr>
              <a:lnSpc>
                <a:spcPct val="160000"/>
              </a:lnSpc>
            </a:pPr>
            <a:r>
              <a:rPr lang="en-US" sz="2200" dirty="0"/>
              <a:t>Defines the properties about the package such as the package name, version numbers, authors, maintainers, and dependencies on other catkin packages.</a:t>
            </a:r>
          </a:p>
          <a:p>
            <a:pPr>
              <a:lnSpc>
                <a:spcPct val="160000"/>
              </a:lnSpc>
            </a:pPr>
            <a:r>
              <a:rPr lang="en-GB" sz="2200" dirty="0"/>
              <a:t>More information about Package.xml files can be found </a:t>
            </a:r>
            <a:r>
              <a:rPr lang="en-GB" sz="2200" dirty="0">
                <a:hlinkClick r:id="rId2"/>
              </a:rPr>
              <a:t>here</a:t>
            </a:r>
            <a:r>
              <a:rPr lang="en-GB" sz="2200" dirty="0"/>
              <a:t>, </a:t>
            </a:r>
            <a:r>
              <a:rPr lang="en-GB" sz="2200" dirty="0">
                <a:hlinkClick r:id="rId3"/>
              </a:rPr>
              <a:t>here</a:t>
            </a:r>
            <a:r>
              <a:rPr lang="en-GB" sz="2200" dirty="0"/>
              <a:t> and </a:t>
            </a:r>
            <a:r>
              <a:rPr lang="en-GB" sz="2200" dirty="0">
                <a:hlinkClick r:id="rId4"/>
              </a:rPr>
              <a:t>here</a:t>
            </a:r>
            <a:r>
              <a:rPr lang="en-GB" sz="2200" dirty="0"/>
              <a:t>.</a:t>
            </a:r>
            <a:endParaRPr lang="en-US" sz="2200" dirty="0"/>
          </a:p>
        </p:txBody>
      </p:sp>
      <p:pic>
        <p:nvPicPr>
          <p:cNvPr id="5" name="Content Placeholder 4">
            <a:extLst>
              <a:ext uri="{FF2B5EF4-FFF2-40B4-BE49-F238E27FC236}">
                <a16:creationId xmlns:a16="http://schemas.microsoft.com/office/drawing/2014/main" id="{48A0D6AB-7203-7325-3D6A-5CBFA05F26EF}"/>
              </a:ext>
            </a:extLst>
          </p:cNvPr>
          <p:cNvPicPr>
            <a:picLocks noGrp="1" noChangeAspect="1"/>
          </p:cNvPicPr>
          <p:nvPr>
            <p:ph sz="half" idx="2"/>
          </p:nvPr>
        </p:nvPicPr>
        <p:blipFill>
          <a:blip r:embed="rId5"/>
          <a:stretch>
            <a:fillRect/>
          </a:stretch>
        </p:blipFill>
        <p:spPr>
          <a:xfrm>
            <a:off x="5952134" y="2476002"/>
            <a:ext cx="6239866" cy="3200641"/>
          </a:xfrm>
          <a:prstGeom prst="rect">
            <a:avLst/>
          </a:prstGeom>
        </p:spPr>
      </p:pic>
      <p:sp>
        <p:nvSpPr>
          <p:cNvPr id="4" name="Title 3">
            <a:extLst>
              <a:ext uri="{FF2B5EF4-FFF2-40B4-BE49-F238E27FC236}">
                <a16:creationId xmlns:a16="http://schemas.microsoft.com/office/drawing/2014/main" id="{B1731072-E895-8773-4AB4-DF1D56DBB7CB}"/>
              </a:ext>
            </a:extLst>
          </p:cNvPr>
          <p:cNvSpPr>
            <a:spLocks noGrp="1"/>
          </p:cNvSpPr>
          <p:nvPr>
            <p:ph type="title"/>
          </p:nvPr>
        </p:nvSpPr>
        <p:spPr/>
        <p:txBody>
          <a:bodyPr/>
          <a:lstStyle/>
          <a:p>
            <a:pPr marL="0" indent="0">
              <a:lnSpc>
                <a:spcPct val="160000"/>
              </a:lnSpc>
              <a:buNone/>
            </a:pPr>
            <a:r>
              <a:rPr lang="en-US" sz="4400" dirty="0">
                <a:latin typeface="Nexa-Bold" panose="01000000000000000000" pitchFamily="2" charset="0"/>
              </a:rPr>
              <a:t>Package.xml File</a:t>
            </a:r>
          </a:p>
        </p:txBody>
      </p:sp>
      <p:sp>
        <p:nvSpPr>
          <p:cNvPr id="3" name="Slide Number Placeholder 2">
            <a:extLst>
              <a:ext uri="{FF2B5EF4-FFF2-40B4-BE49-F238E27FC236}">
                <a16:creationId xmlns:a16="http://schemas.microsoft.com/office/drawing/2014/main" id="{3411DA5C-C38A-3597-6C02-919122679A8E}"/>
              </a:ext>
            </a:extLst>
          </p:cNvPr>
          <p:cNvSpPr>
            <a:spLocks noGrp="1"/>
          </p:cNvSpPr>
          <p:nvPr>
            <p:ph type="sldNum" sz="quarter" idx="12"/>
          </p:nvPr>
        </p:nvSpPr>
        <p:spPr/>
        <p:txBody>
          <a:bodyPr/>
          <a:lstStyle/>
          <a:p>
            <a:fld id="{E33F180C-7AC5-428A-9DBB-8DF57BA31570}" type="slidenum">
              <a:rPr lang="en-GB" smtClean="0"/>
              <a:t>60</a:t>
            </a:fld>
            <a:endParaRPr lang="en-GB"/>
          </a:p>
        </p:txBody>
      </p:sp>
    </p:spTree>
    <p:extLst>
      <p:ext uri="{BB962C8B-B14F-4D97-AF65-F5344CB8AC3E}">
        <p14:creationId xmlns:p14="http://schemas.microsoft.com/office/powerpoint/2010/main" val="3398184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303E-101F-6280-690F-0AEFE129FF6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131D06-DB52-66F8-C756-B7139A703A4E}"/>
              </a:ext>
            </a:extLst>
          </p:cNvPr>
          <p:cNvSpPr>
            <a:spLocks noGrp="1"/>
          </p:cNvSpPr>
          <p:nvPr>
            <p:ph sz="half" idx="1"/>
          </p:nvPr>
        </p:nvSpPr>
        <p:spPr/>
        <p:txBody>
          <a:bodyPr>
            <a:normAutofit fontScale="70000" lnSpcReduction="20000"/>
          </a:bodyPr>
          <a:lstStyle/>
          <a:p>
            <a:pPr>
              <a:lnSpc>
                <a:spcPct val="160000"/>
              </a:lnSpc>
            </a:pPr>
            <a:r>
              <a:rPr lang="en-GB" sz="2000" b="1" dirty="0" err="1"/>
              <a:t>exec_depend</a:t>
            </a:r>
            <a:r>
              <a:rPr lang="en-GB" sz="2000" b="1" dirty="0"/>
              <a:t>: </a:t>
            </a:r>
            <a:r>
              <a:rPr lang="en-US" sz="2000" dirty="0"/>
              <a:t>Packages required at runtime. The most common dependency for a python-only package. If your package or </a:t>
            </a:r>
            <a:r>
              <a:rPr lang="en-US" sz="2000" dirty="0" err="1"/>
              <a:t>launchfile</a:t>
            </a:r>
            <a:r>
              <a:rPr lang="en-US" sz="2000" dirty="0"/>
              <a:t> imports/runs code from another package.</a:t>
            </a:r>
          </a:p>
          <a:p>
            <a:pPr>
              <a:lnSpc>
                <a:spcPct val="160000"/>
              </a:lnSpc>
            </a:pPr>
            <a:r>
              <a:rPr lang="en-GB" sz="2000" b="1" dirty="0" err="1"/>
              <a:t>build_depend</a:t>
            </a:r>
            <a:r>
              <a:rPr lang="en-GB" sz="2000" dirty="0"/>
              <a:t>: </a:t>
            </a:r>
            <a:r>
              <a:rPr lang="en-US" sz="2000" dirty="0"/>
              <a:t>Package required at build time. Python packages usually do not require this. Some exceptions is when you depend upon messages, services or other packages.</a:t>
            </a:r>
            <a:endParaRPr lang="en-GB" sz="2000" dirty="0"/>
          </a:p>
          <a:p>
            <a:pPr>
              <a:lnSpc>
                <a:spcPct val="160000"/>
              </a:lnSpc>
            </a:pPr>
            <a:r>
              <a:rPr lang="en-GB" sz="2000" b="1" dirty="0">
                <a:solidFill>
                  <a:schemeClr val="bg1">
                    <a:lumMod val="50000"/>
                  </a:schemeClr>
                </a:solidFill>
              </a:rPr>
              <a:t>build_export_depend</a:t>
            </a:r>
            <a:r>
              <a:rPr lang="en-GB" sz="2000" b="1" dirty="0"/>
              <a:t>: </a:t>
            </a:r>
            <a:r>
              <a:rPr lang="en-GB" sz="2000" dirty="0"/>
              <a:t>S</a:t>
            </a:r>
            <a:r>
              <a:rPr lang="en-US" sz="2000" dirty="0" err="1"/>
              <a:t>pecify</a:t>
            </a:r>
            <a:r>
              <a:rPr lang="en-US" sz="2000" dirty="0"/>
              <a:t> which packages are needed to build libraries against this package. This is the case when you transitively include their headers in public headers in this package</a:t>
            </a:r>
            <a:endParaRPr lang="en-GB" sz="2000" dirty="0"/>
          </a:p>
        </p:txBody>
      </p:sp>
      <p:sp>
        <p:nvSpPr>
          <p:cNvPr id="3" name="Slide Number Placeholder 2">
            <a:extLst>
              <a:ext uri="{FF2B5EF4-FFF2-40B4-BE49-F238E27FC236}">
                <a16:creationId xmlns:a16="http://schemas.microsoft.com/office/drawing/2014/main" id="{767028BF-CB1E-B303-C2D6-44BEB8FD947F}"/>
              </a:ext>
            </a:extLst>
          </p:cNvPr>
          <p:cNvSpPr>
            <a:spLocks noGrp="1"/>
          </p:cNvSpPr>
          <p:nvPr>
            <p:ph type="sldNum" sz="quarter" idx="12"/>
          </p:nvPr>
        </p:nvSpPr>
        <p:spPr/>
        <p:txBody>
          <a:bodyPr/>
          <a:lstStyle/>
          <a:p>
            <a:fld id="{E33F180C-7AC5-428A-9DBB-8DF57BA31570}" type="slidenum">
              <a:rPr lang="en-GB" smtClean="0"/>
              <a:t>61</a:t>
            </a:fld>
            <a:endParaRPr lang="en-GB"/>
          </a:p>
        </p:txBody>
      </p:sp>
      <p:sp>
        <p:nvSpPr>
          <p:cNvPr id="4" name="Title 3">
            <a:extLst>
              <a:ext uri="{FF2B5EF4-FFF2-40B4-BE49-F238E27FC236}">
                <a16:creationId xmlns:a16="http://schemas.microsoft.com/office/drawing/2014/main" id="{FD16175A-11CF-6FC3-1F17-ACE41FDDC05C}"/>
              </a:ext>
            </a:extLst>
          </p:cNvPr>
          <p:cNvSpPr>
            <a:spLocks noGrp="1"/>
          </p:cNvSpPr>
          <p:nvPr>
            <p:ph type="title"/>
          </p:nvPr>
        </p:nvSpPr>
        <p:spPr/>
        <p:txBody>
          <a:bodyPr>
            <a:normAutofit fontScale="90000"/>
          </a:bodyPr>
          <a:lstStyle/>
          <a:p>
            <a:pPr marL="0" indent="0">
              <a:lnSpc>
                <a:spcPct val="160000"/>
              </a:lnSpc>
              <a:buNone/>
            </a:pPr>
            <a:r>
              <a:rPr lang="en-US" sz="4400" dirty="0">
                <a:latin typeface="Nexa-Bold" panose="01000000000000000000" pitchFamily="2" charset="0"/>
              </a:rPr>
              <a:t>Package.xml File Dependencies</a:t>
            </a:r>
          </a:p>
        </p:txBody>
      </p:sp>
      <p:pic>
        <p:nvPicPr>
          <p:cNvPr id="9" name="Content Placeholder 8">
            <a:extLst>
              <a:ext uri="{FF2B5EF4-FFF2-40B4-BE49-F238E27FC236}">
                <a16:creationId xmlns:a16="http://schemas.microsoft.com/office/drawing/2014/main" id="{461A7902-6352-E66D-3161-F8D5E3951D7B}"/>
              </a:ext>
            </a:extLst>
          </p:cNvPr>
          <p:cNvPicPr>
            <a:picLocks noGrp="1" noChangeAspect="1"/>
          </p:cNvPicPr>
          <p:nvPr>
            <p:ph sz="half" idx="2"/>
          </p:nvPr>
        </p:nvPicPr>
        <p:blipFill>
          <a:blip r:embed="rId3"/>
          <a:stretch>
            <a:fillRect/>
          </a:stretch>
        </p:blipFill>
        <p:spPr>
          <a:xfrm>
            <a:off x="6096000" y="2082800"/>
            <a:ext cx="6109474" cy="3546475"/>
          </a:xfrm>
          <a:prstGeom prst="rect">
            <a:avLst/>
          </a:prstGeom>
        </p:spPr>
      </p:pic>
    </p:spTree>
    <p:extLst>
      <p:ext uri="{BB962C8B-B14F-4D97-AF65-F5344CB8AC3E}">
        <p14:creationId xmlns:p14="http://schemas.microsoft.com/office/powerpoint/2010/main" val="3230926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E7911-B88C-6BAD-27B0-239B20253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3B0781-AB19-ED11-9D77-4CD37475ECE8}"/>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B40096F4-692B-95A4-58DA-227425CB4FDB}"/>
              </a:ext>
            </a:extLst>
          </p:cNvPr>
          <p:cNvSpPr>
            <a:spLocks noGrp="1"/>
          </p:cNvSpPr>
          <p:nvPr>
            <p:ph type="subTitle" idx="1"/>
          </p:nvPr>
        </p:nvSpPr>
        <p:spPr/>
        <p:txBody>
          <a:bodyPr/>
          <a:lstStyle/>
          <a:p>
            <a:r>
              <a:rPr lang="en-GB" dirty="0"/>
              <a:t>Custom Interface Services</a:t>
            </a:r>
          </a:p>
        </p:txBody>
      </p:sp>
    </p:spTree>
    <p:extLst>
      <p:ext uri="{BB962C8B-B14F-4D97-AF65-F5344CB8AC3E}">
        <p14:creationId xmlns:p14="http://schemas.microsoft.com/office/powerpoint/2010/main" val="947558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A3B4D-8C9F-96A7-F30A-DEC5D2320303}"/>
              </a:ext>
            </a:extLst>
          </p:cNvPr>
          <p:cNvSpPr>
            <a:spLocks noGrp="1"/>
          </p:cNvSpPr>
          <p:nvPr>
            <p:ph sz="half" idx="1"/>
          </p:nvPr>
        </p:nvSpPr>
        <p:spPr/>
        <p:txBody>
          <a:bodyPr>
            <a:normAutofit fontScale="92500"/>
          </a:bodyPr>
          <a:lstStyle/>
          <a:p>
            <a:pPr marL="0" indent="0">
              <a:lnSpc>
                <a:spcPct val="150000"/>
              </a:lnSpc>
              <a:buNone/>
            </a:pPr>
            <a:r>
              <a:rPr lang="en-US" sz="1800" dirty="0">
                <a:latin typeface="Nexa-Bold" panose="01000000000000000000" pitchFamily="2" charset="0"/>
              </a:rPr>
              <a:t>Requirements</a:t>
            </a:r>
          </a:p>
          <a:p>
            <a:pPr>
              <a:lnSpc>
                <a:spcPct val="150000"/>
              </a:lnSpc>
            </a:pPr>
            <a:r>
              <a:rPr lang="en-US" sz="1600" dirty="0"/>
              <a:t>For this activity, the previously modified </a:t>
            </a:r>
            <a:r>
              <a:rPr lang="en-US" sz="1600" dirty="0" err="1"/>
              <a:t>motor_control</a:t>
            </a:r>
            <a:r>
              <a:rPr lang="en-US" sz="1600" dirty="0"/>
              <a:t> package will be used.</a:t>
            </a:r>
          </a:p>
          <a:p>
            <a:pPr marL="0" indent="0">
              <a:lnSpc>
                <a:spcPct val="150000"/>
              </a:lnSpc>
              <a:buNone/>
            </a:pPr>
            <a:r>
              <a:rPr lang="en-US" sz="1600" dirty="0">
                <a:latin typeface="Nexa-Bold" panose="01000000000000000000" pitchFamily="2" charset="0"/>
              </a:rPr>
              <a:t>Objective</a:t>
            </a:r>
          </a:p>
          <a:p>
            <a:pPr>
              <a:lnSpc>
                <a:spcPct val="150000"/>
              </a:lnSpc>
            </a:pPr>
            <a:r>
              <a:rPr lang="en-US" sz="1600" dirty="0"/>
              <a:t>The objective in tis activity is to set a simple service between the </a:t>
            </a:r>
            <a:r>
              <a:rPr lang="en-US" sz="1600" dirty="0" err="1"/>
              <a:t>set_point</a:t>
            </a:r>
            <a:r>
              <a:rPr lang="en-US" sz="1600" dirty="0"/>
              <a:t> generator and the </a:t>
            </a:r>
            <a:r>
              <a:rPr lang="en-US" sz="1600" dirty="0" err="1"/>
              <a:t>dc_motor</a:t>
            </a:r>
            <a:r>
              <a:rPr lang="en-US" sz="1600" dirty="0"/>
              <a:t> node to start and stop the </a:t>
            </a:r>
            <a:r>
              <a:rPr lang="en-US" sz="1600" dirty="0" err="1"/>
              <a:t>dc_motor</a:t>
            </a:r>
            <a:r>
              <a:rPr lang="en-US" sz="1600" dirty="0"/>
              <a:t> node.</a:t>
            </a:r>
          </a:p>
          <a:p>
            <a:pPr>
              <a:lnSpc>
                <a:spcPct val="150000"/>
              </a:lnSpc>
            </a:pPr>
            <a:r>
              <a:rPr lang="en-US" sz="1600" dirty="0"/>
              <a:t>For this activity, a server will be set in the </a:t>
            </a:r>
            <a:r>
              <a:rPr lang="en-US" sz="1600" dirty="0" err="1"/>
              <a:t>dc_motor</a:t>
            </a:r>
            <a:r>
              <a:rPr lang="en-US" sz="1600" dirty="0"/>
              <a:t> node and a client on the </a:t>
            </a:r>
            <a:r>
              <a:rPr lang="en-US" sz="1600" dirty="0" err="1"/>
              <a:t>set_point</a:t>
            </a:r>
            <a:r>
              <a:rPr lang="en-US" sz="1600" dirty="0"/>
              <a:t> node.</a:t>
            </a:r>
          </a:p>
          <a:p>
            <a:pPr>
              <a:lnSpc>
                <a:spcPct val="150000"/>
              </a:lnSpc>
            </a:pPr>
            <a:r>
              <a:rPr lang="en-US" sz="1600" dirty="0"/>
              <a:t>A custom interface will be used for this activity.</a:t>
            </a:r>
            <a:endParaRPr lang="en-GB" sz="1600" dirty="0"/>
          </a:p>
        </p:txBody>
      </p:sp>
      <p:sp>
        <p:nvSpPr>
          <p:cNvPr id="3" name="Content Placeholder 2">
            <a:extLst>
              <a:ext uri="{FF2B5EF4-FFF2-40B4-BE49-F238E27FC236}">
                <a16:creationId xmlns:a16="http://schemas.microsoft.com/office/drawing/2014/main" id="{E0A802A9-8AC6-AD4A-7F21-B43FEAF0072D}"/>
              </a:ext>
            </a:extLst>
          </p:cNvPr>
          <p:cNvSpPr>
            <a:spLocks noGrp="1"/>
          </p:cNvSpPr>
          <p:nvPr>
            <p:ph sz="half" idx="2"/>
          </p:nvPr>
        </p:nvSpPr>
        <p:spPr/>
        <p:txBody>
          <a:bodyPr>
            <a:normAutofit/>
          </a:bodyPr>
          <a:lstStyle/>
          <a:p>
            <a:pPr marL="0" indent="0">
              <a:lnSpc>
                <a:spcPct val="160000"/>
              </a:lnSpc>
              <a:buNone/>
            </a:pPr>
            <a:r>
              <a:rPr lang="en-GB" sz="1700" dirty="0">
                <a:latin typeface="Nexa-Bold" panose="01000000000000000000" pitchFamily="2" charset="0"/>
              </a:rPr>
              <a:t>Custom Interface Package</a:t>
            </a:r>
          </a:p>
          <a:p>
            <a:pPr>
              <a:lnSpc>
                <a:spcPct val="160000"/>
              </a:lnSpc>
            </a:pPr>
            <a:r>
              <a:rPr lang="en-GB" sz="1500" dirty="0"/>
              <a:t>Create a CMake “</a:t>
            </a:r>
            <a:r>
              <a:rPr lang="en-GB" sz="1500" dirty="0" err="1"/>
              <a:t>custom_interfaces</a:t>
            </a:r>
            <a:r>
              <a:rPr lang="en-GB" sz="1500" dirty="0"/>
              <a:t>” package</a:t>
            </a:r>
          </a:p>
          <a:p>
            <a:pPr>
              <a:lnSpc>
                <a:spcPct val="160000"/>
              </a:lnSpc>
            </a:pPr>
            <a:endParaRPr lang="en-GB" sz="1500" dirty="0"/>
          </a:p>
          <a:p>
            <a:pPr>
              <a:lnSpc>
                <a:spcPct val="160000"/>
              </a:lnSpc>
            </a:pPr>
            <a:endParaRPr lang="en-GB" sz="1500" dirty="0"/>
          </a:p>
          <a:p>
            <a:pPr>
              <a:lnSpc>
                <a:spcPct val="160000"/>
              </a:lnSpc>
            </a:pPr>
            <a:r>
              <a:rPr lang="en-US" sz="1600" dirty="0"/>
              <a:t>Make a folder called </a:t>
            </a:r>
            <a:r>
              <a:rPr lang="en-US" sz="1600" dirty="0" err="1"/>
              <a:t>srv</a:t>
            </a:r>
            <a:r>
              <a:rPr lang="en-US" sz="1600" dirty="0"/>
              <a:t> inside the “</a:t>
            </a:r>
            <a:r>
              <a:rPr lang="en-US" sz="1600" dirty="0" err="1"/>
              <a:t>custom_interfaces</a:t>
            </a:r>
            <a:r>
              <a:rPr lang="en-US" sz="1600" dirty="0"/>
              <a:t>” package and a Service interface called </a:t>
            </a:r>
            <a:r>
              <a:rPr lang="en-US" sz="1600" dirty="0" err="1"/>
              <a:t>SetProcessBool.srv</a:t>
            </a:r>
            <a:r>
              <a:rPr lang="en-US" sz="1600" dirty="0"/>
              <a:t>.</a:t>
            </a: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3E86BA6D-CB95-D2D9-89C4-3F1F6A859226}"/>
              </a:ext>
            </a:extLst>
          </p:cNvPr>
          <p:cNvSpPr>
            <a:spLocks noGrp="1"/>
          </p:cNvSpPr>
          <p:nvPr>
            <p:ph type="sldNum" sz="quarter" idx="12"/>
          </p:nvPr>
        </p:nvSpPr>
        <p:spPr/>
        <p:txBody>
          <a:bodyPr/>
          <a:lstStyle/>
          <a:p>
            <a:fld id="{E33F180C-7AC5-428A-9DBB-8DF57BA31570}" type="slidenum">
              <a:rPr lang="en-GB" smtClean="0"/>
              <a:t>63</a:t>
            </a:fld>
            <a:endParaRPr lang="en-GB" dirty="0"/>
          </a:p>
        </p:txBody>
      </p:sp>
      <p:sp>
        <p:nvSpPr>
          <p:cNvPr id="5" name="Title 4">
            <a:extLst>
              <a:ext uri="{FF2B5EF4-FFF2-40B4-BE49-F238E27FC236}">
                <a16:creationId xmlns:a16="http://schemas.microsoft.com/office/drawing/2014/main" id="{50952879-F2AA-06FF-8376-EACDC0910994}"/>
              </a:ext>
            </a:extLst>
          </p:cNvPr>
          <p:cNvSpPr>
            <a:spLocks noGrp="1"/>
          </p:cNvSpPr>
          <p:nvPr>
            <p:ph type="title"/>
          </p:nvPr>
        </p:nvSpPr>
        <p:spPr/>
        <p:txBody>
          <a:bodyPr/>
          <a:lstStyle/>
          <a:p>
            <a:r>
              <a:rPr lang="en-GB" dirty="0"/>
              <a:t>Activity 3 – Custom Interface Services (Custom Interface)</a:t>
            </a:r>
          </a:p>
        </p:txBody>
      </p:sp>
      <p:sp>
        <p:nvSpPr>
          <p:cNvPr id="6" name="Rectangle 3">
            <a:extLst>
              <a:ext uri="{FF2B5EF4-FFF2-40B4-BE49-F238E27FC236}">
                <a16:creationId xmlns:a16="http://schemas.microsoft.com/office/drawing/2014/main" id="{7AD38B7C-6458-7611-D459-2EB41A2ABD80}"/>
              </a:ext>
            </a:extLst>
          </p:cNvPr>
          <p:cNvSpPr>
            <a:spLocks noChangeArrowheads="1"/>
          </p:cNvSpPr>
          <p:nvPr/>
        </p:nvSpPr>
        <p:spPr bwMode="auto">
          <a:xfrm>
            <a:off x="6172200" y="2761643"/>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altLang="en-US" sz="1200" dirty="0">
                <a:solidFill>
                  <a:srgbClr val="333333"/>
                </a:solidFill>
                <a:latin typeface="Consolas" panose="020B0609020204030204" pitchFamily="49" charset="0"/>
              </a:rPr>
              <a:t>$ cd ~/ros2_ws/</a:t>
            </a:r>
            <a:r>
              <a:rPr lang="en-US" altLang="en-US" sz="1200" dirty="0" err="1">
                <a:solidFill>
                  <a:srgbClr val="333333"/>
                </a:solidFill>
                <a:latin typeface="Consolas" panose="020B0609020204030204" pitchFamily="49" charset="0"/>
              </a:rPr>
              <a:t>src</a:t>
            </a:r>
            <a:endParaRPr lang="en-US" sz="1200" dirty="0">
              <a:latin typeface="Consolas" panose="020B0609020204030204" pitchFamily="49" charset="0"/>
            </a:endParaRPr>
          </a:p>
          <a:p>
            <a:pPr lvl="1"/>
            <a:r>
              <a:rPr lang="en-US" sz="1200" dirty="0">
                <a:latin typeface="Consolas" panose="020B0609020204030204" pitchFamily="49" charset="0"/>
              </a:rPr>
              <a:t>$ ros2 pkg create --build-type </a:t>
            </a:r>
            <a:r>
              <a:rPr lang="en-US" sz="1200" dirty="0" err="1">
                <a:latin typeface="Consolas" panose="020B0609020204030204" pitchFamily="49" charset="0"/>
              </a:rPr>
              <a:t>ament_cmake</a:t>
            </a:r>
            <a:r>
              <a:rPr lang="en-US" sz="1200" dirty="0">
                <a:latin typeface="Consolas" panose="020B0609020204030204" pitchFamily="49" charset="0"/>
              </a:rPr>
              <a:t> </a:t>
            </a:r>
            <a:r>
              <a:rPr lang="en-US" sz="1200" dirty="0" err="1">
                <a:latin typeface="Consolas" panose="020B0609020204030204" pitchFamily="49" charset="0"/>
              </a:rPr>
              <a:t>custom_interfaces</a:t>
            </a:r>
            <a:r>
              <a:rPr lang="en-US" sz="1200" dirty="0">
                <a:latin typeface="Consolas" panose="020B0609020204030204" pitchFamily="49" charset="0"/>
              </a:rPr>
              <a:t> --dependencies std_msgs geometry_msgs --license Apache-2.0</a:t>
            </a:r>
          </a:p>
        </p:txBody>
      </p:sp>
      <p:sp>
        <p:nvSpPr>
          <p:cNvPr id="7" name="Rectangle 3">
            <a:extLst>
              <a:ext uri="{FF2B5EF4-FFF2-40B4-BE49-F238E27FC236}">
                <a16:creationId xmlns:a16="http://schemas.microsoft.com/office/drawing/2014/main" id="{6F1ACC65-039F-4C5D-143A-7CF3FBC7D304}"/>
              </a:ext>
            </a:extLst>
          </p:cNvPr>
          <p:cNvSpPr>
            <a:spLocks noChangeArrowheads="1"/>
          </p:cNvSpPr>
          <p:nvPr/>
        </p:nvSpPr>
        <p:spPr bwMode="auto">
          <a:xfrm>
            <a:off x="6172200" y="5226192"/>
            <a:ext cx="5181600" cy="43343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sz="1200" dirty="0">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200" b="0" i="0" u="none" strike="noStrike" cap="none" normalizeH="0" baseline="0" dirty="0" err="1">
                <a:ln>
                  <a:noFill/>
                </a:ln>
                <a:solidFill>
                  <a:srgbClr val="333333"/>
                </a:solidFill>
                <a:effectLst/>
                <a:latin typeface="Consolas" panose="020B0609020204030204" pitchFamily="49" charset="0"/>
              </a:rPr>
              <a:t>mkdir</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200" b="0" i="0" u="none" strike="noStrike" cap="none" normalizeH="0" baseline="0" dirty="0" err="1">
                <a:ln>
                  <a:noFill/>
                </a:ln>
                <a:solidFill>
                  <a:srgbClr val="333333"/>
                </a:solidFill>
                <a:effectLst/>
                <a:latin typeface="Consolas" panose="020B0609020204030204" pitchFamily="49" charset="0"/>
              </a:rPr>
              <a:t>custom_interfaces</a:t>
            </a:r>
            <a:r>
              <a:rPr kumimoji="0" lang="en-US" altLang="en-US" sz="1200" b="0" i="0" u="none" strike="noStrike" cap="none" normalizeH="0" baseline="0" dirty="0">
                <a:ln>
                  <a:noFill/>
                </a:ln>
                <a:solidFill>
                  <a:srgbClr val="333333"/>
                </a:solidFill>
                <a:effectLst/>
                <a:latin typeface="Consolas" panose="020B0609020204030204" pitchFamily="49" charset="0"/>
              </a:rPr>
              <a:t>/</a:t>
            </a:r>
            <a:r>
              <a:rPr kumimoji="0" lang="en-US" altLang="en-US" sz="1200" b="0" i="0" u="none" strike="noStrike" cap="none" normalizeH="0" baseline="0" dirty="0" err="1">
                <a:ln>
                  <a:noFill/>
                </a:ln>
                <a:solidFill>
                  <a:srgbClr val="333333"/>
                </a:solidFill>
                <a:effectLst/>
                <a:latin typeface="Consolas" panose="020B0609020204030204" pitchFamily="49" charset="0"/>
              </a:rPr>
              <a:t>srv</a:t>
            </a:r>
            <a:r>
              <a:rPr kumimoji="0" lang="en-US" altLang="en-US" sz="1200" b="0" i="0" u="none" strike="noStrike" cap="none" normalizeH="0" baseline="0" dirty="0">
                <a:ln>
                  <a:noFill/>
                </a:ln>
                <a:solidFill>
                  <a:srgbClr val="333333"/>
                </a:solidFill>
                <a:effectLst/>
                <a:latin typeface="Consolas" panose="020B0609020204030204" pitchFamily="49" charset="0"/>
              </a:rPr>
              <a:t> </a:t>
            </a: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touch </a:t>
            </a:r>
            <a:r>
              <a:rPr kumimoji="0" lang="en-US" altLang="en-US" sz="1200" b="0" i="0" u="none" strike="noStrike" cap="none" normalizeH="0" baseline="0" dirty="0" err="1">
                <a:ln>
                  <a:noFill/>
                </a:ln>
                <a:solidFill>
                  <a:srgbClr val="333333"/>
                </a:solidFill>
                <a:effectLst/>
                <a:latin typeface="Consolas" panose="020B0609020204030204" pitchFamily="49" charset="0"/>
              </a:rPr>
              <a:t>custom_interfaces</a:t>
            </a:r>
            <a:r>
              <a:rPr lang="en-US" altLang="en-US" sz="1200" dirty="0">
                <a:solidFill>
                  <a:srgbClr val="333333"/>
                </a:solidFill>
                <a:latin typeface="Consolas" panose="020B0609020204030204" pitchFamily="49" charset="0"/>
              </a:rPr>
              <a:t>/</a:t>
            </a:r>
            <a:r>
              <a:rPr lang="en-US" altLang="en-US" sz="1200" dirty="0" err="1">
                <a:solidFill>
                  <a:srgbClr val="333333"/>
                </a:solidFill>
                <a:latin typeface="Consolas" panose="020B0609020204030204" pitchFamily="49" charset="0"/>
              </a:rPr>
              <a:t>srv</a:t>
            </a:r>
            <a:r>
              <a:rPr lang="en-US" altLang="en-US" sz="1200" dirty="0">
                <a:solidFill>
                  <a:srgbClr val="333333"/>
                </a:solidFill>
                <a:latin typeface="Consolas" panose="020B0609020204030204" pitchFamily="49" charset="0"/>
              </a:rPr>
              <a:t>/</a:t>
            </a:r>
            <a:r>
              <a:rPr lang="en-US" altLang="en-US" sz="1200" dirty="0" err="1">
                <a:solidFill>
                  <a:srgbClr val="333333"/>
                </a:solidFill>
                <a:latin typeface="Consolas" panose="020B0609020204030204" pitchFamily="49" charset="0"/>
              </a:rPr>
              <a:t>SetProcessBool.srv</a:t>
            </a:r>
            <a:endParaRPr kumimoji="0" lang="en-US" altLang="en-US" sz="1200"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302891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E4BD0-955F-5815-180A-C7B6E386EB5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DD3A4E-7C3F-0B0E-E8D6-39A5D59F0471}"/>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Custom Interface Package</a:t>
            </a:r>
          </a:p>
          <a:p>
            <a:pPr>
              <a:lnSpc>
                <a:spcPct val="160000"/>
              </a:lnSpc>
            </a:pPr>
            <a:r>
              <a:rPr lang="en-US" sz="1600" dirty="0"/>
              <a:t>Open the </a:t>
            </a:r>
            <a:r>
              <a:rPr lang="en-US" sz="1600" dirty="0" err="1"/>
              <a:t>SetProcessBool.srv</a:t>
            </a:r>
            <a:r>
              <a:rPr lang="en-US" sz="1600" dirty="0"/>
              <a:t> file and write the following.</a:t>
            </a:r>
          </a:p>
        </p:txBody>
      </p:sp>
      <p:sp>
        <p:nvSpPr>
          <p:cNvPr id="3" name="Content Placeholder 2">
            <a:extLst>
              <a:ext uri="{FF2B5EF4-FFF2-40B4-BE49-F238E27FC236}">
                <a16:creationId xmlns:a16="http://schemas.microsoft.com/office/drawing/2014/main" id="{7A0FACD3-29FE-D909-844E-E5B50C280599}"/>
              </a:ext>
            </a:extLst>
          </p:cNvPr>
          <p:cNvSpPr>
            <a:spLocks noGrp="1"/>
          </p:cNvSpPr>
          <p:nvPr>
            <p:ph sz="half" idx="2"/>
          </p:nvPr>
        </p:nvSpPr>
        <p:spPr/>
        <p:txBody>
          <a:bodyPr>
            <a:normAutofit/>
          </a:bodyPr>
          <a:lstStyle/>
          <a:p>
            <a:pPr>
              <a:lnSpc>
                <a:spcPct val="150000"/>
              </a:lnSpc>
            </a:pPr>
            <a:r>
              <a:rPr lang="en-US" sz="1600" dirty="0"/>
              <a:t>Open CMakeLists.txt and add the following lines and save the file.</a:t>
            </a:r>
            <a:endParaRPr lang="en-GB" sz="1500" dirty="0"/>
          </a:p>
          <a:p>
            <a:pPr>
              <a:lnSpc>
                <a:spcPct val="160000"/>
              </a:lnSpc>
            </a:pP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9CF3265F-FF4A-D13C-C1F7-586EFBCE94D9}"/>
              </a:ext>
            </a:extLst>
          </p:cNvPr>
          <p:cNvSpPr>
            <a:spLocks noGrp="1"/>
          </p:cNvSpPr>
          <p:nvPr>
            <p:ph type="sldNum" sz="quarter" idx="12"/>
          </p:nvPr>
        </p:nvSpPr>
        <p:spPr/>
        <p:txBody>
          <a:bodyPr/>
          <a:lstStyle/>
          <a:p>
            <a:fld id="{E33F180C-7AC5-428A-9DBB-8DF57BA31570}" type="slidenum">
              <a:rPr lang="en-GB" smtClean="0"/>
              <a:t>64</a:t>
            </a:fld>
            <a:endParaRPr lang="en-GB" dirty="0"/>
          </a:p>
        </p:txBody>
      </p:sp>
      <p:sp>
        <p:nvSpPr>
          <p:cNvPr id="5" name="Title 4">
            <a:extLst>
              <a:ext uri="{FF2B5EF4-FFF2-40B4-BE49-F238E27FC236}">
                <a16:creationId xmlns:a16="http://schemas.microsoft.com/office/drawing/2014/main" id="{2F1CADE1-F685-A8BD-E4B9-3DA4011FDAB1}"/>
              </a:ext>
            </a:extLst>
          </p:cNvPr>
          <p:cNvSpPr>
            <a:spLocks noGrp="1"/>
          </p:cNvSpPr>
          <p:nvPr>
            <p:ph type="title"/>
          </p:nvPr>
        </p:nvSpPr>
        <p:spPr/>
        <p:txBody>
          <a:bodyPr/>
          <a:lstStyle/>
          <a:p>
            <a:r>
              <a:rPr lang="en-GB" dirty="0"/>
              <a:t>Activity 3 – Custom Interface Services (Custom Interface)</a:t>
            </a:r>
          </a:p>
        </p:txBody>
      </p:sp>
      <p:sp>
        <p:nvSpPr>
          <p:cNvPr id="8" name="TextBox 7">
            <a:extLst>
              <a:ext uri="{FF2B5EF4-FFF2-40B4-BE49-F238E27FC236}">
                <a16:creationId xmlns:a16="http://schemas.microsoft.com/office/drawing/2014/main" id="{207393C6-7968-6D92-8A38-B12F402F3FEF}"/>
              </a:ext>
            </a:extLst>
          </p:cNvPr>
          <p:cNvSpPr txBox="1"/>
          <p:nvPr/>
        </p:nvSpPr>
        <p:spPr>
          <a:xfrm>
            <a:off x="838200" y="3564407"/>
            <a:ext cx="5181600" cy="2643031"/>
          </a:xfrm>
          <a:prstGeom prst="rect">
            <a:avLst/>
          </a:prstGeom>
          <a:solidFill>
            <a:schemeClr val="tx2">
              <a:lumMod val="50000"/>
            </a:schemeClr>
          </a:solidFill>
        </p:spPr>
        <p:txBody>
          <a:bodyPr wrap="square" rtlCol="0">
            <a:spAutoFit/>
          </a:bodyPr>
          <a:lstStyle/>
          <a:p>
            <a:pPr>
              <a:lnSpc>
                <a:spcPct val="150000"/>
              </a:lnSpc>
            </a:pPr>
            <a:r>
              <a:rPr lang="en-GB" sz="1400" b="0" dirty="0">
                <a:solidFill>
                  <a:srgbClr val="6A9955"/>
                </a:solidFill>
                <a:effectLst/>
                <a:latin typeface="Consolas" panose="020B0609020204030204" pitchFamily="49" charset="0"/>
              </a:rPr>
              <a:t># Custo</a:t>
            </a:r>
            <a:r>
              <a:rPr lang="en-GB" sz="1400" dirty="0">
                <a:solidFill>
                  <a:srgbClr val="6A9955"/>
                </a:solidFill>
                <a:latin typeface="Consolas" panose="020B0609020204030204" pitchFamily="49" charset="0"/>
              </a:rPr>
              <a:t>m Interface</a:t>
            </a:r>
            <a:endParaRPr lang="en-GB" sz="1400" b="0" dirty="0">
              <a:solidFill>
                <a:srgbClr val="6A9955"/>
              </a:solidFill>
              <a:effectLst/>
              <a:latin typeface="Consolas" panose="020B0609020204030204" pitchFamily="49" charset="0"/>
            </a:endParaRPr>
          </a:p>
          <a:p>
            <a:pPr>
              <a:lnSpc>
                <a:spcPct val="150000"/>
              </a:lnSpc>
            </a:pPr>
            <a:r>
              <a:rPr lang="en-GB" sz="1400" dirty="0">
                <a:solidFill>
                  <a:srgbClr val="6A9955"/>
                </a:solidFill>
                <a:latin typeface="Consolas" panose="020B0609020204030204" pitchFamily="49" charset="0"/>
              </a:rPr>
              <a:t># </a:t>
            </a:r>
            <a:r>
              <a:rPr lang="en-GB" sz="1400" b="0" dirty="0">
                <a:solidFill>
                  <a:srgbClr val="6A9955"/>
                </a:solidFill>
                <a:effectLst/>
                <a:latin typeface="Consolas" panose="020B0609020204030204" pitchFamily="49" charset="0"/>
              </a:rPr>
              <a:t>This is a service to set a </a:t>
            </a:r>
            <a:r>
              <a:rPr lang="en-GB" sz="1400" b="0" dirty="0" err="1">
                <a:solidFill>
                  <a:srgbClr val="6A9955"/>
                </a:solidFill>
                <a:effectLst/>
                <a:latin typeface="Consolas" panose="020B0609020204030204" pitchFamily="49" charset="0"/>
              </a:rPr>
              <a:t>boolean</a:t>
            </a:r>
            <a:r>
              <a:rPr lang="en-GB" sz="1400" b="0" dirty="0">
                <a:solidFill>
                  <a:srgbClr val="6A9955"/>
                </a:solidFill>
                <a:effectLst/>
                <a:latin typeface="Consolas" panose="020B0609020204030204" pitchFamily="49" charset="0"/>
              </a:rPr>
              <a:t> value.</a:t>
            </a:r>
            <a:endParaRPr lang="en-GB" sz="1400" b="0" dirty="0">
              <a:solidFill>
                <a:srgbClr val="D4D4D4"/>
              </a:solidFill>
              <a:effectLst/>
              <a:latin typeface="Consolas" panose="020B0609020204030204" pitchFamily="49" charset="0"/>
            </a:endParaRPr>
          </a:p>
          <a:p>
            <a:pPr>
              <a:lnSpc>
                <a:spcPct val="150000"/>
              </a:lnSpc>
            </a:pPr>
            <a:r>
              <a:rPr lang="en-GB" sz="1400" b="0" dirty="0">
                <a:solidFill>
                  <a:srgbClr val="6A9955"/>
                </a:solidFill>
                <a:effectLst/>
                <a:latin typeface="Consolas" panose="020B0609020204030204" pitchFamily="49" charset="0"/>
              </a:rPr>
              <a:t># This can be used for starting a process </a:t>
            </a:r>
            <a:endParaRPr lang="en-GB" sz="1400" b="0" dirty="0">
              <a:solidFill>
                <a:srgbClr val="D4D4D4"/>
              </a:solidFill>
              <a:effectLst/>
              <a:latin typeface="Consolas" panose="020B0609020204030204" pitchFamily="49" charset="0"/>
            </a:endParaRPr>
          </a:p>
          <a:p>
            <a:pPr>
              <a:lnSpc>
                <a:spcPct val="150000"/>
              </a:lnSpc>
            </a:pPr>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bool</a:t>
            </a:r>
            <a:r>
              <a:rPr lang="en-GB" sz="1400" b="0" dirty="0">
                <a:solidFill>
                  <a:srgbClr val="D4D4D4"/>
                </a:solidFill>
                <a:effectLst/>
                <a:latin typeface="Consolas" panose="020B0609020204030204" pitchFamily="49" charset="0"/>
              </a:rPr>
              <a:t> enable   </a:t>
            </a:r>
            <a:r>
              <a:rPr lang="en-GB" sz="1400" b="0" dirty="0">
                <a:solidFill>
                  <a:srgbClr val="6A9955"/>
                </a:solidFill>
                <a:effectLst/>
                <a:latin typeface="Consolas" panose="020B0609020204030204" pitchFamily="49" charset="0"/>
              </a:rPr>
              <a:t>#for hardware enabling / disabling</a:t>
            </a:r>
            <a:endParaRPr lang="en-GB" sz="1400" b="0" dirty="0">
              <a:solidFill>
                <a:srgbClr val="D4D4D4"/>
              </a:solidFill>
              <a:effectLst/>
              <a:latin typeface="Consolas" panose="020B0609020204030204" pitchFamily="49" charset="0"/>
            </a:endParaRPr>
          </a:p>
          <a:p>
            <a:pPr>
              <a:lnSpc>
                <a:spcPct val="150000"/>
              </a:lnSpc>
            </a:pPr>
            <a:r>
              <a:rPr lang="en-GB" sz="1400" b="0" dirty="0">
                <a:solidFill>
                  <a:srgbClr val="D4D4D4"/>
                </a:solidFill>
                <a:effectLst/>
                <a:latin typeface="Consolas" panose="020B0609020204030204" pitchFamily="49" charset="0"/>
              </a:rPr>
              <a:t>---</a:t>
            </a:r>
          </a:p>
          <a:p>
            <a:pPr>
              <a:lnSpc>
                <a:spcPct val="150000"/>
              </a:lnSpc>
            </a:pPr>
            <a:r>
              <a:rPr lang="en-GB" sz="1400" b="0" dirty="0">
                <a:solidFill>
                  <a:srgbClr val="569CD6"/>
                </a:solidFill>
                <a:effectLst/>
                <a:latin typeface="Consolas" panose="020B0609020204030204" pitchFamily="49" charset="0"/>
              </a:rPr>
              <a:t>bool</a:t>
            </a:r>
            <a:r>
              <a:rPr lang="en-GB" sz="1400" b="0" dirty="0">
                <a:solidFill>
                  <a:srgbClr val="D4D4D4"/>
                </a:solidFill>
                <a:effectLst/>
                <a:latin typeface="Consolas" panose="020B0609020204030204" pitchFamily="49" charset="0"/>
              </a:rPr>
              <a:t> success   </a:t>
            </a:r>
            <a:r>
              <a:rPr lang="en-GB" sz="1400" b="0" dirty="0">
                <a:solidFill>
                  <a:srgbClr val="6A9955"/>
                </a:solidFill>
                <a:effectLst/>
                <a:latin typeface="Consolas" panose="020B0609020204030204" pitchFamily="49" charset="0"/>
              </a:rPr>
              <a:t># indicate successful run service</a:t>
            </a:r>
            <a:endParaRPr lang="en-GB" sz="1400" b="0" dirty="0">
              <a:solidFill>
                <a:srgbClr val="D4D4D4"/>
              </a:solidFill>
              <a:effectLst/>
              <a:latin typeface="Consolas" panose="020B0609020204030204" pitchFamily="49" charset="0"/>
            </a:endParaRPr>
          </a:p>
          <a:p>
            <a:pPr>
              <a:lnSpc>
                <a:spcPct val="150000"/>
              </a:lnSpc>
            </a:pP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message </a:t>
            </a:r>
            <a:r>
              <a:rPr lang="en-GB" sz="1400" b="0" dirty="0">
                <a:solidFill>
                  <a:srgbClr val="6A9955"/>
                </a:solidFill>
                <a:effectLst/>
                <a:latin typeface="Consolas" panose="020B0609020204030204" pitchFamily="49" charset="0"/>
              </a:rPr>
              <a:t># informational</a:t>
            </a:r>
            <a:endParaRPr lang="en-GB" sz="14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3D18A1B-16C5-9793-88B2-2B60C08ACB76}"/>
              </a:ext>
            </a:extLst>
          </p:cNvPr>
          <p:cNvSpPr txBox="1"/>
          <p:nvPr/>
        </p:nvSpPr>
        <p:spPr>
          <a:xfrm>
            <a:off x="6172200" y="2705262"/>
            <a:ext cx="5181600" cy="2246769"/>
          </a:xfrm>
          <a:prstGeom prst="rect">
            <a:avLst/>
          </a:prstGeom>
          <a:solidFill>
            <a:schemeClr val="tx2">
              <a:lumMod val="50000"/>
            </a:schemeClr>
          </a:solidFill>
        </p:spPr>
        <p:txBody>
          <a:bodyPr wrap="square" rtlCol="0">
            <a:spAutoFit/>
          </a:bodyPr>
          <a:lstStyle/>
          <a:p>
            <a:r>
              <a:rPr lang="en-GB" sz="1400" b="0" dirty="0">
                <a:solidFill>
                  <a:srgbClr val="6A9955"/>
                </a:solidFill>
                <a:effectLst/>
                <a:latin typeface="Consolas" panose="020B0609020204030204" pitchFamily="49" charset="0"/>
              </a:rPr>
              <a:t># find dependencies</a:t>
            </a:r>
            <a:endParaRPr lang="en-GB" sz="1400" b="0" dirty="0">
              <a:solidFill>
                <a:srgbClr val="D4D4D4"/>
              </a:solidFill>
              <a:effectLst/>
              <a:latin typeface="Consolas" panose="020B0609020204030204" pitchFamily="49" charset="0"/>
            </a:endParaRPr>
          </a:p>
          <a:p>
            <a:r>
              <a:rPr lang="en-GB" sz="1400" b="0" dirty="0" err="1">
                <a:solidFill>
                  <a:srgbClr val="569CD6"/>
                </a:solidFill>
                <a:effectLst/>
                <a:latin typeface="Consolas" panose="020B0609020204030204" pitchFamily="49" charset="0"/>
              </a:rPr>
              <a:t>find_package</a:t>
            </a:r>
            <a:r>
              <a:rPr lang="en-GB" sz="1400" b="0" dirty="0">
                <a:solidFill>
                  <a:srgbClr val="D4D4D4"/>
                </a:solidFill>
                <a:effectLst/>
                <a:latin typeface="Consolas" panose="020B0609020204030204" pitchFamily="49" charset="0"/>
              </a:rPr>
              <a:t>(</a:t>
            </a:r>
            <a:r>
              <a:rPr lang="en-GB" sz="1400" b="0" dirty="0" err="1">
                <a:solidFill>
                  <a:srgbClr val="D4D4D4"/>
                </a:solidFill>
                <a:effectLst/>
                <a:latin typeface="Consolas" panose="020B0609020204030204" pitchFamily="49" charset="0"/>
              </a:rPr>
              <a:t>ament_cmake</a:t>
            </a:r>
            <a:r>
              <a:rPr lang="en-GB" sz="1400" b="0" dirty="0">
                <a:solidFill>
                  <a:srgbClr val="D4D4D4"/>
                </a:solidFill>
                <a:effectLst/>
                <a:latin typeface="Consolas" panose="020B0609020204030204" pitchFamily="49" charset="0"/>
              </a:rPr>
              <a:t> REQUIRED)</a:t>
            </a:r>
          </a:p>
          <a:p>
            <a:r>
              <a:rPr lang="en-GB" sz="1400" b="0" dirty="0" err="1">
                <a:solidFill>
                  <a:srgbClr val="569CD6"/>
                </a:solidFill>
                <a:effectLst/>
                <a:latin typeface="Consolas" panose="020B0609020204030204" pitchFamily="49" charset="0"/>
              </a:rPr>
              <a:t>find_package</a:t>
            </a:r>
            <a:r>
              <a:rPr lang="en-GB" sz="1400" b="0" dirty="0">
                <a:solidFill>
                  <a:srgbClr val="D4D4D4"/>
                </a:solidFill>
                <a:effectLst/>
                <a:latin typeface="Consolas" panose="020B0609020204030204" pitchFamily="49" charset="0"/>
              </a:rPr>
              <a:t>(std_msgs REQUIRED)</a:t>
            </a:r>
          </a:p>
          <a:p>
            <a:r>
              <a:rPr lang="en-GB" sz="1400" b="0" dirty="0" err="1">
                <a:solidFill>
                  <a:srgbClr val="569CD6"/>
                </a:solidFill>
                <a:effectLst/>
                <a:latin typeface="Consolas" panose="020B0609020204030204" pitchFamily="49" charset="0"/>
              </a:rPr>
              <a:t>find_package</a:t>
            </a:r>
            <a:r>
              <a:rPr lang="en-GB" sz="1400" b="0" dirty="0">
                <a:solidFill>
                  <a:srgbClr val="D4D4D4"/>
                </a:solidFill>
                <a:effectLst/>
                <a:latin typeface="Consolas" panose="020B0609020204030204" pitchFamily="49" charset="0"/>
              </a:rPr>
              <a:t>(geometry_msgs REQUIRED)</a:t>
            </a:r>
          </a:p>
          <a:p>
            <a:r>
              <a:rPr lang="en-GB" sz="1400" b="0" dirty="0" err="1">
                <a:solidFill>
                  <a:srgbClr val="569CD6"/>
                </a:solidFill>
                <a:effectLst/>
                <a:latin typeface="Consolas" panose="020B0609020204030204" pitchFamily="49" charset="0"/>
              </a:rPr>
              <a:t>find_package</a:t>
            </a:r>
            <a:r>
              <a:rPr lang="en-GB" sz="1400" b="0" dirty="0">
                <a:solidFill>
                  <a:srgbClr val="D4D4D4"/>
                </a:solidFill>
                <a:effectLst/>
                <a:latin typeface="Consolas" panose="020B0609020204030204" pitchFamily="49" charset="0"/>
              </a:rPr>
              <a:t>(</a:t>
            </a:r>
            <a:r>
              <a:rPr lang="en-GB" sz="1400" b="0" dirty="0" err="1">
                <a:solidFill>
                  <a:srgbClr val="D4D4D4"/>
                </a:solidFill>
                <a:effectLst/>
                <a:latin typeface="Consolas" panose="020B0609020204030204" pitchFamily="49" charset="0"/>
              </a:rPr>
              <a:t>rosidl_default_generators</a:t>
            </a:r>
            <a:r>
              <a:rPr lang="en-GB" sz="1400" b="0" dirty="0">
                <a:solidFill>
                  <a:srgbClr val="D4D4D4"/>
                </a:solidFill>
                <a:effectLst/>
                <a:latin typeface="Consolas" panose="020B0609020204030204" pitchFamily="49" charset="0"/>
              </a:rPr>
              <a:t> REQUIRED)</a:t>
            </a:r>
          </a:p>
          <a:p>
            <a:br>
              <a:rPr lang="en-GB" sz="1400" b="0" dirty="0">
                <a:solidFill>
                  <a:srgbClr val="D4D4D4"/>
                </a:solidFill>
                <a:effectLst/>
                <a:latin typeface="Consolas" panose="020B0609020204030204" pitchFamily="49" charset="0"/>
              </a:rPr>
            </a:br>
            <a:r>
              <a:rPr lang="en-GB" sz="1400" b="0" dirty="0" err="1">
                <a:solidFill>
                  <a:srgbClr val="D4D4D4"/>
                </a:solidFill>
                <a:effectLst/>
                <a:latin typeface="Consolas" panose="020B0609020204030204" pitchFamily="49" charset="0"/>
              </a:rPr>
              <a:t>rosidl_generate_interfaces</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${PROJECT_NAME}</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srv</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SetProcessBool.srv</a:t>
            </a:r>
            <a:r>
              <a:rPr lang="en-GB" sz="1400" b="0" dirty="0">
                <a:solidFill>
                  <a:srgbClr val="CE9178"/>
                </a:solidFill>
                <a:effectLst/>
                <a:latin typeface="Consolas" panose="020B0609020204030204" pitchFamily="49" charset="0"/>
              </a:rPr>
              <a:t>"</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DEPENDENCIES std_msgs</a:t>
            </a:r>
          </a:p>
          <a:p>
            <a:r>
              <a:rPr lang="en-GB"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13182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FEBD-B7C5-0FCC-90F7-86FCDF80AD3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7905A-B1EA-281E-E0E1-DDF1A1726286}"/>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Custom Interface Package</a:t>
            </a:r>
          </a:p>
          <a:p>
            <a:pPr>
              <a:lnSpc>
                <a:spcPct val="150000"/>
              </a:lnSpc>
            </a:pPr>
            <a:r>
              <a:rPr lang="en-US" sz="1600" dirty="0"/>
              <a:t>Open package.xml, add the following lines and save the file.</a:t>
            </a:r>
          </a:p>
          <a:p>
            <a:pPr>
              <a:lnSpc>
                <a:spcPct val="150000"/>
              </a:lnSpc>
            </a:pPr>
            <a:endParaRPr lang="en-US" sz="1600" dirty="0"/>
          </a:p>
          <a:p>
            <a:pPr>
              <a:lnSpc>
                <a:spcPct val="150000"/>
              </a:lnSpc>
            </a:pPr>
            <a:endParaRPr lang="en-US" sz="1600" dirty="0"/>
          </a:p>
          <a:p>
            <a:pPr>
              <a:lnSpc>
                <a:spcPct val="150000"/>
              </a:lnSpc>
            </a:pPr>
            <a:r>
              <a:rPr lang="en-US" sz="1600" dirty="0"/>
              <a:t>Build the workspace and source it</a:t>
            </a:r>
          </a:p>
          <a:p>
            <a:pPr>
              <a:lnSpc>
                <a:spcPct val="150000"/>
              </a:lnSpc>
            </a:pPr>
            <a:endParaRPr lang="en-GB" sz="1500" dirty="0"/>
          </a:p>
        </p:txBody>
      </p:sp>
      <p:sp>
        <p:nvSpPr>
          <p:cNvPr id="3" name="Content Placeholder 2">
            <a:extLst>
              <a:ext uri="{FF2B5EF4-FFF2-40B4-BE49-F238E27FC236}">
                <a16:creationId xmlns:a16="http://schemas.microsoft.com/office/drawing/2014/main" id="{16950FB2-D320-09B2-5173-67B4E5410183}"/>
              </a:ext>
            </a:extLst>
          </p:cNvPr>
          <p:cNvSpPr>
            <a:spLocks noGrp="1"/>
          </p:cNvSpPr>
          <p:nvPr>
            <p:ph sz="half" idx="2"/>
          </p:nvPr>
        </p:nvSpPr>
        <p:spPr/>
        <p:txBody>
          <a:bodyPr>
            <a:normAutofit/>
          </a:bodyPr>
          <a:lstStyle/>
          <a:p>
            <a:pPr marL="0" indent="0">
              <a:buNone/>
            </a:pPr>
            <a:r>
              <a:rPr lang="en-US" sz="1800" dirty="0">
                <a:latin typeface="Nexa-Bold" panose="01000000000000000000" pitchFamily="2" charset="0"/>
              </a:rPr>
              <a:t>Results</a:t>
            </a:r>
          </a:p>
          <a:p>
            <a:pPr>
              <a:lnSpc>
                <a:spcPct val="160000"/>
              </a:lnSpc>
            </a:pPr>
            <a:r>
              <a:rPr lang="en-US" sz="1600" dirty="0"/>
              <a:t>Validate that the sphere message has been properly created</a:t>
            </a:r>
          </a:p>
          <a:p>
            <a:pPr>
              <a:lnSpc>
                <a:spcPct val="160000"/>
              </a:lnSpc>
            </a:pP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0FE08237-75F9-B34E-0AAB-1C1E5F9FBB08}"/>
              </a:ext>
            </a:extLst>
          </p:cNvPr>
          <p:cNvSpPr>
            <a:spLocks noGrp="1"/>
          </p:cNvSpPr>
          <p:nvPr>
            <p:ph type="sldNum" sz="quarter" idx="12"/>
          </p:nvPr>
        </p:nvSpPr>
        <p:spPr/>
        <p:txBody>
          <a:bodyPr/>
          <a:lstStyle/>
          <a:p>
            <a:fld id="{E33F180C-7AC5-428A-9DBB-8DF57BA31570}" type="slidenum">
              <a:rPr lang="en-GB" smtClean="0"/>
              <a:t>65</a:t>
            </a:fld>
            <a:endParaRPr lang="en-GB" dirty="0"/>
          </a:p>
        </p:txBody>
      </p:sp>
      <p:sp>
        <p:nvSpPr>
          <p:cNvPr id="5" name="Title 4">
            <a:extLst>
              <a:ext uri="{FF2B5EF4-FFF2-40B4-BE49-F238E27FC236}">
                <a16:creationId xmlns:a16="http://schemas.microsoft.com/office/drawing/2014/main" id="{CDD0EDF3-9F5E-1016-10A9-6B7F4FE695A5}"/>
              </a:ext>
            </a:extLst>
          </p:cNvPr>
          <p:cNvSpPr>
            <a:spLocks noGrp="1"/>
          </p:cNvSpPr>
          <p:nvPr>
            <p:ph type="title"/>
          </p:nvPr>
        </p:nvSpPr>
        <p:spPr/>
        <p:txBody>
          <a:bodyPr/>
          <a:lstStyle/>
          <a:p>
            <a:r>
              <a:rPr lang="en-GB" dirty="0"/>
              <a:t>Activity 3 – Custom Interface Services (Custom Interface)</a:t>
            </a:r>
          </a:p>
        </p:txBody>
      </p:sp>
      <p:sp>
        <p:nvSpPr>
          <p:cNvPr id="8" name="TextBox 7">
            <a:extLst>
              <a:ext uri="{FF2B5EF4-FFF2-40B4-BE49-F238E27FC236}">
                <a16:creationId xmlns:a16="http://schemas.microsoft.com/office/drawing/2014/main" id="{34676428-6A3D-9CC8-E8C1-A5E24C7A8D0F}"/>
              </a:ext>
            </a:extLst>
          </p:cNvPr>
          <p:cNvSpPr txBox="1"/>
          <p:nvPr/>
        </p:nvSpPr>
        <p:spPr>
          <a:xfrm>
            <a:off x="123825" y="3277049"/>
            <a:ext cx="5895975" cy="960456"/>
          </a:xfrm>
          <a:prstGeom prst="rect">
            <a:avLst/>
          </a:prstGeom>
          <a:solidFill>
            <a:schemeClr val="tx2">
              <a:lumMod val="50000"/>
            </a:schemeClr>
          </a:solidFill>
        </p:spPr>
        <p:txBody>
          <a:bodyPr wrap="square" rtlCol="0">
            <a:spAutoFit/>
          </a:bodyPr>
          <a:lstStyle/>
          <a:p>
            <a:pPr>
              <a:lnSpc>
                <a:spcPct val="150000"/>
              </a:lnSpc>
            </a:pPr>
            <a:r>
              <a:rPr lang="en-GB" sz="1300" b="0" dirty="0">
                <a:solidFill>
                  <a:srgbClr val="808080"/>
                </a:solidFill>
                <a:effectLst/>
                <a:latin typeface="Consolas" panose="020B0609020204030204" pitchFamily="49" charset="0"/>
              </a:rPr>
              <a:t>&lt;</a:t>
            </a:r>
            <a:r>
              <a:rPr lang="en-GB" sz="1300" b="0" dirty="0" err="1">
                <a:solidFill>
                  <a:srgbClr val="569CD6"/>
                </a:solidFill>
                <a:effectLst/>
                <a:latin typeface="Consolas" panose="020B0609020204030204" pitchFamily="49" charset="0"/>
              </a:rPr>
              <a:t>buildtool_depend</a:t>
            </a:r>
            <a:r>
              <a:rPr lang="en-GB" sz="1300" b="0" dirty="0">
                <a:solidFill>
                  <a:srgbClr val="808080"/>
                </a:solidFill>
                <a:effectLst/>
                <a:latin typeface="Consolas" panose="020B0609020204030204" pitchFamily="49" charset="0"/>
              </a:rPr>
              <a:t>&gt;</a:t>
            </a:r>
            <a:r>
              <a:rPr lang="en-GB" sz="1300" b="0" dirty="0" err="1">
                <a:solidFill>
                  <a:srgbClr val="D4D4D4"/>
                </a:solidFill>
                <a:effectLst/>
                <a:latin typeface="Consolas" panose="020B0609020204030204" pitchFamily="49" charset="0"/>
              </a:rPr>
              <a:t>rosidl_default_generators</a:t>
            </a:r>
            <a:r>
              <a:rPr lang="en-GB" sz="1300" b="0" dirty="0">
                <a:solidFill>
                  <a:srgbClr val="808080"/>
                </a:solidFill>
                <a:effectLst/>
                <a:latin typeface="Consolas" panose="020B0609020204030204" pitchFamily="49" charset="0"/>
              </a:rPr>
              <a:t>&lt;/</a:t>
            </a:r>
            <a:r>
              <a:rPr lang="en-GB" sz="1300" b="0" dirty="0" err="1">
                <a:solidFill>
                  <a:srgbClr val="569CD6"/>
                </a:solidFill>
                <a:effectLst/>
                <a:latin typeface="Consolas" panose="020B0609020204030204" pitchFamily="49" charset="0"/>
              </a:rPr>
              <a:t>buildtool_depend</a:t>
            </a:r>
            <a:r>
              <a:rPr lang="en-GB" sz="1300" b="0" dirty="0">
                <a:solidFill>
                  <a:srgbClr val="808080"/>
                </a:solidFill>
                <a:effectLst/>
                <a:latin typeface="Consolas" panose="020B0609020204030204" pitchFamily="49" charset="0"/>
              </a:rPr>
              <a:t>&gt;</a:t>
            </a:r>
            <a:endParaRPr lang="en-GB" sz="1300" b="0" dirty="0">
              <a:solidFill>
                <a:srgbClr val="D4D4D4"/>
              </a:solidFill>
              <a:effectLst/>
              <a:latin typeface="Consolas" panose="020B0609020204030204" pitchFamily="49" charset="0"/>
            </a:endParaRPr>
          </a:p>
          <a:p>
            <a:pPr>
              <a:lnSpc>
                <a:spcPct val="150000"/>
              </a:lnSpc>
            </a:pPr>
            <a:r>
              <a:rPr lang="en-GB" sz="1300" b="0" dirty="0">
                <a:solidFill>
                  <a:srgbClr val="808080"/>
                </a:solidFill>
                <a:effectLst/>
                <a:latin typeface="Consolas" panose="020B0609020204030204" pitchFamily="49" charset="0"/>
              </a:rPr>
              <a:t>&lt;</a:t>
            </a:r>
            <a:r>
              <a:rPr lang="en-GB" sz="1300" b="0" dirty="0" err="1">
                <a:solidFill>
                  <a:srgbClr val="569CD6"/>
                </a:solidFill>
                <a:effectLst/>
                <a:latin typeface="Consolas" panose="020B0609020204030204" pitchFamily="49" charset="0"/>
              </a:rPr>
              <a:t>exec_depend</a:t>
            </a:r>
            <a:r>
              <a:rPr lang="en-GB" sz="1300" b="0" dirty="0">
                <a:solidFill>
                  <a:srgbClr val="808080"/>
                </a:solidFill>
                <a:effectLst/>
                <a:latin typeface="Consolas" panose="020B0609020204030204" pitchFamily="49" charset="0"/>
              </a:rPr>
              <a:t>&gt;</a:t>
            </a:r>
            <a:r>
              <a:rPr lang="en-GB" sz="1300" b="0" dirty="0" err="1">
                <a:solidFill>
                  <a:srgbClr val="D4D4D4"/>
                </a:solidFill>
                <a:effectLst/>
                <a:latin typeface="Consolas" panose="020B0609020204030204" pitchFamily="49" charset="0"/>
              </a:rPr>
              <a:t>rosidl_default_runtime</a:t>
            </a:r>
            <a:r>
              <a:rPr lang="en-GB" sz="1300" b="0" dirty="0">
                <a:solidFill>
                  <a:srgbClr val="808080"/>
                </a:solidFill>
                <a:effectLst/>
                <a:latin typeface="Consolas" panose="020B0609020204030204" pitchFamily="49" charset="0"/>
              </a:rPr>
              <a:t>&lt;/</a:t>
            </a:r>
            <a:r>
              <a:rPr lang="en-GB" sz="1300" b="0" dirty="0" err="1">
                <a:solidFill>
                  <a:srgbClr val="569CD6"/>
                </a:solidFill>
                <a:effectLst/>
                <a:latin typeface="Consolas" panose="020B0609020204030204" pitchFamily="49" charset="0"/>
              </a:rPr>
              <a:t>exec_depend</a:t>
            </a:r>
            <a:r>
              <a:rPr lang="en-GB" sz="1300" b="0" dirty="0">
                <a:solidFill>
                  <a:srgbClr val="808080"/>
                </a:solidFill>
                <a:effectLst/>
                <a:latin typeface="Consolas" panose="020B0609020204030204" pitchFamily="49" charset="0"/>
              </a:rPr>
              <a:t>&gt;</a:t>
            </a:r>
            <a:endParaRPr lang="en-GB" sz="1300" b="0" dirty="0">
              <a:solidFill>
                <a:srgbClr val="D4D4D4"/>
              </a:solidFill>
              <a:effectLst/>
              <a:latin typeface="Consolas" panose="020B0609020204030204" pitchFamily="49" charset="0"/>
            </a:endParaRPr>
          </a:p>
          <a:p>
            <a:pPr>
              <a:lnSpc>
                <a:spcPct val="150000"/>
              </a:lnSpc>
            </a:pPr>
            <a:r>
              <a:rPr lang="en-GB" sz="1300" b="0" dirty="0">
                <a:solidFill>
                  <a:srgbClr val="808080"/>
                </a:solidFill>
                <a:effectLst/>
                <a:latin typeface="Consolas" panose="020B0609020204030204" pitchFamily="49" charset="0"/>
              </a:rPr>
              <a:t>&lt;</a:t>
            </a:r>
            <a:r>
              <a:rPr lang="en-GB" sz="1300" b="0" dirty="0" err="1">
                <a:solidFill>
                  <a:srgbClr val="569CD6"/>
                </a:solidFill>
                <a:effectLst/>
                <a:latin typeface="Consolas" panose="020B0609020204030204" pitchFamily="49" charset="0"/>
              </a:rPr>
              <a:t>member_of_group</a:t>
            </a:r>
            <a:r>
              <a:rPr lang="en-GB" sz="1300" b="0" dirty="0">
                <a:solidFill>
                  <a:srgbClr val="808080"/>
                </a:solidFill>
                <a:effectLst/>
                <a:latin typeface="Consolas" panose="020B0609020204030204" pitchFamily="49" charset="0"/>
              </a:rPr>
              <a:t>&gt;</a:t>
            </a:r>
            <a:r>
              <a:rPr lang="en-GB" sz="1300" b="0" dirty="0" err="1">
                <a:solidFill>
                  <a:srgbClr val="D4D4D4"/>
                </a:solidFill>
                <a:effectLst/>
                <a:latin typeface="Consolas" panose="020B0609020204030204" pitchFamily="49" charset="0"/>
              </a:rPr>
              <a:t>rosidl_interface_packages</a:t>
            </a:r>
            <a:r>
              <a:rPr lang="en-GB" sz="1300" b="0" dirty="0">
                <a:solidFill>
                  <a:srgbClr val="808080"/>
                </a:solidFill>
                <a:effectLst/>
                <a:latin typeface="Consolas" panose="020B0609020204030204" pitchFamily="49" charset="0"/>
              </a:rPr>
              <a:t>&lt;/</a:t>
            </a:r>
            <a:r>
              <a:rPr lang="en-GB" sz="1300" b="0" dirty="0" err="1">
                <a:solidFill>
                  <a:srgbClr val="569CD6"/>
                </a:solidFill>
                <a:effectLst/>
                <a:latin typeface="Consolas" panose="020B0609020204030204" pitchFamily="49" charset="0"/>
              </a:rPr>
              <a:t>member_of_group</a:t>
            </a:r>
            <a:r>
              <a:rPr lang="en-GB" sz="1300" b="0" dirty="0">
                <a:solidFill>
                  <a:srgbClr val="808080"/>
                </a:solidFill>
                <a:effectLst/>
                <a:latin typeface="Consolas" panose="020B0609020204030204" pitchFamily="49" charset="0"/>
              </a:rPr>
              <a:t>&gt;</a:t>
            </a:r>
            <a:endParaRPr lang="en-GB" sz="1300" b="0" dirty="0">
              <a:solidFill>
                <a:srgbClr val="D4D4D4"/>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5FAC998B-5C92-F22C-C77F-4C2C8DA9A003}"/>
              </a:ext>
            </a:extLst>
          </p:cNvPr>
          <p:cNvSpPr>
            <a:spLocks noChangeArrowheads="1"/>
          </p:cNvSpPr>
          <p:nvPr/>
        </p:nvSpPr>
        <p:spPr bwMode="auto">
          <a:xfrm>
            <a:off x="742950" y="4701590"/>
            <a:ext cx="5276850"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colcon</a:t>
            </a:r>
            <a:r>
              <a:rPr lang="en-US" altLang="en-US" sz="14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Consolas" panose="020B0609020204030204" pitchFamily="49" charset="0"/>
              </a:rPr>
              <a:t>$ source install/</a:t>
            </a:r>
            <a:r>
              <a:rPr kumimoji="0" lang="en-US" altLang="en-US" sz="1400" b="0" i="0" u="none" strike="noStrike" cap="none" normalizeH="0" baseline="0" dirty="0" err="1">
                <a:ln>
                  <a:noFill/>
                </a:ln>
                <a:solidFill>
                  <a:srgbClr val="333333"/>
                </a:solidFill>
                <a:effectLst/>
                <a:latin typeface="Consolas" panose="020B0609020204030204" pitchFamily="49" charset="0"/>
              </a:rPr>
              <a:t>setup.bash</a:t>
            </a:r>
            <a:endParaRPr kumimoji="0" lang="en-US" altLang="en-US" sz="1400" b="0" i="0" u="none" strike="noStrike" cap="none" normalizeH="0" baseline="0" dirty="0">
              <a:ln>
                <a:noFill/>
              </a:ln>
              <a:solidFill>
                <a:srgbClr val="333333"/>
              </a:solidFill>
              <a:effectLst/>
              <a:latin typeface="Consolas" panose="020B0609020204030204" pitchFamily="49" charset="0"/>
            </a:endParaRPr>
          </a:p>
        </p:txBody>
      </p:sp>
      <p:sp>
        <p:nvSpPr>
          <p:cNvPr id="7" name="Rectangle 3">
            <a:extLst>
              <a:ext uri="{FF2B5EF4-FFF2-40B4-BE49-F238E27FC236}">
                <a16:creationId xmlns:a16="http://schemas.microsoft.com/office/drawing/2014/main" id="{FABAB5F7-95AB-F153-F326-033F0FB4766D}"/>
              </a:ext>
            </a:extLst>
          </p:cNvPr>
          <p:cNvSpPr>
            <a:spLocks noChangeArrowheads="1"/>
          </p:cNvSpPr>
          <p:nvPr/>
        </p:nvSpPr>
        <p:spPr bwMode="auto">
          <a:xfrm>
            <a:off x="6048375" y="3137277"/>
            <a:ext cx="60198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ros2 interface show </a:t>
            </a:r>
            <a:r>
              <a:rPr lang="en-US" altLang="en-US" sz="1400" dirty="0" err="1">
                <a:solidFill>
                  <a:srgbClr val="333333"/>
                </a:solidFill>
                <a:latin typeface="Consolas" panose="020B0609020204030204" pitchFamily="49" charset="0"/>
              </a:rPr>
              <a:t>custom_interfaces</a:t>
            </a:r>
            <a:r>
              <a:rPr lang="en-US" altLang="en-US" sz="1400" dirty="0">
                <a:solidFill>
                  <a:srgbClr val="333333"/>
                </a:solidFill>
                <a:latin typeface="Consolas" panose="020B0609020204030204" pitchFamily="49" charset="0"/>
              </a:rPr>
              <a:t>/</a:t>
            </a:r>
            <a:r>
              <a:rPr lang="en-US" altLang="en-US" sz="1400" dirty="0" err="1">
                <a:solidFill>
                  <a:srgbClr val="333333"/>
                </a:solidFill>
                <a:latin typeface="Consolas" panose="020B0609020204030204" pitchFamily="49" charset="0"/>
              </a:rPr>
              <a:t>srv</a:t>
            </a:r>
            <a:r>
              <a:rPr lang="en-US" altLang="en-US" sz="1400" dirty="0">
                <a:solidFill>
                  <a:srgbClr val="333333"/>
                </a:solidFill>
                <a:latin typeface="Consolas" panose="020B0609020204030204" pitchFamily="49" charset="0"/>
              </a:rPr>
              <a:t>/</a:t>
            </a:r>
            <a:r>
              <a:rPr lang="en-US" altLang="en-US" sz="1400" dirty="0" err="1">
                <a:solidFill>
                  <a:srgbClr val="333333"/>
                </a:solidFill>
                <a:latin typeface="Consolas" panose="020B0609020204030204" pitchFamily="49" charset="0"/>
              </a:rPr>
              <a:t>SetProcessBool</a:t>
            </a:r>
            <a:endParaRPr kumimoji="0" lang="en-US" altLang="en-US" sz="1400" b="0" i="0" u="none" strike="noStrike" cap="none" normalizeH="0" baseline="0" dirty="0">
              <a:ln>
                <a:noFill/>
              </a:ln>
              <a:solidFill>
                <a:srgbClr val="333333"/>
              </a:solidFill>
              <a:effectLst/>
              <a:latin typeface="Consolas" panose="020B0609020204030204" pitchFamily="49" charset="0"/>
            </a:endParaRPr>
          </a:p>
        </p:txBody>
      </p:sp>
      <p:pic>
        <p:nvPicPr>
          <p:cNvPr id="11" name="Picture 10">
            <a:extLst>
              <a:ext uri="{FF2B5EF4-FFF2-40B4-BE49-F238E27FC236}">
                <a16:creationId xmlns:a16="http://schemas.microsoft.com/office/drawing/2014/main" id="{63324393-C76E-3453-EBC9-D23A4AC41048}"/>
              </a:ext>
            </a:extLst>
          </p:cNvPr>
          <p:cNvPicPr>
            <a:picLocks noChangeAspect="1"/>
          </p:cNvPicPr>
          <p:nvPr/>
        </p:nvPicPr>
        <p:blipFill>
          <a:blip r:embed="rId2"/>
          <a:stretch>
            <a:fillRect/>
          </a:stretch>
        </p:blipFill>
        <p:spPr>
          <a:xfrm>
            <a:off x="6096000" y="3736630"/>
            <a:ext cx="5257800" cy="1424643"/>
          </a:xfrm>
          <a:prstGeom prst="rect">
            <a:avLst/>
          </a:prstGeom>
        </p:spPr>
      </p:pic>
    </p:spTree>
    <p:extLst>
      <p:ext uri="{BB962C8B-B14F-4D97-AF65-F5344CB8AC3E}">
        <p14:creationId xmlns:p14="http://schemas.microsoft.com/office/powerpoint/2010/main" val="4711243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42D1D-7186-AE87-26C1-AB1706C203E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C25EAE-395E-D870-949B-ECED6A198F9A}"/>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Creating a server</a:t>
            </a:r>
          </a:p>
          <a:p>
            <a:pPr>
              <a:lnSpc>
                <a:spcPct val="160000"/>
              </a:lnSpc>
            </a:pPr>
            <a:r>
              <a:rPr lang="en-US" sz="1600" dirty="0"/>
              <a:t>Open the dc_motor.py from </a:t>
            </a:r>
            <a:r>
              <a:rPr lang="en-US" sz="1600" dirty="0" err="1"/>
              <a:t>motor_control</a:t>
            </a:r>
            <a:r>
              <a:rPr lang="en-US" sz="1600" dirty="0"/>
              <a:t> package.</a:t>
            </a:r>
          </a:p>
          <a:p>
            <a:pPr>
              <a:lnSpc>
                <a:spcPct val="160000"/>
              </a:lnSpc>
            </a:pPr>
            <a:r>
              <a:rPr lang="en-US" sz="1600" dirty="0"/>
              <a:t>Import the newly created custom interface at the top.</a:t>
            </a:r>
          </a:p>
        </p:txBody>
      </p:sp>
      <p:sp>
        <p:nvSpPr>
          <p:cNvPr id="3" name="Content Placeholder 2">
            <a:extLst>
              <a:ext uri="{FF2B5EF4-FFF2-40B4-BE49-F238E27FC236}">
                <a16:creationId xmlns:a16="http://schemas.microsoft.com/office/drawing/2014/main" id="{78877413-3C93-33CF-A8E6-FE5F93F61C1B}"/>
              </a:ext>
            </a:extLst>
          </p:cNvPr>
          <p:cNvSpPr>
            <a:spLocks noGrp="1"/>
          </p:cNvSpPr>
          <p:nvPr>
            <p:ph sz="half" idx="2"/>
          </p:nvPr>
        </p:nvSpPr>
        <p:spPr/>
        <p:txBody>
          <a:bodyPr>
            <a:normAutofit/>
          </a:bodyPr>
          <a:lstStyle/>
          <a:p>
            <a:pPr>
              <a:lnSpc>
                <a:spcPct val="150000"/>
              </a:lnSpc>
            </a:pPr>
            <a:r>
              <a:rPr lang="en-GB" sz="1600" dirty="0"/>
              <a:t>Define a Boolean variable “</a:t>
            </a:r>
            <a:r>
              <a:rPr lang="en-GB" sz="1600" dirty="0" err="1"/>
              <a:t>simulation_running</a:t>
            </a:r>
            <a:r>
              <a:rPr lang="en-GB" sz="1600" dirty="0"/>
              <a:t>” in the constructor.</a:t>
            </a:r>
          </a:p>
          <a:p>
            <a:pPr>
              <a:lnSpc>
                <a:spcPct val="150000"/>
              </a:lnSpc>
            </a:pPr>
            <a:r>
              <a:rPr lang="en-GB" sz="1600" dirty="0"/>
              <a:t>Define a server callback function inside the constructor. </a:t>
            </a: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E86346D3-3CEA-F91A-C435-3D676802DF49}"/>
              </a:ext>
            </a:extLst>
          </p:cNvPr>
          <p:cNvSpPr>
            <a:spLocks noGrp="1"/>
          </p:cNvSpPr>
          <p:nvPr>
            <p:ph type="sldNum" sz="quarter" idx="12"/>
          </p:nvPr>
        </p:nvSpPr>
        <p:spPr/>
        <p:txBody>
          <a:bodyPr/>
          <a:lstStyle/>
          <a:p>
            <a:fld id="{E33F180C-7AC5-428A-9DBB-8DF57BA31570}" type="slidenum">
              <a:rPr lang="en-GB" smtClean="0"/>
              <a:t>66</a:t>
            </a:fld>
            <a:endParaRPr lang="en-GB" dirty="0"/>
          </a:p>
        </p:txBody>
      </p:sp>
      <p:sp>
        <p:nvSpPr>
          <p:cNvPr id="5" name="Title 4">
            <a:extLst>
              <a:ext uri="{FF2B5EF4-FFF2-40B4-BE49-F238E27FC236}">
                <a16:creationId xmlns:a16="http://schemas.microsoft.com/office/drawing/2014/main" id="{B94556BB-654A-8EFF-3144-DDC809A7D70D}"/>
              </a:ext>
            </a:extLst>
          </p:cNvPr>
          <p:cNvSpPr>
            <a:spLocks noGrp="1"/>
          </p:cNvSpPr>
          <p:nvPr>
            <p:ph type="title"/>
          </p:nvPr>
        </p:nvSpPr>
        <p:spPr/>
        <p:txBody>
          <a:bodyPr/>
          <a:lstStyle/>
          <a:p>
            <a:r>
              <a:rPr lang="en-GB" dirty="0"/>
              <a:t>Activity 3 – Custom Interface Services (Server)</a:t>
            </a:r>
          </a:p>
        </p:txBody>
      </p:sp>
      <p:sp>
        <p:nvSpPr>
          <p:cNvPr id="8" name="TextBox 7">
            <a:extLst>
              <a:ext uri="{FF2B5EF4-FFF2-40B4-BE49-F238E27FC236}">
                <a16:creationId xmlns:a16="http://schemas.microsoft.com/office/drawing/2014/main" id="{EA282E0D-3FA0-C562-6644-DD74BC66AD8B}"/>
              </a:ext>
            </a:extLst>
          </p:cNvPr>
          <p:cNvSpPr txBox="1"/>
          <p:nvPr/>
        </p:nvSpPr>
        <p:spPr>
          <a:xfrm>
            <a:off x="577994" y="4366614"/>
            <a:ext cx="5181600" cy="1384995"/>
          </a:xfrm>
          <a:prstGeom prst="rect">
            <a:avLst/>
          </a:prstGeom>
          <a:solidFill>
            <a:schemeClr val="tx2">
              <a:lumMod val="50000"/>
            </a:schemeClr>
          </a:solidFill>
        </p:spPr>
        <p:txBody>
          <a:bodyPr wrap="square" rtlCol="0">
            <a:spAutoFit/>
          </a:bodyPr>
          <a:lstStyle/>
          <a:p>
            <a:r>
              <a:rPr lang="en-GB" sz="1400" b="0" dirty="0">
                <a:solidFill>
                  <a:srgbClr val="6A9955"/>
                </a:solidFill>
                <a:effectLst/>
                <a:latin typeface="Consolas" panose="020B0609020204030204" pitchFamily="49" charset="0"/>
              </a:rPr>
              <a:t># Imports</a:t>
            </a:r>
            <a:endParaRPr lang="en-GB" sz="1400" b="0" dirty="0">
              <a:solidFill>
                <a:srgbClr val="D4D4D4"/>
              </a:solidFill>
              <a:effectLst/>
              <a:latin typeface="Consolas" panose="020B0609020204030204" pitchFamily="49" charset="0"/>
            </a:endParaRPr>
          </a:p>
          <a:p>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rclpy</a:t>
            </a:r>
            <a:endParaRPr lang="en-GB" sz="1400" b="0" dirty="0">
              <a:solidFill>
                <a:srgbClr val="D4D4D4"/>
              </a:solidFill>
              <a:effectLst/>
              <a:latin typeface="Consolas" panose="020B0609020204030204" pitchFamily="49" charset="0"/>
            </a:endParaRPr>
          </a:p>
          <a:p>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rclpy.node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Node</a:t>
            </a:r>
          </a:p>
          <a:p>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std_msgs.msg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Float32</a:t>
            </a:r>
          </a:p>
          <a:p>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rcl_interfaces.msg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SetParametersResult</a:t>
            </a:r>
            <a:endParaRPr lang="en-GB" sz="1400" b="0" dirty="0">
              <a:solidFill>
                <a:srgbClr val="D4D4D4"/>
              </a:solidFill>
              <a:effectLst/>
              <a:latin typeface="Consolas" panose="020B0609020204030204" pitchFamily="49" charset="0"/>
            </a:endParaRPr>
          </a:p>
          <a:p>
            <a:r>
              <a:rPr lang="en-GB" sz="1400" b="0" dirty="0">
                <a:solidFill>
                  <a:srgbClr val="569CD6"/>
                </a:solidFill>
                <a:effectLst/>
                <a:highlight>
                  <a:srgbClr val="800000"/>
                </a:highlight>
                <a:latin typeface="Consolas" panose="020B0609020204030204" pitchFamily="49" charset="0"/>
              </a:rPr>
              <a:t>from</a:t>
            </a:r>
            <a:r>
              <a:rPr lang="en-GB" sz="1400" b="0" dirty="0">
                <a:solidFill>
                  <a:srgbClr val="D4D4D4"/>
                </a:solidFill>
                <a:effectLst/>
                <a:highlight>
                  <a:srgbClr val="800000"/>
                </a:highlight>
                <a:latin typeface="Consolas" panose="020B0609020204030204" pitchFamily="49" charset="0"/>
              </a:rPr>
              <a:t> </a:t>
            </a:r>
            <a:r>
              <a:rPr lang="en-GB" sz="1400" b="0" dirty="0" err="1">
                <a:solidFill>
                  <a:srgbClr val="D4D4D4"/>
                </a:solidFill>
                <a:effectLst/>
                <a:highlight>
                  <a:srgbClr val="800000"/>
                </a:highlight>
                <a:latin typeface="Consolas" panose="020B0609020204030204" pitchFamily="49" charset="0"/>
              </a:rPr>
              <a:t>custom_interfaces.srv</a:t>
            </a:r>
            <a:r>
              <a:rPr lang="en-GB" sz="1400" b="0" dirty="0">
                <a:solidFill>
                  <a:srgbClr val="D4D4D4"/>
                </a:solidFill>
                <a:effectLst/>
                <a:highlight>
                  <a:srgbClr val="800000"/>
                </a:highlight>
                <a:latin typeface="Consolas" panose="020B0609020204030204" pitchFamily="49" charset="0"/>
              </a:rPr>
              <a:t> </a:t>
            </a:r>
            <a:r>
              <a:rPr lang="en-GB" sz="1400" b="0" dirty="0">
                <a:solidFill>
                  <a:srgbClr val="569CD6"/>
                </a:solidFill>
                <a:effectLst/>
                <a:highlight>
                  <a:srgbClr val="800000"/>
                </a:highlight>
                <a:latin typeface="Consolas" panose="020B0609020204030204" pitchFamily="49" charset="0"/>
              </a:rPr>
              <a:t>import</a:t>
            </a:r>
            <a:r>
              <a:rPr lang="en-GB" sz="1400" b="0" dirty="0">
                <a:solidFill>
                  <a:srgbClr val="D4D4D4"/>
                </a:solidFill>
                <a:effectLst/>
                <a:highlight>
                  <a:srgbClr val="800000"/>
                </a:highlight>
                <a:latin typeface="Consolas" panose="020B0609020204030204" pitchFamily="49" charset="0"/>
              </a:rPr>
              <a:t> SetProcessBool</a:t>
            </a:r>
          </a:p>
        </p:txBody>
      </p:sp>
      <p:sp>
        <p:nvSpPr>
          <p:cNvPr id="9" name="TextBox 8">
            <a:extLst>
              <a:ext uri="{FF2B5EF4-FFF2-40B4-BE49-F238E27FC236}">
                <a16:creationId xmlns:a16="http://schemas.microsoft.com/office/drawing/2014/main" id="{7709B6C5-2F47-A61B-7C7B-F540F6ED046E}"/>
              </a:ext>
            </a:extLst>
          </p:cNvPr>
          <p:cNvSpPr txBox="1"/>
          <p:nvPr/>
        </p:nvSpPr>
        <p:spPr>
          <a:xfrm>
            <a:off x="6172200" y="3516830"/>
            <a:ext cx="5905500" cy="1699568"/>
          </a:xfrm>
          <a:prstGeom prst="rect">
            <a:avLst/>
          </a:prstGeom>
          <a:solidFill>
            <a:schemeClr val="tx2">
              <a:lumMod val="50000"/>
            </a:schemeClr>
          </a:solidFill>
        </p:spPr>
        <p:txBody>
          <a:bodyPr wrap="square" rtlCol="0">
            <a:spAutoFit/>
          </a:bodyPr>
          <a:lstStyle/>
          <a:p>
            <a:pPr>
              <a:lnSpc>
                <a:spcPts val="1425"/>
              </a:lnSpc>
            </a:pP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a:lnSpc>
                <a:spcPts val="1425"/>
              </a:lnSpc>
            </a:pPr>
            <a:r>
              <a:rPr lang="en-GB" sz="1100" dirty="0">
                <a:solidFill>
                  <a:srgbClr val="D4D4D4"/>
                </a:solidFill>
                <a:latin typeface="Consolas" panose="020B0609020204030204" pitchFamily="49" charset="0"/>
              </a:rPr>
              <a:t>    </a:t>
            </a:r>
            <a:r>
              <a:rPr lang="en-GB" sz="1100" b="0" dirty="0">
                <a:solidFill>
                  <a:srgbClr val="D4D4D4"/>
                </a:solidFill>
                <a:effectLst/>
                <a:latin typeface="Consolas" panose="020B0609020204030204" pitchFamily="49" charset="0"/>
              </a:rPr>
              <a:t>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dirty="0">
                <a:solidFill>
                  <a:srgbClr val="D4D4D4"/>
                </a:solidFill>
                <a:latin typeface="Consolas" panose="020B0609020204030204" pitchFamily="49" charset="0"/>
              </a:rPr>
              <a:t>        ...</a:t>
            </a:r>
          </a:p>
          <a:p>
            <a:pPr>
              <a:lnSpc>
                <a:spcPts val="1425"/>
              </a:lnSpc>
            </a:pP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self</a:t>
            </a:r>
            <a:r>
              <a:rPr lang="en-GB" sz="1100" b="0" dirty="0">
                <a:solidFill>
                  <a:srgbClr val="D4D4D4"/>
                </a:solidFill>
                <a:effectLst/>
                <a:highlight>
                  <a:srgbClr val="800000"/>
                </a:highlight>
                <a:latin typeface="Consolas" panose="020B0609020204030204" pitchFamily="49" charset="0"/>
              </a:rPr>
              <a:t>.simulation_running = </a:t>
            </a:r>
            <a:r>
              <a:rPr lang="en-GB" sz="1100" b="0" dirty="0">
                <a:solidFill>
                  <a:srgbClr val="569CD6"/>
                </a:solidFill>
                <a:effectLst/>
                <a:highlight>
                  <a:srgbClr val="800000"/>
                </a:highlight>
                <a:latin typeface="Consolas" panose="020B0609020204030204" pitchFamily="49" charset="0"/>
              </a:rPr>
              <a:t>False</a:t>
            </a:r>
            <a:r>
              <a:rPr lang="en-GB" sz="1100" b="0" dirty="0">
                <a:solidFill>
                  <a:srgbClr val="D4D4D4"/>
                </a:solidFill>
                <a:effectLst/>
                <a:highlight>
                  <a:srgbClr val="800000"/>
                </a:highlight>
                <a:latin typeface="Consolas" panose="020B0609020204030204" pitchFamily="49" charset="0"/>
              </a:rPr>
              <a:t> </a:t>
            </a:r>
          </a:p>
          <a:p>
            <a:pPr>
              <a:lnSpc>
                <a:spcPts val="1425"/>
              </a:lnSpc>
            </a:pPr>
            <a:endParaRPr lang="en-GB" sz="1100" b="0" dirty="0">
              <a:solidFill>
                <a:srgbClr val="D4D4D4"/>
              </a:solidFill>
              <a:effectLst/>
              <a:latin typeface="Consolas" panose="020B0609020204030204" pitchFamily="49" charset="0"/>
            </a:endParaRPr>
          </a:p>
          <a:p>
            <a:pPr>
              <a:lnSpc>
                <a:spcPts val="1425"/>
              </a:lnSpc>
            </a:pPr>
            <a:r>
              <a:rPr lang="en-GB" sz="1100" dirty="0">
                <a:solidFill>
                  <a:srgbClr val="D4D4D4"/>
                </a:solidFill>
                <a:latin typeface="Consolas" panose="020B0609020204030204" pitchFamily="49" charset="0"/>
              </a:rPr>
              <a:t>        </a:t>
            </a:r>
            <a:r>
              <a:rPr lang="en-GB" sz="1100" b="0" dirty="0">
                <a:solidFill>
                  <a:srgbClr val="6A9955"/>
                </a:solidFill>
                <a:effectLst/>
                <a:latin typeface="Consolas" panose="020B0609020204030204" pitchFamily="49" charset="0"/>
              </a:rPr>
              <a:t>#Set Server callback</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highlight>
                  <a:srgbClr val="800000"/>
                </a:highlight>
                <a:latin typeface="Consolas" panose="020B0609020204030204" pitchFamily="49" charset="0"/>
              </a:rPr>
              <a:t>self</a:t>
            </a:r>
            <a:r>
              <a:rPr lang="en-GB" sz="1100" b="0" dirty="0" err="1">
                <a:solidFill>
                  <a:srgbClr val="D4D4D4"/>
                </a:solidFill>
                <a:effectLst/>
                <a:highlight>
                  <a:srgbClr val="800000"/>
                </a:highlight>
                <a:latin typeface="Consolas" panose="020B0609020204030204" pitchFamily="49" charset="0"/>
              </a:rPr>
              <a:t>.srv</a:t>
            </a:r>
            <a:r>
              <a:rPr lang="en-GB" sz="1100" b="0" dirty="0">
                <a:solidFill>
                  <a:srgbClr val="D4D4D4"/>
                </a:solidFill>
                <a:effectLst/>
                <a:highlight>
                  <a:srgbClr val="800000"/>
                </a:highlight>
                <a:latin typeface="Consolas" panose="020B0609020204030204" pitchFamily="49" charset="0"/>
              </a:rPr>
              <a:t> = </a:t>
            </a:r>
            <a:r>
              <a:rPr lang="en-GB" sz="1100" b="0" dirty="0">
                <a:solidFill>
                  <a:srgbClr val="569CD6"/>
                </a:solidFill>
                <a:effectLst/>
                <a:highlight>
                  <a:srgbClr val="800000"/>
                </a:highlight>
                <a:latin typeface="Consolas" panose="020B0609020204030204" pitchFamily="49" charset="0"/>
              </a:rPr>
              <a:t>self</a:t>
            </a:r>
            <a:r>
              <a:rPr lang="en-GB" sz="1100" b="0" dirty="0">
                <a:solidFill>
                  <a:srgbClr val="D4D4D4"/>
                </a:solidFill>
                <a:effectLst/>
                <a:highlight>
                  <a:srgbClr val="800000"/>
                </a:highlight>
                <a:latin typeface="Consolas" panose="020B0609020204030204" pitchFamily="49" charset="0"/>
              </a:rPr>
              <a:t>.create_service(SetProcessBool, </a:t>
            </a:r>
            <a:r>
              <a:rPr lang="en-GB" sz="1100" b="0" dirty="0">
                <a:solidFill>
                  <a:srgbClr val="CE9178"/>
                </a:solidFill>
                <a:effectLst/>
                <a:highlight>
                  <a:srgbClr val="800000"/>
                </a:highlight>
                <a:latin typeface="Consolas" panose="020B0609020204030204" pitchFamily="49" charset="0"/>
              </a:rPr>
              <a:t>'</a:t>
            </a:r>
            <a:r>
              <a:rPr lang="en-GB" sz="1100" b="0" dirty="0" err="1">
                <a:solidFill>
                  <a:srgbClr val="CE9178"/>
                </a:solidFill>
                <a:effectLst/>
                <a:highlight>
                  <a:srgbClr val="800000"/>
                </a:highlight>
                <a:latin typeface="Consolas" panose="020B0609020204030204" pitchFamily="49" charset="0"/>
              </a:rPr>
              <a:t>EnableProcess</a:t>
            </a:r>
            <a:r>
              <a:rPr lang="en-GB" sz="1100" b="0" dirty="0">
                <a:solidFill>
                  <a:srgbClr val="CE9178"/>
                </a:solidFill>
                <a:effectLst/>
                <a:highlight>
                  <a:srgbClr val="800000"/>
                </a:highlight>
                <a:latin typeface="Consolas" panose="020B0609020204030204" pitchFamily="49" charset="0"/>
              </a:rPr>
              <a:t>’</a:t>
            </a:r>
            <a:r>
              <a:rPr lang="en-GB" sz="1100" b="0" dirty="0">
                <a:solidFill>
                  <a:srgbClr val="D4D4D4"/>
                </a:solidFill>
                <a:effectLst/>
                <a:highlight>
                  <a:srgbClr val="800000"/>
                </a:highligh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self</a:t>
            </a:r>
            <a:r>
              <a:rPr lang="en-GB" sz="1100" b="0" dirty="0">
                <a:solidFill>
                  <a:srgbClr val="D4D4D4"/>
                </a:solidFill>
                <a:effectLst/>
                <a:highlight>
                  <a:srgbClr val="800000"/>
                </a:highlight>
                <a:latin typeface="Consolas" panose="020B0609020204030204" pitchFamily="49" charset="0"/>
              </a:rPr>
              <a:t>.simulation_service_callback)</a:t>
            </a:r>
          </a:p>
        </p:txBody>
      </p:sp>
    </p:spTree>
    <p:extLst>
      <p:ext uri="{BB962C8B-B14F-4D97-AF65-F5344CB8AC3E}">
        <p14:creationId xmlns:p14="http://schemas.microsoft.com/office/powerpoint/2010/main" val="3916929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D290A-9D8F-AC24-E59E-591439505A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456FC-5A37-42A7-7BE7-A046C9CF3E3F}"/>
              </a:ext>
            </a:extLst>
          </p:cNvPr>
          <p:cNvSpPr>
            <a:spLocks noGrp="1"/>
          </p:cNvSpPr>
          <p:nvPr>
            <p:ph sz="half" idx="1"/>
          </p:nvPr>
        </p:nvSpPr>
        <p:spPr/>
        <p:txBody>
          <a:bodyPr>
            <a:normAutofit/>
          </a:bodyPr>
          <a:lstStyle/>
          <a:p>
            <a:pPr marL="0" indent="0">
              <a:lnSpc>
                <a:spcPct val="150000"/>
              </a:lnSpc>
              <a:buNone/>
            </a:pPr>
            <a:r>
              <a:rPr lang="en-GB" sz="1800" dirty="0">
                <a:latin typeface="Nexa-Bold" panose="01000000000000000000" pitchFamily="2" charset="0"/>
              </a:rPr>
              <a:t>Define the Server Callback</a:t>
            </a:r>
          </a:p>
          <a:p>
            <a:pPr>
              <a:lnSpc>
                <a:spcPct val="160000"/>
              </a:lnSpc>
            </a:pPr>
            <a:r>
              <a:rPr lang="en-US" sz="1600" dirty="0"/>
              <a:t>Create the function “</a:t>
            </a:r>
            <a:r>
              <a:rPr lang="en-US" sz="1600" dirty="0" err="1"/>
              <a:t>simulation_service_callback</a:t>
            </a:r>
            <a:r>
              <a:rPr lang="en-US" sz="1600" dirty="0"/>
              <a:t>” within the class.</a:t>
            </a:r>
          </a:p>
          <a:p>
            <a:pPr>
              <a:lnSpc>
                <a:spcPct val="160000"/>
              </a:lnSpc>
            </a:pPr>
            <a:r>
              <a:rPr lang="en-US" sz="1600" dirty="0"/>
              <a:t>This function will update the variable “</a:t>
            </a:r>
            <a:r>
              <a:rPr lang="en-US" sz="1600" dirty="0" err="1"/>
              <a:t>simulation_running</a:t>
            </a:r>
            <a:r>
              <a:rPr lang="en-US" sz="1600" dirty="0"/>
              <a:t>”.</a:t>
            </a:r>
          </a:p>
        </p:txBody>
      </p:sp>
      <p:sp>
        <p:nvSpPr>
          <p:cNvPr id="3" name="Content Placeholder 2">
            <a:extLst>
              <a:ext uri="{FF2B5EF4-FFF2-40B4-BE49-F238E27FC236}">
                <a16:creationId xmlns:a16="http://schemas.microsoft.com/office/drawing/2014/main" id="{F88C36D6-6777-A19C-5756-A983088B6A65}"/>
              </a:ext>
            </a:extLst>
          </p:cNvPr>
          <p:cNvSpPr>
            <a:spLocks noGrp="1"/>
          </p:cNvSpPr>
          <p:nvPr>
            <p:ph sz="half" idx="2"/>
          </p:nvPr>
        </p:nvSpPr>
        <p:spPr/>
        <p:txBody>
          <a:bodyPr>
            <a:normAutofit/>
          </a:bodyPr>
          <a:lstStyle/>
          <a:p>
            <a:pPr>
              <a:lnSpc>
                <a:spcPct val="160000"/>
              </a:lnSpc>
            </a:pPr>
            <a:r>
              <a:rPr lang="en-GB" sz="1600" dirty="0"/>
              <a:t>Inside the timer callback use the </a:t>
            </a:r>
            <a:r>
              <a:rPr lang="en-US" sz="1600" dirty="0"/>
              <a:t>“</a:t>
            </a:r>
            <a:r>
              <a:rPr lang="en-US" sz="1600" dirty="0" err="1"/>
              <a:t>simulation_running</a:t>
            </a:r>
            <a:r>
              <a:rPr lang="en-US" sz="1600" dirty="0"/>
              <a:t>” </a:t>
            </a:r>
            <a:r>
              <a:rPr lang="en-GB" sz="1600" dirty="0"/>
              <a:t>variable to stop the </a:t>
            </a:r>
            <a:r>
              <a:rPr lang="en-GB" sz="1600" dirty="0" err="1"/>
              <a:t>DC_Motor</a:t>
            </a:r>
            <a:r>
              <a:rPr lang="en-GB" sz="1600" dirty="0"/>
              <a:t> Simulation.</a:t>
            </a:r>
          </a:p>
          <a:p>
            <a:pPr marL="0" indent="0">
              <a:lnSpc>
                <a:spcPct val="160000"/>
              </a:lnSpc>
              <a:buNone/>
            </a:pPr>
            <a:endParaRPr lang="en-GB" sz="1600" dirty="0">
              <a:latin typeface="Nexa-Bold" panose="01000000000000000000" pitchFamily="2" charset="0"/>
            </a:endParaRPr>
          </a:p>
          <a:p>
            <a:pPr marL="0" indent="0">
              <a:lnSpc>
                <a:spcPct val="160000"/>
              </a:lnSpc>
              <a:buNone/>
            </a:pP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E7F4CBAA-9F42-B4EC-A753-7EE07CE23422}"/>
              </a:ext>
            </a:extLst>
          </p:cNvPr>
          <p:cNvSpPr>
            <a:spLocks noGrp="1"/>
          </p:cNvSpPr>
          <p:nvPr>
            <p:ph type="sldNum" sz="quarter" idx="12"/>
          </p:nvPr>
        </p:nvSpPr>
        <p:spPr/>
        <p:txBody>
          <a:bodyPr/>
          <a:lstStyle/>
          <a:p>
            <a:fld id="{E33F180C-7AC5-428A-9DBB-8DF57BA31570}" type="slidenum">
              <a:rPr lang="en-GB" smtClean="0"/>
              <a:t>67</a:t>
            </a:fld>
            <a:endParaRPr lang="en-GB" dirty="0"/>
          </a:p>
        </p:txBody>
      </p:sp>
      <p:sp>
        <p:nvSpPr>
          <p:cNvPr id="5" name="Title 4">
            <a:extLst>
              <a:ext uri="{FF2B5EF4-FFF2-40B4-BE49-F238E27FC236}">
                <a16:creationId xmlns:a16="http://schemas.microsoft.com/office/drawing/2014/main" id="{E6BD880F-B44C-936D-6DC0-E81E0DB7D033}"/>
              </a:ext>
            </a:extLst>
          </p:cNvPr>
          <p:cNvSpPr>
            <a:spLocks noGrp="1"/>
          </p:cNvSpPr>
          <p:nvPr>
            <p:ph type="title"/>
          </p:nvPr>
        </p:nvSpPr>
        <p:spPr/>
        <p:txBody>
          <a:bodyPr/>
          <a:lstStyle/>
          <a:p>
            <a:r>
              <a:rPr lang="en-GB" dirty="0"/>
              <a:t>Activity 3 – Custom Interface Services (Server)</a:t>
            </a:r>
          </a:p>
        </p:txBody>
      </p:sp>
      <p:sp>
        <p:nvSpPr>
          <p:cNvPr id="9" name="TextBox 8">
            <a:extLst>
              <a:ext uri="{FF2B5EF4-FFF2-40B4-BE49-F238E27FC236}">
                <a16:creationId xmlns:a16="http://schemas.microsoft.com/office/drawing/2014/main" id="{96841B21-E6DA-0775-28D1-34901C898F78}"/>
              </a:ext>
            </a:extLst>
          </p:cNvPr>
          <p:cNvSpPr txBox="1"/>
          <p:nvPr/>
        </p:nvSpPr>
        <p:spPr>
          <a:xfrm>
            <a:off x="838200" y="4232970"/>
            <a:ext cx="5181600" cy="2597249"/>
          </a:xfrm>
          <a:prstGeom prst="rect">
            <a:avLst/>
          </a:prstGeom>
          <a:solidFill>
            <a:schemeClr val="tx2">
              <a:lumMod val="50000"/>
            </a:schemeClr>
          </a:solidFill>
        </p:spPr>
        <p:txBody>
          <a:bodyPr wrap="square" rtlCol="0">
            <a:spAutoFit/>
          </a:bodyPr>
          <a:lstStyle/>
          <a:p>
            <a:pPr>
              <a:lnSpc>
                <a:spcPts val="1425"/>
              </a:lnSpc>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Service Callback to Start/Stop Simulation</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simulation_service_callback</a:t>
            </a:r>
            <a:r>
              <a:rPr lang="en-GB" sz="1100" b="0" dirty="0">
                <a:solidFill>
                  <a:srgbClr val="D4D4D4"/>
                </a:solidFill>
                <a:effectLst/>
                <a:latin typeface="Consolas" panose="020B0609020204030204" pitchFamily="49" charset="0"/>
              </a:rPr>
              <a:t>(self, request, response):</a:t>
            </a:r>
          </a:p>
          <a:p>
            <a:pPr>
              <a:lnSpc>
                <a:spcPts val="1425"/>
              </a:lnSpc>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request.enable</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.simulation_running</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True</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a:solidFill>
                  <a:srgbClr val="CE9178"/>
                </a:solidFill>
                <a:effectLst/>
                <a:latin typeface="Consolas" panose="020B0609020204030204" pitchFamily="49" charset="0"/>
              </a:rPr>
              <a:t>"🚀 Simulation Started"</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response.success</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True</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response.message</a:t>
            </a:r>
            <a:r>
              <a:rPr lang="en-GB" sz="1100" b="0" dirty="0">
                <a:solidFill>
                  <a:srgbClr val="D4D4D4"/>
                </a:solidFill>
                <a:effectLst/>
                <a:latin typeface="Consolas" panose="020B0609020204030204" pitchFamily="49" charset="0"/>
              </a:rPr>
              <a:t> = </a:t>
            </a:r>
            <a:r>
              <a:rPr lang="en-GB" sz="1100" b="0" dirty="0">
                <a:solidFill>
                  <a:srgbClr val="CE9178"/>
                </a:solidFill>
                <a:effectLst/>
                <a:latin typeface="Consolas" panose="020B0609020204030204" pitchFamily="49" charset="0"/>
              </a:rPr>
              <a:t>"Simulation Started Successfully"</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else</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.simulation_running</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False</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a:solidFill>
                  <a:srgbClr val="CE9178"/>
                </a:solidFill>
                <a:effectLst/>
                <a:latin typeface="Consolas" panose="020B0609020204030204" pitchFamily="49" charset="0"/>
              </a:rPr>
              <a:t>"🛑 Simulation Stopped"</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response.success</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True</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response.message</a:t>
            </a:r>
            <a:r>
              <a:rPr lang="en-GB" sz="1100" b="0" dirty="0">
                <a:solidFill>
                  <a:srgbClr val="D4D4D4"/>
                </a:solidFill>
                <a:effectLst/>
                <a:latin typeface="Consolas" panose="020B0609020204030204" pitchFamily="49" charset="0"/>
              </a:rPr>
              <a:t> = </a:t>
            </a:r>
            <a:r>
              <a:rPr lang="en-GB" sz="1100" b="0" dirty="0">
                <a:solidFill>
                  <a:srgbClr val="CE9178"/>
                </a:solidFill>
                <a:effectLst/>
                <a:latin typeface="Consolas" panose="020B0609020204030204" pitchFamily="49" charset="0"/>
              </a:rPr>
              <a:t>"Simulation </a:t>
            </a:r>
            <a:r>
              <a:rPr lang="en-GB" sz="1100" b="0" dirty="0" err="1">
                <a:solidFill>
                  <a:srgbClr val="CE9178"/>
                </a:solidFill>
                <a:effectLst/>
                <a:latin typeface="Consolas" panose="020B0609020204030204" pitchFamily="49" charset="0"/>
              </a:rPr>
              <a:t>Stoped</a:t>
            </a:r>
            <a:r>
              <a:rPr lang="en-GB" sz="1100" b="0" dirty="0">
                <a:solidFill>
                  <a:srgbClr val="CE9178"/>
                </a:solidFill>
                <a:effectLst/>
                <a:latin typeface="Consolas" panose="020B0609020204030204" pitchFamily="49" charset="0"/>
              </a:rPr>
              <a:t> Successfully"</a:t>
            </a:r>
            <a:endParaRPr lang="en-GB" sz="1100" b="0" dirty="0">
              <a:solidFill>
                <a:srgbClr val="D4D4D4"/>
              </a:solidFill>
              <a:effectLst/>
              <a:latin typeface="Consolas" panose="020B0609020204030204" pitchFamily="49" charset="0"/>
            </a:endParaRPr>
          </a:p>
          <a:p>
            <a:pPr>
              <a:lnSpc>
                <a:spcPts val="1425"/>
              </a:lnSpc>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response</a:t>
            </a:r>
          </a:p>
        </p:txBody>
      </p:sp>
      <p:sp>
        <p:nvSpPr>
          <p:cNvPr id="6" name="TextBox 5">
            <a:extLst>
              <a:ext uri="{FF2B5EF4-FFF2-40B4-BE49-F238E27FC236}">
                <a16:creationId xmlns:a16="http://schemas.microsoft.com/office/drawing/2014/main" id="{5FB431D3-8EC5-8557-9813-C43125883A44}"/>
              </a:ext>
            </a:extLst>
          </p:cNvPr>
          <p:cNvSpPr txBox="1"/>
          <p:nvPr/>
        </p:nvSpPr>
        <p:spPr>
          <a:xfrm>
            <a:off x="6172199" y="3429000"/>
            <a:ext cx="5857875" cy="1699568"/>
          </a:xfrm>
          <a:prstGeom prst="rect">
            <a:avLst/>
          </a:prstGeom>
          <a:solidFill>
            <a:schemeClr val="tx2">
              <a:lumMod val="50000"/>
            </a:schemeClr>
          </a:solidFill>
        </p:spPr>
        <p:txBody>
          <a:bodyPr wrap="square" rtlCol="0">
            <a:spAutoFit/>
          </a:bodyPr>
          <a:lstStyle/>
          <a:p>
            <a:pPr>
              <a:lnSpc>
                <a:spcPts val="1425"/>
              </a:lnSpc>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#Timer Callback</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timer_cb</a:t>
            </a:r>
            <a:r>
              <a:rPr lang="en-GB" sz="1100" b="0" dirty="0">
                <a:solidFill>
                  <a:srgbClr val="D4D4D4"/>
                </a:solidFill>
                <a:effectLst/>
                <a:latin typeface="Consolas" panose="020B0609020204030204" pitchFamily="49" charset="0"/>
              </a:rPr>
              <a:t>(self):</a:t>
            </a:r>
          </a:p>
          <a:p>
            <a:pPr>
              <a:lnSpc>
                <a:spcPts val="1425"/>
              </a:lnSpc>
            </a:pPr>
            <a:r>
              <a:rPr lang="en-GB" sz="1100" b="0" dirty="0">
                <a:solidFill>
                  <a:srgbClr val="D4D4D4"/>
                </a:solidFill>
                <a:effectLst/>
                <a:latin typeface="Consolas" panose="020B0609020204030204" pitchFamily="49" charset="0"/>
              </a:rPr>
              <a:t>        </a:t>
            </a:r>
          </a:p>
          <a:p>
            <a:pPr>
              <a:lnSpc>
                <a:spcPts val="1425"/>
              </a:lnSpc>
            </a:pPr>
            <a:r>
              <a:rPr lang="en-GB" sz="1100" b="0" dirty="0">
                <a:solidFill>
                  <a:srgbClr val="D4D4D4"/>
                </a:solidFill>
                <a:effectLst/>
                <a:highlight>
                  <a:srgbClr val="800000"/>
                </a:highligh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if</a:t>
            </a:r>
            <a:r>
              <a:rPr lang="en-GB" sz="1100" b="0" dirty="0">
                <a:solidFill>
                  <a:srgbClr val="D4D4D4"/>
                </a:solidFill>
                <a:effectLst/>
                <a:highlight>
                  <a:srgbClr val="800000"/>
                </a:highligh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not</a:t>
            </a:r>
            <a:r>
              <a:rPr lang="en-GB" sz="1100" b="0" dirty="0">
                <a:solidFill>
                  <a:srgbClr val="D4D4D4"/>
                </a:solidFill>
                <a:effectLst/>
                <a:highlight>
                  <a:srgbClr val="800000"/>
                </a:highligh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self</a:t>
            </a:r>
            <a:r>
              <a:rPr lang="en-GB" sz="1100" b="0" dirty="0">
                <a:solidFill>
                  <a:srgbClr val="D4D4D4"/>
                </a:solidFill>
                <a:effectLst/>
                <a:highlight>
                  <a:srgbClr val="800000"/>
                </a:highlight>
                <a:latin typeface="Consolas" panose="020B0609020204030204" pitchFamily="49" charset="0"/>
              </a:rPr>
              <a:t>.simulation_running:</a:t>
            </a:r>
          </a:p>
          <a:p>
            <a:pPr>
              <a:lnSpc>
                <a:spcPts val="1425"/>
              </a:lnSpc>
            </a:pPr>
            <a:r>
              <a:rPr lang="en-GB" sz="1100" b="0" dirty="0">
                <a:solidFill>
                  <a:srgbClr val="D4D4D4"/>
                </a:solidFill>
                <a:effectLst/>
                <a:highlight>
                  <a:srgbClr val="800000"/>
                </a:highlight>
                <a:latin typeface="Consolas" panose="020B0609020204030204" pitchFamily="49" charset="0"/>
              </a:rPr>
              <a:t>            </a:t>
            </a:r>
            <a:r>
              <a:rPr lang="en-GB" sz="1100" b="0" dirty="0">
                <a:solidFill>
                  <a:srgbClr val="569CD6"/>
                </a:solidFill>
                <a:effectLst/>
                <a:highlight>
                  <a:srgbClr val="800000"/>
                </a:highlight>
                <a:latin typeface="Consolas" panose="020B0609020204030204" pitchFamily="49" charset="0"/>
              </a:rPr>
              <a:t>return</a:t>
            </a:r>
            <a:r>
              <a:rPr lang="en-GB" sz="1100" b="0" dirty="0">
                <a:solidFill>
                  <a:srgbClr val="D4D4D4"/>
                </a:solidFill>
                <a:effectLst/>
                <a:highlight>
                  <a:srgbClr val="800000"/>
                </a:highlight>
                <a:latin typeface="Consolas" panose="020B0609020204030204" pitchFamily="49" charset="0"/>
              </a:rPr>
              <a:t>  </a:t>
            </a:r>
            <a:r>
              <a:rPr lang="en-GB" sz="1100" b="0" dirty="0">
                <a:solidFill>
                  <a:srgbClr val="6A9955"/>
                </a:solidFill>
                <a:effectLst/>
                <a:highlight>
                  <a:srgbClr val="800000"/>
                </a:highlight>
                <a:latin typeface="Consolas" panose="020B0609020204030204" pitchFamily="49" charset="0"/>
              </a:rPr>
              <a:t># Stop processing if simulation is not running         </a:t>
            </a:r>
            <a:endParaRPr lang="en-GB" sz="1100" b="0" dirty="0">
              <a:solidFill>
                <a:srgbClr val="D4D4D4"/>
              </a:solidFill>
              <a:effectLst/>
              <a:highlight>
                <a:srgbClr val="800000"/>
              </a:highligh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p>
          <a:p>
            <a:pPr>
              <a:lnSpc>
                <a:spcPts val="1425"/>
              </a:lnSpc>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#DC Motor Simulation</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#DC Motor Equation 𝑦[𝑘+1] = 𝑦[𝑘] + ((−1/𝜏) 𝑦[𝑘] + (𝐾/𝜏) 𝑢[𝑘]) 𝑇_𝑠</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4249135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43EB-4EB5-2FAC-2FC8-F5E2CE7FDB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029DB-7526-4271-B866-D6CE6297FEDB}"/>
              </a:ext>
            </a:extLst>
          </p:cNvPr>
          <p:cNvSpPr>
            <a:spLocks noGrp="1"/>
          </p:cNvSpPr>
          <p:nvPr>
            <p:ph sz="half" idx="2"/>
          </p:nvPr>
        </p:nvSpPr>
        <p:spPr/>
        <p:txBody>
          <a:bodyPr>
            <a:normAutofit/>
          </a:bodyPr>
          <a:lstStyle/>
          <a:p>
            <a:pPr marL="0" indent="0">
              <a:lnSpc>
                <a:spcPct val="160000"/>
              </a:lnSpc>
              <a:buNone/>
            </a:pPr>
            <a:r>
              <a:rPr lang="en-GB" sz="1600" dirty="0">
                <a:latin typeface="Nexa-Bold" panose="01000000000000000000" pitchFamily="2" charset="0"/>
              </a:rPr>
              <a:t>Server Results</a:t>
            </a:r>
          </a:p>
          <a:p>
            <a:pPr>
              <a:lnSpc>
                <a:spcPct val="160000"/>
              </a:lnSpc>
            </a:pPr>
            <a:r>
              <a:rPr lang="en-GB" sz="1600" dirty="0"/>
              <a:t>Open a new terminal (when calling a service always source the terminals) </a:t>
            </a:r>
          </a:p>
          <a:p>
            <a:pPr marL="0" indent="0">
              <a:lnSpc>
                <a:spcPct val="160000"/>
              </a:lnSpc>
              <a:buNone/>
            </a:pPr>
            <a:endParaRPr lang="en-GB" sz="1600" dirty="0">
              <a:latin typeface="Nexa-Bold" panose="01000000000000000000" pitchFamily="2" charset="0"/>
            </a:endParaRPr>
          </a:p>
          <a:p>
            <a:pPr marL="0" indent="0">
              <a:lnSpc>
                <a:spcPct val="160000"/>
              </a:lnSpc>
              <a:buNone/>
            </a:pP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4E4E3065-C271-41DB-5B1E-B5A416272FBF}"/>
              </a:ext>
            </a:extLst>
          </p:cNvPr>
          <p:cNvSpPr>
            <a:spLocks noGrp="1"/>
          </p:cNvSpPr>
          <p:nvPr>
            <p:ph type="sldNum" sz="quarter" idx="12"/>
          </p:nvPr>
        </p:nvSpPr>
        <p:spPr/>
        <p:txBody>
          <a:bodyPr/>
          <a:lstStyle/>
          <a:p>
            <a:fld id="{E33F180C-7AC5-428A-9DBB-8DF57BA31570}" type="slidenum">
              <a:rPr lang="en-GB" smtClean="0"/>
              <a:t>68</a:t>
            </a:fld>
            <a:endParaRPr lang="en-GB" dirty="0"/>
          </a:p>
        </p:txBody>
      </p:sp>
      <p:sp>
        <p:nvSpPr>
          <p:cNvPr id="5" name="Title 4">
            <a:extLst>
              <a:ext uri="{FF2B5EF4-FFF2-40B4-BE49-F238E27FC236}">
                <a16:creationId xmlns:a16="http://schemas.microsoft.com/office/drawing/2014/main" id="{0B1B9694-FB1E-B75B-D86C-03C67F871F60}"/>
              </a:ext>
            </a:extLst>
          </p:cNvPr>
          <p:cNvSpPr>
            <a:spLocks noGrp="1"/>
          </p:cNvSpPr>
          <p:nvPr>
            <p:ph type="title"/>
          </p:nvPr>
        </p:nvSpPr>
        <p:spPr/>
        <p:txBody>
          <a:bodyPr/>
          <a:lstStyle/>
          <a:p>
            <a:r>
              <a:rPr lang="en-GB" dirty="0"/>
              <a:t>Activity 3 – Custom Interface Services (Server)</a:t>
            </a:r>
          </a:p>
        </p:txBody>
      </p:sp>
      <p:sp>
        <p:nvSpPr>
          <p:cNvPr id="14" name="Content Placeholder 2">
            <a:extLst>
              <a:ext uri="{FF2B5EF4-FFF2-40B4-BE49-F238E27FC236}">
                <a16:creationId xmlns:a16="http://schemas.microsoft.com/office/drawing/2014/main" id="{8E0F1683-F70E-4CF3-9B0D-017F54E857AB}"/>
              </a:ext>
            </a:extLst>
          </p:cNvPr>
          <p:cNvSpPr>
            <a:spLocks noGrp="1"/>
          </p:cNvSpPr>
          <p:nvPr>
            <p:ph sz="half" idx="1"/>
          </p:nvPr>
        </p:nvSpPr>
        <p:spPr>
          <a:xfrm>
            <a:off x="838200" y="1825625"/>
            <a:ext cx="5181600" cy="4351338"/>
          </a:xfrm>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Save and compile the file</a:t>
            </a:r>
          </a:p>
          <a:p>
            <a:pPr>
              <a:lnSpc>
                <a:spcPct val="150000"/>
              </a:lnSpc>
            </a:pPr>
            <a:endParaRPr lang="en-GB" sz="1600" dirty="0"/>
          </a:p>
          <a:p>
            <a:pPr>
              <a:lnSpc>
                <a:spcPct val="150000"/>
              </a:lnSpc>
            </a:pPr>
            <a:endParaRPr lang="en-GB" sz="1600" dirty="0"/>
          </a:p>
          <a:p>
            <a:pPr>
              <a:lnSpc>
                <a:spcPct val="150000"/>
              </a:lnSpc>
            </a:pPr>
            <a:r>
              <a:rPr lang="en-GB" sz="1600" dirty="0"/>
              <a:t>Launch the node</a:t>
            </a:r>
          </a:p>
          <a:p>
            <a:pPr>
              <a:lnSpc>
                <a:spcPct val="150000"/>
              </a:lnSpc>
            </a:pPr>
            <a:endParaRPr lang="en-GB" sz="1600" dirty="0"/>
          </a:p>
          <a:p>
            <a:pPr>
              <a:lnSpc>
                <a:spcPct val="150000"/>
              </a:lnSpc>
            </a:pPr>
            <a:r>
              <a:rPr lang="en-GB" sz="1600" dirty="0"/>
              <a:t>Open the </a:t>
            </a:r>
            <a:r>
              <a:rPr lang="en-GB" sz="1600" dirty="0" err="1"/>
              <a:t>rqt_plot</a:t>
            </a:r>
            <a:r>
              <a:rPr lang="en-GB" sz="1600" dirty="0"/>
              <a:t> and verify the output signal</a:t>
            </a:r>
          </a:p>
          <a:p>
            <a:endParaRPr lang="en-US" dirty="0"/>
          </a:p>
          <a:p>
            <a:endParaRPr lang="en-US" dirty="0"/>
          </a:p>
        </p:txBody>
      </p:sp>
      <p:sp>
        <p:nvSpPr>
          <p:cNvPr id="15" name="Rectangle 3">
            <a:extLst>
              <a:ext uri="{FF2B5EF4-FFF2-40B4-BE49-F238E27FC236}">
                <a16:creationId xmlns:a16="http://schemas.microsoft.com/office/drawing/2014/main" id="{84806631-C368-8C76-035A-252FB35C6CC1}"/>
              </a:ext>
            </a:extLst>
          </p:cNvPr>
          <p:cNvSpPr>
            <a:spLocks noChangeArrowheads="1"/>
          </p:cNvSpPr>
          <p:nvPr/>
        </p:nvSpPr>
        <p:spPr bwMode="auto">
          <a:xfrm>
            <a:off x="838200" y="2939464"/>
            <a:ext cx="5181600"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cd ~/ros2_ws</a:t>
            </a:r>
          </a:p>
          <a:p>
            <a:pPr lvl="1"/>
            <a:r>
              <a:rPr lang="en-US" sz="1400" dirty="0">
                <a:latin typeface="Consolas" panose="020B0609020204030204" pitchFamily="49" charset="0"/>
              </a:rPr>
              <a:t>$ </a:t>
            </a:r>
            <a:r>
              <a:rPr lang="en-US" sz="1400" dirty="0" err="1">
                <a:latin typeface="Consolas" panose="020B0609020204030204" pitchFamily="49" charset="0"/>
              </a:rPr>
              <a:t>colcon</a:t>
            </a:r>
            <a:r>
              <a:rPr lang="en-US" sz="1400" dirty="0">
                <a:latin typeface="Consolas" panose="020B0609020204030204" pitchFamily="49" charset="0"/>
              </a:rPr>
              <a:t> build</a:t>
            </a:r>
          </a:p>
          <a:p>
            <a:pPr lvl="1"/>
            <a:r>
              <a:rPr lang="en-US" sz="1400" dirty="0">
                <a:latin typeface="Consolas" panose="020B0609020204030204" pitchFamily="49" charset="0"/>
              </a:rPr>
              <a:t>$ source install/</a:t>
            </a:r>
            <a:r>
              <a:rPr lang="en-US" sz="1400" dirty="0" err="1">
                <a:latin typeface="Consolas" panose="020B0609020204030204" pitchFamily="49" charset="0"/>
              </a:rPr>
              <a:t>setup.bash</a:t>
            </a:r>
            <a:endParaRPr lang="en-US" sz="1400" dirty="0">
              <a:latin typeface="Consolas" panose="020B0609020204030204" pitchFamily="49" charset="0"/>
            </a:endParaRPr>
          </a:p>
        </p:txBody>
      </p:sp>
      <p:sp>
        <p:nvSpPr>
          <p:cNvPr id="16" name="Rectangle 3">
            <a:extLst>
              <a:ext uri="{FF2B5EF4-FFF2-40B4-BE49-F238E27FC236}">
                <a16:creationId xmlns:a16="http://schemas.microsoft.com/office/drawing/2014/main" id="{C9E96174-E133-4576-292B-90651D31DA48}"/>
              </a:ext>
            </a:extLst>
          </p:cNvPr>
          <p:cNvSpPr>
            <a:spLocks noChangeArrowheads="1"/>
          </p:cNvSpPr>
          <p:nvPr/>
        </p:nvSpPr>
        <p:spPr bwMode="auto">
          <a:xfrm>
            <a:off x="838199" y="4381587"/>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launch </a:t>
            </a:r>
            <a:r>
              <a:rPr lang="en-US" sz="1400" dirty="0" err="1">
                <a:latin typeface="Consolas" panose="020B0609020204030204" pitchFamily="49" charset="0"/>
              </a:rPr>
              <a:t>motor_control</a:t>
            </a:r>
            <a:r>
              <a:rPr lang="en-US" sz="1400" dirty="0">
                <a:latin typeface="Consolas" panose="020B0609020204030204" pitchFamily="49" charset="0"/>
              </a:rPr>
              <a:t> motor_launch.py</a:t>
            </a:r>
          </a:p>
        </p:txBody>
      </p:sp>
      <p:sp>
        <p:nvSpPr>
          <p:cNvPr id="17" name="Rectangle 3">
            <a:extLst>
              <a:ext uri="{FF2B5EF4-FFF2-40B4-BE49-F238E27FC236}">
                <a16:creationId xmlns:a16="http://schemas.microsoft.com/office/drawing/2014/main" id="{76EB63C4-D6EF-6240-0462-6442D9F0DE0B}"/>
              </a:ext>
            </a:extLst>
          </p:cNvPr>
          <p:cNvSpPr>
            <a:spLocks noChangeArrowheads="1"/>
          </p:cNvSpPr>
          <p:nvPr/>
        </p:nvSpPr>
        <p:spPr bwMode="auto">
          <a:xfrm>
            <a:off x="838199" y="5392823"/>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run </a:t>
            </a:r>
            <a:r>
              <a:rPr lang="en-US" sz="1400" dirty="0" err="1">
                <a:latin typeface="Consolas" panose="020B0609020204030204" pitchFamily="49" charset="0"/>
              </a:rPr>
              <a:t>rqt_plot</a:t>
            </a:r>
            <a:r>
              <a:rPr lang="en-US" sz="1400" dirty="0">
                <a:latin typeface="Consolas" panose="020B0609020204030204" pitchFamily="49" charset="0"/>
              </a:rPr>
              <a:t> </a:t>
            </a:r>
            <a:r>
              <a:rPr lang="en-US" sz="1400" dirty="0" err="1">
                <a:latin typeface="Consolas" panose="020B0609020204030204" pitchFamily="49" charset="0"/>
              </a:rPr>
              <a:t>rqt_plot</a:t>
            </a:r>
            <a:endParaRPr lang="en-US" sz="1400" dirty="0">
              <a:latin typeface="Consolas" panose="020B0609020204030204" pitchFamily="49" charset="0"/>
            </a:endParaRPr>
          </a:p>
        </p:txBody>
      </p:sp>
      <p:sp>
        <p:nvSpPr>
          <p:cNvPr id="18" name="Rectangle 3">
            <a:extLst>
              <a:ext uri="{FF2B5EF4-FFF2-40B4-BE49-F238E27FC236}">
                <a16:creationId xmlns:a16="http://schemas.microsoft.com/office/drawing/2014/main" id="{0E316F85-28ED-E51A-CBB9-CC6A7B31ED4D}"/>
              </a:ext>
            </a:extLst>
          </p:cNvPr>
          <p:cNvSpPr>
            <a:spLocks noChangeArrowheads="1"/>
          </p:cNvSpPr>
          <p:nvPr/>
        </p:nvSpPr>
        <p:spPr bwMode="auto">
          <a:xfrm>
            <a:off x="6096000" y="3193971"/>
            <a:ext cx="5257800" cy="117209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200" dirty="0">
                <a:latin typeface="Consolas" panose="020B0609020204030204" pitchFamily="49" charset="0"/>
              </a:rPr>
              <a:t>$ source install/</a:t>
            </a:r>
            <a:r>
              <a:rPr lang="en-US" sz="1200" dirty="0" err="1">
                <a:latin typeface="Consolas" panose="020B0609020204030204" pitchFamily="49" charset="0"/>
              </a:rPr>
              <a:t>setup.bash</a:t>
            </a:r>
            <a:endParaRPr lang="en-US" sz="1200" dirty="0">
              <a:latin typeface="Consolas" panose="020B0609020204030204" pitchFamily="49" charset="0"/>
            </a:endParaRPr>
          </a:p>
          <a:p>
            <a:pPr lvl="1"/>
            <a:r>
              <a:rPr lang="en-US" sz="1200" dirty="0">
                <a:latin typeface="Consolas" panose="020B0609020204030204" pitchFamily="49" charset="0"/>
              </a:rPr>
              <a:t>$ </a:t>
            </a:r>
            <a:r>
              <a:rPr lang="en-GB" sz="1200" dirty="0">
                <a:latin typeface="Consolas" panose="020B0609020204030204" pitchFamily="49" charset="0"/>
              </a:rPr>
              <a:t>ros2 service call /</a:t>
            </a:r>
            <a:r>
              <a:rPr lang="en-GB" sz="1200" dirty="0" err="1">
                <a:latin typeface="Consolas" panose="020B0609020204030204" pitchFamily="49" charset="0"/>
              </a:rPr>
              <a:t>EnableProcess</a:t>
            </a:r>
            <a:r>
              <a:rPr lang="en-GB" sz="1200" dirty="0">
                <a:latin typeface="Consolas" panose="020B0609020204030204" pitchFamily="49" charset="0"/>
              </a:rPr>
              <a:t> </a:t>
            </a:r>
            <a:r>
              <a:rPr lang="en-GB" sz="1200" dirty="0" err="1">
                <a:latin typeface="Consolas" panose="020B0609020204030204" pitchFamily="49" charset="0"/>
              </a:rPr>
              <a:t>custom_interfaces</a:t>
            </a:r>
            <a:r>
              <a:rPr lang="en-GB" sz="1200" dirty="0">
                <a:latin typeface="Consolas" panose="020B0609020204030204" pitchFamily="49" charset="0"/>
              </a:rPr>
              <a:t>/</a:t>
            </a:r>
            <a:r>
              <a:rPr lang="en-GB" sz="1200" dirty="0" err="1">
                <a:latin typeface="Consolas" panose="020B0609020204030204" pitchFamily="49" charset="0"/>
              </a:rPr>
              <a:t>srv</a:t>
            </a:r>
            <a:r>
              <a:rPr lang="en-GB" sz="1200" dirty="0">
                <a:latin typeface="Consolas" panose="020B0609020204030204" pitchFamily="49" charset="0"/>
              </a:rPr>
              <a:t>/SetProcessBool '{enable: true}’</a:t>
            </a:r>
          </a:p>
          <a:p>
            <a:pPr lvl="1"/>
            <a:endParaRPr lang="en-GB" sz="1200" dirty="0">
              <a:latin typeface="Consolas" panose="020B0609020204030204" pitchFamily="49" charset="0"/>
            </a:endParaRPr>
          </a:p>
          <a:p>
            <a:pPr lvl="1"/>
            <a:r>
              <a:rPr lang="en-GB" sz="1200" dirty="0">
                <a:latin typeface="Consolas" panose="020B0609020204030204" pitchFamily="49" charset="0"/>
              </a:rPr>
              <a:t>$ ros2 service call /</a:t>
            </a:r>
            <a:r>
              <a:rPr lang="en-GB" sz="1200" dirty="0" err="1">
                <a:latin typeface="Consolas" panose="020B0609020204030204" pitchFamily="49" charset="0"/>
              </a:rPr>
              <a:t>EnableProcess</a:t>
            </a:r>
            <a:r>
              <a:rPr lang="en-GB" sz="1200" dirty="0">
                <a:latin typeface="Consolas" panose="020B0609020204030204" pitchFamily="49" charset="0"/>
              </a:rPr>
              <a:t> </a:t>
            </a:r>
            <a:r>
              <a:rPr lang="en-GB" sz="1200" dirty="0" err="1">
                <a:latin typeface="Consolas" panose="020B0609020204030204" pitchFamily="49" charset="0"/>
              </a:rPr>
              <a:t>custom_interfaces</a:t>
            </a:r>
            <a:r>
              <a:rPr lang="en-GB" sz="1200" dirty="0">
                <a:latin typeface="Consolas" panose="020B0609020204030204" pitchFamily="49" charset="0"/>
              </a:rPr>
              <a:t>/</a:t>
            </a:r>
            <a:r>
              <a:rPr lang="en-GB" sz="1200" dirty="0" err="1">
                <a:latin typeface="Consolas" panose="020B0609020204030204" pitchFamily="49" charset="0"/>
              </a:rPr>
              <a:t>srv</a:t>
            </a:r>
            <a:r>
              <a:rPr lang="en-GB" sz="1200" dirty="0">
                <a:latin typeface="Consolas" panose="020B0609020204030204" pitchFamily="49" charset="0"/>
              </a:rPr>
              <a:t>/SetProcessBool '{enable: false}'</a:t>
            </a:r>
            <a:endParaRPr lang="en-US" sz="1200" dirty="0">
              <a:latin typeface="Consolas" panose="020B0609020204030204" pitchFamily="49" charset="0"/>
            </a:endParaRPr>
          </a:p>
        </p:txBody>
      </p:sp>
      <p:pic>
        <p:nvPicPr>
          <p:cNvPr id="20" name="Picture 19">
            <a:extLst>
              <a:ext uri="{FF2B5EF4-FFF2-40B4-BE49-F238E27FC236}">
                <a16:creationId xmlns:a16="http://schemas.microsoft.com/office/drawing/2014/main" id="{AA85BAA7-DF15-BF72-9053-99D7F5F675D5}"/>
              </a:ext>
            </a:extLst>
          </p:cNvPr>
          <p:cNvPicPr>
            <a:picLocks noChangeAspect="1"/>
          </p:cNvPicPr>
          <p:nvPr/>
        </p:nvPicPr>
        <p:blipFill>
          <a:blip r:embed="rId2"/>
          <a:stretch>
            <a:fillRect/>
          </a:stretch>
        </p:blipFill>
        <p:spPr>
          <a:xfrm>
            <a:off x="6834187" y="4531256"/>
            <a:ext cx="3552825" cy="2025030"/>
          </a:xfrm>
          <a:prstGeom prst="rect">
            <a:avLst/>
          </a:prstGeom>
        </p:spPr>
      </p:pic>
    </p:spTree>
    <p:extLst>
      <p:ext uri="{BB962C8B-B14F-4D97-AF65-F5344CB8AC3E}">
        <p14:creationId xmlns:p14="http://schemas.microsoft.com/office/powerpoint/2010/main" val="30426600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3F34A-DC55-38CC-32BF-FA4620E096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1765F-A2A8-147D-BEEB-7C12F07D7BA1}"/>
              </a:ext>
            </a:extLst>
          </p:cNvPr>
          <p:cNvSpPr>
            <a:spLocks noGrp="1"/>
          </p:cNvSpPr>
          <p:nvPr>
            <p:ph sz="half" idx="1"/>
          </p:nvPr>
        </p:nvSpPr>
        <p:spPr/>
        <p:txBody>
          <a:bodyPr>
            <a:normAutofit/>
          </a:bodyPr>
          <a:lstStyle/>
          <a:p>
            <a:pPr marL="0" indent="0">
              <a:lnSpc>
                <a:spcPct val="150000"/>
              </a:lnSpc>
              <a:buNone/>
            </a:pPr>
            <a:r>
              <a:rPr lang="en-US" sz="1600" dirty="0">
                <a:latin typeface="Nexa-Bold" panose="01000000000000000000" pitchFamily="2" charset="0"/>
              </a:rPr>
              <a:t>Services Command Line</a:t>
            </a:r>
          </a:p>
          <a:p>
            <a:pPr>
              <a:lnSpc>
                <a:spcPct val="150000"/>
              </a:lnSpc>
            </a:pPr>
            <a:r>
              <a:rPr lang="en-US" sz="1600" dirty="0"/>
              <a:t>To verify type of a service</a:t>
            </a:r>
          </a:p>
          <a:p>
            <a:pPr marL="0" indent="0">
              <a:lnSpc>
                <a:spcPct val="150000"/>
              </a:lnSpc>
              <a:buNone/>
            </a:pPr>
            <a:endParaRPr lang="en-US" sz="1600" dirty="0"/>
          </a:p>
          <a:p>
            <a:r>
              <a:rPr lang="en-US" sz="1600" dirty="0"/>
              <a:t>To see the types of all the active services</a:t>
            </a:r>
          </a:p>
          <a:p>
            <a:endParaRPr lang="en-US" sz="1600" dirty="0"/>
          </a:p>
          <a:p>
            <a:endParaRPr lang="en-US" sz="1600" dirty="0"/>
          </a:p>
          <a:p>
            <a:r>
              <a:rPr lang="en-US" sz="1600" dirty="0"/>
              <a:t>To find all the services of a specific type</a:t>
            </a:r>
          </a:p>
          <a:p>
            <a:pPr>
              <a:lnSpc>
                <a:spcPct val="150000"/>
              </a:lnSpc>
            </a:pPr>
            <a:endParaRPr lang="en-US" sz="2000" dirty="0"/>
          </a:p>
          <a:p>
            <a:pPr>
              <a:lnSpc>
                <a:spcPct val="150000"/>
              </a:lnSpc>
            </a:pPr>
            <a:endParaRPr lang="en-US" sz="2000" dirty="0"/>
          </a:p>
        </p:txBody>
      </p:sp>
      <p:sp>
        <p:nvSpPr>
          <p:cNvPr id="6" name="Content Placeholder 5">
            <a:extLst>
              <a:ext uri="{FF2B5EF4-FFF2-40B4-BE49-F238E27FC236}">
                <a16:creationId xmlns:a16="http://schemas.microsoft.com/office/drawing/2014/main" id="{EACEEB98-6A09-414B-8C90-3DB398D5BD80}"/>
              </a:ext>
            </a:extLst>
          </p:cNvPr>
          <p:cNvSpPr>
            <a:spLocks noGrp="1"/>
          </p:cNvSpPr>
          <p:nvPr>
            <p:ph sz="half" idx="2"/>
          </p:nvPr>
        </p:nvSpPr>
        <p:spPr/>
        <p:txBody>
          <a:bodyPr/>
          <a:lstStyle/>
          <a:p>
            <a:pPr>
              <a:lnSpc>
                <a:spcPct val="150000"/>
              </a:lnSpc>
            </a:pPr>
            <a:r>
              <a:rPr lang="en-US" sz="1600" dirty="0"/>
              <a:t>To know the structure of the input arguments of a service</a:t>
            </a:r>
          </a:p>
          <a:p>
            <a:pPr>
              <a:lnSpc>
                <a:spcPct val="150000"/>
              </a:lnSpc>
            </a:pPr>
            <a:endParaRPr lang="en-US" sz="1600" dirty="0"/>
          </a:p>
          <a:p>
            <a:r>
              <a:rPr lang="en-US" sz="1600" dirty="0"/>
              <a:t>To call a service</a:t>
            </a:r>
          </a:p>
          <a:p>
            <a:endParaRPr lang="en-GB" dirty="0"/>
          </a:p>
        </p:txBody>
      </p:sp>
      <p:sp>
        <p:nvSpPr>
          <p:cNvPr id="4" name="Slide Number Placeholder 3">
            <a:extLst>
              <a:ext uri="{FF2B5EF4-FFF2-40B4-BE49-F238E27FC236}">
                <a16:creationId xmlns:a16="http://schemas.microsoft.com/office/drawing/2014/main" id="{DE249175-BDC3-785E-4128-36C382FF692F}"/>
              </a:ext>
            </a:extLst>
          </p:cNvPr>
          <p:cNvSpPr>
            <a:spLocks noGrp="1"/>
          </p:cNvSpPr>
          <p:nvPr>
            <p:ph type="sldNum" sz="quarter" idx="12"/>
          </p:nvPr>
        </p:nvSpPr>
        <p:spPr/>
        <p:txBody>
          <a:bodyPr/>
          <a:lstStyle/>
          <a:p>
            <a:fld id="{E33F180C-7AC5-428A-9DBB-8DF57BA31570}" type="slidenum">
              <a:rPr lang="en-GB" smtClean="0"/>
              <a:t>69</a:t>
            </a:fld>
            <a:endParaRPr lang="en-GB" dirty="0"/>
          </a:p>
        </p:txBody>
      </p:sp>
      <p:sp>
        <p:nvSpPr>
          <p:cNvPr id="2" name="Title 1">
            <a:extLst>
              <a:ext uri="{FF2B5EF4-FFF2-40B4-BE49-F238E27FC236}">
                <a16:creationId xmlns:a16="http://schemas.microsoft.com/office/drawing/2014/main" id="{A2A19242-9FEB-EE36-B3FC-CE1DE283A273}"/>
              </a:ext>
            </a:extLst>
          </p:cNvPr>
          <p:cNvSpPr>
            <a:spLocks noGrp="1"/>
          </p:cNvSpPr>
          <p:nvPr>
            <p:ph type="title"/>
          </p:nvPr>
        </p:nvSpPr>
        <p:spPr/>
        <p:txBody>
          <a:bodyPr/>
          <a:lstStyle/>
          <a:p>
            <a:r>
              <a:rPr lang="en-GB" dirty="0"/>
              <a:t>ROS </a:t>
            </a:r>
            <a:r>
              <a:rPr lang="en-US" dirty="0"/>
              <a:t>Services - Command Line</a:t>
            </a:r>
          </a:p>
        </p:txBody>
      </p:sp>
      <p:sp>
        <p:nvSpPr>
          <p:cNvPr id="5" name="Rectangle 3">
            <a:extLst>
              <a:ext uri="{FF2B5EF4-FFF2-40B4-BE49-F238E27FC236}">
                <a16:creationId xmlns:a16="http://schemas.microsoft.com/office/drawing/2014/main" id="{BE638FA5-5568-C1E1-D2EA-3E724125997E}"/>
              </a:ext>
            </a:extLst>
          </p:cNvPr>
          <p:cNvSpPr>
            <a:spLocks noChangeArrowheads="1"/>
          </p:cNvSpPr>
          <p:nvPr/>
        </p:nvSpPr>
        <p:spPr bwMode="auto">
          <a:xfrm>
            <a:off x="742950" y="2933699"/>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service type &lt;</a:t>
            </a:r>
            <a:r>
              <a:rPr lang="en-US" sz="1400" dirty="0" err="1">
                <a:latin typeface="Consolas" panose="020B0609020204030204" pitchFamily="49" charset="0"/>
              </a:rPr>
              <a:t>service_name</a:t>
            </a:r>
            <a:r>
              <a:rPr lang="en-US" sz="1400" dirty="0">
                <a:latin typeface="Consolas" panose="020B0609020204030204" pitchFamily="49" charset="0"/>
              </a:rPr>
              <a:t>&gt;</a:t>
            </a:r>
          </a:p>
        </p:txBody>
      </p:sp>
      <p:sp>
        <p:nvSpPr>
          <p:cNvPr id="7" name="Rectangle 3">
            <a:extLst>
              <a:ext uri="{FF2B5EF4-FFF2-40B4-BE49-F238E27FC236}">
                <a16:creationId xmlns:a16="http://schemas.microsoft.com/office/drawing/2014/main" id="{F02A1B15-BB57-6096-4716-80F0ED99F4DB}"/>
              </a:ext>
            </a:extLst>
          </p:cNvPr>
          <p:cNvSpPr>
            <a:spLocks noChangeArrowheads="1"/>
          </p:cNvSpPr>
          <p:nvPr/>
        </p:nvSpPr>
        <p:spPr bwMode="auto">
          <a:xfrm>
            <a:off x="742950" y="3917410"/>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service list -t</a:t>
            </a:r>
          </a:p>
        </p:txBody>
      </p:sp>
      <p:sp>
        <p:nvSpPr>
          <p:cNvPr id="8" name="Rectangle 3">
            <a:extLst>
              <a:ext uri="{FF2B5EF4-FFF2-40B4-BE49-F238E27FC236}">
                <a16:creationId xmlns:a16="http://schemas.microsoft.com/office/drawing/2014/main" id="{5295EA46-8450-B7A6-5746-DBB62CF0E6F0}"/>
              </a:ext>
            </a:extLst>
          </p:cNvPr>
          <p:cNvSpPr>
            <a:spLocks noChangeArrowheads="1"/>
          </p:cNvSpPr>
          <p:nvPr/>
        </p:nvSpPr>
        <p:spPr bwMode="auto">
          <a:xfrm>
            <a:off x="742950" y="4922803"/>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service find &lt;</a:t>
            </a:r>
            <a:r>
              <a:rPr lang="en-GB" sz="1400" dirty="0" err="1">
                <a:latin typeface="Consolas" panose="020B0609020204030204" pitchFamily="49" charset="0"/>
              </a:rPr>
              <a:t>type_name</a:t>
            </a:r>
            <a:r>
              <a:rPr lang="en-GB" sz="1400" dirty="0">
                <a:latin typeface="Consolas" panose="020B0609020204030204" pitchFamily="49" charset="0"/>
              </a:rPr>
              <a:t>&gt;</a:t>
            </a:r>
          </a:p>
        </p:txBody>
      </p:sp>
      <p:sp>
        <p:nvSpPr>
          <p:cNvPr id="9" name="Rectangle 3">
            <a:extLst>
              <a:ext uri="{FF2B5EF4-FFF2-40B4-BE49-F238E27FC236}">
                <a16:creationId xmlns:a16="http://schemas.microsoft.com/office/drawing/2014/main" id="{2A1B5FCA-31AF-129E-B1A5-4D7439EAA9F5}"/>
              </a:ext>
            </a:extLst>
          </p:cNvPr>
          <p:cNvSpPr>
            <a:spLocks noChangeArrowheads="1"/>
          </p:cNvSpPr>
          <p:nvPr/>
        </p:nvSpPr>
        <p:spPr bwMode="auto">
          <a:xfrm>
            <a:off x="6124575" y="2793927"/>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interface show &lt;</a:t>
            </a:r>
            <a:r>
              <a:rPr lang="en-GB" sz="1400" dirty="0" err="1">
                <a:latin typeface="Consolas" panose="020B0609020204030204" pitchFamily="49" charset="0"/>
              </a:rPr>
              <a:t>type_name</a:t>
            </a:r>
            <a:r>
              <a:rPr lang="en-GB" sz="1400" dirty="0">
                <a:latin typeface="Consolas" panose="020B0609020204030204" pitchFamily="49" charset="0"/>
              </a:rPr>
              <a:t>&gt;</a:t>
            </a:r>
          </a:p>
        </p:txBody>
      </p:sp>
      <p:sp>
        <p:nvSpPr>
          <p:cNvPr id="10" name="Rectangle 3">
            <a:extLst>
              <a:ext uri="{FF2B5EF4-FFF2-40B4-BE49-F238E27FC236}">
                <a16:creationId xmlns:a16="http://schemas.microsoft.com/office/drawing/2014/main" id="{95998DE9-44BC-4DD0-CB59-BED92108AEC0}"/>
              </a:ext>
            </a:extLst>
          </p:cNvPr>
          <p:cNvSpPr>
            <a:spLocks noChangeArrowheads="1"/>
          </p:cNvSpPr>
          <p:nvPr/>
        </p:nvSpPr>
        <p:spPr bwMode="auto">
          <a:xfrm>
            <a:off x="6124575" y="3669916"/>
            <a:ext cx="5276850"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service call &lt;</a:t>
            </a:r>
            <a:r>
              <a:rPr lang="en-GB" sz="1400" dirty="0" err="1">
                <a:latin typeface="Consolas" panose="020B0609020204030204" pitchFamily="49" charset="0"/>
              </a:rPr>
              <a:t>service_name</a:t>
            </a:r>
            <a:r>
              <a:rPr lang="en-GB" sz="1400" dirty="0">
                <a:latin typeface="Consolas" panose="020B0609020204030204" pitchFamily="49" charset="0"/>
              </a:rPr>
              <a:t>&gt; &lt;</a:t>
            </a:r>
            <a:r>
              <a:rPr lang="en-GB" sz="1400" dirty="0" err="1">
                <a:latin typeface="Consolas" panose="020B0609020204030204" pitchFamily="49" charset="0"/>
              </a:rPr>
              <a:t>service_type</a:t>
            </a:r>
            <a:r>
              <a:rPr lang="en-GB" sz="1400" dirty="0">
                <a:latin typeface="Consolas" panose="020B0609020204030204" pitchFamily="49" charset="0"/>
              </a:rPr>
              <a:t>&gt; &lt;arguments&gt;</a:t>
            </a:r>
          </a:p>
        </p:txBody>
      </p:sp>
    </p:spTree>
    <p:extLst>
      <p:ext uri="{BB962C8B-B14F-4D97-AF65-F5344CB8AC3E}">
        <p14:creationId xmlns:p14="http://schemas.microsoft.com/office/powerpoint/2010/main" val="3341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0B57B-1F1D-6D44-3A22-873F427A7FCE}"/>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567E87-9B6E-F1FC-20E5-79067D845117}"/>
              </a:ext>
            </a:extLst>
          </p:cNvPr>
          <p:cNvSpPr>
            <a:spLocks noGrp="1"/>
          </p:cNvSpPr>
          <p:nvPr>
            <p:ph sz="half" idx="1"/>
          </p:nvPr>
        </p:nvSpPr>
        <p:spPr>
          <a:xfrm>
            <a:off x="838200" y="1557057"/>
            <a:ext cx="5181600" cy="4799293"/>
          </a:xfrm>
        </p:spPr>
        <p:txBody>
          <a:bodyPr>
            <a:normAutofit/>
          </a:bodyPr>
          <a:lstStyle/>
          <a:p>
            <a:pPr marL="0" indent="0">
              <a:lnSpc>
                <a:spcPct val="150000"/>
              </a:lnSpc>
              <a:buNone/>
            </a:pPr>
            <a:r>
              <a:rPr lang="en-GB" sz="1800" dirty="0">
                <a:latin typeface="Nexa-Bold" panose="01000000000000000000" pitchFamily="2" charset="0"/>
              </a:rPr>
              <a:t>Requirements</a:t>
            </a:r>
          </a:p>
          <a:p>
            <a:pPr>
              <a:lnSpc>
                <a:spcPct val="150000"/>
              </a:lnSpc>
            </a:pPr>
            <a:r>
              <a:rPr lang="en-GB" sz="1800" dirty="0">
                <a:highlight>
                  <a:srgbClr val="FFFF00"/>
                </a:highlight>
              </a:rPr>
              <a:t>You can download the </a:t>
            </a:r>
            <a:r>
              <a:rPr lang="en-GB" sz="1800" dirty="0" err="1">
                <a:highlight>
                  <a:srgbClr val="FFFF00"/>
                </a:highlight>
              </a:rPr>
              <a:t>motor_control</a:t>
            </a:r>
            <a:r>
              <a:rPr lang="en-GB" sz="1800" dirty="0">
                <a:highlight>
                  <a:srgbClr val="FFFF00"/>
                </a:highlight>
              </a:rPr>
              <a:t> template package from </a:t>
            </a:r>
            <a:r>
              <a:rPr lang="en-GB" sz="1800" dirty="0" err="1">
                <a:highlight>
                  <a:srgbClr val="FFFF00"/>
                </a:highlight>
              </a:rPr>
              <a:t>Github</a:t>
            </a:r>
            <a:r>
              <a:rPr lang="en-GB" sz="1800" dirty="0">
                <a:highlight>
                  <a:srgbClr val="FFFF00"/>
                </a:highlight>
              </a:rPr>
              <a:t> (Week 2/Activities/Activity 2/Templates). </a:t>
            </a:r>
          </a:p>
          <a:p>
            <a:pPr>
              <a:lnSpc>
                <a:spcPct val="150000"/>
              </a:lnSpc>
            </a:pPr>
            <a:r>
              <a:rPr lang="en-GB" sz="1800" dirty="0">
                <a:highlight>
                  <a:srgbClr val="FFFF00"/>
                </a:highlight>
              </a:rPr>
              <a:t>Activity starts in slide 14</a:t>
            </a:r>
          </a:p>
          <a:p>
            <a:pPr marL="0" indent="0">
              <a:lnSpc>
                <a:spcPct val="150000"/>
              </a:lnSpc>
              <a:buNone/>
            </a:pPr>
            <a:r>
              <a:rPr lang="en-GB" sz="1800" dirty="0">
                <a:latin typeface="Nexa-Bold" panose="01000000000000000000" pitchFamily="2" charset="0"/>
              </a:rPr>
              <a:t>Objective</a:t>
            </a:r>
          </a:p>
          <a:p>
            <a:pPr>
              <a:lnSpc>
                <a:spcPct val="150000"/>
              </a:lnSpc>
            </a:pPr>
            <a:r>
              <a:rPr lang="en-GB" sz="1800" dirty="0"/>
              <a:t>The objective of this activity is to learn about namespaces.</a:t>
            </a:r>
          </a:p>
        </p:txBody>
      </p:sp>
      <p:sp>
        <p:nvSpPr>
          <p:cNvPr id="2" name="Content Placeholder 1">
            <a:extLst>
              <a:ext uri="{FF2B5EF4-FFF2-40B4-BE49-F238E27FC236}">
                <a16:creationId xmlns:a16="http://schemas.microsoft.com/office/drawing/2014/main" id="{03862684-B53A-E348-AB2B-6E96AD50CE35}"/>
              </a:ext>
            </a:extLst>
          </p:cNvPr>
          <p:cNvSpPr>
            <a:spLocks noGrp="1"/>
          </p:cNvSpPr>
          <p:nvPr>
            <p:ph sz="half" idx="2"/>
          </p:nvPr>
        </p:nvSpPr>
        <p:spPr>
          <a:xfrm>
            <a:off x="6172200" y="1557057"/>
            <a:ext cx="5181600" cy="5180203"/>
          </a:xfrm>
        </p:spPr>
        <p:txBody>
          <a:bodyPr>
            <a:normAutofit/>
          </a:bodyPr>
          <a:lstStyle/>
          <a:p>
            <a:pPr marL="0" indent="0">
              <a:lnSpc>
                <a:spcPct val="150000"/>
              </a:lnSpc>
              <a:buNone/>
            </a:pPr>
            <a:r>
              <a:rPr lang="en-GB" sz="1800" dirty="0">
                <a:latin typeface="Nexa-Bold" panose="01000000000000000000" pitchFamily="2" charset="0"/>
              </a:rPr>
              <a:t>Instructions</a:t>
            </a:r>
            <a:endParaRPr lang="en-GB" sz="1800" dirty="0"/>
          </a:p>
          <a:p>
            <a:pPr>
              <a:lnSpc>
                <a:spcPct val="150000"/>
              </a:lnSpc>
            </a:pPr>
            <a:r>
              <a:rPr lang="en-GB" sz="1800" dirty="0"/>
              <a:t>Download the </a:t>
            </a:r>
            <a:r>
              <a:rPr lang="en-GB" sz="1800" dirty="0" err="1"/>
              <a:t>motor_control</a:t>
            </a:r>
            <a:r>
              <a:rPr lang="en-GB" sz="1800" dirty="0"/>
              <a:t> package from GitHub (inside Templates).</a:t>
            </a:r>
          </a:p>
          <a:p>
            <a:pPr>
              <a:lnSpc>
                <a:spcPct val="150000"/>
              </a:lnSpc>
            </a:pPr>
            <a:r>
              <a:rPr lang="en-GB" sz="1800" dirty="0"/>
              <a:t>Add it to your source directory inside your workspace</a:t>
            </a:r>
          </a:p>
        </p:txBody>
      </p:sp>
      <p:sp>
        <p:nvSpPr>
          <p:cNvPr id="8" name="Slide Number Placeholder 7">
            <a:extLst>
              <a:ext uri="{FF2B5EF4-FFF2-40B4-BE49-F238E27FC236}">
                <a16:creationId xmlns:a16="http://schemas.microsoft.com/office/drawing/2014/main" id="{4470E633-7DFD-00A8-0FB8-34CA6AFC0F5A}"/>
              </a:ext>
            </a:extLst>
          </p:cNvPr>
          <p:cNvSpPr>
            <a:spLocks noGrp="1"/>
          </p:cNvSpPr>
          <p:nvPr>
            <p:ph type="sldNum" sz="quarter" idx="12"/>
          </p:nvPr>
        </p:nvSpPr>
        <p:spPr/>
        <p:txBody>
          <a:bodyPr/>
          <a:lstStyle/>
          <a:p>
            <a:fld id="{E33F180C-7AC5-428A-9DBB-8DF57BA31570}" type="slidenum">
              <a:rPr lang="en-GB" smtClean="0"/>
              <a:t>7</a:t>
            </a:fld>
            <a:endParaRPr lang="en-GB" dirty="0"/>
          </a:p>
        </p:txBody>
      </p:sp>
      <p:sp>
        <p:nvSpPr>
          <p:cNvPr id="5" name="Title 4">
            <a:extLst>
              <a:ext uri="{FF2B5EF4-FFF2-40B4-BE49-F238E27FC236}">
                <a16:creationId xmlns:a16="http://schemas.microsoft.com/office/drawing/2014/main" id="{1C908AEF-1D4F-FA5A-61C8-BDD7EE6F1877}"/>
              </a:ext>
            </a:extLst>
          </p:cNvPr>
          <p:cNvSpPr>
            <a:spLocks noGrp="1"/>
          </p:cNvSpPr>
          <p:nvPr>
            <p:ph type="title"/>
          </p:nvPr>
        </p:nvSpPr>
        <p:spPr/>
        <p:txBody>
          <a:bodyPr/>
          <a:lstStyle/>
          <a:p>
            <a:r>
              <a:rPr lang="en-US" dirty="0"/>
              <a:t>Activity 1 – ROS Namespaces</a:t>
            </a:r>
            <a:endParaRPr lang="en-GB" dirty="0"/>
          </a:p>
        </p:txBody>
      </p:sp>
      <p:pic>
        <p:nvPicPr>
          <p:cNvPr id="4" name="Picture 3">
            <a:extLst>
              <a:ext uri="{FF2B5EF4-FFF2-40B4-BE49-F238E27FC236}">
                <a16:creationId xmlns:a16="http://schemas.microsoft.com/office/drawing/2014/main" id="{D9BFDE81-35D8-6788-FBB3-309ACB7ECB3D}"/>
              </a:ext>
            </a:extLst>
          </p:cNvPr>
          <p:cNvPicPr>
            <a:picLocks noChangeAspect="1"/>
          </p:cNvPicPr>
          <p:nvPr/>
        </p:nvPicPr>
        <p:blipFill>
          <a:blip r:embed="rId2"/>
          <a:stretch>
            <a:fillRect/>
          </a:stretch>
        </p:blipFill>
        <p:spPr>
          <a:xfrm>
            <a:off x="7731140" y="3929643"/>
            <a:ext cx="2063719" cy="2807617"/>
          </a:xfrm>
          <a:prstGeom prst="rect">
            <a:avLst/>
          </a:prstGeom>
        </p:spPr>
      </p:pic>
    </p:spTree>
    <p:extLst>
      <p:ext uri="{BB962C8B-B14F-4D97-AF65-F5344CB8AC3E}">
        <p14:creationId xmlns:p14="http://schemas.microsoft.com/office/powerpoint/2010/main" val="459610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59E64-2FB1-0C4B-A25B-40DAC5E5ED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53426-0F77-0892-1714-F2CF1DE1F3A1}"/>
              </a:ext>
            </a:extLst>
          </p:cNvPr>
          <p:cNvSpPr>
            <a:spLocks noGrp="1"/>
          </p:cNvSpPr>
          <p:nvPr>
            <p:ph sz="half" idx="2"/>
          </p:nvPr>
        </p:nvSpPr>
        <p:spPr>
          <a:xfrm>
            <a:off x="6172202" y="1435196"/>
            <a:ext cx="5181600" cy="4351338"/>
          </a:xfrm>
        </p:spPr>
        <p:txBody>
          <a:bodyPr>
            <a:normAutofit/>
          </a:bodyPr>
          <a:lstStyle/>
          <a:p>
            <a:pPr marL="0" indent="0">
              <a:lnSpc>
                <a:spcPct val="150000"/>
              </a:lnSpc>
              <a:buNone/>
            </a:pPr>
            <a:r>
              <a:rPr lang="en-GB" sz="1600" dirty="0">
                <a:latin typeface="Nexa-Bold" panose="01000000000000000000" pitchFamily="2" charset="0"/>
              </a:rPr>
              <a:t>Define a Client</a:t>
            </a:r>
          </a:p>
          <a:p>
            <a:pPr>
              <a:lnSpc>
                <a:spcPct val="160000"/>
              </a:lnSpc>
            </a:pPr>
            <a:r>
              <a:rPr lang="en-GB" sz="1400" dirty="0"/>
              <a:t>Create a client “cli” and wit for the service to be available.</a:t>
            </a:r>
          </a:p>
          <a:p>
            <a:pPr>
              <a:lnSpc>
                <a:spcPct val="160000"/>
              </a:lnSpc>
            </a:pPr>
            <a:r>
              <a:rPr lang="en-GB" sz="1400" dirty="0"/>
              <a:t>Define a send request function (to be created) in the constructor.</a:t>
            </a:r>
          </a:p>
          <a:p>
            <a:pPr>
              <a:lnSpc>
                <a:spcPct val="160000"/>
              </a:lnSpc>
            </a:pPr>
            <a:r>
              <a:rPr lang="en-GB" sz="1400" dirty="0"/>
              <a:t>Define a variable “</a:t>
            </a:r>
            <a:r>
              <a:rPr lang="en-GB" sz="1400" dirty="0" err="1"/>
              <a:t>system_running</a:t>
            </a:r>
            <a:r>
              <a:rPr lang="en-GB" sz="1400" dirty="0"/>
              <a:t> in the constructor as well.”</a:t>
            </a:r>
          </a:p>
          <a:p>
            <a:pPr marL="0" indent="0">
              <a:lnSpc>
                <a:spcPct val="160000"/>
              </a:lnSpc>
              <a:buNone/>
            </a:pPr>
            <a:endParaRPr lang="en-GB" sz="1400" dirty="0">
              <a:latin typeface="Nexa-Bold" panose="01000000000000000000" pitchFamily="2" charset="0"/>
            </a:endParaRPr>
          </a:p>
          <a:p>
            <a:pPr marL="0" indent="0">
              <a:lnSpc>
                <a:spcPct val="160000"/>
              </a:lnSpc>
              <a:buNone/>
            </a:pP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40082358-1FF3-5725-1978-52E996A68D4A}"/>
              </a:ext>
            </a:extLst>
          </p:cNvPr>
          <p:cNvSpPr>
            <a:spLocks noGrp="1"/>
          </p:cNvSpPr>
          <p:nvPr>
            <p:ph type="sldNum" sz="quarter" idx="12"/>
          </p:nvPr>
        </p:nvSpPr>
        <p:spPr/>
        <p:txBody>
          <a:bodyPr/>
          <a:lstStyle/>
          <a:p>
            <a:fld id="{E33F180C-7AC5-428A-9DBB-8DF57BA31570}" type="slidenum">
              <a:rPr lang="en-GB" smtClean="0"/>
              <a:t>70</a:t>
            </a:fld>
            <a:endParaRPr lang="en-GB" dirty="0"/>
          </a:p>
        </p:txBody>
      </p:sp>
      <p:sp>
        <p:nvSpPr>
          <p:cNvPr id="5" name="Title 4">
            <a:extLst>
              <a:ext uri="{FF2B5EF4-FFF2-40B4-BE49-F238E27FC236}">
                <a16:creationId xmlns:a16="http://schemas.microsoft.com/office/drawing/2014/main" id="{74E315FE-A34C-886C-B07E-3DB8F81C0132}"/>
              </a:ext>
            </a:extLst>
          </p:cNvPr>
          <p:cNvSpPr>
            <a:spLocks noGrp="1"/>
          </p:cNvSpPr>
          <p:nvPr>
            <p:ph type="title"/>
          </p:nvPr>
        </p:nvSpPr>
        <p:spPr/>
        <p:txBody>
          <a:bodyPr/>
          <a:lstStyle/>
          <a:p>
            <a:r>
              <a:rPr lang="en-GB" dirty="0"/>
              <a:t>Activity 3 – Custom Interface Services (Client)</a:t>
            </a:r>
          </a:p>
        </p:txBody>
      </p:sp>
      <p:sp>
        <p:nvSpPr>
          <p:cNvPr id="14" name="Content Placeholder 2">
            <a:extLst>
              <a:ext uri="{FF2B5EF4-FFF2-40B4-BE49-F238E27FC236}">
                <a16:creationId xmlns:a16="http://schemas.microsoft.com/office/drawing/2014/main" id="{A442E470-BA0A-F0EF-1435-B309C71BE1C5}"/>
              </a:ext>
            </a:extLst>
          </p:cNvPr>
          <p:cNvSpPr>
            <a:spLocks noGrp="1"/>
          </p:cNvSpPr>
          <p:nvPr>
            <p:ph sz="half" idx="1"/>
          </p:nvPr>
        </p:nvSpPr>
        <p:spPr>
          <a:xfrm>
            <a:off x="838200" y="1825625"/>
            <a:ext cx="5181600" cy="4351338"/>
          </a:xfrm>
        </p:spPr>
        <p:txBody>
          <a:bodyPr>
            <a:normAutofit/>
          </a:bodyPr>
          <a:lstStyle/>
          <a:p>
            <a:pPr marL="0" indent="0">
              <a:lnSpc>
                <a:spcPct val="150000"/>
              </a:lnSpc>
              <a:buNone/>
            </a:pPr>
            <a:r>
              <a:rPr lang="en-GB" sz="1600" dirty="0">
                <a:latin typeface="Nexa-Bold" panose="01000000000000000000" pitchFamily="2" charset="0"/>
              </a:rPr>
              <a:t>Define a Client</a:t>
            </a:r>
          </a:p>
          <a:p>
            <a:pPr>
              <a:lnSpc>
                <a:spcPct val="150000"/>
              </a:lnSpc>
            </a:pPr>
            <a:r>
              <a:rPr lang="en-GB" sz="1600" dirty="0"/>
              <a:t> Open the set_point.py inside </a:t>
            </a:r>
            <a:r>
              <a:rPr lang="en-GB" sz="1600" dirty="0" err="1"/>
              <a:t>motor_control</a:t>
            </a:r>
            <a:r>
              <a:rPr lang="en-GB" sz="1600" dirty="0"/>
              <a:t> package.</a:t>
            </a:r>
          </a:p>
          <a:p>
            <a:pPr>
              <a:lnSpc>
                <a:spcPct val="150000"/>
              </a:lnSpc>
            </a:pPr>
            <a:r>
              <a:rPr lang="en-US" sz="1600" dirty="0"/>
              <a:t>Import the newly created custom interface at the top.</a:t>
            </a:r>
          </a:p>
          <a:p>
            <a:pPr marL="0" indent="0">
              <a:lnSpc>
                <a:spcPct val="150000"/>
              </a:lnSpc>
              <a:buNone/>
            </a:pPr>
            <a:endParaRPr lang="en-US" sz="1600" dirty="0"/>
          </a:p>
          <a:p>
            <a:pPr>
              <a:lnSpc>
                <a:spcPct val="150000"/>
              </a:lnSpc>
            </a:pPr>
            <a:endParaRPr lang="en-GB" sz="1600" dirty="0"/>
          </a:p>
          <a:p>
            <a:pPr>
              <a:lnSpc>
                <a:spcPct val="150000"/>
              </a:lnSpc>
            </a:pPr>
            <a:endParaRPr lang="en-GB" sz="1600" dirty="0"/>
          </a:p>
          <a:p>
            <a:endParaRPr lang="en-US" dirty="0"/>
          </a:p>
          <a:p>
            <a:endParaRPr lang="en-US" dirty="0"/>
          </a:p>
        </p:txBody>
      </p:sp>
      <p:sp>
        <p:nvSpPr>
          <p:cNvPr id="2" name="TextBox 1">
            <a:extLst>
              <a:ext uri="{FF2B5EF4-FFF2-40B4-BE49-F238E27FC236}">
                <a16:creationId xmlns:a16="http://schemas.microsoft.com/office/drawing/2014/main" id="{E2832915-2872-2DB5-612E-C339B80A2C85}"/>
              </a:ext>
            </a:extLst>
          </p:cNvPr>
          <p:cNvSpPr txBox="1"/>
          <p:nvPr/>
        </p:nvSpPr>
        <p:spPr>
          <a:xfrm>
            <a:off x="577994" y="4366614"/>
            <a:ext cx="5181600" cy="1384995"/>
          </a:xfrm>
          <a:prstGeom prst="rect">
            <a:avLst/>
          </a:prstGeom>
          <a:solidFill>
            <a:schemeClr val="tx2">
              <a:lumMod val="50000"/>
            </a:schemeClr>
          </a:solidFill>
        </p:spPr>
        <p:txBody>
          <a:bodyPr wrap="square" rtlCol="0">
            <a:spAutoFit/>
          </a:bodyPr>
          <a:lstStyle/>
          <a:p>
            <a:r>
              <a:rPr lang="en-GB" sz="1400" b="0" dirty="0">
                <a:solidFill>
                  <a:srgbClr val="6A9955"/>
                </a:solidFill>
                <a:effectLst/>
                <a:latin typeface="Consolas" panose="020B0609020204030204" pitchFamily="49" charset="0"/>
              </a:rPr>
              <a:t># Imports</a:t>
            </a:r>
            <a:endParaRPr lang="en-GB" sz="1400" b="0" dirty="0">
              <a:solidFill>
                <a:srgbClr val="D4D4D4"/>
              </a:solidFill>
              <a:effectLst/>
              <a:latin typeface="Consolas" panose="020B0609020204030204" pitchFamily="49" charset="0"/>
            </a:endParaRPr>
          </a:p>
          <a:p>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rclpy</a:t>
            </a:r>
            <a:endParaRPr lang="en-GB" sz="1400" b="0" dirty="0">
              <a:solidFill>
                <a:srgbClr val="D4D4D4"/>
              </a:solidFill>
              <a:effectLst/>
              <a:latin typeface="Consolas" panose="020B0609020204030204" pitchFamily="49" charset="0"/>
            </a:endParaRPr>
          </a:p>
          <a:p>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rclpy.node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Node</a:t>
            </a:r>
          </a:p>
          <a:p>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numpy</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as</a:t>
            </a:r>
            <a:r>
              <a:rPr lang="en-GB" sz="1400" b="0" dirty="0">
                <a:solidFill>
                  <a:srgbClr val="D4D4D4"/>
                </a:solidFill>
                <a:effectLst/>
                <a:latin typeface="Consolas" panose="020B0609020204030204" pitchFamily="49" charset="0"/>
              </a:rPr>
              <a:t> np</a:t>
            </a:r>
          </a:p>
          <a:p>
            <a:r>
              <a:rPr lang="en-GB" sz="1400" b="0" dirty="0">
                <a:solidFill>
                  <a:srgbClr val="569CD6"/>
                </a:solidFill>
                <a:effectLst/>
                <a:latin typeface="Consolas" panose="020B0609020204030204" pitchFamily="49" charset="0"/>
              </a:rPr>
              <a:t>from</a:t>
            </a:r>
            <a:r>
              <a:rPr lang="en-GB" sz="1400" b="0" dirty="0">
                <a:solidFill>
                  <a:srgbClr val="D4D4D4"/>
                </a:solidFill>
                <a:effectLst/>
                <a:latin typeface="Consolas" panose="020B0609020204030204" pitchFamily="49" charset="0"/>
              </a:rPr>
              <a:t> std_msgs.msg </a:t>
            </a:r>
            <a:r>
              <a:rPr lang="en-GB" sz="1400" b="0" dirty="0">
                <a:solidFill>
                  <a:srgbClr val="569CD6"/>
                </a:solidFill>
                <a:effectLst/>
                <a:latin typeface="Consolas" panose="020B0609020204030204" pitchFamily="49" charset="0"/>
              </a:rPr>
              <a:t>import</a:t>
            </a:r>
            <a:r>
              <a:rPr lang="en-GB" sz="1400" b="0" dirty="0">
                <a:solidFill>
                  <a:srgbClr val="D4D4D4"/>
                </a:solidFill>
                <a:effectLst/>
                <a:latin typeface="Consolas" panose="020B0609020204030204" pitchFamily="49" charset="0"/>
              </a:rPr>
              <a:t> Float32</a:t>
            </a:r>
          </a:p>
          <a:p>
            <a:r>
              <a:rPr lang="en-GB" sz="1400" b="0" dirty="0">
                <a:solidFill>
                  <a:srgbClr val="569CD6"/>
                </a:solidFill>
                <a:effectLst/>
                <a:highlight>
                  <a:srgbClr val="800000"/>
                </a:highlight>
                <a:latin typeface="Consolas" panose="020B0609020204030204" pitchFamily="49" charset="0"/>
              </a:rPr>
              <a:t>from</a:t>
            </a:r>
            <a:r>
              <a:rPr lang="en-GB" sz="1400" b="0" dirty="0">
                <a:solidFill>
                  <a:srgbClr val="D4D4D4"/>
                </a:solidFill>
                <a:effectLst/>
                <a:highlight>
                  <a:srgbClr val="800000"/>
                </a:highlight>
                <a:latin typeface="Consolas" panose="020B0609020204030204" pitchFamily="49" charset="0"/>
              </a:rPr>
              <a:t> </a:t>
            </a:r>
            <a:r>
              <a:rPr lang="en-GB" sz="1400" b="0" dirty="0" err="1">
                <a:solidFill>
                  <a:srgbClr val="D4D4D4"/>
                </a:solidFill>
                <a:effectLst/>
                <a:highlight>
                  <a:srgbClr val="800000"/>
                </a:highlight>
                <a:latin typeface="Consolas" panose="020B0609020204030204" pitchFamily="49" charset="0"/>
              </a:rPr>
              <a:t>custom_interfaces.srv</a:t>
            </a:r>
            <a:r>
              <a:rPr lang="en-GB" sz="1400" b="0" dirty="0">
                <a:solidFill>
                  <a:srgbClr val="D4D4D4"/>
                </a:solidFill>
                <a:effectLst/>
                <a:highlight>
                  <a:srgbClr val="800000"/>
                </a:highlight>
                <a:latin typeface="Consolas" panose="020B0609020204030204" pitchFamily="49" charset="0"/>
              </a:rPr>
              <a:t> </a:t>
            </a:r>
            <a:r>
              <a:rPr lang="en-GB" sz="1400" b="0" dirty="0">
                <a:solidFill>
                  <a:srgbClr val="569CD6"/>
                </a:solidFill>
                <a:effectLst/>
                <a:highlight>
                  <a:srgbClr val="800000"/>
                </a:highlight>
                <a:latin typeface="Consolas" panose="020B0609020204030204" pitchFamily="49" charset="0"/>
              </a:rPr>
              <a:t>import</a:t>
            </a:r>
            <a:r>
              <a:rPr lang="en-GB" sz="1400" b="0" dirty="0">
                <a:solidFill>
                  <a:srgbClr val="D4D4D4"/>
                </a:solidFill>
                <a:effectLst/>
                <a:highlight>
                  <a:srgbClr val="800000"/>
                </a:highlight>
                <a:latin typeface="Consolas" panose="020B0609020204030204" pitchFamily="49" charset="0"/>
              </a:rPr>
              <a:t> SetProcessBool</a:t>
            </a:r>
          </a:p>
        </p:txBody>
      </p:sp>
      <p:sp>
        <p:nvSpPr>
          <p:cNvPr id="6" name="TextBox 5">
            <a:extLst>
              <a:ext uri="{FF2B5EF4-FFF2-40B4-BE49-F238E27FC236}">
                <a16:creationId xmlns:a16="http://schemas.microsoft.com/office/drawing/2014/main" id="{CC33B3E9-7563-4DCD-23CC-8D82F0F80C74}"/>
              </a:ext>
            </a:extLst>
          </p:cNvPr>
          <p:cNvSpPr txBox="1"/>
          <p:nvPr/>
        </p:nvSpPr>
        <p:spPr>
          <a:xfrm>
            <a:off x="5943600" y="4440287"/>
            <a:ext cx="6096000" cy="2417713"/>
          </a:xfrm>
          <a:prstGeom prst="rect">
            <a:avLst/>
          </a:prstGeom>
          <a:solidFill>
            <a:schemeClr val="tx2">
              <a:lumMod val="50000"/>
            </a:schemeClr>
          </a:solidFill>
        </p:spPr>
        <p:txBody>
          <a:bodyPr wrap="square" rtlCol="0">
            <a:spAutoFit/>
          </a:bodyPr>
          <a:lstStyle/>
          <a:p>
            <a:pPr>
              <a:lnSpc>
                <a:spcPts val="1425"/>
              </a:lnSpc>
            </a:pP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a:lnSpc>
                <a:spcPts val="1425"/>
              </a:lnSpc>
            </a:pPr>
            <a:r>
              <a:rPr lang="en-GB" sz="1100" dirty="0">
                <a:solidFill>
                  <a:srgbClr val="D4D4D4"/>
                </a:solidFill>
                <a:latin typeface="Consolas" panose="020B0609020204030204" pitchFamily="49" charset="0"/>
              </a:rPr>
              <a:t>    </a:t>
            </a:r>
            <a:r>
              <a:rPr lang="en-GB" sz="1100" b="0" dirty="0">
                <a:solidFill>
                  <a:srgbClr val="D4D4D4"/>
                </a:solidFill>
                <a:effectLst/>
                <a:latin typeface="Consolas" panose="020B0609020204030204" pitchFamily="49" charset="0"/>
              </a:rPr>
              <a:t>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dirty="0">
                <a:solidFill>
                  <a:srgbClr val="D4D4D4"/>
                </a:solidFill>
                <a:latin typeface="Consolas" panose="020B0609020204030204" pitchFamily="49" charset="0"/>
              </a:rPr>
              <a:t>        ...</a:t>
            </a:r>
          </a:p>
          <a:p>
            <a:pPr>
              <a:lnSpc>
                <a:spcPts val="1425"/>
              </a:lnSpc>
            </a:pP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.system_running</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False</a:t>
            </a:r>
          </a:p>
          <a:p>
            <a:pPr>
              <a:lnSpc>
                <a:spcPts val="1425"/>
              </a:lnSpc>
            </a:pPr>
            <a:endParaRPr lang="en-GB" sz="1100" dirty="0">
              <a:solidFill>
                <a:srgbClr val="569CD6"/>
              </a:solidFill>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#Create a service client for /</a:t>
            </a:r>
            <a:r>
              <a:rPr lang="en-GB" sz="1100" b="0" dirty="0" err="1">
                <a:solidFill>
                  <a:srgbClr val="6A9955"/>
                </a:solidFill>
                <a:effectLst/>
                <a:latin typeface="Consolas" panose="020B0609020204030204" pitchFamily="49" charset="0"/>
              </a:rPr>
              <a:t>EnableProcess</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.cli</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.create_client</a:t>
            </a:r>
            <a:r>
              <a:rPr lang="en-GB" sz="1100" b="0" dirty="0">
                <a:solidFill>
                  <a:srgbClr val="D4D4D4"/>
                </a:solidFill>
                <a:effectLst/>
                <a:latin typeface="Consolas" panose="020B0609020204030204" pitchFamily="49" charset="0"/>
              </a:rPr>
              <a:t>(SetProcessBool,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EnableProcess</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while</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not</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.cli.wait_for_service</a:t>
            </a:r>
            <a:r>
              <a:rPr lang="en-GB" sz="1100" b="0" dirty="0">
                <a:solidFill>
                  <a:srgbClr val="D4D4D4"/>
                </a:solidFill>
                <a:effectLst/>
                <a:latin typeface="Consolas" panose="020B0609020204030204" pitchFamily="49" charset="0"/>
              </a:rPr>
              <a:t>(</a:t>
            </a:r>
            <a:r>
              <a:rPr lang="en-GB" sz="1100" b="0" dirty="0" err="1">
                <a:solidFill>
                  <a:srgbClr val="D4D4D4"/>
                </a:solidFill>
                <a:effectLst/>
                <a:latin typeface="Consolas" panose="020B0609020204030204" pitchFamily="49" charset="0"/>
              </a:rPr>
              <a:t>timeout_sec</a:t>
            </a:r>
            <a:r>
              <a:rPr lang="en-GB" sz="1100" b="0" dirty="0">
                <a:solidFill>
                  <a:srgbClr val="D4D4D4"/>
                </a:solidFill>
                <a:effectLst/>
                <a:latin typeface="Consolas" panose="020B0609020204030204" pitchFamily="49" charset="0"/>
              </a:rPr>
              <a:t>=</a:t>
            </a:r>
            <a:r>
              <a:rPr lang="en-GB" sz="1100" b="0" dirty="0">
                <a:solidFill>
                  <a:srgbClr val="B5CEA8"/>
                </a:solidFill>
                <a:effectLst/>
                <a:latin typeface="Consolas" panose="020B0609020204030204" pitchFamily="49" charset="0"/>
              </a:rPr>
              <a:t>1.0</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a:solidFill>
                  <a:srgbClr val="CE9178"/>
                </a:solidFill>
                <a:effectLst/>
                <a:latin typeface="Consolas" panose="020B0609020204030204" pitchFamily="49" charset="0"/>
              </a:rPr>
              <a:t>'service not available, waiting again...’</a:t>
            </a:r>
            <a:r>
              <a:rPr lang="en-GB" sz="1100" b="0" dirty="0">
                <a:solidFill>
                  <a:srgbClr val="D4D4D4"/>
                </a:solidFill>
                <a:effectLst/>
                <a:latin typeface="Consolas" panose="020B0609020204030204" pitchFamily="49" charset="0"/>
              </a:rPr>
              <a:t>)</a:t>
            </a:r>
          </a:p>
          <a:p>
            <a:pPr>
              <a:lnSpc>
                <a:spcPts val="1425"/>
              </a:lnSpc>
            </a:pP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p>
          <a:p>
            <a:pPr>
              <a:lnSpc>
                <a:spcPts val="1425"/>
              </a:lnSpc>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.send_request</a:t>
            </a:r>
            <a:r>
              <a:rPr lang="en-GB" sz="1100" b="0" dirty="0">
                <a:solidFill>
                  <a:srgbClr val="D4D4D4"/>
                </a:solidFill>
                <a:effectLst/>
                <a:latin typeface="Consolas" panose="020B0609020204030204" pitchFamily="49" charset="0"/>
              </a:rPr>
              <a:t>(</a:t>
            </a:r>
            <a:r>
              <a:rPr lang="en-GB" sz="1100" b="0" dirty="0">
                <a:solidFill>
                  <a:srgbClr val="569CD6"/>
                </a:solidFill>
                <a:effectLst/>
                <a:latin typeface="Consolas" panose="020B0609020204030204" pitchFamily="49" charset="0"/>
              </a:rPr>
              <a:t>True</a:t>
            </a:r>
            <a:r>
              <a:rPr lang="en-GB"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90948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37801E-CCD7-CAD3-D357-746E9ECEDAA3}"/>
              </a:ext>
            </a:extLst>
          </p:cNvPr>
          <p:cNvSpPr>
            <a:spLocks noGrp="1"/>
          </p:cNvSpPr>
          <p:nvPr>
            <p:ph sz="half" idx="1"/>
          </p:nvPr>
        </p:nvSpPr>
        <p:spPr>
          <a:xfrm>
            <a:off x="6172200" y="2474043"/>
            <a:ext cx="5305425" cy="1651000"/>
          </a:xfrm>
          <a:solidFill>
            <a:schemeClr val="tx2">
              <a:lumMod val="50000"/>
            </a:schemeClr>
          </a:solidFill>
          <a:ln>
            <a:solidFill>
              <a:schemeClr val="accent1">
                <a:lumMod val="50000"/>
              </a:schemeClr>
            </a:solidFill>
          </a:ln>
        </p:spPr>
        <p:txBody>
          <a:bodyPr>
            <a:normAutofit/>
          </a:bodyPr>
          <a:lstStyle/>
          <a:p>
            <a:pPr marL="0" indent="0">
              <a:lnSpc>
                <a:spcPct val="100000"/>
              </a:lnSpc>
              <a:spcBef>
                <a:spcPts val="0"/>
              </a:spcBef>
              <a:buNone/>
            </a:pPr>
            <a:r>
              <a:rPr lang="en-GB" sz="1400" b="0" dirty="0">
                <a:solidFill>
                  <a:srgbClr val="569CD6"/>
                </a:solidFill>
                <a:effectLst/>
                <a:latin typeface="Consolas" panose="020B0609020204030204" pitchFamily="49" charset="0"/>
              </a:rPr>
              <a:t>def</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send_request</a:t>
            </a:r>
            <a:r>
              <a:rPr lang="en-GB" sz="1400" b="0" dirty="0">
                <a:solidFill>
                  <a:srgbClr val="D4D4D4"/>
                </a:solidFill>
                <a:effectLst/>
                <a:latin typeface="Consolas" panose="020B0609020204030204" pitchFamily="49" charset="0"/>
              </a:rPr>
              <a:t>(self, enable: bool):</a:t>
            </a:r>
          </a:p>
          <a:p>
            <a:pPr marL="0" indent="0">
              <a:lnSpc>
                <a:spcPct val="100000"/>
              </a:lnSpc>
              <a:spcBef>
                <a:spcPts val="0"/>
              </a:spcBef>
              <a:buNone/>
            </a:pPr>
            <a:r>
              <a:rPr lang="en-GB" sz="1400" b="0" dirty="0">
                <a:solidFill>
                  <a:srgbClr val="D4D4D4"/>
                </a:solidFill>
                <a:effectLst/>
                <a:latin typeface="Consolas" panose="020B0609020204030204" pitchFamily="49" charset="0"/>
              </a:rPr>
              <a:t>   request = </a:t>
            </a:r>
            <a:r>
              <a:rPr lang="en-GB" sz="1400" b="0" dirty="0" err="1">
                <a:solidFill>
                  <a:srgbClr val="D4D4D4"/>
                </a:solidFill>
                <a:effectLst/>
                <a:latin typeface="Consolas" panose="020B0609020204030204" pitchFamily="49" charset="0"/>
              </a:rPr>
              <a:t>SetProcessBool.Request</a:t>
            </a: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request.enable</a:t>
            </a:r>
            <a:r>
              <a:rPr lang="en-GB" sz="1400" b="0" dirty="0">
                <a:solidFill>
                  <a:srgbClr val="D4D4D4"/>
                </a:solidFill>
                <a:effectLst/>
                <a:latin typeface="Consolas" panose="020B0609020204030204" pitchFamily="49" charset="0"/>
              </a:rPr>
              <a:t> = enable</a:t>
            </a:r>
          </a:p>
          <a:p>
            <a:pPr marL="0" indent="0">
              <a:lnSpc>
                <a:spcPct val="100000"/>
              </a:lnSpc>
              <a:spcBef>
                <a:spcPts val="0"/>
              </a:spcBef>
              <a:buNone/>
            </a:pP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CE9178"/>
                </a:solidFill>
                <a:effectLst/>
                <a:latin typeface="Consolas" panose="020B0609020204030204" pitchFamily="49" charset="0"/>
              </a:rPr>
              <a:t>   </a:t>
            </a:r>
            <a:r>
              <a:rPr lang="en-GB" sz="1400" dirty="0">
                <a:solidFill>
                  <a:srgbClr val="6A9955"/>
                </a:solidFill>
                <a:latin typeface="Consolas" panose="020B0609020204030204" pitchFamily="49" charset="0"/>
              </a:rPr>
              <a:t>#Send a request to start or stop the simulation</a:t>
            </a: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future = </a:t>
            </a:r>
            <a:r>
              <a:rPr lang="en-GB" sz="1400" b="0" dirty="0" err="1">
                <a:solidFill>
                  <a:srgbClr val="569CD6"/>
                </a:solidFill>
                <a:effectLst/>
                <a:latin typeface="Consolas" panose="020B0609020204030204" pitchFamily="49" charset="0"/>
              </a:rPr>
              <a:t>self</a:t>
            </a:r>
            <a:r>
              <a:rPr lang="en-GB" sz="1400" b="0" dirty="0" err="1">
                <a:solidFill>
                  <a:srgbClr val="D4D4D4"/>
                </a:solidFill>
                <a:effectLst/>
                <a:latin typeface="Consolas" panose="020B0609020204030204" pitchFamily="49" charset="0"/>
              </a:rPr>
              <a:t>.cli.call_async</a:t>
            </a:r>
            <a:r>
              <a:rPr lang="en-GB" sz="1400" b="0" dirty="0">
                <a:solidFill>
                  <a:srgbClr val="D4D4D4"/>
                </a:solidFill>
                <a:effectLst/>
                <a:latin typeface="Consolas" panose="020B0609020204030204" pitchFamily="49" charset="0"/>
              </a:rPr>
              <a:t>(request)</a:t>
            </a:r>
          </a:p>
          <a:p>
            <a:pPr marL="0" indent="0">
              <a:lnSpc>
                <a:spcPct val="100000"/>
              </a:lnSpc>
              <a:spcBef>
                <a:spcPts val="0"/>
              </a:spcBef>
              <a:buNone/>
            </a:pP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future.add_done_callback</a:t>
            </a:r>
            <a:r>
              <a:rPr lang="en-GB" sz="1400" b="0" dirty="0">
                <a:solidFill>
                  <a:srgbClr val="D4D4D4"/>
                </a:solidFill>
                <a:effectLst/>
                <a:latin typeface="Consolas" panose="020B0609020204030204" pitchFamily="49" charset="0"/>
              </a:rPr>
              <a:t>(</a:t>
            </a:r>
            <a:r>
              <a:rPr lang="en-GB" sz="1400" b="0" dirty="0" err="1">
                <a:solidFill>
                  <a:srgbClr val="569CD6"/>
                </a:solidFill>
                <a:effectLst/>
                <a:latin typeface="Consolas" panose="020B0609020204030204" pitchFamily="49" charset="0"/>
              </a:rPr>
              <a:t>self</a:t>
            </a:r>
            <a:r>
              <a:rPr lang="en-GB" sz="1400" b="0" dirty="0" err="1">
                <a:solidFill>
                  <a:srgbClr val="D4D4D4"/>
                </a:solidFill>
                <a:effectLst/>
                <a:latin typeface="Consolas" panose="020B0609020204030204" pitchFamily="49" charset="0"/>
              </a:rPr>
              <a:t>.response_callback</a:t>
            </a:r>
            <a:r>
              <a:rPr lang="en-GB" sz="1400" b="0" dirty="0">
                <a:solidFill>
                  <a:srgbClr val="D4D4D4"/>
                </a:solidFill>
                <a:effectLst/>
                <a:latin typeface="Consolas" panose="020B0609020204030204" pitchFamily="49" charset="0"/>
              </a:rPr>
              <a:t>)</a:t>
            </a:r>
          </a:p>
        </p:txBody>
      </p:sp>
      <p:sp>
        <p:nvSpPr>
          <p:cNvPr id="4" name="Slide Number Placeholder 3">
            <a:extLst>
              <a:ext uri="{FF2B5EF4-FFF2-40B4-BE49-F238E27FC236}">
                <a16:creationId xmlns:a16="http://schemas.microsoft.com/office/drawing/2014/main" id="{09EFCBD0-3BC0-C8D9-E1EB-642F7A1AFB14}"/>
              </a:ext>
            </a:extLst>
          </p:cNvPr>
          <p:cNvSpPr>
            <a:spLocks noGrp="1"/>
          </p:cNvSpPr>
          <p:nvPr>
            <p:ph type="sldNum" sz="quarter" idx="12"/>
          </p:nvPr>
        </p:nvSpPr>
        <p:spPr/>
        <p:txBody>
          <a:bodyPr/>
          <a:lstStyle/>
          <a:p>
            <a:fld id="{E33F180C-7AC5-428A-9DBB-8DF57BA31570}" type="slidenum">
              <a:rPr lang="en-GB" smtClean="0"/>
              <a:t>71</a:t>
            </a:fld>
            <a:endParaRPr lang="en-GB"/>
          </a:p>
        </p:txBody>
      </p:sp>
      <p:sp>
        <p:nvSpPr>
          <p:cNvPr id="5" name="Title 4">
            <a:extLst>
              <a:ext uri="{FF2B5EF4-FFF2-40B4-BE49-F238E27FC236}">
                <a16:creationId xmlns:a16="http://schemas.microsoft.com/office/drawing/2014/main" id="{8FB50839-95C9-42A4-B514-8C49E34F2A80}"/>
              </a:ext>
            </a:extLst>
          </p:cNvPr>
          <p:cNvSpPr>
            <a:spLocks noGrp="1"/>
          </p:cNvSpPr>
          <p:nvPr>
            <p:ph type="title"/>
          </p:nvPr>
        </p:nvSpPr>
        <p:spPr/>
        <p:txBody>
          <a:bodyPr/>
          <a:lstStyle/>
          <a:p>
            <a:r>
              <a:rPr lang="en-GB" dirty="0"/>
              <a:t>Activity 3 – Custom Interface Services (Client)</a:t>
            </a:r>
          </a:p>
        </p:txBody>
      </p:sp>
      <p:sp>
        <p:nvSpPr>
          <p:cNvPr id="6" name="TextBox 5">
            <a:extLst>
              <a:ext uri="{FF2B5EF4-FFF2-40B4-BE49-F238E27FC236}">
                <a16:creationId xmlns:a16="http://schemas.microsoft.com/office/drawing/2014/main" id="{5B9AD6DA-0F38-81E7-4041-3B63E48BE6C9}"/>
              </a:ext>
            </a:extLst>
          </p:cNvPr>
          <p:cNvSpPr txBox="1"/>
          <p:nvPr/>
        </p:nvSpPr>
        <p:spPr>
          <a:xfrm>
            <a:off x="6172200" y="4835496"/>
            <a:ext cx="5181600" cy="954107"/>
          </a:xfrm>
          <a:prstGeom prst="rect">
            <a:avLst/>
          </a:prstGeom>
          <a:solidFill>
            <a:schemeClr val="tx2">
              <a:lumMod val="50000"/>
            </a:schemeClr>
          </a:solidFill>
        </p:spPr>
        <p:txBody>
          <a:bodyPr wrap="square" rtlCol="0">
            <a:spAutoFit/>
          </a:bodyPr>
          <a:lstStyle/>
          <a:p>
            <a:r>
              <a:rPr lang="en-GB" sz="1400" b="0" dirty="0">
                <a:solidFill>
                  <a:srgbClr val="569CD6"/>
                </a:solidFill>
                <a:effectLst/>
                <a:latin typeface="Consolas" panose="020B0609020204030204" pitchFamily="49" charset="0"/>
              </a:rPr>
              <a:t>bool</a:t>
            </a:r>
            <a:r>
              <a:rPr lang="en-GB" sz="1400" b="0" dirty="0">
                <a:solidFill>
                  <a:srgbClr val="D4D4D4"/>
                </a:solidFill>
                <a:effectLst/>
                <a:latin typeface="Consolas" panose="020B0609020204030204" pitchFamily="49" charset="0"/>
              </a:rPr>
              <a:t> enable   </a:t>
            </a:r>
            <a:r>
              <a:rPr lang="en-GB" sz="1400" b="0" dirty="0">
                <a:solidFill>
                  <a:srgbClr val="6A9955"/>
                </a:solidFill>
                <a:effectLst/>
                <a:latin typeface="Consolas" panose="020B0609020204030204" pitchFamily="49" charset="0"/>
              </a:rPr>
              <a:t>#Request</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569CD6"/>
                </a:solidFill>
                <a:effectLst/>
                <a:latin typeface="Consolas" panose="020B0609020204030204" pitchFamily="49" charset="0"/>
              </a:rPr>
              <a:t>bool</a:t>
            </a:r>
            <a:r>
              <a:rPr lang="en-GB" sz="1400" b="0" dirty="0">
                <a:solidFill>
                  <a:srgbClr val="D4D4D4"/>
                </a:solidFill>
                <a:effectLst/>
                <a:latin typeface="Consolas" panose="020B0609020204030204" pitchFamily="49" charset="0"/>
              </a:rPr>
              <a:t> success   </a:t>
            </a:r>
            <a:r>
              <a:rPr lang="en-GB" sz="1400" b="0" dirty="0">
                <a:solidFill>
                  <a:srgbClr val="6A9955"/>
                </a:solidFill>
                <a:effectLst/>
                <a:latin typeface="Consolas" panose="020B0609020204030204" pitchFamily="49" charset="0"/>
              </a:rPr>
              <a:t># Response</a:t>
            </a:r>
            <a:endParaRPr lang="en-GB" sz="1400" b="0" dirty="0">
              <a:solidFill>
                <a:srgbClr val="D4D4D4"/>
              </a:solidFill>
              <a:effectLst/>
              <a:latin typeface="Consolas" panose="020B0609020204030204" pitchFamily="49" charset="0"/>
            </a:endParaRPr>
          </a:p>
          <a:p>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message</a:t>
            </a:r>
          </a:p>
        </p:txBody>
      </p:sp>
      <p:sp>
        <p:nvSpPr>
          <p:cNvPr id="7" name="Content Placeholder 2">
            <a:extLst>
              <a:ext uri="{FF2B5EF4-FFF2-40B4-BE49-F238E27FC236}">
                <a16:creationId xmlns:a16="http://schemas.microsoft.com/office/drawing/2014/main" id="{6D2901D7-32A0-93BE-7C5D-FCE00DA08117}"/>
              </a:ext>
            </a:extLst>
          </p:cNvPr>
          <p:cNvSpPr txBox="1">
            <a:spLocks/>
          </p:cNvSpPr>
          <p:nvPr/>
        </p:nvSpPr>
        <p:spPr>
          <a:xfrm>
            <a:off x="577994" y="1525676"/>
            <a:ext cx="5441806" cy="4722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GB" sz="1600" dirty="0">
                <a:latin typeface="Nexa-Bold" panose="01000000000000000000" pitchFamily="2" charset="0"/>
              </a:rPr>
              <a:t>Define a Client</a:t>
            </a:r>
          </a:p>
          <a:p>
            <a:pPr>
              <a:lnSpc>
                <a:spcPct val="150000"/>
              </a:lnSpc>
            </a:pPr>
            <a:r>
              <a:rPr lang="en-GB" sz="1600" dirty="0"/>
              <a:t>This function sends a request to the server, as True in the enable variable from the custom interface.</a:t>
            </a:r>
          </a:p>
          <a:p>
            <a:pPr>
              <a:lnSpc>
                <a:spcPct val="150000"/>
              </a:lnSpc>
            </a:pPr>
            <a:r>
              <a:rPr lang="en-GB" sz="1600" i="1" dirty="0"/>
              <a:t>future</a:t>
            </a:r>
            <a:r>
              <a:rPr lang="en-GB" sz="1600" dirty="0"/>
              <a:t> is an asynchronous task that will eventually contain the result of the service call.</a:t>
            </a:r>
          </a:p>
          <a:p>
            <a:pPr>
              <a:lnSpc>
                <a:spcPct val="150000"/>
              </a:lnSpc>
            </a:pPr>
            <a:r>
              <a:rPr lang="en-GB" sz="1600" dirty="0"/>
              <a:t>It allows non-blocking execution, meaning the program can continue running while waiting for the service response.</a:t>
            </a:r>
          </a:p>
          <a:p>
            <a:pPr>
              <a:lnSpc>
                <a:spcPct val="150000"/>
              </a:lnSpc>
            </a:pPr>
            <a:r>
              <a:rPr lang="en-GB" sz="1600" dirty="0"/>
              <a:t>When the service call is completed, the result will</a:t>
            </a:r>
          </a:p>
          <a:p>
            <a:pPr>
              <a:lnSpc>
                <a:spcPct val="150000"/>
              </a:lnSpc>
            </a:pPr>
            <a:r>
              <a:rPr lang="en-GB" sz="1600" dirty="0"/>
              <a:t>Adds a callback to the response to make the server communication asynchronous. </a:t>
            </a:r>
            <a:endParaRPr lang="en-US" dirty="0"/>
          </a:p>
        </p:txBody>
      </p:sp>
      <p:sp>
        <p:nvSpPr>
          <p:cNvPr id="11" name="TextBox 10">
            <a:extLst>
              <a:ext uri="{FF2B5EF4-FFF2-40B4-BE49-F238E27FC236}">
                <a16:creationId xmlns:a16="http://schemas.microsoft.com/office/drawing/2014/main" id="{99305B86-ED8D-09C8-FC7D-8437DDDC4D9E}"/>
              </a:ext>
            </a:extLst>
          </p:cNvPr>
          <p:cNvSpPr txBox="1"/>
          <p:nvPr/>
        </p:nvSpPr>
        <p:spPr>
          <a:xfrm>
            <a:off x="6172200" y="4507124"/>
            <a:ext cx="1800225" cy="369332"/>
          </a:xfrm>
          <a:prstGeom prst="rect">
            <a:avLst/>
          </a:prstGeom>
          <a:noFill/>
        </p:spPr>
        <p:txBody>
          <a:bodyPr wrap="square">
            <a:spAutoFit/>
          </a:bodyPr>
          <a:lstStyle/>
          <a:p>
            <a:r>
              <a:rPr lang="en-GB" sz="1800" dirty="0"/>
              <a:t>custom interface</a:t>
            </a:r>
            <a:endParaRPr lang="en-GB" dirty="0"/>
          </a:p>
        </p:txBody>
      </p:sp>
    </p:spTree>
    <p:extLst>
      <p:ext uri="{BB962C8B-B14F-4D97-AF65-F5344CB8AC3E}">
        <p14:creationId xmlns:p14="http://schemas.microsoft.com/office/powerpoint/2010/main" val="1292706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4A77-98F0-380E-1410-96F89A0952F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A64EA6-7B6F-91E4-C3A4-EF9F1579EAA9}"/>
              </a:ext>
            </a:extLst>
          </p:cNvPr>
          <p:cNvSpPr>
            <a:spLocks noGrp="1"/>
          </p:cNvSpPr>
          <p:nvPr>
            <p:ph sz="half" idx="1"/>
          </p:nvPr>
        </p:nvSpPr>
        <p:spPr>
          <a:xfrm>
            <a:off x="6172202" y="2529726"/>
            <a:ext cx="5886450" cy="2743200"/>
          </a:xfrm>
          <a:solidFill>
            <a:schemeClr val="tx2">
              <a:lumMod val="50000"/>
            </a:schemeClr>
          </a:solidFill>
          <a:ln>
            <a:solidFill>
              <a:schemeClr val="accent1">
                <a:lumMod val="50000"/>
              </a:schemeClr>
            </a:solidFill>
          </a:ln>
        </p:spPr>
        <p:txBody>
          <a:bodyPr>
            <a:normAutofit/>
          </a:bodyPr>
          <a:lstStyle/>
          <a:p>
            <a:pPr marL="0" indent="0">
              <a:lnSpc>
                <a:spcPct val="100000"/>
              </a:lnSpc>
              <a:spcBef>
                <a:spcPts val="0"/>
              </a:spcBef>
              <a:buNone/>
            </a:pP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response_callback</a:t>
            </a:r>
            <a:r>
              <a:rPr lang="en-GB" sz="1200" b="0" dirty="0">
                <a:solidFill>
                  <a:srgbClr val="D4D4D4"/>
                </a:solidFill>
                <a:effectLst/>
                <a:latin typeface="Consolas" panose="020B0609020204030204" pitchFamily="49" charset="0"/>
              </a:rPr>
              <a:t>(self, future):</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"""Process the service response."""</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try</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response = </a:t>
            </a:r>
            <a:r>
              <a:rPr lang="en-GB" sz="1200" b="0" dirty="0" err="1">
                <a:solidFill>
                  <a:srgbClr val="D4D4D4"/>
                </a:solidFill>
                <a:effectLst/>
                <a:latin typeface="Consolas" panose="020B0609020204030204" pitchFamily="49" charset="0"/>
              </a:rPr>
              <a:t>future.result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response.success</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.system_running</a:t>
            </a:r>
            <a:r>
              <a:rPr lang="en-GB" sz="1200" b="0" dirty="0">
                <a:solidFill>
                  <a:srgbClr val="D4D4D4"/>
                </a:solidFill>
                <a:effectLst/>
                <a:latin typeface="Consolas" panose="020B0609020204030204" pitchFamily="49" charset="0"/>
              </a:rPr>
              <a:t> = </a:t>
            </a:r>
            <a:r>
              <a:rPr lang="en-GB" sz="1200" b="0" dirty="0">
                <a:solidFill>
                  <a:srgbClr val="569CD6"/>
                </a:solidFill>
                <a:effectLst/>
                <a:latin typeface="Consolas" panose="020B0609020204030204" pitchFamily="49" charset="0"/>
              </a:rPr>
              <a:t>True</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().info(</a:t>
            </a:r>
            <a:r>
              <a:rPr lang="en-GB" sz="1200" b="0" dirty="0" err="1">
                <a:solidFill>
                  <a:srgbClr val="569CD6"/>
                </a:solidFill>
                <a:effectLst/>
                <a:latin typeface="Consolas" panose="020B0609020204030204" pitchFamily="49" charset="0"/>
              </a:rPr>
              <a:t>f</a:t>
            </a:r>
            <a:r>
              <a:rPr lang="en-GB" sz="1200" b="0" dirty="0" err="1">
                <a:solidFill>
                  <a:srgbClr val="CE9178"/>
                </a:solidFill>
                <a:effectLst/>
                <a:latin typeface="Consolas" panose="020B0609020204030204" pitchFamily="49" charset="0"/>
              </a:rPr>
              <a:t>'Success</a:t>
            </a:r>
            <a:r>
              <a:rPr lang="en-GB" sz="1200" b="0" dirty="0">
                <a:solidFill>
                  <a:srgbClr val="CE9178"/>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response.message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else</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self</a:t>
            </a:r>
            <a:r>
              <a:rPr lang="en-GB" sz="1200" b="0" dirty="0">
                <a:solidFill>
                  <a:srgbClr val="D4D4D4"/>
                </a:solidFill>
                <a:effectLst/>
                <a:latin typeface="Consolas" panose="020B0609020204030204" pitchFamily="49" charset="0"/>
              </a:rPr>
              <a:t>.simulation_running = </a:t>
            </a:r>
            <a:r>
              <a:rPr lang="en-GB" sz="1200" b="0" dirty="0">
                <a:solidFill>
                  <a:srgbClr val="569CD6"/>
                </a:solidFill>
                <a:effectLst/>
                <a:latin typeface="Consolas" panose="020B0609020204030204" pitchFamily="49" charset="0"/>
              </a:rPr>
              <a:t>False</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().warn(</a:t>
            </a:r>
            <a:r>
              <a:rPr lang="en-GB" sz="1200" b="0" dirty="0" err="1">
                <a:solidFill>
                  <a:srgbClr val="569CD6"/>
                </a:solidFill>
                <a:effectLst/>
                <a:latin typeface="Consolas" panose="020B0609020204030204" pitchFamily="49" charset="0"/>
              </a:rPr>
              <a:t>f</a:t>
            </a:r>
            <a:r>
              <a:rPr lang="en-GB" sz="1200" b="0" dirty="0" err="1">
                <a:solidFill>
                  <a:srgbClr val="CE9178"/>
                </a:solidFill>
                <a:effectLst/>
                <a:latin typeface="Consolas" panose="020B0609020204030204" pitchFamily="49" charset="0"/>
              </a:rPr>
              <a:t>'Failure</a:t>
            </a:r>
            <a:r>
              <a:rPr lang="en-GB" sz="1200" b="0" dirty="0">
                <a:solidFill>
                  <a:srgbClr val="CE9178"/>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response.message</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except</a:t>
            </a:r>
            <a:r>
              <a:rPr lang="en-GB" sz="1200" b="0" dirty="0">
                <a:solidFill>
                  <a:srgbClr val="D4D4D4"/>
                </a:solidFill>
                <a:effectLst/>
                <a:latin typeface="Consolas" panose="020B0609020204030204" pitchFamily="49" charset="0"/>
              </a:rPr>
              <a:t> Exception </a:t>
            </a:r>
            <a:r>
              <a:rPr lang="en-GB" sz="1200" b="0" dirty="0">
                <a:solidFill>
                  <a:srgbClr val="569CD6"/>
                </a:solidFill>
                <a:effectLst/>
                <a:latin typeface="Consolas" panose="020B0609020204030204" pitchFamily="49" charset="0"/>
              </a:rPr>
              <a:t>as</a:t>
            </a:r>
            <a:r>
              <a:rPr lang="en-GB" sz="1200" b="0" dirty="0">
                <a:solidFill>
                  <a:srgbClr val="D4D4D4"/>
                </a:solidFill>
                <a:effectLst/>
                <a:latin typeface="Consolas" panose="020B0609020204030204" pitchFamily="49" charset="0"/>
              </a:rPr>
              <a:t> e:</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self</a:t>
            </a:r>
            <a:r>
              <a:rPr lang="en-GB" sz="1200" b="0" dirty="0">
                <a:solidFill>
                  <a:srgbClr val="D4D4D4"/>
                </a:solidFill>
                <a:effectLst/>
                <a:latin typeface="Consolas" panose="020B0609020204030204" pitchFamily="49" charset="0"/>
              </a:rPr>
              <a:t>.simulation_running = </a:t>
            </a:r>
            <a:r>
              <a:rPr lang="en-GB" sz="1200" b="0" dirty="0">
                <a:solidFill>
                  <a:srgbClr val="569CD6"/>
                </a:solidFill>
                <a:effectLst/>
                <a:latin typeface="Consolas" panose="020B0609020204030204" pitchFamily="49" charset="0"/>
              </a:rPr>
              <a:t>False</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().error(</a:t>
            </a:r>
            <a:r>
              <a:rPr lang="en-GB" sz="1200" b="0" dirty="0" err="1">
                <a:solidFill>
                  <a:srgbClr val="569CD6"/>
                </a:solidFill>
                <a:effectLst/>
                <a:latin typeface="Consolas" panose="020B0609020204030204" pitchFamily="49" charset="0"/>
              </a:rPr>
              <a:t>f</a:t>
            </a:r>
            <a:r>
              <a:rPr lang="en-GB" sz="1200" b="0" dirty="0" err="1">
                <a:solidFill>
                  <a:srgbClr val="CE9178"/>
                </a:solidFill>
                <a:effectLst/>
                <a:latin typeface="Consolas" panose="020B0609020204030204" pitchFamily="49" charset="0"/>
              </a:rPr>
              <a:t>'Service</a:t>
            </a:r>
            <a:r>
              <a:rPr lang="en-GB" sz="1200" b="0" dirty="0">
                <a:solidFill>
                  <a:srgbClr val="CE9178"/>
                </a:solidFill>
                <a:effectLst/>
                <a:latin typeface="Consolas" panose="020B0609020204030204" pitchFamily="49" charset="0"/>
              </a:rPr>
              <a:t> call failed: </a:t>
            </a:r>
            <a:r>
              <a:rPr lang="en-GB" sz="1200" b="0" dirty="0">
                <a:solidFill>
                  <a:srgbClr val="D4D4D4"/>
                </a:solidFill>
                <a:effectLst/>
                <a:latin typeface="Consolas" panose="020B0609020204030204" pitchFamily="49" charset="0"/>
              </a:rPr>
              <a:t>{e}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p:txBody>
      </p:sp>
      <p:sp>
        <p:nvSpPr>
          <p:cNvPr id="4" name="Slide Number Placeholder 3">
            <a:extLst>
              <a:ext uri="{FF2B5EF4-FFF2-40B4-BE49-F238E27FC236}">
                <a16:creationId xmlns:a16="http://schemas.microsoft.com/office/drawing/2014/main" id="{EF208ABD-85BF-4F75-ABBB-BCF90B797468}"/>
              </a:ext>
            </a:extLst>
          </p:cNvPr>
          <p:cNvSpPr>
            <a:spLocks noGrp="1"/>
          </p:cNvSpPr>
          <p:nvPr>
            <p:ph type="sldNum" sz="quarter" idx="12"/>
          </p:nvPr>
        </p:nvSpPr>
        <p:spPr/>
        <p:txBody>
          <a:bodyPr/>
          <a:lstStyle/>
          <a:p>
            <a:fld id="{E33F180C-7AC5-428A-9DBB-8DF57BA31570}" type="slidenum">
              <a:rPr lang="en-GB" smtClean="0"/>
              <a:t>72</a:t>
            </a:fld>
            <a:endParaRPr lang="en-GB"/>
          </a:p>
        </p:txBody>
      </p:sp>
      <p:sp>
        <p:nvSpPr>
          <p:cNvPr id="5" name="Title 4">
            <a:extLst>
              <a:ext uri="{FF2B5EF4-FFF2-40B4-BE49-F238E27FC236}">
                <a16:creationId xmlns:a16="http://schemas.microsoft.com/office/drawing/2014/main" id="{3585D614-8A5B-51D2-8A8C-4E2565F5FDFE}"/>
              </a:ext>
            </a:extLst>
          </p:cNvPr>
          <p:cNvSpPr>
            <a:spLocks noGrp="1"/>
          </p:cNvSpPr>
          <p:nvPr>
            <p:ph type="title"/>
          </p:nvPr>
        </p:nvSpPr>
        <p:spPr/>
        <p:txBody>
          <a:bodyPr/>
          <a:lstStyle/>
          <a:p>
            <a:r>
              <a:rPr lang="en-GB" dirty="0"/>
              <a:t>Activity 3 – Custom Interface Services (Client)</a:t>
            </a:r>
          </a:p>
        </p:txBody>
      </p:sp>
      <p:sp>
        <p:nvSpPr>
          <p:cNvPr id="7" name="Content Placeholder 2">
            <a:extLst>
              <a:ext uri="{FF2B5EF4-FFF2-40B4-BE49-F238E27FC236}">
                <a16:creationId xmlns:a16="http://schemas.microsoft.com/office/drawing/2014/main" id="{DB2F7522-E23E-FB28-64CD-C70FE9384451}"/>
              </a:ext>
            </a:extLst>
          </p:cNvPr>
          <p:cNvSpPr txBox="1">
            <a:spLocks/>
          </p:cNvSpPr>
          <p:nvPr/>
        </p:nvSpPr>
        <p:spPr>
          <a:xfrm>
            <a:off x="577994" y="1866901"/>
            <a:ext cx="5441806" cy="3829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GB" sz="1600" dirty="0">
                <a:latin typeface="Nexa-Bold" panose="01000000000000000000" pitchFamily="2" charset="0"/>
              </a:rPr>
              <a:t>Define a Client Callback function</a:t>
            </a:r>
          </a:p>
          <a:p>
            <a:pPr>
              <a:lnSpc>
                <a:spcPct val="150000"/>
              </a:lnSpc>
            </a:pPr>
            <a:r>
              <a:rPr lang="en-GB" sz="1600" dirty="0"/>
              <a:t>This function process the callback from the server, once the server has finished its task. </a:t>
            </a:r>
          </a:p>
          <a:p>
            <a:pPr>
              <a:lnSpc>
                <a:spcPct val="150000"/>
              </a:lnSpc>
            </a:pPr>
            <a:r>
              <a:rPr lang="en-GB" sz="1600" dirty="0"/>
              <a:t>The callback sets the variable “</a:t>
            </a:r>
            <a:r>
              <a:rPr lang="en-GB" sz="1600" dirty="0" err="1"/>
              <a:t>system_running</a:t>
            </a:r>
            <a:r>
              <a:rPr lang="en-GB" sz="1600" dirty="0"/>
              <a:t>” to True and logs the message received by the server in the  Response “string message” of the interface.</a:t>
            </a:r>
          </a:p>
          <a:p>
            <a:pPr>
              <a:lnSpc>
                <a:spcPct val="150000"/>
              </a:lnSpc>
            </a:pPr>
            <a:endParaRPr lang="en-US" dirty="0"/>
          </a:p>
        </p:txBody>
      </p:sp>
    </p:spTree>
    <p:extLst>
      <p:ext uri="{BB962C8B-B14F-4D97-AF65-F5344CB8AC3E}">
        <p14:creationId xmlns:p14="http://schemas.microsoft.com/office/powerpoint/2010/main" val="1806672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DE21F7-DC4C-BF0C-0213-89399AED41DB}"/>
              </a:ext>
            </a:extLst>
          </p:cNvPr>
          <p:cNvSpPr>
            <a:spLocks noGrp="1"/>
          </p:cNvSpPr>
          <p:nvPr>
            <p:ph sz="half" idx="1"/>
          </p:nvPr>
        </p:nvSpPr>
        <p:spPr/>
        <p:txBody>
          <a:bodyPr/>
          <a:lstStyle/>
          <a:p>
            <a:pPr>
              <a:lnSpc>
                <a:spcPct val="150000"/>
              </a:lnSpc>
            </a:pPr>
            <a:r>
              <a:rPr lang="en-GB" sz="1600" dirty="0"/>
              <a:t>Using the “</a:t>
            </a:r>
            <a:r>
              <a:rPr lang="en-GB" sz="1600" dirty="0" err="1"/>
              <a:t>system_running</a:t>
            </a:r>
            <a:r>
              <a:rPr lang="en-GB" sz="1600" dirty="0"/>
              <a:t>”  variable, it is possible now to activate the “</a:t>
            </a:r>
            <a:r>
              <a:rPr lang="en-GB" sz="1600" dirty="0" err="1"/>
              <a:t>set_point</a:t>
            </a:r>
            <a:r>
              <a:rPr lang="en-GB" sz="1600" dirty="0"/>
              <a:t>” node the same way as the “</a:t>
            </a:r>
            <a:r>
              <a:rPr lang="en-GB" sz="1600" dirty="0" err="1"/>
              <a:t>dc_motor</a:t>
            </a:r>
            <a:r>
              <a:rPr lang="en-GB" sz="1600" dirty="0"/>
              <a:t>” node.</a:t>
            </a:r>
          </a:p>
          <a:p>
            <a:endParaRPr lang="en-GB" dirty="0"/>
          </a:p>
        </p:txBody>
      </p:sp>
      <p:sp>
        <p:nvSpPr>
          <p:cNvPr id="4" name="Slide Number Placeholder 3">
            <a:extLst>
              <a:ext uri="{FF2B5EF4-FFF2-40B4-BE49-F238E27FC236}">
                <a16:creationId xmlns:a16="http://schemas.microsoft.com/office/drawing/2014/main" id="{9342CDE4-8C5D-43EA-F453-8BC7C216310C}"/>
              </a:ext>
            </a:extLst>
          </p:cNvPr>
          <p:cNvSpPr>
            <a:spLocks noGrp="1"/>
          </p:cNvSpPr>
          <p:nvPr>
            <p:ph type="sldNum" sz="quarter" idx="12"/>
          </p:nvPr>
        </p:nvSpPr>
        <p:spPr/>
        <p:txBody>
          <a:bodyPr/>
          <a:lstStyle/>
          <a:p>
            <a:fld id="{E33F180C-7AC5-428A-9DBB-8DF57BA31570}" type="slidenum">
              <a:rPr lang="en-GB" smtClean="0"/>
              <a:t>73</a:t>
            </a:fld>
            <a:endParaRPr lang="en-GB"/>
          </a:p>
        </p:txBody>
      </p:sp>
      <p:sp>
        <p:nvSpPr>
          <p:cNvPr id="5" name="Title 4">
            <a:extLst>
              <a:ext uri="{FF2B5EF4-FFF2-40B4-BE49-F238E27FC236}">
                <a16:creationId xmlns:a16="http://schemas.microsoft.com/office/drawing/2014/main" id="{CFC9F229-F49B-4ECD-6203-F916DEBA9958}"/>
              </a:ext>
            </a:extLst>
          </p:cNvPr>
          <p:cNvSpPr>
            <a:spLocks noGrp="1"/>
          </p:cNvSpPr>
          <p:nvPr>
            <p:ph type="title"/>
          </p:nvPr>
        </p:nvSpPr>
        <p:spPr/>
        <p:txBody>
          <a:bodyPr/>
          <a:lstStyle/>
          <a:p>
            <a:r>
              <a:rPr lang="en-GB" dirty="0"/>
              <a:t>Activity 3 – Custom Interface Services (Client)</a:t>
            </a:r>
          </a:p>
        </p:txBody>
      </p:sp>
      <p:sp>
        <p:nvSpPr>
          <p:cNvPr id="6" name="Content Placeholder 2">
            <a:extLst>
              <a:ext uri="{FF2B5EF4-FFF2-40B4-BE49-F238E27FC236}">
                <a16:creationId xmlns:a16="http://schemas.microsoft.com/office/drawing/2014/main" id="{9CCAE37B-A47D-DC37-5C04-EE324FBAD5AC}"/>
              </a:ext>
            </a:extLst>
          </p:cNvPr>
          <p:cNvSpPr txBox="1">
            <a:spLocks/>
          </p:cNvSpPr>
          <p:nvPr/>
        </p:nvSpPr>
        <p:spPr>
          <a:xfrm>
            <a:off x="838200" y="3222625"/>
            <a:ext cx="5181600" cy="1557338"/>
          </a:xfrm>
          <a:prstGeom prst="rect">
            <a:avLst/>
          </a:prstGeom>
          <a:solidFill>
            <a:schemeClr val="tx2">
              <a:lumMod val="5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sz="1200" dirty="0">
                <a:solidFill>
                  <a:srgbClr val="6A9955"/>
                </a:solidFill>
                <a:latin typeface="Consolas" panose="020B0609020204030204" pitchFamily="49" charset="0"/>
              </a:rPr>
              <a:t># Timer Callback: Generate and Publish Sine Wave Signal</a:t>
            </a:r>
            <a:endParaRPr lang="en-GB" sz="1200" dirty="0">
              <a:solidFill>
                <a:srgbClr val="D4D4D4"/>
              </a:solidFill>
              <a:latin typeface="Consolas" panose="020B0609020204030204" pitchFamily="49" charset="0"/>
            </a:endParaRPr>
          </a:p>
          <a:p>
            <a:pPr marL="0" indent="0">
              <a:lnSpc>
                <a:spcPct val="100000"/>
              </a:lnSpc>
              <a:buFont typeface="Arial" panose="020B0604020202020204" pitchFamily="34" charset="0"/>
              <a:buNone/>
            </a:pPr>
            <a:r>
              <a:rPr lang="en-GB" sz="1200" dirty="0">
                <a:solidFill>
                  <a:srgbClr val="569CD6"/>
                </a:solidFill>
                <a:latin typeface="Consolas" panose="020B0609020204030204" pitchFamily="49" charset="0"/>
              </a:rPr>
              <a:t>def</a:t>
            </a:r>
            <a:r>
              <a:rPr lang="en-GB" sz="1200" dirty="0">
                <a:solidFill>
                  <a:srgbClr val="D4D4D4"/>
                </a:solidFill>
                <a:latin typeface="Consolas" panose="020B0609020204030204" pitchFamily="49" charset="0"/>
              </a:rPr>
              <a:t> </a:t>
            </a:r>
            <a:r>
              <a:rPr lang="en-GB" sz="1200" dirty="0" err="1">
                <a:solidFill>
                  <a:srgbClr val="D4D4D4"/>
                </a:solidFill>
                <a:latin typeface="Consolas" panose="020B0609020204030204" pitchFamily="49" charset="0"/>
              </a:rPr>
              <a:t>timer_cb</a:t>
            </a:r>
            <a:r>
              <a:rPr lang="en-GB" sz="1200" dirty="0">
                <a:solidFill>
                  <a:srgbClr val="D4D4D4"/>
                </a:solidFill>
                <a:latin typeface="Consolas" panose="020B0609020204030204" pitchFamily="49" charset="0"/>
              </a:rPr>
              <a:t>(self):</a:t>
            </a:r>
          </a:p>
          <a:p>
            <a:pPr marL="0" indent="0">
              <a:lnSpc>
                <a:spcPct val="100000"/>
              </a:lnSpc>
              <a:buFont typeface="Arial" panose="020B0604020202020204" pitchFamily="34" charset="0"/>
              <a:buNone/>
            </a:pPr>
            <a:r>
              <a:rPr lang="en-GB" sz="1200" dirty="0">
                <a:solidFill>
                  <a:srgbClr val="D4D4D4"/>
                </a:solidFill>
                <a:latin typeface="Consolas" panose="020B0609020204030204" pitchFamily="49" charset="0"/>
              </a:rPr>
              <a:t>    </a:t>
            </a:r>
            <a:r>
              <a:rPr lang="en-GB" sz="1200" dirty="0">
                <a:solidFill>
                  <a:srgbClr val="569CD6"/>
                </a:solidFill>
                <a:latin typeface="Consolas" panose="020B0609020204030204" pitchFamily="49" charset="0"/>
              </a:rPr>
              <a:t>if</a:t>
            </a:r>
            <a:r>
              <a:rPr lang="en-GB" sz="1200" dirty="0">
                <a:solidFill>
                  <a:srgbClr val="D4D4D4"/>
                </a:solidFill>
                <a:latin typeface="Consolas" panose="020B0609020204030204" pitchFamily="49" charset="0"/>
              </a:rPr>
              <a:t> </a:t>
            </a:r>
            <a:r>
              <a:rPr lang="en-GB" sz="1200" dirty="0">
                <a:solidFill>
                  <a:srgbClr val="569CD6"/>
                </a:solidFill>
                <a:latin typeface="Consolas" panose="020B0609020204030204" pitchFamily="49" charset="0"/>
              </a:rPr>
              <a:t>not</a:t>
            </a:r>
            <a:r>
              <a:rPr lang="en-GB" sz="1200" dirty="0">
                <a:solidFill>
                  <a:srgbClr val="D4D4D4"/>
                </a:solidFill>
                <a:latin typeface="Consolas" panose="020B0609020204030204" pitchFamily="49" charset="0"/>
              </a:rPr>
              <a:t> </a:t>
            </a:r>
            <a:r>
              <a:rPr lang="en-GB" sz="1200" dirty="0" err="1">
                <a:solidFill>
                  <a:srgbClr val="569CD6"/>
                </a:solidFill>
                <a:latin typeface="Consolas" panose="020B0609020204030204" pitchFamily="49" charset="0"/>
              </a:rPr>
              <a:t>self</a:t>
            </a:r>
            <a:r>
              <a:rPr lang="en-GB" sz="1200" dirty="0" err="1">
                <a:solidFill>
                  <a:srgbClr val="D4D4D4"/>
                </a:solidFill>
                <a:latin typeface="Consolas" panose="020B0609020204030204" pitchFamily="49" charset="0"/>
              </a:rPr>
              <a:t>.system_running</a:t>
            </a:r>
            <a:r>
              <a:rPr lang="en-GB" sz="1200" dirty="0">
                <a:solidFill>
                  <a:srgbClr val="D4D4D4"/>
                </a:solidFill>
                <a:latin typeface="Consolas" panose="020B0609020204030204" pitchFamily="49" charset="0"/>
              </a:rPr>
              <a:t>:</a:t>
            </a:r>
          </a:p>
          <a:p>
            <a:pPr marL="0" indent="0">
              <a:lnSpc>
                <a:spcPct val="100000"/>
              </a:lnSpc>
              <a:buFont typeface="Arial" panose="020B0604020202020204" pitchFamily="34" charset="0"/>
              <a:buNone/>
            </a:pPr>
            <a:r>
              <a:rPr lang="en-GB" sz="1200" dirty="0">
                <a:solidFill>
                  <a:srgbClr val="D4D4D4"/>
                </a:solidFill>
                <a:latin typeface="Consolas" panose="020B0609020204030204" pitchFamily="49" charset="0"/>
              </a:rPr>
              <a:t>        </a:t>
            </a:r>
            <a:r>
              <a:rPr lang="en-GB" sz="1200" dirty="0">
                <a:solidFill>
                  <a:srgbClr val="569CD6"/>
                </a:solidFill>
                <a:latin typeface="Consolas" panose="020B0609020204030204" pitchFamily="49" charset="0"/>
              </a:rPr>
              <a:t>return</a:t>
            </a:r>
            <a:r>
              <a:rPr lang="en-GB" sz="1200" dirty="0">
                <a:solidFill>
                  <a:srgbClr val="D4D4D4"/>
                </a:solidFill>
                <a:latin typeface="Consolas" panose="020B0609020204030204" pitchFamily="49" charset="0"/>
              </a:rPr>
              <a:t>  </a:t>
            </a:r>
            <a:r>
              <a:rPr lang="en-GB" sz="1200" dirty="0">
                <a:solidFill>
                  <a:srgbClr val="6A9955"/>
                </a:solidFill>
                <a:latin typeface="Consolas" panose="020B0609020204030204" pitchFamily="49" charset="0"/>
              </a:rPr>
              <a:t># Stop processing if simulation is not running</a:t>
            </a:r>
          </a:p>
          <a:p>
            <a:pPr marL="0" indent="0">
              <a:lnSpc>
                <a:spcPct val="100000"/>
              </a:lnSpc>
              <a:buFont typeface="Arial" panose="020B0604020202020204" pitchFamily="34" charset="0"/>
              <a:buNone/>
            </a:pPr>
            <a:r>
              <a:rPr lang="en-GB" sz="1200" dirty="0">
                <a:solidFill>
                  <a:srgbClr val="6A9955"/>
                </a:solidFill>
                <a:latin typeface="Consolas" panose="020B0609020204030204" pitchFamily="49" charset="0"/>
              </a:rPr>
              <a:t>...</a:t>
            </a:r>
            <a:endParaRPr lang="en-GB" sz="1200" dirty="0">
              <a:solidFill>
                <a:srgbClr val="D4D4D4"/>
              </a:solidFill>
              <a:latin typeface="Consolas" panose="020B0609020204030204" pitchFamily="49" charset="0"/>
            </a:endParaRPr>
          </a:p>
          <a:p>
            <a:pPr marL="0" indent="0">
              <a:lnSpc>
                <a:spcPct val="100000"/>
              </a:lnSpc>
              <a:buFont typeface="Arial" panose="020B0604020202020204" pitchFamily="34" charset="0"/>
              <a:buNone/>
            </a:pPr>
            <a:endParaRPr lang="en-GB" sz="1200" dirty="0"/>
          </a:p>
        </p:txBody>
      </p:sp>
      <p:sp>
        <p:nvSpPr>
          <p:cNvPr id="8" name="Content Placeholder 7">
            <a:extLst>
              <a:ext uri="{FF2B5EF4-FFF2-40B4-BE49-F238E27FC236}">
                <a16:creationId xmlns:a16="http://schemas.microsoft.com/office/drawing/2014/main" id="{6EBDA5C5-95D7-BD7B-A01F-2D4DE1820764}"/>
              </a:ext>
            </a:extLst>
          </p:cNvPr>
          <p:cNvSpPr>
            <a:spLocks noGrp="1"/>
          </p:cNvSpPr>
          <p:nvPr>
            <p:ph sz="half" idx="2"/>
          </p:nvPr>
        </p:nvSpPr>
        <p:spPr>
          <a:xfrm>
            <a:off x="6172200" y="1825625"/>
            <a:ext cx="5181600" cy="4895850"/>
          </a:xfrm>
        </p:spPr>
        <p:txBody>
          <a:bodyPr>
            <a:normAutofit fontScale="85000" lnSpcReduction="20000"/>
          </a:bodyPr>
          <a:lstStyle/>
          <a:p>
            <a:pPr>
              <a:lnSpc>
                <a:spcPct val="150000"/>
              </a:lnSpc>
            </a:pPr>
            <a:r>
              <a:rPr lang="en-GB" sz="1600" dirty="0"/>
              <a:t>The node will activate after the process node is active, giving us more control on the order/sequence on how the nodes activate.</a:t>
            </a:r>
          </a:p>
          <a:p>
            <a:pPr marL="342900" indent="-342900">
              <a:lnSpc>
                <a:spcPct val="150000"/>
              </a:lnSpc>
              <a:buFont typeface="+mj-lt"/>
              <a:buAutoNum type="arabicPeriod"/>
            </a:pPr>
            <a:r>
              <a:rPr lang="en-GB" sz="1600" dirty="0" err="1"/>
              <a:t>set_point</a:t>
            </a:r>
            <a:r>
              <a:rPr lang="en-GB" sz="1600" dirty="0"/>
              <a:t> and </a:t>
            </a:r>
            <a:r>
              <a:rPr lang="en-GB" sz="1600" dirty="0" err="1"/>
              <a:t>dc_motor</a:t>
            </a:r>
            <a:r>
              <a:rPr lang="en-GB" sz="1600" dirty="0"/>
              <a:t> nodes are launched (without order)</a:t>
            </a:r>
          </a:p>
          <a:p>
            <a:pPr marL="342900" indent="-342900">
              <a:lnSpc>
                <a:spcPct val="150000"/>
              </a:lnSpc>
              <a:buFont typeface="+mj-lt"/>
              <a:buAutoNum type="arabicPeriod"/>
            </a:pPr>
            <a:r>
              <a:rPr lang="en-GB" sz="1600" dirty="0" err="1"/>
              <a:t>set_point</a:t>
            </a:r>
            <a:r>
              <a:rPr lang="en-GB" sz="1600" dirty="0"/>
              <a:t> node, does not start publishing (idle) (</a:t>
            </a:r>
            <a:r>
              <a:rPr lang="en-GB" sz="1600" dirty="0" err="1"/>
              <a:t>system_running</a:t>
            </a:r>
            <a:r>
              <a:rPr lang="en-GB" sz="1600" dirty="0"/>
              <a:t> = False).</a:t>
            </a:r>
          </a:p>
          <a:p>
            <a:pPr marL="342900" indent="-342900">
              <a:lnSpc>
                <a:spcPct val="150000"/>
              </a:lnSpc>
              <a:buFont typeface="+mj-lt"/>
              <a:buAutoNum type="arabicPeriod"/>
            </a:pPr>
            <a:r>
              <a:rPr lang="en-GB" sz="1600" dirty="0" err="1"/>
              <a:t>set_point</a:t>
            </a:r>
            <a:r>
              <a:rPr lang="en-GB" sz="1600" dirty="0"/>
              <a:t> node sends a request to the server (</a:t>
            </a:r>
            <a:r>
              <a:rPr lang="en-GB" sz="1600" dirty="0" err="1"/>
              <a:t>dc_motor</a:t>
            </a:r>
            <a:r>
              <a:rPr lang="en-GB" sz="1600" dirty="0"/>
              <a:t> node).</a:t>
            </a:r>
          </a:p>
          <a:p>
            <a:pPr marL="342900" indent="-342900">
              <a:lnSpc>
                <a:spcPct val="150000"/>
              </a:lnSpc>
              <a:buFont typeface="+mj-lt"/>
              <a:buAutoNum type="arabicPeriod"/>
            </a:pPr>
            <a:r>
              <a:rPr lang="en-GB" sz="1600" dirty="0" err="1"/>
              <a:t>dc_motor</a:t>
            </a:r>
            <a:r>
              <a:rPr lang="en-GB" sz="1600" dirty="0"/>
              <a:t> node  receives request and starts publishing.</a:t>
            </a:r>
          </a:p>
          <a:p>
            <a:pPr marL="342900" indent="-342900">
              <a:lnSpc>
                <a:spcPct val="150000"/>
              </a:lnSpc>
              <a:buFont typeface="+mj-lt"/>
              <a:buAutoNum type="arabicPeriod"/>
            </a:pPr>
            <a:r>
              <a:rPr lang="en-GB" sz="1600" dirty="0" err="1"/>
              <a:t>dc_motor</a:t>
            </a:r>
            <a:r>
              <a:rPr lang="en-GB" sz="1600" dirty="0"/>
              <a:t> node sends response to the </a:t>
            </a:r>
            <a:r>
              <a:rPr lang="en-GB" sz="1600" dirty="0" err="1"/>
              <a:t>set_point</a:t>
            </a:r>
            <a:r>
              <a:rPr lang="en-GB" sz="1600" dirty="0"/>
              <a:t> node.</a:t>
            </a:r>
          </a:p>
          <a:p>
            <a:pPr marL="342900" indent="-342900">
              <a:lnSpc>
                <a:spcPct val="150000"/>
              </a:lnSpc>
              <a:buFont typeface="+mj-lt"/>
              <a:buAutoNum type="arabicPeriod"/>
            </a:pPr>
            <a:r>
              <a:rPr lang="en-GB" sz="1600" dirty="0" err="1"/>
              <a:t>set_point</a:t>
            </a:r>
            <a:r>
              <a:rPr lang="en-GB" sz="1600" dirty="0"/>
              <a:t> node receives response, process it and starts publishing. </a:t>
            </a:r>
          </a:p>
        </p:txBody>
      </p:sp>
    </p:spTree>
    <p:extLst>
      <p:ext uri="{BB962C8B-B14F-4D97-AF65-F5344CB8AC3E}">
        <p14:creationId xmlns:p14="http://schemas.microsoft.com/office/powerpoint/2010/main" val="294392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E8D2E-3A9B-879A-B5AC-22301B5FFF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010FD-5F08-D1F7-6612-8BBA9727EA33}"/>
              </a:ext>
            </a:extLst>
          </p:cNvPr>
          <p:cNvSpPr>
            <a:spLocks noGrp="1"/>
          </p:cNvSpPr>
          <p:nvPr>
            <p:ph sz="half" idx="2"/>
          </p:nvPr>
        </p:nvSpPr>
        <p:spPr/>
        <p:txBody>
          <a:bodyPr>
            <a:normAutofit/>
          </a:bodyPr>
          <a:lstStyle/>
          <a:p>
            <a:pPr marL="0" indent="0">
              <a:lnSpc>
                <a:spcPct val="160000"/>
              </a:lnSpc>
              <a:buNone/>
            </a:pPr>
            <a:r>
              <a:rPr lang="en-GB" sz="1600" dirty="0">
                <a:latin typeface="Nexa-Bold" panose="01000000000000000000" pitchFamily="2" charset="0"/>
              </a:rPr>
              <a:t>Results</a:t>
            </a:r>
          </a:p>
          <a:p>
            <a:pPr marL="0" indent="0">
              <a:lnSpc>
                <a:spcPct val="160000"/>
              </a:lnSpc>
              <a:buNone/>
            </a:pPr>
            <a:endParaRPr lang="en-GB" sz="1600" dirty="0">
              <a:latin typeface="Nexa-Bold" panose="01000000000000000000" pitchFamily="2" charset="0"/>
            </a:endParaRPr>
          </a:p>
          <a:p>
            <a:pPr marL="0" indent="0">
              <a:lnSpc>
                <a:spcPct val="160000"/>
              </a:lnSpc>
              <a:buNone/>
            </a:pPr>
            <a:endParaRPr lang="en-GB" sz="1500" dirty="0"/>
          </a:p>
          <a:p>
            <a:pPr>
              <a:lnSpc>
                <a:spcPct val="160000"/>
              </a:lnSpc>
            </a:pPr>
            <a:endParaRPr lang="en-US" sz="1600" dirty="0"/>
          </a:p>
          <a:p>
            <a:pPr>
              <a:lnSpc>
                <a:spcPct val="150000"/>
              </a:lnSpc>
            </a:pPr>
            <a:endParaRPr lang="en-GB" sz="1500" dirty="0"/>
          </a:p>
          <a:p>
            <a:pPr>
              <a:lnSpc>
                <a:spcPct val="150000"/>
              </a:lnSpc>
            </a:pPr>
            <a:endParaRPr lang="en-GB" sz="1500" dirty="0"/>
          </a:p>
        </p:txBody>
      </p:sp>
      <p:sp>
        <p:nvSpPr>
          <p:cNvPr id="4" name="Slide Number Placeholder 3">
            <a:extLst>
              <a:ext uri="{FF2B5EF4-FFF2-40B4-BE49-F238E27FC236}">
                <a16:creationId xmlns:a16="http://schemas.microsoft.com/office/drawing/2014/main" id="{8BFCE166-FD8D-A274-94C5-3C67E853C64B}"/>
              </a:ext>
            </a:extLst>
          </p:cNvPr>
          <p:cNvSpPr>
            <a:spLocks noGrp="1"/>
          </p:cNvSpPr>
          <p:nvPr>
            <p:ph type="sldNum" sz="quarter" idx="12"/>
          </p:nvPr>
        </p:nvSpPr>
        <p:spPr/>
        <p:txBody>
          <a:bodyPr/>
          <a:lstStyle/>
          <a:p>
            <a:fld id="{E33F180C-7AC5-428A-9DBB-8DF57BA31570}" type="slidenum">
              <a:rPr lang="en-GB" smtClean="0"/>
              <a:t>74</a:t>
            </a:fld>
            <a:endParaRPr lang="en-GB" dirty="0"/>
          </a:p>
        </p:txBody>
      </p:sp>
      <p:sp>
        <p:nvSpPr>
          <p:cNvPr id="5" name="Title 4">
            <a:extLst>
              <a:ext uri="{FF2B5EF4-FFF2-40B4-BE49-F238E27FC236}">
                <a16:creationId xmlns:a16="http://schemas.microsoft.com/office/drawing/2014/main" id="{810FE967-EA09-290B-4A1C-E7711C50DBD4}"/>
              </a:ext>
            </a:extLst>
          </p:cNvPr>
          <p:cNvSpPr>
            <a:spLocks noGrp="1"/>
          </p:cNvSpPr>
          <p:nvPr>
            <p:ph type="title"/>
          </p:nvPr>
        </p:nvSpPr>
        <p:spPr/>
        <p:txBody>
          <a:bodyPr/>
          <a:lstStyle/>
          <a:p>
            <a:r>
              <a:rPr lang="en-GB" dirty="0"/>
              <a:t>Activity 3 – Custom Interface Services (Client)</a:t>
            </a:r>
          </a:p>
        </p:txBody>
      </p:sp>
      <p:sp>
        <p:nvSpPr>
          <p:cNvPr id="14" name="Content Placeholder 2">
            <a:extLst>
              <a:ext uri="{FF2B5EF4-FFF2-40B4-BE49-F238E27FC236}">
                <a16:creationId xmlns:a16="http://schemas.microsoft.com/office/drawing/2014/main" id="{EDE0F7F4-2BBA-6CB2-24EA-70DC2B4A6DED}"/>
              </a:ext>
            </a:extLst>
          </p:cNvPr>
          <p:cNvSpPr>
            <a:spLocks noGrp="1"/>
          </p:cNvSpPr>
          <p:nvPr>
            <p:ph sz="half" idx="1"/>
          </p:nvPr>
        </p:nvSpPr>
        <p:spPr>
          <a:xfrm>
            <a:off x="838200" y="1825625"/>
            <a:ext cx="5181600" cy="4351338"/>
          </a:xfrm>
        </p:spPr>
        <p:txBody>
          <a:bodyPr>
            <a:normAutofit/>
          </a:bodyPr>
          <a:lstStyle/>
          <a:p>
            <a:pPr marL="0" indent="0">
              <a:lnSpc>
                <a:spcPct val="150000"/>
              </a:lnSpc>
              <a:buNone/>
            </a:pPr>
            <a:r>
              <a:rPr lang="en-GB" sz="1600" dirty="0">
                <a:latin typeface="Nexa-Bold" panose="01000000000000000000" pitchFamily="2" charset="0"/>
              </a:rPr>
              <a:t>Instructions </a:t>
            </a:r>
          </a:p>
          <a:p>
            <a:pPr>
              <a:lnSpc>
                <a:spcPct val="150000"/>
              </a:lnSpc>
            </a:pPr>
            <a:r>
              <a:rPr lang="en-GB" sz="1600" dirty="0"/>
              <a:t>Save and compile the file</a:t>
            </a:r>
          </a:p>
          <a:p>
            <a:pPr>
              <a:lnSpc>
                <a:spcPct val="150000"/>
              </a:lnSpc>
            </a:pPr>
            <a:endParaRPr lang="en-GB" sz="1600" dirty="0"/>
          </a:p>
          <a:p>
            <a:pPr>
              <a:lnSpc>
                <a:spcPct val="150000"/>
              </a:lnSpc>
            </a:pPr>
            <a:endParaRPr lang="en-GB" sz="1600" dirty="0"/>
          </a:p>
          <a:p>
            <a:pPr>
              <a:lnSpc>
                <a:spcPct val="150000"/>
              </a:lnSpc>
            </a:pPr>
            <a:r>
              <a:rPr lang="en-GB" sz="1600" dirty="0"/>
              <a:t>Launch the node</a:t>
            </a:r>
          </a:p>
          <a:p>
            <a:pPr>
              <a:lnSpc>
                <a:spcPct val="150000"/>
              </a:lnSpc>
            </a:pPr>
            <a:endParaRPr lang="en-GB" sz="1600" dirty="0"/>
          </a:p>
          <a:p>
            <a:pPr>
              <a:lnSpc>
                <a:spcPct val="150000"/>
              </a:lnSpc>
            </a:pPr>
            <a:r>
              <a:rPr lang="en-GB" sz="1600" dirty="0"/>
              <a:t>Open the </a:t>
            </a:r>
            <a:r>
              <a:rPr lang="en-GB" sz="1600" dirty="0" err="1"/>
              <a:t>rqt_plot</a:t>
            </a:r>
            <a:r>
              <a:rPr lang="en-GB" sz="1600" dirty="0"/>
              <a:t> and verify the output signal</a:t>
            </a:r>
          </a:p>
          <a:p>
            <a:endParaRPr lang="en-US" dirty="0"/>
          </a:p>
          <a:p>
            <a:endParaRPr lang="en-US" dirty="0"/>
          </a:p>
        </p:txBody>
      </p:sp>
      <p:sp>
        <p:nvSpPr>
          <p:cNvPr id="15" name="Rectangle 3">
            <a:extLst>
              <a:ext uri="{FF2B5EF4-FFF2-40B4-BE49-F238E27FC236}">
                <a16:creationId xmlns:a16="http://schemas.microsoft.com/office/drawing/2014/main" id="{1651EF9E-6C6A-E40B-F8F4-0395316C5619}"/>
              </a:ext>
            </a:extLst>
          </p:cNvPr>
          <p:cNvSpPr>
            <a:spLocks noChangeArrowheads="1"/>
          </p:cNvSpPr>
          <p:nvPr/>
        </p:nvSpPr>
        <p:spPr bwMode="auto">
          <a:xfrm>
            <a:off x="838200" y="2939464"/>
            <a:ext cx="5181600" cy="7104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cd ~/ros2_ws</a:t>
            </a:r>
          </a:p>
          <a:p>
            <a:pPr lvl="1"/>
            <a:r>
              <a:rPr lang="en-US" sz="1400" dirty="0">
                <a:latin typeface="Consolas" panose="020B0609020204030204" pitchFamily="49" charset="0"/>
              </a:rPr>
              <a:t>$ </a:t>
            </a:r>
            <a:r>
              <a:rPr lang="en-US" sz="1400" dirty="0" err="1">
                <a:latin typeface="Consolas" panose="020B0609020204030204" pitchFamily="49" charset="0"/>
              </a:rPr>
              <a:t>colcon</a:t>
            </a:r>
            <a:r>
              <a:rPr lang="en-US" sz="1400" dirty="0">
                <a:latin typeface="Consolas" panose="020B0609020204030204" pitchFamily="49" charset="0"/>
              </a:rPr>
              <a:t> build</a:t>
            </a:r>
          </a:p>
          <a:p>
            <a:pPr lvl="1"/>
            <a:r>
              <a:rPr lang="en-US" sz="1400" dirty="0">
                <a:latin typeface="Consolas" panose="020B0609020204030204" pitchFamily="49" charset="0"/>
              </a:rPr>
              <a:t>$ source install/</a:t>
            </a:r>
            <a:r>
              <a:rPr lang="en-US" sz="1400" dirty="0" err="1">
                <a:latin typeface="Consolas" panose="020B0609020204030204" pitchFamily="49" charset="0"/>
              </a:rPr>
              <a:t>setup.bash</a:t>
            </a:r>
            <a:endParaRPr lang="en-US" sz="1400" dirty="0">
              <a:latin typeface="Consolas" panose="020B0609020204030204" pitchFamily="49" charset="0"/>
            </a:endParaRPr>
          </a:p>
        </p:txBody>
      </p:sp>
      <p:sp>
        <p:nvSpPr>
          <p:cNvPr id="16" name="Rectangle 3">
            <a:extLst>
              <a:ext uri="{FF2B5EF4-FFF2-40B4-BE49-F238E27FC236}">
                <a16:creationId xmlns:a16="http://schemas.microsoft.com/office/drawing/2014/main" id="{BA8CF958-836C-B1AB-BE09-5B0DF7F8214D}"/>
              </a:ext>
            </a:extLst>
          </p:cNvPr>
          <p:cNvSpPr>
            <a:spLocks noChangeArrowheads="1"/>
          </p:cNvSpPr>
          <p:nvPr/>
        </p:nvSpPr>
        <p:spPr bwMode="auto">
          <a:xfrm>
            <a:off x="838199" y="4381587"/>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launch </a:t>
            </a:r>
            <a:r>
              <a:rPr lang="en-US" sz="1400" dirty="0" err="1">
                <a:latin typeface="Consolas" panose="020B0609020204030204" pitchFamily="49" charset="0"/>
              </a:rPr>
              <a:t>motor_control</a:t>
            </a:r>
            <a:r>
              <a:rPr lang="en-US" sz="1400" dirty="0">
                <a:latin typeface="Consolas" panose="020B0609020204030204" pitchFamily="49" charset="0"/>
              </a:rPr>
              <a:t> motor_launch.py</a:t>
            </a:r>
          </a:p>
        </p:txBody>
      </p:sp>
      <p:sp>
        <p:nvSpPr>
          <p:cNvPr id="17" name="Rectangle 3">
            <a:extLst>
              <a:ext uri="{FF2B5EF4-FFF2-40B4-BE49-F238E27FC236}">
                <a16:creationId xmlns:a16="http://schemas.microsoft.com/office/drawing/2014/main" id="{0E4B90CA-928F-3C2D-E536-E29799D17B56}"/>
              </a:ext>
            </a:extLst>
          </p:cNvPr>
          <p:cNvSpPr>
            <a:spLocks noChangeArrowheads="1"/>
          </p:cNvSpPr>
          <p:nvPr/>
        </p:nvSpPr>
        <p:spPr bwMode="auto">
          <a:xfrm>
            <a:off x="838199" y="5392823"/>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run </a:t>
            </a:r>
            <a:r>
              <a:rPr lang="en-US" sz="1400" dirty="0" err="1">
                <a:latin typeface="Consolas" panose="020B0609020204030204" pitchFamily="49" charset="0"/>
              </a:rPr>
              <a:t>rqt_plot</a:t>
            </a:r>
            <a:r>
              <a:rPr lang="en-US" sz="1400" dirty="0">
                <a:latin typeface="Consolas" panose="020B0609020204030204" pitchFamily="49" charset="0"/>
              </a:rPr>
              <a:t> </a:t>
            </a:r>
            <a:r>
              <a:rPr lang="en-US" sz="1400" dirty="0" err="1">
                <a:latin typeface="Consolas" panose="020B0609020204030204" pitchFamily="49" charset="0"/>
              </a:rPr>
              <a:t>rqt_plot</a:t>
            </a:r>
            <a:r>
              <a:rPr lang="en-US" sz="1400" dirty="0">
                <a:latin typeface="Consolas" panose="020B0609020204030204" pitchFamily="49" charset="0"/>
              </a:rPr>
              <a:t> </a:t>
            </a:r>
          </a:p>
        </p:txBody>
      </p:sp>
      <p:pic>
        <p:nvPicPr>
          <p:cNvPr id="6" name="Picture 5">
            <a:extLst>
              <a:ext uri="{FF2B5EF4-FFF2-40B4-BE49-F238E27FC236}">
                <a16:creationId xmlns:a16="http://schemas.microsoft.com/office/drawing/2014/main" id="{62F0FD1E-6ACE-E835-8A2E-3C51B8D0A912}"/>
              </a:ext>
            </a:extLst>
          </p:cNvPr>
          <p:cNvPicPr>
            <a:picLocks noChangeAspect="1"/>
          </p:cNvPicPr>
          <p:nvPr/>
        </p:nvPicPr>
        <p:blipFill>
          <a:blip r:embed="rId2"/>
          <a:stretch>
            <a:fillRect/>
          </a:stretch>
        </p:blipFill>
        <p:spPr>
          <a:xfrm>
            <a:off x="6347218" y="2624764"/>
            <a:ext cx="4831564" cy="2753059"/>
          </a:xfrm>
          <a:prstGeom prst="rect">
            <a:avLst/>
          </a:prstGeom>
        </p:spPr>
      </p:pic>
    </p:spTree>
    <p:extLst>
      <p:ext uri="{BB962C8B-B14F-4D97-AF65-F5344CB8AC3E}">
        <p14:creationId xmlns:p14="http://schemas.microsoft.com/office/powerpoint/2010/main" val="30501230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D72933B-0E90-57B2-A3C4-28ECB1A89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61CEA-A375-396B-9678-A636BCA56CDE}"/>
              </a:ext>
            </a:extLst>
          </p:cNvPr>
          <p:cNvSpPr>
            <a:spLocks noGrp="1"/>
          </p:cNvSpPr>
          <p:nvPr>
            <p:ph type="ctrTitle"/>
          </p:nvPr>
        </p:nvSpPr>
        <p:spPr/>
        <p:txBody>
          <a:bodyPr/>
          <a:lstStyle/>
          <a:p>
            <a:r>
              <a:rPr lang="en-GB" dirty="0"/>
              <a:t>Activity Extra</a:t>
            </a:r>
          </a:p>
        </p:txBody>
      </p:sp>
      <p:sp>
        <p:nvSpPr>
          <p:cNvPr id="3" name="Subtitle 2">
            <a:extLst>
              <a:ext uri="{FF2B5EF4-FFF2-40B4-BE49-F238E27FC236}">
                <a16:creationId xmlns:a16="http://schemas.microsoft.com/office/drawing/2014/main" id="{AEE48B22-D824-7558-7834-848507540844}"/>
              </a:ext>
            </a:extLst>
          </p:cNvPr>
          <p:cNvSpPr>
            <a:spLocks noGrp="1"/>
          </p:cNvSpPr>
          <p:nvPr>
            <p:ph type="subTitle" idx="1"/>
          </p:nvPr>
        </p:nvSpPr>
        <p:spPr/>
        <p:txBody>
          <a:bodyPr/>
          <a:lstStyle/>
          <a:p>
            <a:r>
              <a:rPr lang="en-GB" dirty="0"/>
              <a:t>Making a DC Motor Simulator</a:t>
            </a:r>
          </a:p>
        </p:txBody>
      </p:sp>
    </p:spTree>
    <p:extLst>
      <p:ext uri="{BB962C8B-B14F-4D97-AF65-F5344CB8AC3E}">
        <p14:creationId xmlns:p14="http://schemas.microsoft.com/office/powerpoint/2010/main" val="7378923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3BFB4E9-C63B-B0B5-0B5F-AC48F304F118}"/>
              </a:ext>
            </a:extLst>
          </p:cNvPr>
          <p:cNvSpPr>
            <a:spLocks noGrp="1"/>
          </p:cNvSpPr>
          <p:nvPr>
            <p:ph sz="half" idx="1"/>
          </p:nvPr>
        </p:nvSpPr>
        <p:spPr>
          <a:xfrm>
            <a:off x="838200" y="1557057"/>
            <a:ext cx="5181600" cy="4799293"/>
          </a:xfrm>
        </p:spPr>
        <p:txBody>
          <a:bodyPr>
            <a:normAutofit fontScale="85000" lnSpcReduction="20000"/>
          </a:bodyPr>
          <a:lstStyle/>
          <a:p>
            <a:pPr marL="0" indent="0">
              <a:lnSpc>
                <a:spcPct val="150000"/>
              </a:lnSpc>
              <a:buNone/>
            </a:pPr>
            <a:r>
              <a:rPr lang="en-GB" sz="1800" dirty="0">
                <a:latin typeface="Nexa-Bold" panose="01000000000000000000" pitchFamily="2" charset="0"/>
              </a:rPr>
              <a:t>Requirements</a:t>
            </a:r>
          </a:p>
          <a:p>
            <a:pPr>
              <a:lnSpc>
                <a:spcPct val="150000"/>
              </a:lnSpc>
            </a:pPr>
            <a:r>
              <a:rPr lang="en-GB" sz="1800" dirty="0">
                <a:highlight>
                  <a:srgbClr val="FFFF00"/>
                </a:highlight>
              </a:rPr>
              <a:t>You can download the </a:t>
            </a:r>
            <a:r>
              <a:rPr lang="en-GB" sz="1800" dirty="0" err="1">
                <a:highlight>
                  <a:srgbClr val="FFFF00"/>
                </a:highlight>
              </a:rPr>
              <a:t>motor_control</a:t>
            </a:r>
            <a:r>
              <a:rPr lang="en-GB" sz="1800" dirty="0">
                <a:highlight>
                  <a:srgbClr val="FFFF00"/>
                </a:highlight>
              </a:rPr>
              <a:t> template package from </a:t>
            </a:r>
            <a:r>
              <a:rPr lang="en-GB" sz="1800" dirty="0" err="1">
                <a:highlight>
                  <a:srgbClr val="FFFF00"/>
                </a:highlight>
              </a:rPr>
              <a:t>Github</a:t>
            </a:r>
            <a:r>
              <a:rPr lang="en-GB" sz="1800" dirty="0">
                <a:highlight>
                  <a:srgbClr val="FFFF00"/>
                </a:highlight>
              </a:rPr>
              <a:t>. Otherwise, follow the instructions.</a:t>
            </a:r>
          </a:p>
          <a:p>
            <a:pPr marL="0" indent="0">
              <a:lnSpc>
                <a:spcPct val="150000"/>
              </a:lnSpc>
              <a:buNone/>
            </a:pPr>
            <a:r>
              <a:rPr lang="en-GB" sz="1800" dirty="0">
                <a:latin typeface="Nexa-Bold" panose="01000000000000000000" pitchFamily="2" charset="0"/>
              </a:rPr>
              <a:t>Objective</a:t>
            </a:r>
          </a:p>
          <a:p>
            <a:pPr>
              <a:lnSpc>
                <a:spcPct val="150000"/>
              </a:lnSpc>
            </a:pPr>
            <a:r>
              <a:rPr lang="en-GB" sz="1800" dirty="0"/>
              <a:t>The objective of this activity is to learn about namespaces, parameters and client-server communication.</a:t>
            </a:r>
          </a:p>
          <a:p>
            <a:pPr>
              <a:lnSpc>
                <a:spcPct val="150000"/>
              </a:lnSpc>
            </a:pPr>
            <a:r>
              <a:rPr lang="en-GB" sz="1800" dirty="0"/>
              <a:t>The package will be composed of three nodes:</a:t>
            </a:r>
          </a:p>
          <a:p>
            <a:pPr lvl="1">
              <a:lnSpc>
                <a:spcPct val="150000"/>
              </a:lnSpc>
            </a:pPr>
            <a:r>
              <a:rPr lang="en-GB" sz="1400" dirty="0" err="1"/>
              <a:t>dc_motor</a:t>
            </a:r>
            <a:r>
              <a:rPr lang="en-GB" sz="1400" dirty="0"/>
              <a:t> node: Simulate a First Order System, representing a DC Motor.</a:t>
            </a:r>
          </a:p>
          <a:p>
            <a:pPr lvl="1">
              <a:lnSpc>
                <a:spcPct val="150000"/>
              </a:lnSpc>
            </a:pPr>
            <a:r>
              <a:rPr lang="en-GB" sz="1400" dirty="0" err="1"/>
              <a:t>set_point</a:t>
            </a:r>
            <a:r>
              <a:rPr lang="en-GB" sz="1400" dirty="0"/>
              <a:t> node: Providing an input for the system.</a:t>
            </a:r>
          </a:p>
          <a:p>
            <a:pPr lvl="1">
              <a:lnSpc>
                <a:spcPct val="150000"/>
              </a:lnSpc>
            </a:pPr>
            <a:r>
              <a:rPr lang="en-GB" sz="1400" dirty="0"/>
              <a:t>Controller Node: Make a controller for the DC Motor (save this for the challenge).</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7B60CFD-8A71-1A2E-E202-40C907CEB000}"/>
                  </a:ext>
                </a:extLst>
              </p:cNvPr>
              <p:cNvSpPr>
                <a:spLocks noGrp="1"/>
              </p:cNvSpPr>
              <p:nvPr>
                <p:ph sz="half" idx="2"/>
              </p:nvPr>
            </p:nvSpPr>
            <p:spPr>
              <a:xfrm>
                <a:off x="6172200" y="1557057"/>
                <a:ext cx="5181600" cy="5180203"/>
              </a:xfrm>
            </p:spPr>
            <p:txBody>
              <a:bodyPr>
                <a:normAutofit/>
              </a:bodyPr>
              <a:lstStyle/>
              <a:p>
                <a:pPr marL="0" indent="0">
                  <a:lnSpc>
                    <a:spcPct val="150000"/>
                  </a:lnSpc>
                  <a:buNone/>
                </a:pPr>
                <a:r>
                  <a:rPr lang="en-GB" sz="1800" dirty="0">
                    <a:latin typeface="Nexa-Bold" panose="01000000000000000000" pitchFamily="2" charset="0"/>
                  </a:rPr>
                  <a:t>Motor Simulation Node</a:t>
                </a:r>
              </a:p>
              <a:p>
                <a:pPr>
                  <a:lnSpc>
                    <a:spcPct val="150000"/>
                  </a:lnSpc>
                </a:pPr>
                <a:r>
                  <a:rPr lang="en-GB" sz="1400" dirty="0"/>
                  <a:t>The DC Motor will be simulated using a First Oder system shown in </a:t>
                </a:r>
                <a:r>
                  <a:rPr lang="en-GB" sz="1400" dirty="0">
                    <a:hlinkClick r:id="rId2"/>
                  </a:rPr>
                  <a:t>here</a:t>
                </a:r>
                <a:r>
                  <a:rPr lang="en-GB" sz="1400" dirty="0"/>
                  <a:t>.</a:t>
                </a:r>
              </a:p>
              <a:p>
                <a:pPr marL="0" indent="0">
                  <a:lnSpc>
                    <a:spcPct val="150000"/>
                  </a:lnSpc>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𝜏</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𝑑𝑦</m:t>
                          </m:r>
                          <m:r>
                            <a:rPr lang="en-GB" sz="1400" b="0" i="1" smtClean="0">
                              <a:latin typeface="Cambria Math" panose="02040503050406030204" pitchFamily="18" charset="0"/>
                            </a:rPr>
                            <m:t>(</m:t>
                          </m:r>
                          <m:r>
                            <a:rPr lang="en-GB" sz="1400" b="0" i="1" smtClean="0">
                              <a:latin typeface="Cambria Math" panose="02040503050406030204" pitchFamily="18" charset="0"/>
                            </a:rPr>
                            <m:t>𝑡</m:t>
                          </m:r>
                          <m:r>
                            <a:rPr lang="en-GB" sz="1400" b="0" i="1" smtClean="0">
                              <a:latin typeface="Cambria Math" panose="02040503050406030204" pitchFamily="18" charset="0"/>
                            </a:rPr>
                            <m:t>)</m:t>
                          </m:r>
                        </m:num>
                        <m:den>
                          <m:r>
                            <a:rPr lang="en-GB" sz="1400" b="0" i="1" smtClean="0">
                              <a:latin typeface="Cambria Math" panose="02040503050406030204" pitchFamily="18" charset="0"/>
                            </a:rPr>
                            <m:t>𝑑𝑡</m:t>
                          </m:r>
                        </m:den>
                      </m:f>
                      <m:r>
                        <a:rPr lang="en-GB" sz="1400" b="0" i="1" smtClean="0">
                          <a:latin typeface="Cambria Math" panose="02040503050406030204" pitchFamily="18" charset="0"/>
                        </a:rPr>
                        <m:t>+</m:t>
                      </m:r>
                      <m:r>
                        <a:rPr lang="en-GB" sz="1400" b="0" i="1" smtClean="0">
                          <a:latin typeface="Cambria Math" panose="02040503050406030204" pitchFamily="18" charset="0"/>
                        </a:rPr>
                        <m:t>𝑦</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b="0" i="1" smtClean="0">
                          <a:latin typeface="Cambria Math" panose="02040503050406030204" pitchFamily="18" charset="0"/>
                        </a:rPr>
                        <m:t>=</m:t>
                      </m:r>
                      <m:r>
                        <a:rPr lang="en-GB" sz="1400" b="0" i="1" smtClean="0">
                          <a:latin typeface="Cambria Math" panose="02040503050406030204" pitchFamily="18" charset="0"/>
                        </a:rPr>
                        <m:t>𝐾𝑢</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b="0" i="1" smtClean="0">
                          <a:latin typeface="Cambria Math" panose="02040503050406030204" pitchFamily="18" charset="0"/>
                        </a:rPr>
                        <m:t>.</m:t>
                      </m:r>
                    </m:oMath>
                  </m:oMathPara>
                </a14:m>
                <a:endParaRPr lang="en-GB" sz="1400" dirty="0"/>
              </a:p>
              <a:p>
                <a:pPr marL="0" indent="0">
                  <a:lnSpc>
                    <a:spcPct val="170000"/>
                  </a:lnSpc>
                  <a:buNone/>
                </a:pPr>
                <a:r>
                  <a:rPr lang="en-GB" sz="1400" dirty="0"/>
                  <a:t>Where, </a:t>
                </a:r>
                <a14:m>
                  <m:oMath xmlns:m="http://schemas.openxmlformats.org/officeDocument/2006/math">
                    <m:r>
                      <a:rPr lang="el-GR" sz="1400" dirty="0">
                        <a:latin typeface="Cambria Math" panose="02040503050406030204" pitchFamily="18" charset="0"/>
                      </a:rPr>
                      <m:t>𝜏</m:t>
                    </m:r>
                  </m:oMath>
                </a14:m>
                <a:r>
                  <a:rPr lang="en-GB" sz="1400" dirty="0"/>
                  <a:t> is the time constant, </a:t>
                </a:r>
                <a14:m>
                  <m:oMath xmlns:m="http://schemas.openxmlformats.org/officeDocument/2006/math">
                    <m:r>
                      <a:rPr lang="en-GB" sz="1400" dirty="0">
                        <a:latin typeface="Cambria Math" panose="02040503050406030204" pitchFamily="18" charset="0"/>
                      </a:rPr>
                      <m:t>𝐾</m:t>
                    </m:r>
                  </m:oMath>
                </a14:m>
                <a:r>
                  <a:rPr lang="en-GB" sz="1400" dirty="0"/>
                  <a:t> is the system gain, </a:t>
                </a:r>
                <a14:m>
                  <m:oMath xmlns:m="http://schemas.openxmlformats.org/officeDocument/2006/math">
                    <m:r>
                      <a:rPr lang="en-GB" sz="1400" dirty="0">
                        <a:latin typeface="Cambria Math" panose="02040503050406030204" pitchFamily="18" charset="0"/>
                      </a:rPr>
                      <m:t>𝑦</m:t>
                    </m:r>
                    <m:r>
                      <a:rPr lang="en-GB" sz="1400" dirty="0">
                        <a:latin typeface="Cambria Math" panose="02040503050406030204" pitchFamily="18" charset="0"/>
                      </a:rPr>
                      <m:t>(</m:t>
                    </m:r>
                    <m:r>
                      <a:rPr lang="en-GB" sz="1400" dirty="0">
                        <a:latin typeface="Cambria Math" panose="02040503050406030204" pitchFamily="18" charset="0"/>
                      </a:rPr>
                      <m:t>𝑡</m:t>
                    </m:r>
                    <m:r>
                      <a:rPr lang="en-GB" sz="1400" dirty="0">
                        <a:latin typeface="Cambria Math" panose="02040503050406030204" pitchFamily="18" charset="0"/>
                      </a:rPr>
                      <m:t>)</m:t>
                    </m:r>
                  </m:oMath>
                </a14:m>
                <a:r>
                  <a:rPr lang="en-GB" sz="1400" dirty="0"/>
                  <a:t> is the system output (speed rad/s) and </a:t>
                </a:r>
                <a14:m>
                  <m:oMath xmlns:m="http://schemas.openxmlformats.org/officeDocument/2006/math">
                    <m:r>
                      <a:rPr lang="en-GB" sz="1400" dirty="0">
                        <a:latin typeface="Cambria Math" panose="02040503050406030204" pitchFamily="18" charset="0"/>
                      </a:rPr>
                      <m:t>𝑢</m:t>
                    </m:r>
                    <m:r>
                      <a:rPr lang="en-GB" sz="1400" dirty="0">
                        <a:latin typeface="Cambria Math" panose="02040503050406030204" pitchFamily="18" charset="0"/>
                      </a:rPr>
                      <m:t>(</m:t>
                    </m:r>
                    <m:r>
                      <a:rPr lang="en-GB" sz="1400" dirty="0">
                        <a:latin typeface="Cambria Math" panose="02040503050406030204" pitchFamily="18" charset="0"/>
                      </a:rPr>
                      <m:t>𝑡</m:t>
                    </m:r>
                    <m:r>
                      <a:rPr lang="en-GB" sz="1400" dirty="0">
                        <a:latin typeface="Cambria Math" panose="02040503050406030204" pitchFamily="18" charset="0"/>
                      </a:rPr>
                      <m:t>) </m:t>
                    </m:r>
                  </m:oMath>
                </a14:m>
                <a:r>
                  <a:rPr lang="en-GB" sz="1400" dirty="0"/>
                  <a:t>the input signal (volts).</a:t>
                </a:r>
              </a:p>
              <a:p>
                <a:pPr marL="0" indent="0">
                  <a:lnSpc>
                    <a:spcPct val="170000"/>
                  </a:lnSpc>
                  <a:buNone/>
                </a:pPr>
                <a14:m>
                  <m:oMathPara xmlns:m="http://schemas.openxmlformats.org/officeDocument/2006/math">
                    <m:oMathParaPr>
                      <m:jc m:val="centerGroup"/>
                    </m:oMathParaPr>
                    <m:oMath xmlns:m="http://schemas.openxmlformats.org/officeDocument/2006/math">
                      <m:r>
                        <a:rPr lang="pl-PL" sz="1400" i="1">
                          <a:latin typeface="Cambria Math" panose="02040503050406030204" pitchFamily="18" charset="0"/>
                        </a:rPr>
                        <m:t>𝑦</m:t>
                      </m:r>
                      <m:d>
                        <m:dPr>
                          <m:begChr m:val="["/>
                          <m:endChr m:val="]"/>
                          <m:ctrlPr>
                            <a:rPr lang="pl-PL" sz="1400" i="1">
                              <a:latin typeface="Cambria Math" panose="02040503050406030204" pitchFamily="18" charset="0"/>
                            </a:rPr>
                          </m:ctrlPr>
                        </m:dPr>
                        <m:e>
                          <m:r>
                            <a:rPr lang="pl-PL" sz="1400" i="1">
                              <a:latin typeface="Cambria Math" panose="02040503050406030204" pitchFamily="18" charset="0"/>
                            </a:rPr>
                            <m:t>𝑘</m:t>
                          </m:r>
                          <m:r>
                            <a:rPr lang="pl-PL" sz="1400" i="1">
                              <a:latin typeface="Cambria Math" panose="02040503050406030204" pitchFamily="18" charset="0"/>
                            </a:rPr>
                            <m:t>+1</m:t>
                          </m:r>
                        </m:e>
                      </m:d>
                      <m:r>
                        <a:rPr lang="pl-PL" sz="1400" i="1">
                          <a:latin typeface="Cambria Math" panose="02040503050406030204" pitchFamily="18" charset="0"/>
                        </a:rPr>
                        <m:t>=</m:t>
                      </m:r>
                      <m:r>
                        <a:rPr lang="en-GB" sz="1400" b="0" i="1" smtClean="0">
                          <a:latin typeface="Cambria Math" panose="02040503050406030204" pitchFamily="18" charset="0"/>
                        </a:rPr>
                        <m:t>𝑦</m:t>
                      </m:r>
                      <m:d>
                        <m:dPr>
                          <m:begChr m:val="["/>
                          <m:endChr m:val="]"/>
                          <m:ctrlPr>
                            <a:rPr lang="en-GB" sz="1400" b="0" i="1" smtClean="0">
                              <a:latin typeface="Cambria Math" panose="02040503050406030204" pitchFamily="18" charset="0"/>
                            </a:rPr>
                          </m:ctrlPr>
                        </m:dPr>
                        <m:e>
                          <m:r>
                            <a:rPr lang="en-GB" sz="1400" b="0" i="1" smtClean="0">
                              <a:latin typeface="Cambria Math" panose="02040503050406030204" pitchFamily="18" charset="0"/>
                            </a:rPr>
                            <m:t>𝑘</m:t>
                          </m:r>
                        </m:e>
                      </m:d>
                      <m:r>
                        <a:rPr lang="en-GB" sz="1400" b="0" i="1" smtClean="0">
                          <a:latin typeface="Cambria Math" panose="02040503050406030204" pitchFamily="18" charset="0"/>
                        </a:rPr>
                        <m:t>+</m:t>
                      </m:r>
                      <m:d>
                        <m:dPr>
                          <m:ctrlPr>
                            <a:rPr lang="en-GB" sz="1400" b="0" i="1" smtClean="0">
                              <a:latin typeface="Cambria Math" panose="02040503050406030204" pitchFamily="18" charset="0"/>
                            </a:rPr>
                          </m:ctrlPr>
                        </m:dPr>
                        <m:e>
                          <m:r>
                            <a:rPr lang="pl-PL"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𝜏</m:t>
                              </m:r>
                            </m:den>
                          </m:f>
                          <m:r>
                            <a:rPr lang="pl-PL" sz="1400" i="1">
                              <a:latin typeface="Cambria Math" panose="02040503050406030204" pitchFamily="18" charset="0"/>
                            </a:rPr>
                            <m:t>​</m:t>
                          </m:r>
                          <m:r>
                            <a:rPr lang="en-GB" sz="1400" i="1">
                              <a:latin typeface="Cambria Math" panose="02040503050406030204" pitchFamily="18" charset="0"/>
                            </a:rPr>
                            <m:t>⋅</m:t>
                          </m:r>
                          <m:r>
                            <a:rPr lang="pl-PL" sz="1400" i="1">
                              <a:latin typeface="Cambria Math" panose="02040503050406030204" pitchFamily="18" charset="0"/>
                            </a:rPr>
                            <m:t>𝑦</m:t>
                          </m:r>
                          <m:d>
                            <m:dPr>
                              <m:begChr m:val="["/>
                              <m:endChr m:val="]"/>
                              <m:ctrlPr>
                                <a:rPr lang="pl-PL" sz="1400" i="1">
                                  <a:latin typeface="Cambria Math" panose="02040503050406030204" pitchFamily="18" charset="0"/>
                                </a:rPr>
                              </m:ctrlPr>
                            </m:dPr>
                            <m:e>
                              <m:r>
                                <a:rPr lang="pl-PL" sz="1400" i="1">
                                  <a:latin typeface="Cambria Math" panose="02040503050406030204" pitchFamily="18" charset="0"/>
                                </a:rPr>
                                <m:t>𝑘</m:t>
                              </m:r>
                            </m:e>
                          </m:d>
                          <m:r>
                            <a:rPr lang="pl-PL" sz="1400" i="1">
                              <a:latin typeface="Cambria Math" panose="02040503050406030204" pitchFamily="18" charset="0"/>
                            </a:rPr>
                            <m:t>+</m:t>
                          </m:r>
                          <m:f>
                            <m:fPr>
                              <m:ctrlPr>
                                <a:rPr lang="en-GB" sz="1400" i="1">
                                  <a:latin typeface="Cambria Math" panose="02040503050406030204" pitchFamily="18" charset="0"/>
                                </a:rPr>
                              </m:ctrlPr>
                            </m:fPr>
                            <m:num>
                              <m:r>
                                <a:rPr lang="pl-PL" sz="1400" i="1">
                                  <a:latin typeface="Cambria Math" panose="02040503050406030204" pitchFamily="18" charset="0"/>
                                </a:rPr>
                                <m:t>𝐾</m:t>
                              </m:r>
                            </m:num>
                            <m:den>
                              <m:r>
                                <a:rPr lang="en-GB" sz="1400" i="1">
                                  <a:latin typeface="Cambria Math" panose="02040503050406030204" pitchFamily="18" charset="0"/>
                                </a:rPr>
                                <m:t>𝜏</m:t>
                              </m:r>
                            </m:den>
                          </m:f>
                          <m:r>
                            <a:rPr lang="pl-PL" sz="1400" i="1">
                              <a:latin typeface="Cambria Math" panose="02040503050406030204" pitchFamily="18" charset="0"/>
                            </a:rPr>
                            <m:t>​ ​ </m:t>
                          </m:r>
                          <m:r>
                            <a:rPr lang="pl-PL" sz="1400" i="1">
                              <a:latin typeface="Cambria Math" panose="02040503050406030204" pitchFamily="18" charset="0"/>
                            </a:rPr>
                            <m:t>𝑢</m:t>
                          </m:r>
                          <m:r>
                            <a:rPr lang="pl-PL" sz="1400" i="1">
                              <a:latin typeface="Cambria Math" panose="02040503050406030204" pitchFamily="18" charset="0"/>
                            </a:rPr>
                            <m:t>[</m:t>
                          </m:r>
                          <m:r>
                            <a:rPr lang="pl-PL" sz="1400" i="1">
                              <a:latin typeface="Cambria Math" panose="02040503050406030204" pitchFamily="18" charset="0"/>
                            </a:rPr>
                            <m:t>𝑘</m:t>
                          </m:r>
                          <m:r>
                            <a:rPr lang="pl-PL" sz="1400" i="1">
                              <a:latin typeface="Cambria Math" panose="02040503050406030204" pitchFamily="18" charset="0"/>
                            </a:rPr>
                            <m:t>]</m:t>
                          </m:r>
                          <m:r>
                            <m:rPr>
                              <m:nor/>
                            </m:rPr>
                            <a:rPr lang="en-GB" sz="1400" dirty="0"/>
                            <m:t> </m:t>
                          </m:r>
                        </m:e>
                      </m:d>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𝑇</m:t>
                          </m:r>
                        </m:e>
                        <m:sub>
                          <m:r>
                            <a:rPr lang="en-GB" sz="1400" b="0" i="1" smtClean="0">
                              <a:latin typeface="Cambria Math" panose="02040503050406030204" pitchFamily="18" charset="0"/>
                            </a:rPr>
                            <m:t>𝑠</m:t>
                          </m:r>
                        </m:sub>
                      </m:sSub>
                    </m:oMath>
                  </m:oMathPara>
                </a14:m>
                <a:endParaRPr lang="en-GB" sz="1600" dirty="0"/>
              </a:p>
              <a:p>
                <a:pPr marL="0" indent="0">
                  <a:lnSpc>
                    <a:spcPct val="170000"/>
                  </a:lnSpc>
                  <a:buNone/>
                </a:pPr>
                <a:r>
                  <a:rPr lang="en-GB" sz="1600" dirty="0"/>
                  <a:t>Where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𝑇</m:t>
                        </m:r>
                      </m:e>
                      <m:sub>
                        <m:r>
                          <a:rPr lang="en-GB" sz="1600" i="1" dirty="0" smtClean="0">
                            <a:latin typeface="Cambria Math" panose="02040503050406030204" pitchFamily="18" charset="0"/>
                          </a:rPr>
                          <m:t>𝑠</m:t>
                        </m:r>
                      </m:sub>
                    </m:sSub>
                    <m:r>
                      <a:rPr lang="en-GB" sz="1600" i="1" dirty="0" smtClean="0">
                        <a:latin typeface="Cambria Math" panose="02040503050406030204" pitchFamily="18" charset="0"/>
                      </a:rPr>
                      <m:t> </m:t>
                    </m:r>
                  </m:oMath>
                </a14:m>
                <a:r>
                  <a:rPr lang="en-GB" sz="1600" dirty="0"/>
                  <a:t>is the sampling time.</a:t>
                </a:r>
              </a:p>
              <a:p>
                <a:endParaRPr lang="en-GB" dirty="0"/>
              </a:p>
            </p:txBody>
          </p:sp>
        </mc:Choice>
        <mc:Fallback>
          <p:sp>
            <p:nvSpPr>
              <p:cNvPr id="2" name="Content Placeholder 1">
                <a:extLst>
                  <a:ext uri="{FF2B5EF4-FFF2-40B4-BE49-F238E27FC236}">
                    <a16:creationId xmlns:a16="http://schemas.microsoft.com/office/drawing/2014/main" id="{B7B60CFD-8A71-1A2E-E202-40C907CEB000}"/>
                  </a:ext>
                </a:extLst>
              </p:cNvPr>
              <p:cNvSpPr>
                <a:spLocks noGrp="1" noRot="1" noChangeAspect="1" noMove="1" noResize="1" noEditPoints="1" noAdjustHandles="1" noChangeArrowheads="1" noChangeShapeType="1" noTextEdit="1"/>
              </p:cNvSpPr>
              <p:nvPr>
                <p:ph sz="half" idx="2"/>
              </p:nvPr>
            </p:nvSpPr>
            <p:spPr>
              <a:xfrm>
                <a:off x="6172200" y="1557057"/>
                <a:ext cx="5181600" cy="5180203"/>
              </a:xfrm>
              <a:blipFill>
                <a:blip r:embed="rId3"/>
                <a:stretch>
                  <a:fillRect l="-1059"/>
                </a:stretch>
              </a:blipFill>
            </p:spPr>
            <p:txBody>
              <a:bodyPr/>
              <a:lstStyle/>
              <a:p>
                <a:r>
                  <a:rPr lang="en-GB">
                    <a:noFill/>
                  </a:rPr>
                  <a:t> </a:t>
                </a:r>
              </a:p>
            </p:txBody>
          </p:sp>
        </mc:Fallback>
      </mc:AlternateContent>
      <p:sp>
        <p:nvSpPr>
          <p:cNvPr id="8" name="Slide Number Placeholder 7">
            <a:extLst>
              <a:ext uri="{FF2B5EF4-FFF2-40B4-BE49-F238E27FC236}">
                <a16:creationId xmlns:a16="http://schemas.microsoft.com/office/drawing/2014/main" id="{F46BD7CA-97E9-8D8F-2625-5E482101943A}"/>
              </a:ext>
            </a:extLst>
          </p:cNvPr>
          <p:cNvSpPr>
            <a:spLocks noGrp="1"/>
          </p:cNvSpPr>
          <p:nvPr>
            <p:ph type="sldNum" sz="quarter" idx="12"/>
          </p:nvPr>
        </p:nvSpPr>
        <p:spPr/>
        <p:txBody>
          <a:bodyPr/>
          <a:lstStyle/>
          <a:p>
            <a:fld id="{E33F180C-7AC5-428A-9DBB-8DF57BA31570}" type="slidenum">
              <a:rPr lang="en-GB" smtClean="0"/>
              <a:t>76</a:t>
            </a:fld>
            <a:endParaRPr lang="en-GB" dirty="0"/>
          </a:p>
        </p:txBody>
      </p:sp>
      <p:sp>
        <p:nvSpPr>
          <p:cNvPr id="5" name="Title 4">
            <a:extLst>
              <a:ext uri="{FF2B5EF4-FFF2-40B4-BE49-F238E27FC236}">
                <a16:creationId xmlns:a16="http://schemas.microsoft.com/office/drawing/2014/main" id="{2E08F4EE-EE47-082C-DA78-5438ECCFE743}"/>
              </a:ext>
            </a:extLst>
          </p:cNvPr>
          <p:cNvSpPr>
            <a:spLocks noGrp="1"/>
          </p:cNvSpPr>
          <p:nvPr>
            <p:ph type="title"/>
          </p:nvPr>
        </p:nvSpPr>
        <p:spPr/>
        <p:txBody>
          <a:bodyPr/>
          <a:lstStyle/>
          <a:p>
            <a:r>
              <a:rPr lang="en-GB" dirty="0"/>
              <a:t>Making a DC Motor Simulator</a:t>
            </a:r>
          </a:p>
        </p:txBody>
      </p:sp>
    </p:spTree>
    <p:extLst>
      <p:ext uri="{BB962C8B-B14F-4D97-AF65-F5344CB8AC3E}">
        <p14:creationId xmlns:p14="http://schemas.microsoft.com/office/powerpoint/2010/main" val="276600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92F7BBA-67C9-0166-E81F-76E735D4430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AC3B75A-7857-DA30-10C6-E8173B227146}"/>
              </a:ext>
            </a:extLst>
          </p:cNvPr>
          <p:cNvSpPr>
            <a:spLocks noGrp="1"/>
          </p:cNvSpPr>
          <p:nvPr>
            <p:ph sz="half" idx="1"/>
          </p:nvPr>
        </p:nvSpPr>
        <p:spPr>
          <a:xfrm>
            <a:off x="838200" y="1825624"/>
            <a:ext cx="5181600" cy="4799293"/>
          </a:xfrm>
        </p:spPr>
        <p:txBody>
          <a:bodyPr>
            <a:normAutofit/>
          </a:bodyPr>
          <a:lstStyle/>
          <a:p>
            <a:pPr marL="0" indent="0">
              <a:lnSpc>
                <a:spcPct val="150000"/>
              </a:lnSpc>
              <a:buNone/>
            </a:pPr>
            <a:r>
              <a:rPr lang="en-GB" sz="1600" dirty="0">
                <a:latin typeface="Nexa-Bold" panose="01000000000000000000" pitchFamily="2" charset="0"/>
              </a:rPr>
              <a:t>Instructions</a:t>
            </a:r>
            <a:endParaRPr lang="en-GB" sz="1600" dirty="0"/>
          </a:p>
          <a:p>
            <a:pPr>
              <a:lnSpc>
                <a:spcPct val="150000"/>
              </a:lnSpc>
            </a:pPr>
            <a:r>
              <a:rPr lang="en-GB" sz="1400" dirty="0">
                <a:highlight>
                  <a:srgbClr val="FFFF00"/>
                </a:highlight>
              </a:rPr>
              <a:t>You can download the </a:t>
            </a:r>
            <a:r>
              <a:rPr lang="en-GB" sz="1400" dirty="0" err="1">
                <a:highlight>
                  <a:srgbClr val="FFFF00"/>
                </a:highlight>
              </a:rPr>
              <a:t>motor_control</a:t>
            </a:r>
            <a:r>
              <a:rPr lang="en-GB" sz="1400" dirty="0">
                <a:highlight>
                  <a:srgbClr val="FFFF00"/>
                </a:highlight>
              </a:rPr>
              <a:t> template package from </a:t>
            </a:r>
            <a:r>
              <a:rPr lang="en-GB" sz="1400" dirty="0" err="1">
                <a:highlight>
                  <a:srgbClr val="FFFF00"/>
                </a:highlight>
              </a:rPr>
              <a:t>Github</a:t>
            </a:r>
            <a:r>
              <a:rPr lang="en-GB" sz="1400" dirty="0">
                <a:highlight>
                  <a:srgbClr val="FFFF00"/>
                </a:highlight>
              </a:rPr>
              <a:t>. Otherwise, follow the instructions.</a:t>
            </a:r>
          </a:p>
          <a:p>
            <a:pPr>
              <a:lnSpc>
                <a:spcPct val="150000"/>
              </a:lnSpc>
            </a:pPr>
            <a:r>
              <a:rPr lang="en-GB" sz="1400" dirty="0"/>
              <a:t>Create a </a:t>
            </a:r>
            <a:r>
              <a:rPr lang="en-GB" sz="1400" i="1" dirty="0" err="1"/>
              <a:t>motor_control</a:t>
            </a:r>
            <a:r>
              <a:rPr lang="en-GB" sz="1400" i="1" dirty="0"/>
              <a:t> </a:t>
            </a:r>
            <a:r>
              <a:rPr lang="en-GB" sz="1400" dirty="0"/>
              <a:t>package, a </a:t>
            </a:r>
            <a:r>
              <a:rPr lang="en-GB" sz="1400" dirty="0" err="1"/>
              <a:t>dc_motor</a:t>
            </a:r>
            <a:r>
              <a:rPr lang="en-GB" sz="1400" dirty="0"/>
              <a:t> node and a </a:t>
            </a:r>
            <a:r>
              <a:rPr lang="en-GB" sz="1400" dirty="0" err="1"/>
              <a:t>set_point</a:t>
            </a:r>
            <a:r>
              <a:rPr lang="en-GB" sz="1400" dirty="0"/>
              <a:t> .</a:t>
            </a:r>
          </a:p>
          <a:p>
            <a:pPr marL="0" indent="0">
              <a:lnSpc>
                <a:spcPct val="150000"/>
              </a:lnSpc>
              <a:buNone/>
            </a:pPr>
            <a:endParaRPr lang="en-GB" sz="1800" dirty="0"/>
          </a:p>
        </p:txBody>
      </p:sp>
      <p:sp>
        <p:nvSpPr>
          <p:cNvPr id="2" name="Content Placeholder 1">
            <a:extLst>
              <a:ext uri="{FF2B5EF4-FFF2-40B4-BE49-F238E27FC236}">
                <a16:creationId xmlns:a16="http://schemas.microsoft.com/office/drawing/2014/main" id="{BA7F90B9-9E69-605D-8A1E-2AA2753CC7CC}"/>
              </a:ext>
            </a:extLst>
          </p:cNvPr>
          <p:cNvSpPr>
            <a:spLocks noGrp="1"/>
          </p:cNvSpPr>
          <p:nvPr>
            <p:ph sz="half" idx="2"/>
          </p:nvPr>
        </p:nvSpPr>
        <p:spPr/>
        <p:txBody>
          <a:bodyPr/>
          <a:lstStyle/>
          <a:p>
            <a:pPr marL="0" indent="0">
              <a:lnSpc>
                <a:spcPct val="150000"/>
              </a:lnSpc>
              <a:buNone/>
            </a:pPr>
            <a:r>
              <a:rPr lang="en-GB" sz="1600" dirty="0">
                <a:latin typeface="Nexa-Bold" panose="01000000000000000000" pitchFamily="2" charset="0"/>
              </a:rPr>
              <a:t>Instructions</a:t>
            </a:r>
            <a:endParaRPr lang="en-GB" sz="1600" dirty="0"/>
          </a:p>
          <a:p>
            <a:pPr>
              <a:lnSpc>
                <a:spcPct val="150000"/>
              </a:lnSpc>
            </a:pPr>
            <a:r>
              <a:rPr lang="en-GB" sz="1400" dirty="0"/>
              <a:t>Make a motor_launch.py file</a:t>
            </a:r>
          </a:p>
          <a:p>
            <a:pPr>
              <a:lnSpc>
                <a:spcPct val="150000"/>
              </a:lnSpc>
            </a:pPr>
            <a:endParaRPr lang="en-GB" sz="1600" dirty="0"/>
          </a:p>
          <a:p>
            <a:pPr>
              <a:lnSpc>
                <a:spcPct val="150000"/>
              </a:lnSpc>
            </a:pPr>
            <a:endParaRPr lang="en-GB" sz="1600" dirty="0"/>
          </a:p>
          <a:p>
            <a:endParaRPr lang="en-GB" dirty="0"/>
          </a:p>
        </p:txBody>
      </p:sp>
      <p:sp>
        <p:nvSpPr>
          <p:cNvPr id="8" name="Slide Number Placeholder 7">
            <a:extLst>
              <a:ext uri="{FF2B5EF4-FFF2-40B4-BE49-F238E27FC236}">
                <a16:creationId xmlns:a16="http://schemas.microsoft.com/office/drawing/2014/main" id="{87868C3E-568C-1529-2BF9-25A602DE0F80}"/>
              </a:ext>
            </a:extLst>
          </p:cNvPr>
          <p:cNvSpPr>
            <a:spLocks noGrp="1"/>
          </p:cNvSpPr>
          <p:nvPr>
            <p:ph type="sldNum" sz="quarter" idx="12"/>
          </p:nvPr>
        </p:nvSpPr>
        <p:spPr/>
        <p:txBody>
          <a:bodyPr/>
          <a:lstStyle/>
          <a:p>
            <a:fld id="{E33F180C-7AC5-428A-9DBB-8DF57BA31570}" type="slidenum">
              <a:rPr lang="en-GB" smtClean="0"/>
              <a:t>77</a:t>
            </a:fld>
            <a:endParaRPr lang="en-GB" dirty="0"/>
          </a:p>
        </p:txBody>
      </p:sp>
      <p:sp>
        <p:nvSpPr>
          <p:cNvPr id="5" name="Title 4">
            <a:extLst>
              <a:ext uri="{FF2B5EF4-FFF2-40B4-BE49-F238E27FC236}">
                <a16:creationId xmlns:a16="http://schemas.microsoft.com/office/drawing/2014/main" id="{AC2FF8EF-A3B3-5D2C-532C-7B15971254E3}"/>
              </a:ext>
            </a:extLst>
          </p:cNvPr>
          <p:cNvSpPr>
            <a:spLocks noGrp="1"/>
          </p:cNvSpPr>
          <p:nvPr>
            <p:ph type="title"/>
          </p:nvPr>
        </p:nvSpPr>
        <p:spPr/>
        <p:txBody>
          <a:bodyPr/>
          <a:lstStyle/>
          <a:p>
            <a:r>
              <a:rPr lang="en-GB" dirty="0"/>
              <a:t>Making a DC Motor Simulator</a:t>
            </a:r>
          </a:p>
        </p:txBody>
      </p:sp>
      <p:sp>
        <p:nvSpPr>
          <p:cNvPr id="7" name="Rectangle 3">
            <a:extLst>
              <a:ext uri="{FF2B5EF4-FFF2-40B4-BE49-F238E27FC236}">
                <a16:creationId xmlns:a16="http://schemas.microsoft.com/office/drawing/2014/main" id="{A2C3F38C-B6C4-D2DC-2BED-5A6FBCF7848B}"/>
              </a:ext>
            </a:extLst>
          </p:cNvPr>
          <p:cNvSpPr>
            <a:spLocks noChangeArrowheads="1"/>
          </p:cNvSpPr>
          <p:nvPr/>
        </p:nvSpPr>
        <p:spPr bwMode="auto">
          <a:xfrm>
            <a:off x="264458" y="3878184"/>
            <a:ext cx="5831542" cy="228009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r>
              <a:rPr lang="en-US" altLang="en-US" sz="1600" dirty="0" err="1">
                <a:solidFill>
                  <a:srgbClr val="333333"/>
                </a:solidFill>
                <a:latin typeface="Consolas" panose="020B0609020204030204" pitchFamily="49" charset="0"/>
              </a:rPr>
              <a:t>src</a:t>
            </a:r>
            <a:r>
              <a:rPr lang="en-US" altLang="en-US" sz="1600"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ros2 pkg create --build-type </a:t>
            </a:r>
            <a:r>
              <a:rPr lang="en-US" altLang="en-US" sz="1600" dirty="0" err="1">
                <a:solidFill>
                  <a:srgbClr val="333333"/>
                </a:solidFill>
                <a:latin typeface="Consolas" panose="020B0609020204030204" pitchFamily="49" charset="0"/>
              </a:rPr>
              <a:t>ament_python</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motor_control</a:t>
            </a:r>
            <a:r>
              <a:rPr lang="en-US" altLang="en-US" sz="1600" dirty="0">
                <a:solidFill>
                  <a:srgbClr val="333333"/>
                </a:solidFill>
                <a:latin typeface="Consolas" panose="020B0609020204030204" pitchFamily="49" charset="0"/>
              </a:rPr>
              <a:t> --node-name </a:t>
            </a:r>
            <a:r>
              <a:rPr lang="en-US" altLang="en-US" sz="1600" dirty="0" err="1">
                <a:solidFill>
                  <a:srgbClr val="333333"/>
                </a:solidFill>
                <a:latin typeface="Consolas" panose="020B0609020204030204" pitchFamily="49" charset="0"/>
              </a:rPr>
              <a:t>dc_motor</a:t>
            </a:r>
            <a:r>
              <a:rPr lang="en-US" altLang="en-US" sz="1600" dirty="0">
                <a:solidFill>
                  <a:srgbClr val="333333"/>
                </a:solidFill>
                <a:latin typeface="Consolas" panose="020B0609020204030204" pitchFamily="49" charset="0"/>
              </a:rPr>
              <a:t> --license Apache-2.0 --dependencies </a:t>
            </a:r>
            <a:r>
              <a:rPr lang="en-US" altLang="en-US" sz="1600" dirty="0" err="1">
                <a:solidFill>
                  <a:srgbClr val="333333"/>
                </a:solidFill>
                <a:latin typeface="Consolas" panose="020B0609020204030204" pitchFamily="49" charset="0"/>
              </a:rPr>
              <a:t>rclpy</a:t>
            </a:r>
            <a:r>
              <a:rPr lang="en-US" altLang="en-US" sz="1600" dirty="0">
                <a:solidFill>
                  <a:srgbClr val="333333"/>
                </a:solidFill>
                <a:latin typeface="Consolas" panose="020B0609020204030204" pitchFamily="49" charset="0"/>
              </a:rPr>
              <a:t> std_msgs ros2launch</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touch motor_control/motor_control/set_point.py</a:t>
            </a:r>
          </a:p>
          <a:p>
            <a:pPr marR="0" lvl="0" indent="-273050" defTabSz="914400" rtl="0" eaLnBrk="0" fontAlgn="base" latinLnBrk="0" hangingPunct="0">
              <a:lnSpc>
                <a:spcPct val="100000"/>
              </a:lnSpc>
              <a:spcBef>
                <a:spcPct val="0"/>
              </a:spcBef>
              <a:spcAft>
                <a:spcPct val="0"/>
              </a:spcAft>
              <a:buClrTx/>
              <a:buSzTx/>
              <a:buFontTx/>
              <a:buNone/>
              <a:tabLst/>
            </a:pPr>
            <a:endParaRPr lang="en-GB"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chmod</a:t>
            </a:r>
            <a:r>
              <a:rPr lang="en-GB" altLang="en-US" sz="1600" dirty="0">
                <a:solidFill>
                  <a:srgbClr val="333333"/>
                </a:solidFill>
                <a:latin typeface="Consolas" panose="020B0609020204030204" pitchFamily="49" charset="0"/>
              </a:rPr>
              <a:t> +x </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a:t>
            </a:r>
          </a:p>
        </p:txBody>
      </p:sp>
      <p:sp>
        <p:nvSpPr>
          <p:cNvPr id="9" name="Rectangle 3">
            <a:extLst>
              <a:ext uri="{FF2B5EF4-FFF2-40B4-BE49-F238E27FC236}">
                <a16:creationId xmlns:a16="http://schemas.microsoft.com/office/drawing/2014/main" id="{DD079793-FB9F-EF2C-5F97-D047877E700B}"/>
              </a:ext>
            </a:extLst>
          </p:cNvPr>
          <p:cNvSpPr>
            <a:spLocks noChangeArrowheads="1"/>
          </p:cNvSpPr>
          <p:nvPr/>
        </p:nvSpPr>
        <p:spPr bwMode="auto">
          <a:xfrm>
            <a:off x="6172200" y="2834198"/>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mkdir</a:t>
            </a: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/launch</a:t>
            </a:r>
          </a:p>
          <a:p>
            <a:pPr marR="0" lvl="0" indent="-273050" defTabSz="914400" rtl="0" eaLnBrk="0" fontAlgn="base" latinLnBrk="0" hangingPunct="0">
              <a:lnSpc>
                <a:spcPct val="100000"/>
              </a:lnSpc>
              <a:spcBef>
                <a:spcPct val="0"/>
              </a:spcBef>
              <a:spcAft>
                <a:spcPct val="0"/>
              </a:spcAft>
              <a:buClrTx/>
              <a:buSzTx/>
              <a:buFontTx/>
              <a:buNone/>
              <a:tabLst/>
            </a:pPr>
            <a:r>
              <a:rPr lang="en-GB" altLang="en-US" sz="1600" dirty="0">
                <a:solidFill>
                  <a:srgbClr val="333333"/>
                </a:solidFill>
                <a:latin typeface="Consolas" panose="020B0609020204030204" pitchFamily="49" charset="0"/>
              </a:rPr>
              <a:t>$ touch /motor_control/launch/motor_launch.py</a:t>
            </a:r>
          </a:p>
          <a:p>
            <a:pPr indent="-273050" eaLnBrk="0" fontAlgn="base" hangingPunct="0">
              <a:spcBef>
                <a:spcPct val="0"/>
              </a:spcBef>
              <a:spcAft>
                <a:spcPct val="0"/>
              </a:spcAft>
            </a:pP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chmod</a:t>
            </a:r>
            <a:r>
              <a:rPr lang="en-GB" altLang="en-US" sz="1600" dirty="0">
                <a:solidFill>
                  <a:srgbClr val="333333"/>
                </a:solidFill>
                <a:latin typeface="Consolas" panose="020B0609020204030204" pitchFamily="49" charset="0"/>
              </a:rPr>
              <a:t> +x </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/launch/*</a:t>
            </a:r>
            <a:endParaRPr lang="en-US" altLang="en-US" sz="1600" dirty="0">
              <a:solidFill>
                <a:srgbClr val="333333"/>
              </a:solidFill>
              <a:latin typeface="Consolas" panose="020B0609020204030204" pitchFamily="49" charset="0"/>
            </a:endParaRPr>
          </a:p>
        </p:txBody>
      </p:sp>
      <p:pic>
        <p:nvPicPr>
          <p:cNvPr id="15" name="Picture 14">
            <a:extLst>
              <a:ext uri="{FF2B5EF4-FFF2-40B4-BE49-F238E27FC236}">
                <a16:creationId xmlns:a16="http://schemas.microsoft.com/office/drawing/2014/main" id="{2D9C760D-F84B-8B7C-5616-F04A048C2870}"/>
              </a:ext>
            </a:extLst>
          </p:cNvPr>
          <p:cNvPicPr>
            <a:picLocks noChangeAspect="1"/>
          </p:cNvPicPr>
          <p:nvPr/>
        </p:nvPicPr>
        <p:blipFill>
          <a:blip r:embed="rId2"/>
          <a:stretch>
            <a:fillRect/>
          </a:stretch>
        </p:blipFill>
        <p:spPr>
          <a:xfrm>
            <a:off x="7454742" y="3712991"/>
            <a:ext cx="2311716" cy="3145009"/>
          </a:xfrm>
          <a:prstGeom prst="rect">
            <a:avLst/>
          </a:prstGeom>
        </p:spPr>
      </p:pic>
    </p:spTree>
    <p:extLst>
      <p:ext uri="{BB962C8B-B14F-4D97-AF65-F5344CB8AC3E}">
        <p14:creationId xmlns:p14="http://schemas.microsoft.com/office/powerpoint/2010/main" val="10607031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BA4F0B7-2C8A-3E32-239E-0D3713EA26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730BD-026F-6C74-C8DA-EF76C845A1E7}"/>
              </a:ext>
            </a:extLst>
          </p:cNvPr>
          <p:cNvSpPr>
            <a:spLocks noGrp="1"/>
          </p:cNvSpPr>
          <p:nvPr>
            <p:ph sz="half" idx="1"/>
          </p:nvPr>
        </p:nvSpPr>
        <p:spPr>
          <a:xfrm>
            <a:off x="1" y="1362075"/>
            <a:ext cx="6572732" cy="5505450"/>
          </a:xfrm>
          <a:solidFill>
            <a:schemeClr val="tx2">
              <a:lumMod val="50000"/>
            </a:schemeClr>
          </a:solidFill>
        </p:spPr>
        <p:txBody>
          <a:bodyPr>
            <a:noAutofit/>
          </a:bodyPr>
          <a:lstStyle/>
          <a:p>
            <a:pPr marL="0" indent="0">
              <a:lnSpc>
                <a:spcPct val="100000"/>
              </a:lnSpc>
              <a:spcBef>
                <a:spcPts val="0"/>
              </a:spcBef>
              <a:buNone/>
            </a:pPr>
            <a:r>
              <a:rPr lang="en-GB" sz="1100" b="0" dirty="0">
                <a:solidFill>
                  <a:srgbClr val="6A9955"/>
                </a:solidFill>
                <a:effectLst/>
                <a:latin typeface="Consolas" panose="020B0609020204030204" pitchFamily="49" charset="0"/>
              </a:rPr>
              <a:t># Imports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rclpy.node</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Node</a:t>
            </a:r>
          </a:p>
          <a:p>
            <a:pPr marL="0" indent="0">
              <a:lnSpc>
                <a:spcPct val="100000"/>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std_msgs.msg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Float32</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6A9955"/>
                </a:solidFill>
                <a:effectLst/>
                <a:latin typeface="Consolas" panose="020B0609020204030204" pitchFamily="49" charset="0"/>
              </a:rPr>
              <a:t>#Class Definition</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569CD6"/>
                </a:solidFill>
                <a:effectLst/>
                <a:latin typeface="Consolas" panose="020B0609020204030204" pitchFamily="49" charset="0"/>
              </a:rPr>
              <a:t>class</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DCMotor</a:t>
            </a:r>
            <a:r>
              <a:rPr lang="en-GB" sz="1100" b="0" dirty="0">
                <a:solidFill>
                  <a:srgbClr val="D4D4D4"/>
                </a:solidFill>
                <a:effectLst/>
                <a:latin typeface="Consolas" panose="020B0609020204030204" pitchFamily="49" charset="0"/>
              </a:rPr>
              <a:t>(Node):</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__(self):</a:t>
            </a:r>
          </a:p>
          <a:p>
            <a:pPr marL="0" indent="0">
              <a:lnSpc>
                <a:spcPct val="100000"/>
              </a:lnSpc>
              <a:spcBef>
                <a:spcPts val="0"/>
              </a:spcBef>
              <a:buNone/>
            </a:pPr>
            <a:r>
              <a:rPr lang="en-GB" sz="1100" b="0" dirty="0">
                <a:solidFill>
                  <a:srgbClr val="D4D4D4"/>
                </a:solidFill>
                <a:effectLst/>
                <a:latin typeface="Consolas" panose="020B0609020204030204" pitchFamily="49" charset="0"/>
              </a:rPr>
              <a:t>        super().__</a:t>
            </a:r>
            <a:r>
              <a:rPr lang="en-GB" sz="1100" b="0" dirty="0" err="1">
                <a:solidFill>
                  <a:srgbClr val="D4D4D4"/>
                </a:solidFill>
                <a:effectLst/>
                <a:latin typeface="Consolas" panose="020B0609020204030204" pitchFamily="49" charset="0"/>
              </a:rPr>
              <a:t>init</a:t>
            </a:r>
            <a:r>
              <a:rPr lang="en-GB" sz="1100" b="0" dirty="0">
                <a:solidFill>
                  <a:srgbClr val="D4D4D4"/>
                </a:solidFill>
                <a:effectLst/>
                <a:latin typeface="Consolas" panose="020B0609020204030204" pitchFamily="49" charset="0"/>
              </a:rPr>
              <a:t>__(</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DC Motor Parameters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.sample_time</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0.02</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.param_K</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1.75</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.param_T</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0.5</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.initial_conditions</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0.0</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#Set the messages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.motor_output_msg</a:t>
            </a:r>
            <a:r>
              <a:rPr lang="en-GB" sz="1100" b="0" dirty="0">
                <a:solidFill>
                  <a:srgbClr val="D4D4D4"/>
                </a:solidFill>
                <a:effectLst/>
                <a:latin typeface="Consolas" panose="020B0609020204030204" pitchFamily="49" charset="0"/>
              </a:rPr>
              <a:t> = Float32()</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#Set variables to be used</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.input_u</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0.0</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.output_y</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.initial_conditions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#Declare publishers, subscribers and timers</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.motor_input_sub</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.create_subscription</a:t>
            </a:r>
            <a:r>
              <a:rPr lang="en-GB" sz="1100" b="0" dirty="0">
                <a:solidFill>
                  <a:srgbClr val="D4D4D4"/>
                </a:solidFill>
                <a:effectLst/>
                <a:latin typeface="Consolas" panose="020B0609020204030204" pitchFamily="49" charset="0"/>
              </a:rPr>
              <a:t>(Float32,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motor_input_u</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self</a:t>
            </a:r>
            <a:r>
              <a:rPr lang="en-GB" sz="1100" b="0" dirty="0">
                <a:solidFill>
                  <a:srgbClr val="D4D4D4"/>
                </a:solidFill>
                <a:effectLst/>
                <a:latin typeface="Consolas" panose="020B0609020204030204" pitchFamily="49" charset="0"/>
              </a:rPr>
              <a:t>.input_callback,</a:t>
            </a:r>
            <a:r>
              <a:rPr lang="en-GB" sz="1100" b="0" dirty="0">
                <a:solidFill>
                  <a:srgbClr val="B5CEA8"/>
                </a:solidFill>
                <a:effectLst/>
                <a:latin typeface="Consolas" panose="020B0609020204030204" pitchFamily="49" charset="0"/>
              </a:rPr>
              <a:t>10</a:t>
            </a:r>
            <a:r>
              <a:rPr lang="en-GB" sz="1100" b="0" dirty="0">
                <a:solidFill>
                  <a:srgbClr val="D4D4D4"/>
                </a:solidFill>
                <a:effectLst/>
                <a:latin typeface="Consolas" panose="020B0609020204030204" pitchFamily="49" charset="0"/>
              </a:rPr>
              <a:t>)</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.motor_speed_pub</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.create_publisher</a:t>
            </a:r>
            <a:r>
              <a:rPr lang="en-GB" sz="1100" b="0" dirty="0">
                <a:solidFill>
                  <a:srgbClr val="D4D4D4"/>
                </a:solidFill>
                <a:effectLst/>
                <a:latin typeface="Consolas" panose="020B0609020204030204" pitchFamily="49" charset="0"/>
              </a:rPr>
              <a:t>(Float32,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motor_speed_y</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10</a:t>
            </a:r>
            <a:r>
              <a:rPr lang="en-GB" sz="1100" b="0" dirty="0">
                <a:solidFill>
                  <a:srgbClr val="D4D4D4"/>
                </a:solidFill>
                <a:effectLst/>
                <a:latin typeface="Consolas" panose="020B0609020204030204" pitchFamily="49" charset="0"/>
              </a:rPr>
              <a:t>)</a:t>
            </a: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.timer</a:t>
            </a:r>
            <a:r>
              <a:rPr lang="en-GB" sz="1100" b="0" dirty="0">
                <a:solidFill>
                  <a:srgbClr val="D4D4D4"/>
                </a:solidFill>
                <a:effectLst/>
                <a:latin typeface="Consolas" panose="020B0609020204030204" pitchFamily="49" charset="0"/>
              </a:rPr>
              <a:t> =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.create_timer</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.sample_time</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.timer_cb</a:t>
            </a:r>
            <a:r>
              <a:rPr lang="en-GB" sz="1100" b="0" dirty="0">
                <a:solidFill>
                  <a:srgbClr val="D4D4D4"/>
                </a:solidFill>
                <a:effectLst/>
                <a:latin typeface="Consolas" panose="020B0609020204030204" pitchFamily="49" charset="0"/>
              </a:rPr>
              <a:t>) </a:t>
            </a:r>
          </a:p>
          <a:p>
            <a:pPr marL="0" indent="0">
              <a:lnSpc>
                <a:spcPct val="100000"/>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#Node Started</a:t>
            </a:r>
            <a:endParaRPr lang="en-GB" sz="1100" b="0" dirty="0">
              <a:solidFill>
                <a:srgbClr val="D4D4D4"/>
              </a:solidFill>
              <a:effectLst/>
              <a:latin typeface="Consolas" panose="020B0609020204030204" pitchFamily="49" charset="0"/>
            </a:endParaRPr>
          </a:p>
          <a:p>
            <a:pPr marL="0" indent="0">
              <a:lnSpc>
                <a:spcPct val="100000"/>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self</a:t>
            </a:r>
            <a:r>
              <a:rPr lang="en-GB" sz="1100" b="0" dirty="0" err="1">
                <a:solidFill>
                  <a:srgbClr val="D4D4D4"/>
                </a:solidFill>
                <a:effectLst/>
                <a:latin typeface="Consolas" panose="020B0609020204030204" pitchFamily="49" charset="0"/>
              </a:rPr>
              <a:t>.get_logger</a:t>
            </a:r>
            <a:r>
              <a:rPr lang="en-GB" sz="1100" b="0" dirty="0">
                <a:solidFill>
                  <a:srgbClr val="D4D4D4"/>
                </a:solidFill>
                <a:effectLst/>
                <a:latin typeface="Consolas" panose="020B0609020204030204" pitchFamily="49" charset="0"/>
              </a:rPr>
              <a:t>().info(</a:t>
            </a:r>
            <a:r>
              <a:rPr lang="en-GB" sz="1100" b="0" dirty="0">
                <a:solidFill>
                  <a:srgbClr val="CE9178"/>
                </a:solidFill>
                <a:effectLst/>
                <a:latin typeface="Consolas" panose="020B0609020204030204" pitchFamily="49" charset="0"/>
              </a:rPr>
              <a:t>'Dynamical System Node Started \U0001F680'</a:t>
            </a:r>
            <a:r>
              <a:rPr lang="en-GB" sz="1100" b="0" dirty="0">
                <a:solidFill>
                  <a:srgbClr val="D4D4D4"/>
                </a:solidFill>
                <a:effectLst/>
                <a:latin typeface="Consolas" panose="020B0609020204030204" pitchFamily="49" charset="0"/>
              </a:rPr>
              <a:t>)   </a:t>
            </a:r>
          </a:p>
        </p:txBody>
      </p:sp>
      <p:sp>
        <p:nvSpPr>
          <p:cNvPr id="11" name="Content Placeholder 10">
            <a:extLst>
              <a:ext uri="{FF2B5EF4-FFF2-40B4-BE49-F238E27FC236}">
                <a16:creationId xmlns:a16="http://schemas.microsoft.com/office/drawing/2014/main" id="{631DF36E-4150-2952-740D-59E4FE651A58}"/>
              </a:ext>
            </a:extLst>
          </p:cNvPr>
          <p:cNvSpPr>
            <a:spLocks noGrp="1"/>
          </p:cNvSpPr>
          <p:nvPr>
            <p:ph sz="half" idx="2"/>
          </p:nvPr>
        </p:nvSpPr>
        <p:spPr>
          <a:xfrm>
            <a:off x="6858000" y="1362075"/>
            <a:ext cx="5181600" cy="5505450"/>
          </a:xfrm>
          <a:solidFill>
            <a:schemeClr val="tx2">
              <a:lumMod val="50000"/>
            </a:schemeClr>
          </a:solidFill>
        </p:spPr>
        <p:txBody>
          <a:bodyPr>
            <a:normAutofit fontScale="25000" lnSpcReduction="20000"/>
          </a:bodyPr>
          <a:lstStyle/>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#Timer Callback</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def</a:t>
            </a: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timer_cb</a:t>
            </a:r>
            <a:r>
              <a:rPr lang="en-GB" sz="4400" b="0" dirty="0">
                <a:solidFill>
                  <a:srgbClr val="D4D4D4"/>
                </a:solidFill>
                <a:effectLst/>
                <a:latin typeface="Consolas" panose="020B0609020204030204" pitchFamily="49" charset="0"/>
              </a:rPr>
              <a:t>(self):         </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#DC Motor Simulation</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#DC Motor Equation 𝑦[𝑘+1] = 𝑦[𝑘] + ((−1/𝜏) 𝑦[𝑘] + (𝐾/𝜏) 𝑢[𝑘]) 𝑇_𝑠</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.output_y</a:t>
            </a:r>
            <a:r>
              <a:rPr lang="en-GB" sz="4400" b="0" dirty="0">
                <a:solidFill>
                  <a:srgbClr val="D4D4D4"/>
                </a:solidFill>
                <a:effectLst/>
                <a:latin typeface="Consolas" panose="020B0609020204030204" pitchFamily="49" charset="0"/>
              </a:rPr>
              <a:t> += (-</a:t>
            </a:r>
            <a:r>
              <a:rPr lang="en-GB" sz="4400" b="0" dirty="0">
                <a:solidFill>
                  <a:srgbClr val="B5CEA8"/>
                </a:solidFill>
                <a:effectLst/>
                <a:latin typeface="Consolas" panose="020B0609020204030204" pitchFamily="49" charset="0"/>
              </a:rPr>
              <a:t>1.0</a:t>
            </a:r>
            <a:r>
              <a:rPr lang="en-GB" sz="4400" b="0" dirty="0">
                <a:solidFill>
                  <a:srgbClr val="D4D4D4"/>
                </a:solidFill>
                <a:effectLst/>
                <a:latin typeface="Consolas" panose="020B0609020204030204" pitchFamily="49" charset="0"/>
              </a:rPr>
              <a:t>/</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.param_T</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.output_y</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.param_K</a:t>
            </a:r>
            <a:r>
              <a:rPr lang="en-GB" sz="4400" b="0" dirty="0">
                <a:solidFill>
                  <a:srgbClr val="D4D4D4"/>
                </a:solidFill>
                <a:effectLst/>
                <a:latin typeface="Consolas" panose="020B0609020204030204" pitchFamily="49" charset="0"/>
              </a:rPr>
              <a:t>/</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.param_T</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.input_u</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.sample_time</a:t>
            </a:r>
            <a:r>
              <a:rPr lang="en-GB" sz="4400" b="0" dirty="0">
                <a:solidFill>
                  <a:srgbClr val="D4D4D4"/>
                </a:solidFill>
                <a:effectLst/>
                <a:latin typeface="Consolas" panose="020B0609020204030204" pitchFamily="49" charset="0"/>
              </a:rPr>
              <a:t> </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#Publish the result</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.motor_output_msg.data</a:t>
            </a:r>
            <a:r>
              <a:rPr lang="en-GB" sz="4400" b="0" dirty="0">
                <a:solidFill>
                  <a:srgbClr val="D4D4D4"/>
                </a:solidFill>
                <a:effectLst/>
                <a:latin typeface="Consolas" panose="020B0609020204030204" pitchFamily="49" charset="0"/>
              </a:rPr>
              <a:t> =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.output_y</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.motor_speed_pub.publish</a:t>
            </a:r>
            <a:r>
              <a:rPr lang="en-GB" sz="4400" b="0" dirty="0">
                <a:solidFill>
                  <a:srgbClr val="D4D4D4"/>
                </a:solidFill>
                <a:effectLst/>
                <a:latin typeface="Consolas" panose="020B0609020204030204" pitchFamily="49" charset="0"/>
              </a:rPr>
              <a:t>(</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.motor_output_msg</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D4D4D4"/>
                </a:solidFill>
                <a:effectLst/>
                <a:latin typeface="Consolas" panose="020B0609020204030204" pitchFamily="49" charset="0"/>
              </a:rPr>
              <a:t>    </a:t>
            </a:r>
            <a:r>
              <a:rPr lang="en-GB" sz="4400" b="0" dirty="0">
                <a:solidFill>
                  <a:srgbClr val="6A9955"/>
                </a:solidFill>
                <a:effectLst/>
                <a:latin typeface="Consolas" panose="020B0609020204030204" pitchFamily="49" charset="0"/>
              </a:rPr>
              <a:t>#Subscriber Callback</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def</a:t>
            </a: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input_callback</a:t>
            </a:r>
            <a:r>
              <a:rPr lang="en-GB" sz="4400" b="0" dirty="0">
                <a:solidFill>
                  <a:srgbClr val="D4D4D4"/>
                </a:solidFill>
                <a:effectLst/>
                <a:latin typeface="Consolas" panose="020B0609020204030204" pitchFamily="49" charset="0"/>
              </a:rPr>
              <a:t>(self, </a:t>
            </a:r>
            <a:r>
              <a:rPr lang="en-GB" sz="4400" b="0" dirty="0" err="1">
                <a:solidFill>
                  <a:srgbClr val="D4D4D4"/>
                </a:solidFill>
                <a:effectLst/>
                <a:latin typeface="Consolas" panose="020B0609020204030204" pitchFamily="49" charset="0"/>
              </a:rPr>
              <a:t>input_sgn</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569CD6"/>
                </a:solidFill>
                <a:effectLst/>
                <a:latin typeface="Consolas" panose="020B0609020204030204" pitchFamily="49" charset="0"/>
              </a:rPr>
              <a:t>self</a:t>
            </a:r>
            <a:r>
              <a:rPr lang="en-GB" sz="4400" b="0" dirty="0" err="1">
                <a:solidFill>
                  <a:srgbClr val="D4D4D4"/>
                </a:solidFill>
                <a:effectLst/>
                <a:latin typeface="Consolas" panose="020B0609020204030204" pitchFamily="49" charset="0"/>
              </a:rPr>
              <a:t>.input_u</a:t>
            </a:r>
            <a:r>
              <a:rPr lang="en-GB" sz="4400" b="0" dirty="0">
                <a:solidFill>
                  <a:srgbClr val="D4D4D4"/>
                </a:solidFill>
                <a:effectLst/>
                <a:latin typeface="Consolas" panose="020B0609020204030204" pitchFamily="49" charset="0"/>
              </a:rPr>
              <a:t> = </a:t>
            </a:r>
            <a:r>
              <a:rPr lang="en-GB" sz="4400" b="0" dirty="0" err="1">
                <a:solidFill>
                  <a:srgbClr val="D4D4D4"/>
                </a:solidFill>
                <a:effectLst/>
                <a:latin typeface="Consolas" panose="020B0609020204030204" pitchFamily="49" charset="0"/>
              </a:rPr>
              <a:t>input_sgn.data</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6A9955"/>
                </a:solidFill>
                <a:effectLst/>
                <a:latin typeface="Consolas" panose="020B0609020204030204" pitchFamily="49" charset="0"/>
              </a:rPr>
              <a:t>#Main</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569CD6"/>
                </a:solidFill>
                <a:effectLst/>
                <a:latin typeface="Consolas" panose="020B0609020204030204" pitchFamily="49" charset="0"/>
              </a:rPr>
              <a:t>def</a:t>
            </a:r>
            <a:r>
              <a:rPr lang="en-GB" sz="4400" b="0" dirty="0">
                <a:solidFill>
                  <a:srgbClr val="D4D4D4"/>
                </a:solidFill>
                <a:effectLst/>
                <a:latin typeface="Consolas" panose="020B0609020204030204" pitchFamily="49" charset="0"/>
              </a:rPr>
              <a:t> main(</a:t>
            </a:r>
            <a:r>
              <a:rPr lang="en-GB" sz="4400" b="0" dirty="0" err="1">
                <a:solidFill>
                  <a:srgbClr val="D4D4D4"/>
                </a:solidFill>
                <a:effectLst/>
                <a:latin typeface="Consolas" panose="020B0609020204030204" pitchFamily="49" charset="0"/>
              </a:rPr>
              <a:t>args</a:t>
            </a:r>
            <a:r>
              <a:rPr lang="en-GB" sz="4400" b="0" dirty="0">
                <a:solidFill>
                  <a:srgbClr val="D4D4D4"/>
                </a:solidFill>
                <a:effectLst/>
                <a:latin typeface="Consolas" panose="020B0609020204030204" pitchFamily="49" charset="0"/>
              </a:rPr>
              <a:t>=</a:t>
            </a:r>
            <a:r>
              <a:rPr lang="en-GB" sz="4400" b="0" dirty="0">
                <a:solidFill>
                  <a:srgbClr val="569CD6"/>
                </a:solidFill>
                <a:effectLst/>
                <a:latin typeface="Consolas" panose="020B0609020204030204" pitchFamily="49" charset="0"/>
              </a:rPr>
              <a:t>None</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rclpy.init</a:t>
            </a:r>
            <a:r>
              <a:rPr lang="en-GB" sz="4400" b="0" dirty="0">
                <a:solidFill>
                  <a:srgbClr val="D4D4D4"/>
                </a:solidFill>
                <a:effectLst/>
                <a:latin typeface="Consolas" panose="020B0609020204030204" pitchFamily="49" charset="0"/>
              </a:rPr>
              <a:t>(</a:t>
            </a:r>
            <a:r>
              <a:rPr lang="en-GB" sz="4400" b="0" dirty="0" err="1">
                <a:solidFill>
                  <a:srgbClr val="D4D4D4"/>
                </a:solidFill>
                <a:effectLst/>
                <a:latin typeface="Consolas" panose="020B0609020204030204" pitchFamily="49" charset="0"/>
              </a:rPr>
              <a:t>args</a:t>
            </a:r>
            <a:r>
              <a:rPr lang="en-GB" sz="4400" b="0" dirty="0">
                <a:solidFill>
                  <a:srgbClr val="D4D4D4"/>
                </a:solidFill>
                <a:effectLst/>
                <a:latin typeface="Consolas" panose="020B0609020204030204" pitchFamily="49" charset="0"/>
              </a:rPr>
              <a:t>=</a:t>
            </a:r>
            <a:r>
              <a:rPr lang="en-GB" sz="4400" b="0" dirty="0" err="1">
                <a:solidFill>
                  <a:srgbClr val="D4D4D4"/>
                </a:solidFill>
                <a:effectLst/>
                <a:latin typeface="Consolas" panose="020B0609020204030204" pitchFamily="49" charset="0"/>
              </a:rPr>
              <a:t>args</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D4D4D4"/>
                </a:solidFill>
                <a:effectLst/>
                <a:latin typeface="Consolas" panose="020B0609020204030204" pitchFamily="49" charset="0"/>
              </a:rPr>
              <a:t>    node = </a:t>
            </a:r>
            <a:r>
              <a:rPr lang="en-GB" sz="4400" b="0" dirty="0" err="1">
                <a:solidFill>
                  <a:srgbClr val="D4D4D4"/>
                </a:solidFill>
                <a:effectLst/>
                <a:latin typeface="Consolas" panose="020B0609020204030204" pitchFamily="49" charset="0"/>
              </a:rPr>
              <a:t>DCMotor</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try</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rclpy.spin</a:t>
            </a:r>
            <a:r>
              <a:rPr lang="en-GB" sz="4400" b="0" dirty="0">
                <a:solidFill>
                  <a:srgbClr val="D4D4D4"/>
                </a:solidFill>
                <a:effectLst/>
                <a:latin typeface="Consolas" panose="020B0609020204030204" pitchFamily="49" charset="0"/>
              </a:rPr>
              <a:t>(node)</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except</a:t>
            </a: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KeyboardInterrupt</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pass</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a:solidFill>
                  <a:srgbClr val="569CD6"/>
                </a:solidFill>
                <a:effectLst/>
                <a:latin typeface="Consolas" panose="020B0609020204030204" pitchFamily="49" charset="0"/>
              </a:rPr>
              <a:t>finally</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node.destroy_node</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a:t>
            </a:r>
            <a:r>
              <a:rPr lang="en-GB" sz="4400" b="0" dirty="0" err="1">
                <a:solidFill>
                  <a:srgbClr val="D4D4D4"/>
                </a:solidFill>
                <a:effectLst/>
                <a:latin typeface="Consolas" panose="020B0609020204030204" pitchFamily="49" charset="0"/>
              </a:rPr>
              <a:t>rclpy.try_shutdown</a:t>
            </a:r>
            <a:r>
              <a:rPr lang="en-GB" sz="4400" b="0" dirty="0">
                <a:solidFill>
                  <a:srgbClr val="D4D4D4"/>
                </a:solidFill>
                <a:effectLst/>
                <a:latin typeface="Consolas" panose="020B0609020204030204" pitchFamily="49" charset="0"/>
              </a:rPr>
              <a:t>()</a:t>
            </a:r>
          </a:p>
          <a:p>
            <a:pPr marL="0" indent="0">
              <a:lnSpc>
                <a:spcPct val="120000"/>
              </a:lnSpc>
              <a:spcBef>
                <a:spcPts val="0"/>
              </a:spcBef>
              <a:buNone/>
            </a:pPr>
            <a:br>
              <a:rPr lang="en-GB" sz="4400" b="0" dirty="0">
                <a:solidFill>
                  <a:srgbClr val="D4D4D4"/>
                </a:solidFill>
                <a:effectLst/>
                <a:latin typeface="Consolas" panose="020B0609020204030204" pitchFamily="49" charset="0"/>
              </a:rPr>
            </a:br>
            <a:r>
              <a:rPr lang="en-GB" sz="4400" b="0" dirty="0">
                <a:solidFill>
                  <a:srgbClr val="6A9955"/>
                </a:solidFill>
                <a:effectLst/>
                <a:latin typeface="Consolas" panose="020B0609020204030204" pitchFamily="49" charset="0"/>
              </a:rPr>
              <a:t>#Execute Node</a:t>
            </a:r>
            <a:endParaRPr lang="en-GB" sz="4400" b="0" dirty="0">
              <a:solidFill>
                <a:srgbClr val="D4D4D4"/>
              </a:solidFill>
              <a:effectLst/>
              <a:latin typeface="Consolas" panose="020B0609020204030204" pitchFamily="49" charset="0"/>
            </a:endParaRPr>
          </a:p>
          <a:p>
            <a:pPr marL="0" indent="0">
              <a:lnSpc>
                <a:spcPct val="120000"/>
              </a:lnSpc>
              <a:spcBef>
                <a:spcPts val="0"/>
              </a:spcBef>
              <a:buNone/>
            </a:pPr>
            <a:r>
              <a:rPr lang="en-GB" sz="4400" b="0" dirty="0">
                <a:solidFill>
                  <a:srgbClr val="569CD6"/>
                </a:solidFill>
                <a:effectLst/>
                <a:latin typeface="Consolas" panose="020B0609020204030204" pitchFamily="49" charset="0"/>
              </a:rPr>
              <a:t>if</a:t>
            </a:r>
            <a:r>
              <a:rPr lang="en-GB" sz="4400" b="0" dirty="0">
                <a:solidFill>
                  <a:srgbClr val="D4D4D4"/>
                </a:solidFill>
                <a:effectLst/>
                <a:latin typeface="Consolas" panose="020B0609020204030204" pitchFamily="49" charset="0"/>
              </a:rPr>
              <a:t> __name__ == </a:t>
            </a:r>
            <a:r>
              <a:rPr lang="en-GB" sz="4400" b="0" dirty="0">
                <a:solidFill>
                  <a:srgbClr val="CE9178"/>
                </a:solidFill>
                <a:effectLst/>
                <a:latin typeface="Consolas" panose="020B0609020204030204" pitchFamily="49" charset="0"/>
              </a:rPr>
              <a:t>'__main__'</a:t>
            </a:r>
            <a:r>
              <a:rPr lang="en-GB" sz="4400" b="0" dirty="0">
                <a:solidFill>
                  <a:srgbClr val="D4D4D4"/>
                </a:solidFill>
                <a:effectLst/>
                <a:latin typeface="Consolas" panose="020B0609020204030204" pitchFamily="49" charset="0"/>
              </a:rPr>
              <a:t>:</a:t>
            </a:r>
          </a:p>
          <a:p>
            <a:pPr marL="0" indent="0">
              <a:lnSpc>
                <a:spcPct val="120000"/>
              </a:lnSpc>
              <a:spcBef>
                <a:spcPts val="0"/>
              </a:spcBef>
              <a:buNone/>
            </a:pPr>
            <a:r>
              <a:rPr lang="en-GB" sz="4400" b="0" dirty="0">
                <a:solidFill>
                  <a:srgbClr val="D4D4D4"/>
                </a:solidFill>
                <a:effectLst/>
                <a:latin typeface="Consolas" panose="020B0609020204030204" pitchFamily="49" charset="0"/>
              </a:rPr>
              <a:t>    main()</a:t>
            </a:r>
          </a:p>
          <a:p>
            <a:pPr marL="0" indent="0">
              <a:lnSpc>
                <a:spcPct val="120000"/>
              </a:lnSpc>
              <a:spcBef>
                <a:spcPts val="0"/>
              </a:spcBef>
              <a:buNone/>
            </a:pPr>
            <a:br>
              <a:rPr lang="en-GB" sz="400" b="0" dirty="0">
                <a:solidFill>
                  <a:srgbClr val="D4D4D4"/>
                </a:solidFill>
                <a:effectLst/>
                <a:latin typeface="Consolas" panose="020B0609020204030204" pitchFamily="49" charset="0"/>
              </a:rPr>
            </a:br>
            <a:endParaRPr lang="en-GB" sz="400" b="0" dirty="0">
              <a:solidFill>
                <a:srgbClr val="D4D4D4"/>
              </a:solidFill>
              <a:effectLst/>
              <a:latin typeface="Consolas" panose="020B0609020204030204" pitchFamily="49" charset="0"/>
            </a:endParaRPr>
          </a:p>
          <a:p>
            <a:pPr marL="0" indent="0">
              <a:lnSpc>
                <a:spcPct val="120000"/>
              </a:lnSpc>
              <a:spcBef>
                <a:spcPts val="0"/>
              </a:spcBef>
              <a:buNone/>
            </a:pPr>
            <a:endParaRPr lang="en-GB" sz="500" dirty="0"/>
          </a:p>
        </p:txBody>
      </p:sp>
      <p:sp>
        <p:nvSpPr>
          <p:cNvPr id="4" name="Slide Number Placeholder 3">
            <a:extLst>
              <a:ext uri="{FF2B5EF4-FFF2-40B4-BE49-F238E27FC236}">
                <a16:creationId xmlns:a16="http://schemas.microsoft.com/office/drawing/2014/main" id="{1E57F3F9-B42D-B424-DA62-3A7D15F49B91}"/>
              </a:ext>
            </a:extLst>
          </p:cNvPr>
          <p:cNvSpPr>
            <a:spLocks noGrp="1"/>
          </p:cNvSpPr>
          <p:nvPr>
            <p:ph type="sldNum" sz="quarter" idx="12"/>
          </p:nvPr>
        </p:nvSpPr>
        <p:spPr/>
        <p:txBody>
          <a:bodyPr/>
          <a:lstStyle/>
          <a:p>
            <a:fld id="{E33F180C-7AC5-428A-9DBB-8DF57BA31570}" type="slidenum">
              <a:rPr lang="en-GB" smtClean="0"/>
              <a:t>78</a:t>
            </a:fld>
            <a:endParaRPr lang="en-GB" dirty="0"/>
          </a:p>
        </p:txBody>
      </p:sp>
      <p:sp>
        <p:nvSpPr>
          <p:cNvPr id="2" name="Title 1">
            <a:extLst>
              <a:ext uri="{FF2B5EF4-FFF2-40B4-BE49-F238E27FC236}">
                <a16:creationId xmlns:a16="http://schemas.microsoft.com/office/drawing/2014/main" id="{CB4BA24E-235E-1890-575A-B430EEC09027}"/>
              </a:ext>
            </a:extLst>
          </p:cNvPr>
          <p:cNvSpPr>
            <a:spLocks noGrp="1"/>
          </p:cNvSpPr>
          <p:nvPr>
            <p:ph type="title"/>
          </p:nvPr>
        </p:nvSpPr>
        <p:spPr/>
        <p:txBody>
          <a:bodyPr/>
          <a:lstStyle/>
          <a:p>
            <a:r>
              <a:rPr lang="en-GB" dirty="0"/>
              <a:t>dc_motor.py</a:t>
            </a:r>
          </a:p>
        </p:txBody>
      </p:sp>
    </p:spTree>
    <p:extLst>
      <p:ext uri="{BB962C8B-B14F-4D97-AF65-F5344CB8AC3E}">
        <p14:creationId xmlns:p14="http://schemas.microsoft.com/office/powerpoint/2010/main" val="2312009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436694-A96E-CF04-6A4C-F2DA8B64B0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6AE1C-28CE-FEDF-D255-541E3F8F8686}"/>
              </a:ext>
            </a:extLst>
          </p:cNvPr>
          <p:cNvSpPr>
            <a:spLocks noGrp="1"/>
          </p:cNvSpPr>
          <p:nvPr>
            <p:ph sz="half" idx="1"/>
          </p:nvPr>
        </p:nvSpPr>
        <p:spPr>
          <a:xfrm>
            <a:off x="1" y="1362075"/>
            <a:ext cx="6572732" cy="5505450"/>
          </a:xfrm>
          <a:solidFill>
            <a:schemeClr val="tx2">
              <a:lumMod val="50000"/>
            </a:schemeClr>
          </a:solidFill>
        </p:spPr>
        <p:txBody>
          <a:bodyPr>
            <a:noAutofit/>
          </a:bodyPr>
          <a:lstStyle/>
          <a:p>
            <a:pPr marL="0" indent="0">
              <a:lnSpc>
                <a:spcPct val="100000"/>
              </a:lnSpc>
              <a:spcBef>
                <a:spcPts val="0"/>
              </a:spcBef>
              <a:buNone/>
            </a:pPr>
            <a:r>
              <a:rPr lang="en-GB" sz="1200" b="0" dirty="0">
                <a:solidFill>
                  <a:srgbClr val="6A9955"/>
                </a:solidFill>
                <a:effectLst/>
                <a:latin typeface="Consolas" panose="020B0609020204030204" pitchFamily="49" charset="0"/>
              </a:rPr>
              <a:t># Imports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rclpy.node</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Node</a:t>
            </a:r>
          </a:p>
          <a:p>
            <a:pPr marL="0" indent="0">
              <a:lnSpc>
                <a:spcPct val="100000"/>
              </a:lnSpc>
              <a:spcBef>
                <a:spcPts val="0"/>
              </a:spcBef>
              <a:buNone/>
            </a:pP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numpy</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as</a:t>
            </a:r>
            <a:r>
              <a:rPr lang="en-GB" sz="1200" b="0" dirty="0">
                <a:solidFill>
                  <a:srgbClr val="D4D4D4"/>
                </a:solidFill>
                <a:effectLst/>
                <a:latin typeface="Consolas" panose="020B0609020204030204" pitchFamily="49" charset="0"/>
              </a:rPr>
              <a:t> np</a:t>
            </a:r>
          </a:p>
          <a:p>
            <a:pPr marL="0" indent="0">
              <a:lnSpc>
                <a:spcPct val="10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std_msgs.msg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Float32</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6A9955"/>
                </a:solidFill>
                <a:effectLst/>
                <a:latin typeface="Consolas" panose="020B0609020204030204" pitchFamily="49" charset="0"/>
              </a:rPr>
              <a:t>#Class Definition</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569CD6"/>
                </a:solidFill>
                <a:effectLst/>
                <a:latin typeface="Consolas" panose="020B0609020204030204" pitchFamily="49" charset="0"/>
              </a:rPr>
              <a:t>class</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SetPointPublisher</a:t>
            </a:r>
            <a:r>
              <a:rPr lang="en-GB" sz="1200" b="0" dirty="0">
                <a:solidFill>
                  <a:srgbClr val="D4D4D4"/>
                </a:solidFill>
                <a:effectLst/>
                <a:latin typeface="Consolas" panose="020B0609020204030204" pitchFamily="49" charset="0"/>
              </a:rPr>
              <a:t>(Node):</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__</a:t>
            </a:r>
            <a:r>
              <a:rPr lang="en-GB" sz="1200" b="0" dirty="0" err="1">
                <a:solidFill>
                  <a:srgbClr val="D4D4D4"/>
                </a:solidFill>
                <a:effectLst/>
                <a:latin typeface="Consolas" panose="020B0609020204030204" pitchFamily="49" charset="0"/>
              </a:rPr>
              <a:t>init</a:t>
            </a:r>
            <a:r>
              <a:rPr lang="en-GB" sz="1200" b="0" dirty="0">
                <a:solidFill>
                  <a:srgbClr val="D4D4D4"/>
                </a:solidFill>
                <a:effectLst/>
                <a:latin typeface="Consolas" panose="020B0609020204030204" pitchFamily="49" charset="0"/>
              </a:rPr>
              <a:t>__(self):</a:t>
            </a:r>
          </a:p>
          <a:p>
            <a:pPr marL="0" indent="0">
              <a:lnSpc>
                <a:spcPct val="100000"/>
              </a:lnSpc>
              <a:spcBef>
                <a:spcPts val="0"/>
              </a:spcBef>
              <a:buNone/>
            </a:pPr>
            <a:r>
              <a:rPr lang="en-GB" sz="1200" b="0" dirty="0">
                <a:solidFill>
                  <a:srgbClr val="D4D4D4"/>
                </a:solidFill>
                <a:effectLst/>
                <a:latin typeface="Consolas" panose="020B0609020204030204" pitchFamily="49" charset="0"/>
              </a:rPr>
              <a:t>        super().__</a:t>
            </a:r>
            <a:r>
              <a:rPr lang="en-GB" sz="1200" b="0" dirty="0" err="1">
                <a:solidFill>
                  <a:srgbClr val="D4D4D4"/>
                </a:solidFill>
                <a:effectLst/>
                <a:latin typeface="Consolas" panose="020B0609020204030204" pitchFamily="49" charset="0"/>
              </a:rPr>
              <a:t>init</a:t>
            </a:r>
            <a:r>
              <a:rPr lang="en-GB" sz="1200" b="0" dirty="0">
                <a:solidFill>
                  <a:srgbClr val="D4D4D4"/>
                </a:solidFill>
                <a:effectLst/>
                <a:latin typeface="Consolas" panose="020B0609020204030204" pitchFamily="49" charset="0"/>
              </a:rPr>
              <a:t>__(</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set_point_node</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Retrieve sine wave parameters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.amplitude</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2.0</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.omega</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1.0</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#Create a publisher and timer for the signal</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.signal_publisher</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.create_publisher</a:t>
            </a:r>
            <a:r>
              <a:rPr lang="en-GB" sz="1200" b="0" dirty="0">
                <a:solidFill>
                  <a:srgbClr val="D4D4D4"/>
                </a:solidFill>
                <a:effectLst/>
                <a:latin typeface="Consolas" panose="020B0609020204030204" pitchFamily="49" charset="0"/>
              </a:rPr>
              <a:t>(Float32,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motor_input_u</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r>
              <a:rPr lang="en-GB" sz="1200" b="0" dirty="0">
                <a:solidFill>
                  <a:srgbClr val="B5CEA8"/>
                </a:solidFill>
                <a:effectLst/>
                <a:latin typeface="Consolas" panose="020B0609020204030204" pitchFamily="49" charset="0"/>
              </a:rPr>
              <a:t>10</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timer_period</a:t>
            </a:r>
            <a:r>
              <a:rPr lang="en-GB" sz="1200" b="0" dirty="0">
                <a:solidFill>
                  <a:srgbClr val="D4D4D4"/>
                </a:solidFill>
                <a:effectLst/>
                <a:latin typeface="Consolas" panose="020B0609020204030204" pitchFamily="49" charset="0"/>
              </a:rPr>
              <a:t> = </a:t>
            </a:r>
            <a:r>
              <a:rPr lang="en-GB" sz="1200" b="0" dirty="0">
                <a:solidFill>
                  <a:srgbClr val="B5CEA8"/>
                </a:solidFill>
                <a:effectLst/>
                <a:latin typeface="Consolas" panose="020B0609020204030204" pitchFamily="49" charset="0"/>
              </a:rPr>
              <a:t>0.1</a:t>
            </a: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#seconds</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.timer</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.create_timer</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timer_period</a:t>
            </a: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.timer_cb</a:t>
            </a:r>
            <a:r>
              <a:rPr lang="en-GB" sz="1200" b="0" dirty="0">
                <a:solidFill>
                  <a:srgbClr val="D4D4D4"/>
                </a:solidFill>
                <a:effectLst/>
                <a:latin typeface="Consolas" panose="020B0609020204030204" pitchFamily="49" charset="0"/>
              </a:rPr>
              <a:t>)</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#Create a messages and variables to be used</a:t>
            </a:r>
            <a:endParaRPr lang="en-GB" sz="1200" b="0" dirty="0">
              <a:solidFill>
                <a:srgbClr val="D4D4D4"/>
              </a:solidFill>
              <a:effectLst/>
              <a:latin typeface="Consolas" panose="020B0609020204030204" pitchFamily="49" charset="0"/>
            </a:endParaRP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.signal_msg</a:t>
            </a:r>
            <a:r>
              <a:rPr lang="en-GB" sz="1200" b="0" dirty="0">
                <a:solidFill>
                  <a:srgbClr val="D4D4D4"/>
                </a:solidFill>
                <a:effectLst/>
                <a:latin typeface="Consolas" panose="020B0609020204030204" pitchFamily="49" charset="0"/>
              </a:rPr>
              <a:t> = Float32()</a:t>
            </a:r>
          </a:p>
          <a:p>
            <a:pPr marL="0" indent="0">
              <a:lnSpc>
                <a:spcPct val="100000"/>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.start_time</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.get_clock</a:t>
            </a:r>
            <a:r>
              <a:rPr lang="en-GB" sz="1200" b="0" dirty="0">
                <a:solidFill>
                  <a:srgbClr val="D4D4D4"/>
                </a:solidFill>
                <a:effectLst/>
                <a:latin typeface="Consolas" panose="020B0609020204030204" pitchFamily="49" charset="0"/>
              </a:rPr>
              <a:t>().now()</a:t>
            </a:r>
          </a:p>
          <a:p>
            <a:pPr marL="0" indent="0">
              <a:lnSpc>
                <a:spcPct val="10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.get_logger</a:t>
            </a:r>
            <a:r>
              <a:rPr lang="en-GB" sz="1200" b="0" dirty="0">
                <a:solidFill>
                  <a:srgbClr val="D4D4D4"/>
                </a:solidFill>
                <a:effectLst/>
                <a:latin typeface="Consolas" panose="020B0609020204030204" pitchFamily="49" charset="0"/>
              </a:rPr>
              <a:t>().info(</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SetPoint</a:t>
            </a:r>
            <a:r>
              <a:rPr lang="en-GB" sz="1200" b="0" dirty="0">
                <a:solidFill>
                  <a:srgbClr val="CE9178"/>
                </a:solidFill>
                <a:effectLst/>
                <a:latin typeface="Consolas" panose="020B0609020204030204" pitchFamily="49" charset="0"/>
              </a:rPr>
              <a:t> Node Started \U0001F680"</a:t>
            </a:r>
            <a:r>
              <a:rPr lang="en-GB" sz="1200" b="0" dirty="0">
                <a:solidFill>
                  <a:srgbClr val="D4D4D4"/>
                </a:solidFill>
                <a:effectLst/>
                <a:latin typeface="Consolas" panose="020B0609020204030204" pitchFamily="49" charset="0"/>
              </a:rPr>
              <a:t>)</a:t>
            </a:r>
          </a:p>
        </p:txBody>
      </p:sp>
      <p:sp>
        <p:nvSpPr>
          <p:cNvPr id="11" name="Content Placeholder 10">
            <a:extLst>
              <a:ext uri="{FF2B5EF4-FFF2-40B4-BE49-F238E27FC236}">
                <a16:creationId xmlns:a16="http://schemas.microsoft.com/office/drawing/2014/main" id="{8EAD5715-904E-CE10-D586-BF6BF41DA7B3}"/>
              </a:ext>
            </a:extLst>
          </p:cNvPr>
          <p:cNvSpPr>
            <a:spLocks noGrp="1"/>
          </p:cNvSpPr>
          <p:nvPr>
            <p:ph sz="half" idx="2"/>
          </p:nvPr>
        </p:nvSpPr>
        <p:spPr>
          <a:xfrm>
            <a:off x="6858000" y="1362075"/>
            <a:ext cx="5181600" cy="5505450"/>
          </a:xfrm>
          <a:solidFill>
            <a:schemeClr val="tx2">
              <a:lumMod val="50000"/>
            </a:schemeClr>
          </a:solidFill>
        </p:spPr>
        <p:txBody>
          <a:bodyPr>
            <a:normAutofit/>
          </a:bodyPr>
          <a:lstStyle/>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Timer Callback: Generate and Publish Sine Wave Signal</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timer_cb</a:t>
            </a:r>
            <a:r>
              <a:rPr lang="en-GB" sz="1200" b="0" dirty="0">
                <a:solidFill>
                  <a:srgbClr val="D4D4D4"/>
                </a:solidFill>
                <a:effectLst/>
                <a:latin typeface="Consolas" panose="020B0609020204030204" pitchFamily="49" charset="0"/>
              </a:rPr>
              <a:t>(self):</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#Calculate elapsed time</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elapsed_time</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.get_clock</a:t>
            </a:r>
            <a:r>
              <a:rPr lang="en-GB" sz="1200" b="0" dirty="0">
                <a:solidFill>
                  <a:srgbClr val="D4D4D4"/>
                </a:solidFill>
                <a:effectLst/>
                <a:latin typeface="Consolas" panose="020B0609020204030204" pitchFamily="49" charset="0"/>
              </a:rPr>
              <a:t>().now()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.start_time</a:t>
            </a:r>
            <a:r>
              <a:rPr lang="en-GB" sz="1200" b="0" dirty="0">
                <a:solidFill>
                  <a:srgbClr val="D4D4D4"/>
                </a:solidFill>
                <a:effectLst/>
                <a:latin typeface="Consolas" panose="020B0609020204030204" pitchFamily="49" charset="0"/>
              </a:rPr>
              <a:t>).nanoseconds/</a:t>
            </a:r>
            <a:r>
              <a:rPr lang="en-GB" sz="1200" b="0" dirty="0">
                <a:solidFill>
                  <a:srgbClr val="B5CEA8"/>
                </a:solidFill>
                <a:effectLst/>
                <a:latin typeface="Consolas" panose="020B0609020204030204" pitchFamily="49" charset="0"/>
              </a:rPr>
              <a:t>1e9</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Generate sine wave signal</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.signal_msg.data</a:t>
            </a:r>
            <a:r>
              <a:rPr lang="en-GB" sz="1200" b="0" dirty="0">
                <a:solidFill>
                  <a:srgbClr val="D4D4D4"/>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.amplitude</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np.sin</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.omega</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elapsed_time</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6A9955"/>
                </a:solidFill>
                <a:effectLst/>
                <a:latin typeface="Consolas" panose="020B0609020204030204" pitchFamily="49" charset="0"/>
              </a:rPr>
              <a:t># Publish the signal</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.signal_publisher.publish</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self</a:t>
            </a:r>
            <a:r>
              <a:rPr lang="en-GB" sz="1200" b="0" dirty="0" err="1">
                <a:solidFill>
                  <a:srgbClr val="D4D4D4"/>
                </a:solidFill>
                <a:effectLst/>
                <a:latin typeface="Consolas" panose="020B0609020204030204" pitchFamily="49" charset="0"/>
              </a:rPr>
              <a:t>.signal_msg</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6A9955"/>
                </a:solidFill>
                <a:effectLst/>
                <a:latin typeface="Consolas" panose="020B0609020204030204" pitchFamily="49" charset="0"/>
              </a:rPr>
              <a:t>#Main</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main(</a:t>
            </a:r>
            <a:r>
              <a:rPr lang="en-GB" sz="1200" b="0" dirty="0" err="1">
                <a:solidFill>
                  <a:srgbClr val="D4D4D4"/>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None</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rclpy.init</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args</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set_point</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SetPointPublisher</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try</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rclpy.spin</a:t>
            </a:r>
            <a:r>
              <a:rPr lang="en-GB" sz="1200" b="0" dirty="0">
                <a:solidFill>
                  <a:srgbClr val="D4D4D4"/>
                </a:solidFill>
                <a:effectLst/>
                <a:latin typeface="Consolas" panose="020B0609020204030204" pitchFamily="49" charset="0"/>
              </a:rPr>
              <a:t>(</a:t>
            </a:r>
            <a:r>
              <a:rPr lang="en-GB" sz="1200" b="0" dirty="0" err="1">
                <a:solidFill>
                  <a:srgbClr val="D4D4D4"/>
                </a:solidFill>
                <a:effectLst/>
                <a:latin typeface="Consolas" panose="020B0609020204030204" pitchFamily="49" charset="0"/>
              </a:rPr>
              <a:t>set_point</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except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KeyboardInterrupt</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pass</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finally</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set_point.destroy_node</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rclpy.try_shutdown</a:t>
            </a:r>
            <a:r>
              <a:rPr lang="en-GB" sz="1200" b="0" dirty="0">
                <a:solidFill>
                  <a:srgbClr val="D4D4D4"/>
                </a:solidFill>
                <a:effectLst/>
                <a:latin typeface="Consolas" panose="020B0609020204030204" pitchFamily="49" charset="0"/>
              </a:rPr>
              <a:t>()</a:t>
            </a:r>
          </a:p>
          <a:p>
            <a:pPr marL="0" indent="0">
              <a:lnSpc>
                <a:spcPts val="1425"/>
              </a:lnSpc>
              <a:spcBef>
                <a:spcPts val="0"/>
              </a:spcBef>
              <a:buNone/>
            </a:pPr>
            <a:br>
              <a:rPr lang="en-GB" sz="1200" b="0" dirty="0">
                <a:solidFill>
                  <a:srgbClr val="D4D4D4"/>
                </a:solidFill>
                <a:effectLst/>
                <a:latin typeface="Consolas" panose="020B0609020204030204" pitchFamily="49" charset="0"/>
              </a:rPr>
            </a:br>
            <a:r>
              <a:rPr lang="en-GB" sz="1200" b="0" dirty="0">
                <a:solidFill>
                  <a:srgbClr val="6A9955"/>
                </a:solidFill>
                <a:effectLst/>
                <a:latin typeface="Consolas" panose="020B0609020204030204" pitchFamily="49" charset="0"/>
              </a:rPr>
              <a:t>#Execute Node</a:t>
            </a:r>
            <a:endParaRPr lang="en-GB" sz="1200" b="0" dirty="0">
              <a:solidFill>
                <a:srgbClr val="D4D4D4"/>
              </a:solidFill>
              <a:effectLst/>
              <a:latin typeface="Consolas" panose="020B0609020204030204" pitchFamily="49" charset="0"/>
            </a:endParaRPr>
          </a:p>
          <a:p>
            <a:pPr marL="0" indent="0">
              <a:lnSpc>
                <a:spcPts val="1425"/>
              </a:lnSpc>
              <a:spcBef>
                <a:spcPts val="0"/>
              </a:spcBef>
              <a:buNone/>
            </a:pPr>
            <a:r>
              <a:rPr lang="en-GB" sz="1200" b="0" dirty="0">
                <a:solidFill>
                  <a:srgbClr val="569CD6"/>
                </a:solidFill>
                <a:effectLst/>
                <a:latin typeface="Consolas" panose="020B0609020204030204" pitchFamily="49" charset="0"/>
              </a:rPr>
              <a:t>if</a:t>
            </a:r>
            <a:r>
              <a:rPr lang="en-GB" sz="1200" b="0" dirty="0">
                <a:solidFill>
                  <a:srgbClr val="D4D4D4"/>
                </a:solidFill>
                <a:effectLst/>
                <a:latin typeface="Consolas" panose="020B0609020204030204" pitchFamily="49" charset="0"/>
              </a:rPr>
              <a:t> __name__ == </a:t>
            </a:r>
            <a:r>
              <a:rPr lang="en-GB" sz="1200" b="0" dirty="0">
                <a:solidFill>
                  <a:srgbClr val="CE9178"/>
                </a:solidFill>
                <a:effectLst/>
                <a:latin typeface="Consolas" panose="020B0609020204030204" pitchFamily="49" charset="0"/>
              </a:rPr>
              <a:t>'__main__'</a:t>
            </a:r>
            <a:r>
              <a:rPr lang="en-GB" sz="1200" b="0" dirty="0">
                <a:solidFill>
                  <a:srgbClr val="D4D4D4"/>
                </a:solidFill>
                <a:effectLst/>
                <a:latin typeface="Consolas" panose="020B0609020204030204" pitchFamily="49" charset="0"/>
              </a:rPr>
              <a:t>:</a:t>
            </a:r>
          </a:p>
          <a:p>
            <a:pPr marL="0" indent="0">
              <a:lnSpc>
                <a:spcPts val="1425"/>
              </a:lnSpc>
              <a:spcBef>
                <a:spcPts val="0"/>
              </a:spcBef>
              <a:buNone/>
            </a:pPr>
            <a:r>
              <a:rPr lang="en-GB" sz="1200" b="0" dirty="0">
                <a:solidFill>
                  <a:srgbClr val="D4D4D4"/>
                </a:solidFill>
                <a:effectLst/>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86AF005F-6737-CE83-1904-DF60CDD11A13}"/>
              </a:ext>
            </a:extLst>
          </p:cNvPr>
          <p:cNvSpPr>
            <a:spLocks noGrp="1"/>
          </p:cNvSpPr>
          <p:nvPr>
            <p:ph type="sldNum" sz="quarter" idx="12"/>
          </p:nvPr>
        </p:nvSpPr>
        <p:spPr/>
        <p:txBody>
          <a:bodyPr/>
          <a:lstStyle/>
          <a:p>
            <a:fld id="{E33F180C-7AC5-428A-9DBB-8DF57BA31570}" type="slidenum">
              <a:rPr lang="en-GB" smtClean="0"/>
              <a:t>79</a:t>
            </a:fld>
            <a:endParaRPr lang="en-GB" dirty="0"/>
          </a:p>
        </p:txBody>
      </p:sp>
      <p:sp>
        <p:nvSpPr>
          <p:cNvPr id="2" name="Title 1">
            <a:extLst>
              <a:ext uri="{FF2B5EF4-FFF2-40B4-BE49-F238E27FC236}">
                <a16:creationId xmlns:a16="http://schemas.microsoft.com/office/drawing/2014/main" id="{7E6E8047-F4E0-3D16-97C1-1E8AD10853E7}"/>
              </a:ext>
            </a:extLst>
          </p:cNvPr>
          <p:cNvSpPr>
            <a:spLocks noGrp="1"/>
          </p:cNvSpPr>
          <p:nvPr>
            <p:ph type="title"/>
          </p:nvPr>
        </p:nvSpPr>
        <p:spPr/>
        <p:txBody>
          <a:bodyPr/>
          <a:lstStyle/>
          <a:p>
            <a:r>
              <a:rPr lang="en-GB" dirty="0"/>
              <a:t>set_point.py</a:t>
            </a:r>
          </a:p>
        </p:txBody>
      </p:sp>
    </p:spTree>
    <p:extLst>
      <p:ext uri="{BB962C8B-B14F-4D97-AF65-F5344CB8AC3E}">
        <p14:creationId xmlns:p14="http://schemas.microsoft.com/office/powerpoint/2010/main" val="325956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5E3D8-3D1B-BDD2-5F1E-85CFA49A8A3E}"/>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C8E4B-73BB-2F07-B580-C3FC364AF368}"/>
              </a:ext>
            </a:extLst>
          </p:cNvPr>
          <p:cNvSpPr>
            <a:spLocks noGrp="1"/>
          </p:cNvSpPr>
          <p:nvPr>
            <p:ph sz="half" idx="1"/>
          </p:nvPr>
        </p:nvSpPr>
        <p:spPr>
          <a:xfrm>
            <a:off x="838200" y="1557057"/>
            <a:ext cx="5181600" cy="4799293"/>
          </a:xfrm>
        </p:spPr>
        <p:txBody>
          <a:bodyPr>
            <a:normAutofit/>
          </a:bodyPr>
          <a:lstStyle/>
          <a:p>
            <a:pPr marL="0" indent="0">
              <a:lnSpc>
                <a:spcPct val="150000"/>
              </a:lnSpc>
              <a:buNone/>
            </a:pPr>
            <a:r>
              <a:rPr lang="en-GB" sz="1800" dirty="0">
                <a:latin typeface="Nexa-Bold" panose="01000000000000000000" pitchFamily="2" charset="0"/>
              </a:rPr>
              <a:t>Instructions</a:t>
            </a:r>
            <a:endParaRPr lang="en-GB" sz="1800" dirty="0"/>
          </a:p>
          <a:p>
            <a:pPr>
              <a:lnSpc>
                <a:spcPct val="150000"/>
              </a:lnSpc>
            </a:pPr>
            <a:r>
              <a:rPr lang="en-GB" sz="1800" dirty="0"/>
              <a:t>Compile the package using </a:t>
            </a:r>
            <a:r>
              <a:rPr lang="en-GB" sz="1800" dirty="0" err="1"/>
              <a:t>colcon</a:t>
            </a:r>
            <a:endParaRPr lang="en-GB" sz="1800" dirty="0"/>
          </a:p>
          <a:p>
            <a:pPr>
              <a:lnSpc>
                <a:spcPct val="150000"/>
              </a:lnSpc>
            </a:pPr>
            <a:endParaRPr lang="en-GB" sz="1800" dirty="0"/>
          </a:p>
          <a:p>
            <a:pPr>
              <a:lnSpc>
                <a:spcPct val="150000"/>
              </a:lnSpc>
            </a:pPr>
            <a:endParaRPr lang="en-GB" sz="1800" dirty="0"/>
          </a:p>
          <a:p>
            <a:pPr>
              <a:lnSpc>
                <a:spcPct val="150000"/>
              </a:lnSpc>
            </a:pPr>
            <a:r>
              <a:rPr lang="en-GB" sz="1800" dirty="0"/>
              <a:t>Launch the package</a:t>
            </a:r>
          </a:p>
          <a:p>
            <a:pPr>
              <a:lnSpc>
                <a:spcPct val="150000"/>
              </a:lnSpc>
            </a:pPr>
            <a:endParaRPr lang="en-GB" sz="1800" dirty="0"/>
          </a:p>
          <a:p>
            <a:pPr>
              <a:lnSpc>
                <a:spcPct val="150000"/>
              </a:lnSpc>
            </a:pPr>
            <a:r>
              <a:rPr lang="en-GB" sz="1800" dirty="0"/>
              <a:t>Open two terminals run the </a:t>
            </a:r>
            <a:r>
              <a:rPr lang="en-GB" sz="1800" dirty="0" err="1"/>
              <a:t>rqt_graph</a:t>
            </a:r>
            <a:r>
              <a:rPr lang="en-GB" sz="1800" dirty="0"/>
              <a:t> and the </a:t>
            </a:r>
            <a:r>
              <a:rPr lang="en-GB" sz="1800" dirty="0" err="1"/>
              <a:t>rqt_plot</a:t>
            </a:r>
            <a:endParaRPr lang="en-GB" sz="1800" dirty="0"/>
          </a:p>
          <a:p>
            <a:pPr>
              <a:lnSpc>
                <a:spcPct val="150000"/>
              </a:lnSpc>
            </a:pPr>
            <a:endParaRPr lang="en-GB" sz="1800" dirty="0"/>
          </a:p>
        </p:txBody>
      </p:sp>
      <p:sp>
        <p:nvSpPr>
          <p:cNvPr id="2" name="Content Placeholder 1">
            <a:extLst>
              <a:ext uri="{FF2B5EF4-FFF2-40B4-BE49-F238E27FC236}">
                <a16:creationId xmlns:a16="http://schemas.microsoft.com/office/drawing/2014/main" id="{1FBF6BEF-8B9D-B398-0CD4-A0199CD210EE}"/>
              </a:ext>
            </a:extLst>
          </p:cNvPr>
          <p:cNvSpPr>
            <a:spLocks noGrp="1"/>
          </p:cNvSpPr>
          <p:nvPr>
            <p:ph sz="half" idx="2"/>
          </p:nvPr>
        </p:nvSpPr>
        <p:spPr>
          <a:xfrm>
            <a:off x="6172200" y="1557057"/>
            <a:ext cx="5181600" cy="5180203"/>
          </a:xfrm>
        </p:spPr>
        <p:txBody>
          <a:bodyPr>
            <a:normAutofit/>
          </a:bodyPr>
          <a:lstStyle/>
          <a:p>
            <a:pPr marL="0" indent="0">
              <a:lnSpc>
                <a:spcPct val="150000"/>
              </a:lnSpc>
              <a:buNone/>
            </a:pPr>
            <a:r>
              <a:rPr lang="en-GB" sz="1800" dirty="0">
                <a:latin typeface="Nexa-Bold" panose="01000000000000000000" pitchFamily="2" charset="0"/>
              </a:rPr>
              <a:t>Results</a:t>
            </a:r>
            <a:endParaRPr lang="en-GB" sz="1800" dirty="0"/>
          </a:p>
          <a:p>
            <a:pPr>
              <a:lnSpc>
                <a:spcPct val="150000"/>
              </a:lnSpc>
            </a:pPr>
            <a:r>
              <a:rPr lang="en-GB" sz="1800" dirty="0"/>
              <a:t>If everything goes well, you should see the following</a:t>
            </a:r>
          </a:p>
          <a:p>
            <a:pPr>
              <a:lnSpc>
                <a:spcPct val="150000"/>
              </a:lnSpc>
            </a:pPr>
            <a:endParaRPr lang="en-GB" sz="1800" dirty="0"/>
          </a:p>
          <a:p>
            <a:pPr>
              <a:lnSpc>
                <a:spcPct val="150000"/>
              </a:lnSpc>
            </a:pPr>
            <a:endParaRPr lang="en-GB" sz="1800" dirty="0"/>
          </a:p>
          <a:p>
            <a:pPr>
              <a:lnSpc>
                <a:spcPct val="150000"/>
              </a:lnSpc>
            </a:pPr>
            <a:endParaRPr lang="en-GB" sz="1800" dirty="0"/>
          </a:p>
          <a:p>
            <a:pPr>
              <a:lnSpc>
                <a:spcPct val="150000"/>
              </a:lnSpc>
            </a:pPr>
            <a:endParaRPr lang="en-GB" sz="1800" dirty="0"/>
          </a:p>
          <a:p>
            <a:pPr>
              <a:lnSpc>
                <a:spcPct val="150000"/>
              </a:lnSpc>
            </a:pPr>
            <a:r>
              <a:rPr lang="en-GB" sz="1800" dirty="0"/>
              <a:t>Check the published topics</a:t>
            </a:r>
          </a:p>
          <a:p>
            <a:pPr>
              <a:lnSpc>
                <a:spcPct val="150000"/>
              </a:lnSpc>
            </a:pPr>
            <a:endParaRPr lang="en-GB" sz="1800" dirty="0"/>
          </a:p>
        </p:txBody>
      </p:sp>
      <p:sp>
        <p:nvSpPr>
          <p:cNvPr id="8" name="Slide Number Placeholder 7">
            <a:extLst>
              <a:ext uri="{FF2B5EF4-FFF2-40B4-BE49-F238E27FC236}">
                <a16:creationId xmlns:a16="http://schemas.microsoft.com/office/drawing/2014/main" id="{D552B0D4-62B5-0B00-32F3-70F2F7AE3B77}"/>
              </a:ext>
            </a:extLst>
          </p:cNvPr>
          <p:cNvSpPr>
            <a:spLocks noGrp="1"/>
          </p:cNvSpPr>
          <p:nvPr>
            <p:ph type="sldNum" sz="quarter" idx="12"/>
          </p:nvPr>
        </p:nvSpPr>
        <p:spPr/>
        <p:txBody>
          <a:bodyPr/>
          <a:lstStyle/>
          <a:p>
            <a:fld id="{E33F180C-7AC5-428A-9DBB-8DF57BA31570}" type="slidenum">
              <a:rPr lang="en-GB" smtClean="0"/>
              <a:t>8</a:t>
            </a:fld>
            <a:endParaRPr lang="en-GB" dirty="0"/>
          </a:p>
        </p:txBody>
      </p:sp>
      <p:sp>
        <p:nvSpPr>
          <p:cNvPr id="5" name="Title 4">
            <a:extLst>
              <a:ext uri="{FF2B5EF4-FFF2-40B4-BE49-F238E27FC236}">
                <a16:creationId xmlns:a16="http://schemas.microsoft.com/office/drawing/2014/main" id="{60B00E49-6322-C2AD-1C58-8ED2E3AB1B1D}"/>
              </a:ext>
            </a:extLst>
          </p:cNvPr>
          <p:cNvSpPr>
            <a:spLocks noGrp="1"/>
          </p:cNvSpPr>
          <p:nvPr>
            <p:ph type="title"/>
          </p:nvPr>
        </p:nvSpPr>
        <p:spPr/>
        <p:txBody>
          <a:bodyPr/>
          <a:lstStyle/>
          <a:p>
            <a:r>
              <a:rPr lang="en-US" dirty="0"/>
              <a:t>Activity 1 – ROS Namespaces</a:t>
            </a:r>
            <a:endParaRPr lang="en-GB" dirty="0"/>
          </a:p>
        </p:txBody>
      </p:sp>
      <p:sp>
        <p:nvSpPr>
          <p:cNvPr id="3" name="Rectangle 3">
            <a:extLst>
              <a:ext uri="{FF2B5EF4-FFF2-40B4-BE49-F238E27FC236}">
                <a16:creationId xmlns:a16="http://schemas.microsoft.com/office/drawing/2014/main" id="{7A529944-DD83-9C7E-753D-D15F003EF739}"/>
              </a:ext>
            </a:extLst>
          </p:cNvPr>
          <p:cNvSpPr>
            <a:spLocks noChangeArrowheads="1"/>
          </p:cNvSpPr>
          <p:nvPr/>
        </p:nvSpPr>
        <p:spPr bwMode="auto">
          <a:xfrm>
            <a:off x="838200" y="2789493"/>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colcon</a:t>
            </a:r>
            <a:r>
              <a:rPr lang="en-US" altLang="en-US" sz="16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source install/</a:t>
            </a:r>
            <a:r>
              <a:rPr lang="en-US" altLang="en-US" sz="1600" dirty="0" err="1">
                <a:solidFill>
                  <a:srgbClr val="333333"/>
                </a:solidFill>
                <a:latin typeface="Consolas" panose="020B0609020204030204" pitchFamily="49" charset="0"/>
              </a:rPr>
              <a:t>setup.bash</a:t>
            </a:r>
            <a:endParaRPr lang="en-US" altLang="en-US" sz="1600" dirty="0">
              <a:solidFill>
                <a:srgbClr val="333333"/>
              </a:solidFill>
              <a:latin typeface="Consolas" panose="020B0609020204030204" pitchFamily="49" charset="0"/>
            </a:endParaRPr>
          </a:p>
        </p:txBody>
      </p:sp>
      <p:sp>
        <p:nvSpPr>
          <p:cNvPr id="7" name="Rectangle 3">
            <a:extLst>
              <a:ext uri="{FF2B5EF4-FFF2-40B4-BE49-F238E27FC236}">
                <a16:creationId xmlns:a16="http://schemas.microsoft.com/office/drawing/2014/main" id="{E876CA00-67FC-F388-504F-E81467C4BDEE}"/>
              </a:ext>
            </a:extLst>
          </p:cNvPr>
          <p:cNvSpPr>
            <a:spLocks noChangeArrowheads="1"/>
          </p:cNvSpPr>
          <p:nvPr/>
        </p:nvSpPr>
        <p:spPr bwMode="auto">
          <a:xfrm>
            <a:off x="838200" y="4435889"/>
            <a:ext cx="518160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launch </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 motor_launch.py</a:t>
            </a:r>
            <a:endParaRPr lang="en-US" altLang="en-US" sz="1600" dirty="0">
              <a:solidFill>
                <a:srgbClr val="333333"/>
              </a:solidFill>
              <a:latin typeface="Consolas" panose="020B0609020204030204" pitchFamily="49" charset="0"/>
            </a:endParaRPr>
          </a:p>
        </p:txBody>
      </p:sp>
      <p:sp>
        <p:nvSpPr>
          <p:cNvPr id="9" name="Rectangle 3">
            <a:extLst>
              <a:ext uri="{FF2B5EF4-FFF2-40B4-BE49-F238E27FC236}">
                <a16:creationId xmlns:a16="http://schemas.microsoft.com/office/drawing/2014/main" id="{DEA964F1-E49B-1922-E58E-733DFB6DB6E9}"/>
              </a:ext>
            </a:extLst>
          </p:cNvPr>
          <p:cNvSpPr>
            <a:spLocks noChangeArrowheads="1"/>
          </p:cNvSpPr>
          <p:nvPr/>
        </p:nvSpPr>
        <p:spPr bwMode="auto">
          <a:xfrm>
            <a:off x="838200" y="5731289"/>
            <a:ext cx="518160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run </a:t>
            </a:r>
            <a:r>
              <a:rPr lang="en-GB" altLang="en-US" sz="1600" dirty="0" err="1">
                <a:solidFill>
                  <a:srgbClr val="333333"/>
                </a:solidFill>
                <a:latin typeface="Consolas" panose="020B0609020204030204" pitchFamily="49" charset="0"/>
              </a:rPr>
              <a:t>rqt_plot</a:t>
            </a: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rqt_plot</a:t>
            </a:r>
            <a:endParaRPr lang="en-US" altLang="en-US" sz="1600" dirty="0">
              <a:solidFill>
                <a:srgbClr val="333333"/>
              </a:solidFill>
              <a:latin typeface="Consolas" panose="020B0609020204030204" pitchFamily="49" charset="0"/>
            </a:endParaRPr>
          </a:p>
        </p:txBody>
      </p:sp>
      <p:sp>
        <p:nvSpPr>
          <p:cNvPr id="10" name="Rectangle 3">
            <a:extLst>
              <a:ext uri="{FF2B5EF4-FFF2-40B4-BE49-F238E27FC236}">
                <a16:creationId xmlns:a16="http://schemas.microsoft.com/office/drawing/2014/main" id="{5473BBB2-8B41-F3F0-62F3-835DEC667142}"/>
              </a:ext>
            </a:extLst>
          </p:cNvPr>
          <p:cNvSpPr>
            <a:spLocks noChangeArrowheads="1"/>
          </p:cNvSpPr>
          <p:nvPr/>
        </p:nvSpPr>
        <p:spPr bwMode="auto">
          <a:xfrm>
            <a:off x="838200" y="6175049"/>
            <a:ext cx="518160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run </a:t>
            </a:r>
            <a:r>
              <a:rPr lang="en-GB" altLang="en-US" sz="1600" dirty="0" err="1">
                <a:solidFill>
                  <a:srgbClr val="333333"/>
                </a:solidFill>
                <a:latin typeface="Consolas" panose="020B0609020204030204" pitchFamily="49" charset="0"/>
              </a:rPr>
              <a:t>rqt_graph</a:t>
            </a: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rqt_graph</a:t>
            </a:r>
            <a:endParaRPr lang="en-US" altLang="en-US" sz="1600" dirty="0">
              <a:solidFill>
                <a:srgbClr val="333333"/>
              </a:solidFill>
              <a:latin typeface="Consolas" panose="020B0609020204030204" pitchFamily="49" charset="0"/>
            </a:endParaRPr>
          </a:p>
        </p:txBody>
      </p:sp>
      <p:pic>
        <p:nvPicPr>
          <p:cNvPr id="12" name="Picture 11">
            <a:extLst>
              <a:ext uri="{FF2B5EF4-FFF2-40B4-BE49-F238E27FC236}">
                <a16:creationId xmlns:a16="http://schemas.microsoft.com/office/drawing/2014/main" id="{3E168EC5-6999-F3AF-3F88-07A81C39B3B0}"/>
              </a:ext>
            </a:extLst>
          </p:cNvPr>
          <p:cNvPicPr>
            <a:picLocks noChangeAspect="1"/>
          </p:cNvPicPr>
          <p:nvPr/>
        </p:nvPicPr>
        <p:blipFill>
          <a:blip r:embed="rId2"/>
          <a:stretch>
            <a:fillRect/>
          </a:stretch>
        </p:blipFill>
        <p:spPr>
          <a:xfrm>
            <a:off x="6296025" y="3014363"/>
            <a:ext cx="5895975" cy="2286580"/>
          </a:xfrm>
          <a:prstGeom prst="rect">
            <a:avLst/>
          </a:prstGeom>
        </p:spPr>
      </p:pic>
      <p:pic>
        <p:nvPicPr>
          <p:cNvPr id="15" name="Picture 14">
            <a:extLst>
              <a:ext uri="{FF2B5EF4-FFF2-40B4-BE49-F238E27FC236}">
                <a16:creationId xmlns:a16="http://schemas.microsoft.com/office/drawing/2014/main" id="{994E9775-831C-32A0-56BB-AD20496FF4A1}"/>
              </a:ext>
            </a:extLst>
          </p:cNvPr>
          <p:cNvPicPr>
            <a:picLocks noChangeAspect="1"/>
          </p:cNvPicPr>
          <p:nvPr/>
        </p:nvPicPr>
        <p:blipFill>
          <a:blip r:embed="rId3"/>
          <a:stretch>
            <a:fillRect/>
          </a:stretch>
        </p:blipFill>
        <p:spPr>
          <a:xfrm>
            <a:off x="7005413" y="5770171"/>
            <a:ext cx="3210373" cy="971686"/>
          </a:xfrm>
          <a:prstGeom prst="rect">
            <a:avLst/>
          </a:prstGeom>
        </p:spPr>
      </p:pic>
    </p:spTree>
    <p:extLst>
      <p:ext uri="{BB962C8B-B14F-4D97-AF65-F5344CB8AC3E}">
        <p14:creationId xmlns:p14="http://schemas.microsoft.com/office/powerpoint/2010/main" val="825889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0438471-1D5B-FC91-3D8F-3F72F32F788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BAADB8C-0D0E-967B-600B-AF094DF3D96E}"/>
              </a:ext>
            </a:extLst>
          </p:cNvPr>
          <p:cNvSpPr>
            <a:spLocks noGrp="1"/>
          </p:cNvSpPr>
          <p:nvPr>
            <p:ph type="title"/>
          </p:nvPr>
        </p:nvSpPr>
        <p:spPr/>
        <p:txBody>
          <a:bodyPr/>
          <a:lstStyle/>
          <a:p>
            <a:r>
              <a:rPr lang="en-GB" dirty="0"/>
              <a:t>setup.py</a:t>
            </a:r>
          </a:p>
        </p:txBody>
      </p:sp>
      <p:sp>
        <p:nvSpPr>
          <p:cNvPr id="6" name="Content Placeholder 5">
            <a:extLst>
              <a:ext uri="{FF2B5EF4-FFF2-40B4-BE49-F238E27FC236}">
                <a16:creationId xmlns:a16="http://schemas.microsoft.com/office/drawing/2014/main" id="{D11063D4-2820-46DA-4FD3-AB158A371911}"/>
              </a:ext>
            </a:extLst>
          </p:cNvPr>
          <p:cNvSpPr>
            <a:spLocks noGrp="1"/>
          </p:cNvSpPr>
          <p:nvPr>
            <p:ph idx="1"/>
          </p:nvPr>
        </p:nvSpPr>
        <p:spPr/>
        <p:txBody>
          <a:bodyPr>
            <a:normAutofit/>
          </a:bodyPr>
          <a:lstStyle/>
          <a:p>
            <a:pPr marL="0" indent="0">
              <a:lnSpc>
                <a:spcPct val="150000"/>
              </a:lnSpc>
              <a:buNone/>
            </a:pPr>
            <a:r>
              <a:rPr lang="en-GB" sz="1600" dirty="0">
                <a:latin typeface="Nexa-Bold" panose="01000000000000000000" pitchFamily="2" charset="0"/>
              </a:rPr>
              <a:t>Instructions</a:t>
            </a:r>
            <a:endParaRPr lang="en-GB" sz="1600" dirty="0"/>
          </a:p>
          <a:p>
            <a:pPr>
              <a:lnSpc>
                <a:spcPct val="150000"/>
              </a:lnSpc>
            </a:pPr>
            <a:r>
              <a:rPr lang="en-GB" sz="1400" dirty="0"/>
              <a:t>Open the setup.py and add the following lines to localise the launch file packages and the entry points of the newly created nodes.</a:t>
            </a:r>
          </a:p>
          <a:p>
            <a:pPr marL="0" indent="0">
              <a:lnSpc>
                <a:spcPct val="150000"/>
              </a:lnSpc>
              <a:buNone/>
            </a:pPr>
            <a:endParaRPr lang="en-GB" sz="1800" dirty="0"/>
          </a:p>
        </p:txBody>
      </p:sp>
      <p:sp>
        <p:nvSpPr>
          <p:cNvPr id="8" name="Slide Number Placeholder 7">
            <a:extLst>
              <a:ext uri="{FF2B5EF4-FFF2-40B4-BE49-F238E27FC236}">
                <a16:creationId xmlns:a16="http://schemas.microsoft.com/office/drawing/2014/main" id="{936357B7-DB1A-4EBE-9B18-95B191479961}"/>
              </a:ext>
            </a:extLst>
          </p:cNvPr>
          <p:cNvSpPr>
            <a:spLocks noGrp="1"/>
          </p:cNvSpPr>
          <p:nvPr>
            <p:ph type="sldNum" sz="quarter" idx="12"/>
          </p:nvPr>
        </p:nvSpPr>
        <p:spPr/>
        <p:txBody>
          <a:bodyPr/>
          <a:lstStyle/>
          <a:p>
            <a:fld id="{E33F180C-7AC5-428A-9DBB-8DF57BA31570}" type="slidenum">
              <a:rPr lang="en-GB" smtClean="0"/>
              <a:t>80</a:t>
            </a:fld>
            <a:endParaRPr lang="en-GB" dirty="0"/>
          </a:p>
        </p:txBody>
      </p:sp>
      <p:sp>
        <p:nvSpPr>
          <p:cNvPr id="3" name="Rectangle 2">
            <a:extLst>
              <a:ext uri="{FF2B5EF4-FFF2-40B4-BE49-F238E27FC236}">
                <a16:creationId xmlns:a16="http://schemas.microsoft.com/office/drawing/2014/main" id="{3B17825E-7577-A8DD-441A-D6BDEDDEB4E8}"/>
              </a:ext>
            </a:extLst>
          </p:cNvPr>
          <p:cNvSpPr/>
          <p:nvPr/>
        </p:nvSpPr>
        <p:spPr>
          <a:xfrm>
            <a:off x="1374696" y="3095626"/>
            <a:ext cx="9442608" cy="362585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setuptools</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find_packages</a:t>
            </a:r>
            <a:r>
              <a:rPr lang="en-GB" sz="1200" b="0" dirty="0">
                <a:solidFill>
                  <a:srgbClr val="D4D4D4"/>
                </a:solidFill>
                <a:effectLst/>
                <a:latin typeface="Consolas" panose="020B0609020204030204" pitchFamily="49" charset="0"/>
              </a:rPr>
              <a:t>, setup</a:t>
            </a:r>
          </a:p>
          <a:p>
            <a:pPr>
              <a:lnSpc>
                <a:spcPts val="1425"/>
              </a:lnSpc>
            </a:pPr>
            <a:r>
              <a:rPr lang="en-GB" sz="1200" b="0" dirty="0">
                <a:solidFill>
                  <a:srgbClr val="569CD6"/>
                </a:solidFill>
                <a:effectLst/>
                <a:highlight>
                  <a:srgbClr val="800000"/>
                </a:highlight>
                <a:latin typeface="Consolas" panose="020B0609020204030204" pitchFamily="49" charset="0"/>
              </a:rPr>
              <a:t>import</a:t>
            </a:r>
            <a:r>
              <a:rPr lang="en-GB" sz="1200" b="0" dirty="0">
                <a:solidFill>
                  <a:srgbClr val="D4D4D4"/>
                </a:solidFill>
                <a:effectLst/>
                <a:highlight>
                  <a:srgbClr val="800000"/>
                </a:highlight>
                <a:latin typeface="Consolas" panose="020B0609020204030204" pitchFamily="49" charset="0"/>
              </a:rPr>
              <a:t> </a:t>
            </a:r>
            <a:r>
              <a:rPr lang="en-GB" sz="1200" b="0" dirty="0" err="1">
                <a:solidFill>
                  <a:srgbClr val="D4D4D4"/>
                </a:solidFill>
                <a:effectLst/>
                <a:highlight>
                  <a:srgbClr val="800000"/>
                </a:highlight>
                <a:latin typeface="Consolas" panose="020B0609020204030204" pitchFamily="49" charset="0"/>
              </a:rPr>
              <a:t>os</a:t>
            </a:r>
            <a:endParaRPr lang="en-GB" sz="1200" b="0" dirty="0">
              <a:solidFill>
                <a:srgbClr val="D4D4D4"/>
              </a:solidFill>
              <a:effectLst/>
              <a:highlight>
                <a:srgbClr val="800000"/>
              </a:highlight>
              <a:latin typeface="Consolas" panose="020B0609020204030204" pitchFamily="49" charset="0"/>
            </a:endParaRPr>
          </a:p>
          <a:p>
            <a:pPr>
              <a:lnSpc>
                <a:spcPts val="1425"/>
              </a:lnSpc>
            </a:pPr>
            <a:r>
              <a:rPr lang="en-GB" sz="1200" b="0" dirty="0">
                <a:solidFill>
                  <a:srgbClr val="569CD6"/>
                </a:solidFill>
                <a:effectLst/>
                <a:highlight>
                  <a:srgbClr val="800000"/>
                </a:highlight>
                <a:latin typeface="Consolas" panose="020B0609020204030204" pitchFamily="49" charset="0"/>
              </a:rPr>
              <a:t>from</a:t>
            </a:r>
            <a:r>
              <a:rPr lang="en-GB" sz="1200" b="0" dirty="0">
                <a:solidFill>
                  <a:srgbClr val="D4D4D4"/>
                </a:solidFill>
                <a:effectLst/>
                <a:highlight>
                  <a:srgbClr val="800000"/>
                </a:highlight>
                <a:latin typeface="Consolas" panose="020B0609020204030204" pitchFamily="49" charset="0"/>
              </a:rPr>
              <a:t> glob </a:t>
            </a:r>
            <a:r>
              <a:rPr lang="en-GB" sz="1200" b="0" dirty="0">
                <a:solidFill>
                  <a:srgbClr val="569CD6"/>
                </a:solidFill>
                <a:effectLst/>
                <a:highlight>
                  <a:srgbClr val="800000"/>
                </a:highlight>
                <a:latin typeface="Consolas" panose="020B0609020204030204" pitchFamily="49" charset="0"/>
              </a:rPr>
              <a:t>import</a:t>
            </a:r>
            <a:r>
              <a:rPr lang="en-GB" sz="1200" b="0" dirty="0">
                <a:solidFill>
                  <a:srgbClr val="D4D4D4"/>
                </a:solidFill>
                <a:effectLst/>
                <a:highlight>
                  <a:srgbClr val="800000"/>
                </a:highlight>
                <a:latin typeface="Consolas" panose="020B0609020204030204" pitchFamily="49" charset="0"/>
              </a:rPr>
              <a:t> glob</a:t>
            </a:r>
          </a:p>
          <a:p>
            <a:pPr>
              <a:lnSpc>
                <a:spcPts val="1425"/>
              </a:lnSpc>
            </a:pPr>
            <a:endParaRPr lang="en-GB" sz="1200" dirty="0">
              <a:solidFill>
                <a:srgbClr val="D4D4D4"/>
              </a:solidFill>
              <a:latin typeface="Consolas" panose="020B0609020204030204" pitchFamily="49" charset="0"/>
            </a:endParaRPr>
          </a:p>
          <a:p>
            <a:pPr>
              <a:lnSpc>
                <a:spcPts val="1425"/>
              </a:lnSpc>
            </a:pPr>
            <a:r>
              <a:rPr lang="en-GB" sz="1200" dirty="0">
                <a:solidFill>
                  <a:srgbClr val="D4D4D4"/>
                </a:solidFill>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data_files</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'share/</a:t>
            </a:r>
            <a:r>
              <a:rPr lang="en-GB" sz="1200" b="0" dirty="0" err="1">
                <a:solidFill>
                  <a:srgbClr val="CE9178"/>
                </a:solidFill>
                <a:effectLst/>
                <a:latin typeface="Consolas" panose="020B0609020204030204" pitchFamily="49" charset="0"/>
              </a:rPr>
              <a:t>ament_index</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resource_index</a:t>
            </a:r>
            <a:r>
              <a:rPr lang="en-GB" sz="1200" b="0" dirty="0">
                <a:solidFill>
                  <a:srgbClr val="CE9178"/>
                </a:solidFill>
                <a:effectLst/>
                <a:latin typeface="Consolas" panose="020B0609020204030204" pitchFamily="49" charset="0"/>
              </a:rPr>
              <a:t>/packages'</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'resource/'</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package_name</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'share/'</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package_name</a:t>
            </a: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'package.xml'</a:t>
            </a: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highlight>
                  <a:srgbClr val="800000"/>
                </a:highlight>
                <a:latin typeface="Consolas" panose="020B0609020204030204" pitchFamily="49" charset="0"/>
              </a:rPr>
              <a:t>        (</a:t>
            </a:r>
            <a:r>
              <a:rPr lang="en-GB" sz="1200" b="0" dirty="0" err="1">
                <a:solidFill>
                  <a:srgbClr val="D4D4D4"/>
                </a:solidFill>
                <a:effectLst/>
                <a:highlight>
                  <a:srgbClr val="800000"/>
                </a:highlight>
                <a:latin typeface="Consolas" panose="020B0609020204030204" pitchFamily="49" charset="0"/>
              </a:rPr>
              <a:t>os.path.join</a:t>
            </a:r>
            <a:r>
              <a:rPr lang="en-GB" sz="1200" b="0" dirty="0">
                <a:solidFill>
                  <a:srgbClr val="D4D4D4"/>
                </a:solidFill>
                <a:effectLst/>
                <a:highlight>
                  <a:srgbClr val="800000"/>
                </a:highlight>
                <a:latin typeface="Consolas" panose="020B0609020204030204" pitchFamily="49" charset="0"/>
              </a:rPr>
              <a:t>(</a:t>
            </a:r>
            <a:r>
              <a:rPr lang="en-GB" sz="1200" b="0" dirty="0">
                <a:solidFill>
                  <a:srgbClr val="CE9178"/>
                </a:solidFill>
                <a:effectLst/>
                <a:highlight>
                  <a:srgbClr val="800000"/>
                </a:highlight>
                <a:latin typeface="Consolas" panose="020B0609020204030204" pitchFamily="49" charset="0"/>
              </a:rPr>
              <a:t>'share'</a:t>
            </a:r>
            <a:r>
              <a:rPr lang="en-GB" sz="1200" b="0" dirty="0">
                <a:solidFill>
                  <a:srgbClr val="D4D4D4"/>
                </a:solidFill>
                <a:effectLst/>
                <a:highlight>
                  <a:srgbClr val="800000"/>
                </a:highlight>
                <a:latin typeface="Consolas" panose="020B0609020204030204" pitchFamily="49" charset="0"/>
              </a:rPr>
              <a:t>, </a:t>
            </a:r>
            <a:r>
              <a:rPr lang="en-GB" sz="1200" b="0" dirty="0" err="1">
                <a:solidFill>
                  <a:srgbClr val="D4D4D4"/>
                </a:solidFill>
                <a:effectLst/>
                <a:highlight>
                  <a:srgbClr val="800000"/>
                </a:highlight>
                <a:latin typeface="Consolas" panose="020B0609020204030204" pitchFamily="49" charset="0"/>
              </a:rPr>
              <a:t>package_name</a:t>
            </a:r>
            <a:r>
              <a:rPr lang="en-GB" sz="1200" b="0" dirty="0">
                <a:solidFill>
                  <a:srgbClr val="D4D4D4"/>
                </a:solidFill>
                <a:effectLst/>
                <a:highlight>
                  <a:srgbClr val="800000"/>
                </a:highlight>
                <a:latin typeface="Consolas" panose="020B0609020204030204" pitchFamily="49" charset="0"/>
              </a:rPr>
              <a:t>, </a:t>
            </a:r>
            <a:r>
              <a:rPr lang="en-GB" sz="1200" b="0" dirty="0">
                <a:solidFill>
                  <a:srgbClr val="CE9178"/>
                </a:solidFill>
                <a:effectLst/>
                <a:highlight>
                  <a:srgbClr val="800000"/>
                </a:highlight>
                <a:latin typeface="Consolas" panose="020B0609020204030204" pitchFamily="49" charset="0"/>
              </a:rPr>
              <a:t>'launch'</a:t>
            </a:r>
            <a:r>
              <a:rPr lang="en-GB" sz="1200" b="0" dirty="0">
                <a:solidFill>
                  <a:srgbClr val="D4D4D4"/>
                </a:solidFill>
                <a:effectLst/>
                <a:highlight>
                  <a:srgbClr val="800000"/>
                </a:highlight>
                <a:latin typeface="Consolas" panose="020B0609020204030204" pitchFamily="49" charset="0"/>
              </a:rPr>
              <a:t>), glob(</a:t>
            </a:r>
            <a:r>
              <a:rPr lang="en-GB" sz="1200" b="0" dirty="0" err="1">
                <a:solidFill>
                  <a:srgbClr val="D4D4D4"/>
                </a:solidFill>
                <a:effectLst/>
                <a:highlight>
                  <a:srgbClr val="800000"/>
                </a:highlight>
                <a:latin typeface="Consolas" panose="020B0609020204030204" pitchFamily="49" charset="0"/>
              </a:rPr>
              <a:t>os.path.join</a:t>
            </a:r>
            <a:r>
              <a:rPr lang="en-GB" sz="1200" b="0" dirty="0">
                <a:solidFill>
                  <a:srgbClr val="D4D4D4"/>
                </a:solidFill>
                <a:effectLst/>
                <a:highlight>
                  <a:srgbClr val="800000"/>
                </a:highlight>
                <a:latin typeface="Consolas" panose="020B0609020204030204" pitchFamily="49" charset="0"/>
              </a:rPr>
              <a:t>(</a:t>
            </a:r>
            <a:r>
              <a:rPr lang="en-GB" sz="1200" b="0" dirty="0">
                <a:solidFill>
                  <a:srgbClr val="CE9178"/>
                </a:solidFill>
                <a:effectLst/>
                <a:highlight>
                  <a:srgbClr val="800000"/>
                </a:highlight>
                <a:latin typeface="Consolas" panose="020B0609020204030204" pitchFamily="49" charset="0"/>
              </a:rPr>
              <a:t>'launch'</a:t>
            </a:r>
            <a:r>
              <a:rPr lang="en-GB" sz="1200" b="0" dirty="0">
                <a:solidFill>
                  <a:srgbClr val="D4D4D4"/>
                </a:solidFill>
                <a:effectLst/>
                <a:highlight>
                  <a:srgbClr val="800000"/>
                </a:highlight>
                <a:latin typeface="Consolas" panose="020B0609020204030204" pitchFamily="49" charset="0"/>
              </a:rPr>
              <a:t>, </a:t>
            </a:r>
            <a:r>
              <a:rPr lang="en-GB" sz="1200" b="0" dirty="0">
                <a:solidFill>
                  <a:srgbClr val="CE9178"/>
                </a:solidFill>
                <a:effectLst/>
                <a:highlight>
                  <a:srgbClr val="800000"/>
                </a:highlight>
                <a:latin typeface="Consolas" panose="020B0609020204030204" pitchFamily="49" charset="0"/>
              </a:rPr>
              <a:t>'*launch.[</a:t>
            </a:r>
            <a:r>
              <a:rPr lang="en-GB" sz="1200" b="0" dirty="0" err="1">
                <a:solidFill>
                  <a:srgbClr val="CE9178"/>
                </a:solidFill>
                <a:effectLst/>
                <a:highlight>
                  <a:srgbClr val="800000"/>
                </a:highlight>
                <a:latin typeface="Consolas" panose="020B0609020204030204" pitchFamily="49" charset="0"/>
              </a:rPr>
              <a:t>pxy</a:t>
            </a:r>
            <a:r>
              <a:rPr lang="en-GB" sz="1200" b="0" dirty="0">
                <a:solidFill>
                  <a:srgbClr val="CE9178"/>
                </a:solidFill>
                <a:effectLst/>
                <a:highlight>
                  <a:srgbClr val="800000"/>
                </a:highlight>
                <a:latin typeface="Consolas" panose="020B0609020204030204" pitchFamily="49" charset="0"/>
              </a:rPr>
              <a:t>][</a:t>
            </a:r>
            <a:r>
              <a:rPr lang="en-GB" sz="1200" b="0" dirty="0" err="1">
                <a:solidFill>
                  <a:srgbClr val="CE9178"/>
                </a:solidFill>
                <a:effectLst/>
                <a:highlight>
                  <a:srgbClr val="800000"/>
                </a:highlight>
                <a:latin typeface="Consolas" panose="020B0609020204030204" pitchFamily="49" charset="0"/>
              </a:rPr>
              <a:t>yma</a:t>
            </a:r>
            <a:r>
              <a:rPr lang="en-GB" sz="1200" b="0" dirty="0">
                <a:solidFill>
                  <a:srgbClr val="CE9178"/>
                </a:solidFill>
                <a:effectLst/>
                <a:highlight>
                  <a:srgbClr val="800000"/>
                </a:highlight>
                <a:latin typeface="Consolas" panose="020B0609020204030204" pitchFamily="49" charset="0"/>
              </a:rPr>
              <a:t>]*'</a:t>
            </a:r>
            <a:r>
              <a:rPr lang="en-GB" sz="1200" b="0" dirty="0">
                <a:solidFill>
                  <a:srgbClr val="D4D4D4"/>
                </a:solidFill>
                <a:effectLst/>
                <a:highlight>
                  <a:srgbClr val="800000"/>
                </a:highligh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p>
          <a:p>
            <a:pPr>
              <a:lnSpc>
                <a:spcPts val="1425"/>
              </a:lnSpc>
            </a:pPr>
            <a:endParaRPr lang="en-GB" sz="1200" dirty="0">
              <a:solidFill>
                <a:srgbClr val="D4D4D4"/>
              </a:solidFill>
              <a:latin typeface="Consolas" panose="020B0609020204030204" pitchFamily="49" charset="0"/>
            </a:endParaRPr>
          </a:p>
          <a:p>
            <a:pPr>
              <a:lnSpc>
                <a:spcPts val="1425"/>
              </a:lnSpc>
            </a:pPr>
            <a:r>
              <a:rPr lang="en-GB" sz="1200" b="0" dirty="0">
                <a:solidFill>
                  <a:srgbClr val="D4D4D4"/>
                </a:solidFill>
                <a:effectLs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entry_points={</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console_scripts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 [</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dc_motor</a:t>
            </a:r>
            <a:r>
              <a:rPr lang="en-GB" sz="1200" b="0" dirty="0">
                <a:solidFill>
                  <a:srgbClr val="CE9178"/>
                </a:solidFill>
                <a:effectLst/>
                <a:latin typeface="Consolas" panose="020B0609020204030204" pitchFamily="49" charset="0"/>
              </a:rPr>
              <a:t> = </a:t>
            </a:r>
            <a:r>
              <a:rPr lang="en-GB" sz="1200" b="0" dirty="0" err="1">
                <a:solidFill>
                  <a:srgbClr val="CE9178"/>
                </a:solidFill>
                <a:effectLst/>
                <a:latin typeface="Consolas" panose="020B0609020204030204" pitchFamily="49" charset="0"/>
              </a:rPr>
              <a:t>motor_control.dc_motor:main</a:t>
            </a:r>
            <a:r>
              <a:rPr lang="en-GB" sz="1200" b="0" dirty="0">
                <a:solidFill>
                  <a:srgbClr val="CE9178"/>
                </a:solidFill>
                <a:effectLst/>
                <a:latin typeface="Consolas" panose="020B0609020204030204" pitchFamily="49" charset="0"/>
              </a:rPr>
              <a:t>'</a:t>
            </a:r>
            <a:r>
              <a:rPr lang="en-GB" sz="1200" b="0" dirty="0">
                <a:solidFill>
                  <a:srgbClr val="D4D4D4"/>
                </a:solidFill>
                <a:effectLst/>
                <a:highlight>
                  <a:srgbClr val="800000"/>
                </a:highlight>
                <a:latin typeface="Consolas" panose="020B0609020204030204" pitchFamily="49" charset="0"/>
              </a:rPr>
              <a:t>,</a:t>
            </a:r>
          </a:p>
          <a:p>
            <a:pPr>
              <a:lnSpc>
                <a:spcPts val="1425"/>
              </a:lnSpc>
            </a:pPr>
            <a:r>
              <a:rPr lang="en-GB" sz="1200" b="0" dirty="0">
                <a:solidFill>
                  <a:srgbClr val="D4D4D4"/>
                </a:solidFill>
                <a:effectLst/>
                <a:latin typeface="Consolas" panose="020B0609020204030204" pitchFamily="49" charset="0"/>
              </a:rPr>
              <a:t>            </a:t>
            </a:r>
            <a:r>
              <a:rPr lang="en-GB" sz="1200" b="0" dirty="0">
                <a:solidFill>
                  <a:srgbClr val="CE9178"/>
                </a:solidFill>
                <a:effectLst/>
                <a:highlight>
                  <a:srgbClr val="800000"/>
                </a:highlight>
                <a:latin typeface="Consolas" panose="020B0609020204030204" pitchFamily="49" charset="0"/>
              </a:rPr>
              <a:t>'</a:t>
            </a:r>
            <a:r>
              <a:rPr lang="en-GB" sz="1200" b="0" dirty="0" err="1">
                <a:solidFill>
                  <a:srgbClr val="CE9178"/>
                </a:solidFill>
                <a:effectLst/>
                <a:highlight>
                  <a:srgbClr val="800000"/>
                </a:highlight>
                <a:latin typeface="Consolas" panose="020B0609020204030204" pitchFamily="49" charset="0"/>
              </a:rPr>
              <a:t>set_point</a:t>
            </a:r>
            <a:r>
              <a:rPr lang="en-GB" sz="1200" b="0" dirty="0">
                <a:solidFill>
                  <a:srgbClr val="CE9178"/>
                </a:solidFill>
                <a:effectLst/>
                <a:highlight>
                  <a:srgbClr val="800000"/>
                </a:highlight>
                <a:latin typeface="Consolas" panose="020B0609020204030204" pitchFamily="49" charset="0"/>
              </a:rPr>
              <a:t> = </a:t>
            </a:r>
            <a:r>
              <a:rPr lang="en-GB" sz="1200" b="0" dirty="0" err="1">
                <a:solidFill>
                  <a:srgbClr val="CE9178"/>
                </a:solidFill>
                <a:effectLst/>
                <a:highlight>
                  <a:srgbClr val="800000"/>
                </a:highlight>
                <a:latin typeface="Consolas" panose="020B0609020204030204" pitchFamily="49" charset="0"/>
              </a:rPr>
              <a:t>motor_control.set_point:main</a:t>
            </a:r>
            <a:r>
              <a:rPr lang="en-GB" sz="1200" b="0" dirty="0">
                <a:solidFill>
                  <a:srgbClr val="CE9178"/>
                </a:solidFill>
                <a:effectLst/>
                <a:highlight>
                  <a:srgbClr val="800000"/>
                </a:highlight>
                <a:latin typeface="Consolas" panose="020B0609020204030204" pitchFamily="49" charset="0"/>
              </a:rPr>
              <a:t>'</a:t>
            </a:r>
            <a:endParaRPr lang="en-GB" sz="1200" b="0" dirty="0">
              <a:solidFill>
                <a:srgbClr val="D4D4D4"/>
              </a:solidFill>
              <a:effectLst/>
              <a:highlight>
                <a:srgbClr val="800000"/>
              </a:highlight>
              <a:latin typeface="Consolas" panose="020B0609020204030204" pitchFamily="49" charset="0"/>
            </a:endParaRPr>
          </a:p>
          <a:p>
            <a:pPr>
              <a:lnSpc>
                <a:spcPts val="1425"/>
              </a:lnSpc>
            </a:pPr>
            <a:r>
              <a:rPr lang="en-GB" sz="1200" b="0" dirty="0">
                <a:solidFill>
                  <a:srgbClr val="D4D4D4"/>
                </a:solidFill>
                <a:effectLst/>
                <a:latin typeface="Consolas" panose="020B0609020204030204" pitchFamily="49" charset="0"/>
              </a:rPr>
              <a:t>        ],</a:t>
            </a:r>
          </a:p>
          <a:p>
            <a:pPr>
              <a:lnSpc>
                <a:spcPts val="1425"/>
              </a:lnSpc>
            </a:pPr>
            <a:r>
              <a:rPr lang="en-GB" sz="1200" dirty="0">
                <a:solidFill>
                  <a:srgbClr val="D4D4D4"/>
                </a:solidFill>
                <a:latin typeface="Consolas" panose="020B0609020204030204" pitchFamily="49" charset="0"/>
              </a:rPr>
              <a:t>...</a:t>
            </a:r>
            <a:endParaRPr lang="en-GB"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42729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DA6CBFD-B8C2-3E50-6D32-7E54E87D06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3267D-81D5-BC63-B6CD-9E4BBD941D89}"/>
              </a:ext>
            </a:extLst>
          </p:cNvPr>
          <p:cNvSpPr>
            <a:spLocks noGrp="1"/>
          </p:cNvSpPr>
          <p:nvPr>
            <p:ph sz="half" idx="1"/>
          </p:nvPr>
        </p:nvSpPr>
        <p:spPr>
          <a:xfrm>
            <a:off x="838199" y="1825625"/>
            <a:ext cx="5181601" cy="4351338"/>
          </a:xfrm>
          <a:solidFill>
            <a:schemeClr val="tx2">
              <a:lumMod val="50000"/>
            </a:schemeClr>
          </a:solidFill>
        </p:spPr>
        <p:txBody>
          <a:bodyPr>
            <a:noAutofit/>
          </a:bodyPr>
          <a:lstStyle/>
          <a:p>
            <a:pPr marL="0" indent="0">
              <a:lnSpc>
                <a:spcPts val="1425"/>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launch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LaunchDescription</a:t>
            </a:r>
            <a:endParaRPr lang="en-GB" sz="1100" b="0" dirty="0">
              <a:solidFill>
                <a:srgbClr val="D4D4D4"/>
              </a:solidFill>
              <a:effectLst/>
              <a:latin typeface="Consolas" panose="020B0609020204030204" pitchFamily="49" charset="0"/>
            </a:endParaRPr>
          </a:p>
          <a:p>
            <a:pPr marL="0" indent="0">
              <a:lnSpc>
                <a:spcPts val="1425"/>
              </a:lnSpc>
              <a:spcBef>
                <a:spcPts val="0"/>
              </a:spcBef>
              <a:buNone/>
            </a:pPr>
            <a:r>
              <a:rPr lang="en-GB" sz="1100" b="0" dirty="0">
                <a:solidFill>
                  <a:srgbClr val="569CD6"/>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launch_ros.actions</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Node</a:t>
            </a:r>
          </a:p>
          <a:p>
            <a:pPr marL="0" indent="0">
              <a:lnSpc>
                <a:spcPts val="1425"/>
              </a:lnSpc>
              <a:spcBef>
                <a:spcPts val="0"/>
              </a:spcBef>
              <a:buNone/>
            </a:pPr>
            <a:br>
              <a:rPr lang="en-GB" sz="1100" b="0" dirty="0">
                <a:solidFill>
                  <a:srgbClr val="D4D4D4"/>
                </a:solidFill>
                <a:effectLst/>
                <a:latin typeface="Consolas" panose="020B0609020204030204" pitchFamily="49" charset="0"/>
              </a:rPr>
            </a:b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generate_launch_description</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motor_node</a:t>
            </a:r>
            <a:r>
              <a:rPr lang="en-GB" sz="1100" b="0" dirty="0">
                <a:solidFill>
                  <a:srgbClr val="D4D4D4"/>
                </a:solidFill>
                <a:effectLst/>
                <a:latin typeface="Consolas" panose="020B0609020204030204" pitchFamily="49" charset="0"/>
              </a:rPr>
              <a:t> = Node(name=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motor_sys</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package=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motor_control</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executable=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dc_motor</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emulate_tty</a:t>
            </a:r>
            <a:r>
              <a:rPr lang="en-GB" sz="1100" b="0" dirty="0">
                <a:solidFill>
                  <a:srgbClr val="D4D4D4"/>
                </a:solidFill>
                <a:effectLst/>
                <a:latin typeface="Consolas" panose="020B0609020204030204" pitchFamily="49" charset="0"/>
              </a:rPr>
              <a:t>=</a:t>
            </a:r>
            <a:r>
              <a:rPr lang="en-GB" sz="1100" b="0" dirty="0">
                <a:solidFill>
                  <a:srgbClr val="569CD6"/>
                </a:solidFill>
                <a:effectLst/>
                <a:latin typeface="Consolas" panose="020B0609020204030204" pitchFamily="49" charset="0"/>
              </a:rPr>
              <a:t>True</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output=</a:t>
            </a:r>
            <a:r>
              <a:rPr lang="en-GB" sz="1100" b="0" dirty="0">
                <a:solidFill>
                  <a:srgbClr val="CE9178"/>
                </a:solidFill>
                <a:effectLst/>
                <a:latin typeface="Consolas" panose="020B0609020204030204" pitchFamily="49" charset="0"/>
              </a:rPr>
              <a:t>'screen'</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a:t>
            </a:r>
          </a:p>
          <a:p>
            <a:pPr marL="0" indent="0">
              <a:lnSpc>
                <a:spcPts val="1425"/>
              </a:lnSpc>
              <a:spcBef>
                <a:spcPts val="0"/>
              </a:spcBef>
              <a:buNone/>
            </a:pPr>
            <a:r>
              <a:rPr lang="en-GB" sz="1100" b="0" dirty="0">
                <a:solidFill>
                  <a:srgbClr val="D4D4D4"/>
                </a:solidFill>
                <a:effectLst/>
                <a:latin typeface="Consolas" panose="020B0609020204030204" pitchFamily="49" charset="0"/>
              </a:rPr>
              <a:t>    </a:t>
            </a:r>
          </a:p>
          <a:p>
            <a:pPr marL="0" indent="0">
              <a:lnSpc>
                <a:spcPts val="1425"/>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sp_node</a:t>
            </a:r>
            <a:r>
              <a:rPr lang="en-GB" sz="1100" b="0" dirty="0">
                <a:solidFill>
                  <a:srgbClr val="D4D4D4"/>
                </a:solidFill>
                <a:effectLst/>
                <a:latin typeface="Consolas" panose="020B0609020204030204" pitchFamily="49" charset="0"/>
              </a:rPr>
              <a:t> = Node(name=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sp_gen</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package=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motor_control</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executable=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set_point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emulate_tty</a:t>
            </a:r>
            <a:r>
              <a:rPr lang="en-GB" sz="1100" b="0" dirty="0">
                <a:solidFill>
                  <a:srgbClr val="D4D4D4"/>
                </a:solidFill>
                <a:effectLst/>
                <a:latin typeface="Consolas" panose="020B0609020204030204" pitchFamily="49" charset="0"/>
              </a:rPr>
              <a:t>=</a:t>
            </a:r>
            <a:r>
              <a:rPr lang="en-GB" sz="1100" b="0" dirty="0">
                <a:solidFill>
                  <a:srgbClr val="569CD6"/>
                </a:solidFill>
                <a:effectLst/>
                <a:latin typeface="Consolas" panose="020B0609020204030204" pitchFamily="49" charset="0"/>
              </a:rPr>
              <a:t>True</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output=</a:t>
            </a:r>
            <a:r>
              <a:rPr lang="en-GB" sz="1100" b="0" dirty="0">
                <a:solidFill>
                  <a:srgbClr val="CE9178"/>
                </a:solidFill>
                <a:effectLst/>
                <a:latin typeface="Consolas" panose="020B0609020204030204" pitchFamily="49" charset="0"/>
              </a:rPr>
              <a:t>'screen'</a:t>
            </a:r>
            <a:r>
              <a:rPr lang="en-GB" sz="1100" b="0" dirty="0">
                <a:solidFill>
                  <a:srgbClr val="D4D4D4"/>
                </a:solidFill>
                <a:effectLst/>
                <a:latin typeface="Consolas" panose="020B0609020204030204" pitchFamily="49" charset="0"/>
              </a:rPr>
              <a:t>,</a:t>
            </a:r>
          </a:p>
          <a:p>
            <a:pPr marL="0" indent="0">
              <a:lnSpc>
                <a:spcPts val="1425"/>
              </a:lnSpc>
              <a:spcBef>
                <a:spcPts val="0"/>
              </a:spcBef>
              <a:buNone/>
            </a:pPr>
            <a:r>
              <a:rPr lang="en-GB" sz="1100" b="0" dirty="0">
                <a:solidFill>
                  <a:srgbClr val="D4D4D4"/>
                </a:solidFill>
                <a:effectLst/>
                <a:latin typeface="Consolas" panose="020B0609020204030204" pitchFamily="49" charset="0"/>
              </a:rPr>
              <a:t>                       )</a:t>
            </a:r>
          </a:p>
          <a:p>
            <a:pPr marL="0" indent="0">
              <a:lnSpc>
                <a:spcPts val="1425"/>
              </a:lnSpc>
              <a:spcBef>
                <a:spcPts val="0"/>
              </a:spcBef>
              <a:buNone/>
            </a:pPr>
            <a:r>
              <a:rPr lang="en-GB" sz="1100" b="0" dirty="0">
                <a:solidFill>
                  <a:srgbClr val="D4D4D4"/>
                </a:solidFill>
                <a:effectLst/>
                <a:latin typeface="Consolas" panose="020B0609020204030204" pitchFamily="49" charset="0"/>
              </a:rPr>
              <a:t>    </a:t>
            </a:r>
          </a:p>
          <a:p>
            <a:pPr marL="0" indent="0">
              <a:lnSpc>
                <a:spcPts val="1425"/>
              </a:lnSpc>
              <a:spcBef>
                <a:spcPts val="0"/>
              </a:spcBef>
              <a:buNone/>
            </a:pP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l_d</a:t>
            </a:r>
            <a:r>
              <a:rPr lang="en-GB" sz="1100" b="0" dirty="0">
                <a:solidFill>
                  <a:srgbClr val="D4D4D4"/>
                </a:solidFill>
                <a:effectLst/>
                <a:latin typeface="Consolas" panose="020B0609020204030204" pitchFamily="49" charset="0"/>
              </a:rPr>
              <a:t> = </a:t>
            </a:r>
            <a:r>
              <a:rPr lang="en-GB" sz="1100" b="0" dirty="0" err="1">
                <a:solidFill>
                  <a:srgbClr val="D4D4D4"/>
                </a:solidFill>
                <a:effectLst/>
                <a:latin typeface="Consolas" panose="020B0609020204030204" pitchFamily="49" charset="0"/>
              </a:rPr>
              <a:t>LaunchDescription</a:t>
            </a:r>
            <a:r>
              <a:rPr lang="en-GB" sz="1100" b="0" dirty="0">
                <a:solidFill>
                  <a:srgbClr val="D4D4D4"/>
                </a:solidFill>
                <a:effectLst/>
                <a:latin typeface="Consolas" panose="020B0609020204030204" pitchFamily="49" charset="0"/>
              </a:rPr>
              <a:t>([</a:t>
            </a:r>
            <a:r>
              <a:rPr lang="en-GB" sz="1100" b="0" dirty="0" err="1">
                <a:solidFill>
                  <a:srgbClr val="D4D4D4"/>
                </a:solidFill>
                <a:effectLst/>
                <a:latin typeface="Consolas" panose="020B0609020204030204" pitchFamily="49" charset="0"/>
              </a:rPr>
              <a:t>motor_node</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sp_node</a:t>
            </a:r>
            <a:r>
              <a:rPr lang="en-GB" sz="1100" b="0" dirty="0">
                <a:solidFill>
                  <a:srgbClr val="D4D4D4"/>
                </a:solidFill>
                <a:effectLst/>
                <a:latin typeface="Consolas" panose="020B0609020204030204" pitchFamily="49" charset="0"/>
              </a:rPr>
              <a:t>])</a:t>
            </a:r>
          </a:p>
          <a:p>
            <a:pPr marL="0" indent="0">
              <a:lnSpc>
                <a:spcPts val="1425"/>
              </a:lnSpc>
              <a:spcBef>
                <a:spcPts val="0"/>
              </a:spcBef>
              <a:buNone/>
            </a:pP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l_d</a:t>
            </a:r>
            <a:endParaRPr lang="en-GB" sz="1100"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A56E7BA6-C1F3-90A9-23BB-12EAC8E24078}"/>
              </a:ext>
            </a:extLst>
          </p:cNvPr>
          <p:cNvSpPr>
            <a:spLocks noGrp="1"/>
          </p:cNvSpPr>
          <p:nvPr>
            <p:ph type="sldNum" sz="quarter" idx="12"/>
          </p:nvPr>
        </p:nvSpPr>
        <p:spPr/>
        <p:txBody>
          <a:bodyPr/>
          <a:lstStyle/>
          <a:p>
            <a:fld id="{E33F180C-7AC5-428A-9DBB-8DF57BA31570}" type="slidenum">
              <a:rPr lang="en-GB" smtClean="0"/>
              <a:t>81</a:t>
            </a:fld>
            <a:endParaRPr lang="en-GB" dirty="0"/>
          </a:p>
        </p:txBody>
      </p:sp>
      <p:sp>
        <p:nvSpPr>
          <p:cNvPr id="2" name="Title 1">
            <a:extLst>
              <a:ext uri="{FF2B5EF4-FFF2-40B4-BE49-F238E27FC236}">
                <a16:creationId xmlns:a16="http://schemas.microsoft.com/office/drawing/2014/main" id="{EB11DFC4-589C-8661-C653-B3F03C64010D}"/>
              </a:ext>
            </a:extLst>
          </p:cNvPr>
          <p:cNvSpPr>
            <a:spLocks noGrp="1"/>
          </p:cNvSpPr>
          <p:nvPr>
            <p:ph type="title"/>
          </p:nvPr>
        </p:nvSpPr>
        <p:spPr/>
        <p:txBody>
          <a:bodyPr/>
          <a:lstStyle/>
          <a:p>
            <a:r>
              <a:rPr lang="en-GB" dirty="0"/>
              <a:t>motor_launch.py</a:t>
            </a:r>
          </a:p>
        </p:txBody>
      </p:sp>
      <p:sp>
        <p:nvSpPr>
          <p:cNvPr id="6" name="Content Placeholder 5">
            <a:extLst>
              <a:ext uri="{FF2B5EF4-FFF2-40B4-BE49-F238E27FC236}">
                <a16:creationId xmlns:a16="http://schemas.microsoft.com/office/drawing/2014/main" id="{C8C5E8E9-B010-CAF6-5A2E-9DB82D1380CA}"/>
              </a:ext>
            </a:extLst>
          </p:cNvPr>
          <p:cNvSpPr>
            <a:spLocks noGrp="1"/>
          </p:cNvSpPr>
          <p:nvPr>
            <p:ph sz="half" idx="2"/>
          </p:nvPr>
        </p:nvSpPr>
        <p:spPr/>
        <p:txBody>
          <a:bodyPr>
            <a:normAutofit/>
          </a:bodyPr>
          <a:lstStyle/>
          <a:p>
            <a:r>
              <a:rPr lang="en-GB" sz="1800" dirty="0"/>
              <a:t>Build the nodes</a:t>
            </a:r>
          </a:p>
          <a:p>
            <a:endParaRPr lang="en-GB" sz="1800" dirty="0"/>
          </a:p>
          <a:p>
            <a:endParaRPr lang="en-GB" sz="1800" dirty="0"/>
          </a:p>
          <a:p>
            <a:endParaRPr lang="en-GB" sz="1800" dirty="0"/>
          </a:p>
          <a:p>
            <a:r>
              <a:rPr lang="en-GB" sz="1800" dirty="0"/>
              <a:t>Launch the package and </a:t>
            </a:r>
            <a:r>
              <a:rPr lang="en-GB" sz="1800" dirty="0" err="1"/>
              <a:t>rqt_graph</a:t>
            </a:r>
            <a:endParaRPr lang="en-GB" sz="1800" dirty="0"/>
          </a:p>
        </p:txBody>
      </p:sp>
      <p:sp>
        <p:nvSpPr>
          <p:cNvPr id="7" name="Rectangle 3">
            <a:extLst>
              <a:ext uri="{FF2B5EF4-FFF2-40B4-BE49-F238E27FC236}">
                <a16:creationId xmlns:a16="http://schemas.microsoft.com/office/drawing/2014/main" id="{383496A1-AA22-59AE-C194-2DF09AC2F60B}"/>
              </a:ext>
            </a:extLst>
          </p:cNvPr>
          <p:cNvSpPr>
            <a:spLocks noChangeArrowheads="1"/>
          </p:cNvSpPr>
          <p:nvPr/>
        </p:nvSpPr>
        <p:spPr bwMode="auto">
          <a:xfrm>
            <a:off x="6172200" y="2404859"/>
            <a:ext cx="5181600" cy="55654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colcon</a:t>
            </a:r>
            <a:r>
              <a:rPr lang="en-GB" altLang="en-US" sz="16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GB" altLang="en-US" sz="1600" dirty="0">
                <a:solidFill>
                  <a:srgbClr val="333333"/>
                </a:solidFill>
                <a:latin typeface="Consolas" panose="020B0609020204030204" pitchFamily="49" charset="0"/>
              </a:rPr>
              <a:t>$ source install/</a:t>
            </a:r>
            <a:r>
              <a:rPr lang="en-GB" altLang="en-US" sz="1600" dirty="0" err="1">
                <a:solidFill>
                  <a:srgbClr val="333333"/>
                </a:solidFill>
                <a:latin typeface="Consolas" panose="020B0609020204030204" pitchFamily="49" charset="0"/>
              </a:rPr>
              <a:t>setup.bash</a:t>
            </a:r>
            <a:endParaRPr lang="en-GB" altLang="en-US" sz="1600" dirty="0">
              <a:solidFill>
                <a:srgbClr val="333333"/>
              </a:solidFill>
              <a:latin typeface="Consolas" panose="020B0609020204030204" pitchFamily="49" charset="0"/>
            </a:endParaRPr>
          </a:p>
        </p:txBody>
      </p:sp>
      <p:sp>
        <p:nvSpPr>
          <p:cNvPr id="8" name="Rectangle 3">
            <a:extLst>
              <a:ext uri="{FF2B5EF4-FFF2-40B4-BE49-F238E27FC236}">
                <a16:creationId xmlns:a16="http://schemas.microsoft.com/office/drawing/2014/main" id="{0213A0EE-E967-C22D-1637-95167841B18C}"/>
              </a:ext>
            </a:extLst>
          </p:cNvPr>
          <p:cNvSpPr>
            <a:spLocks noChangeArrowheads="1"/>
          </p:cNvSpPr>
          <p:nvPr/>
        </p:nvSpPr>
        <p:spPr bwMode="auto">
          <a:xfrm>
            <a:off x="6172200" y="3896600"/>
            <a:ext cx="5181600" cy="55654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GB" altLang="en-US" sz="1600" dirty="0">
                <a:solidFill>
                  <a:srgbClr val="333333"/>
                </a:solidFill>
                <a:latin typeface="Consolas" panose="020B0609020204030204" pitchFamily="49" charset="0"/>
              </a:rPr>
              <a:t>$ ros2 launch </a:t>
            </a:r>
            <a:r>
              <a:rPr lang="en-GB" altLang="en-US" sz="1600" dirty="0" err="1">
                <a:solidFill>
                  <a:srgbClr val="333333"/>
                </a:solidFill>
                <a:latin typeface="Consolas" panose="020B0609020204030204" pitchFamily="49" charset="0"/>
              </a:rPr>
              <a:t>motor_control</a:t>
            </a:r>
            <a:r>
              <a:rPr lang="en-GB" altLang="en-US" sz="1600" dirty="0">
                <a:solidFill>
                  <a:srgbClr val="333333"/>
                </a:solidFill>
                <a:latin typeface="Consolas" panose="020B0609020204030204" pitchFamily="49" charset="0"/>
              </a:rPr>
              <a:t> motor_launch.py</a:t>
            </a:r>
          </a:p>
          <a:p>
            <a:pPr marR="0" lvl="0" indent="-273050" defTabSz="914400" rtl="0" eaLnBrk="0" fontAlgn="base" latinLnBrk="0" hangingPunct="0">
              <a:lnSpc>
                <a:spcPct val="100000"/>
              </a:lnSpc>
              <a:spcBef>
                <a:spcPct val="0"/>
              </a:spcBef>
              <a:spcAft>
                <a:spcPct val="0"/>
              </a:spcAft>
              <a:buClrTx/>
              <a:buSzTx/>
              <a:buFontTx/>
              <a:buNone/>
              <a:tabLst/>
            </a:pPr>
            <a:r>
              <a:rPr lang="en-GB" altLang="en-US" sz="1600" dirty="0">
                <a:solidFill>
                  <a:srgbClr val="333333"/>
                </a:solidFill>
                <a:latin typeface="Consolas" panose="020B0609020204030204" pitchFamily="49" charset="0"/>
              </a:rPr>
              <a:t>$ ros2 run </a:t>
            </a:r>
            <a:r>
              <a:rPr lang="en-GB" altLang="en-US" sz="1600" dirty="0" err="1">
                <a:solidFill>
                  <a:srgbClr val="333333"/>
                </a:solidFill>
                <a:latin typeface="Consolas" panose="020B0609020204030204" pitchFamily="49" charset="0"/>
              </a:rPr>
              <a:t>rqt_graph</a:t>
            </a: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rqt_graph</a:t>
            </a:r>
            <a:endParaRPr lang="en-US" alt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033116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Custom Messages</a:t>
            </a:r>
          </a:p>
        </p:txBody>
      </p:sp>
    </p:spTree>
    <p:extLst>
      <p:ext uri="{BB962C8B-B14F-4D97-AF65-F5344CB8AC3E}">
        <p14:creationId xmlns:p14="http://schemas.microsoft.com/office/powerpoint/2010/main" val="17868914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A79F-7F1A-5649-165F-8D2895E05CC7}"/>
              </a:ext>
            </a:extLst>
          </p:cNvPr>
          <p:cNvSpPr>
            <a:spLocks noGrp="1"/>
          </p:cNvSpPr>
          <p:nvPr>
            <p:ph type="title"/>
          </p:nvPr>
        </p:nvSpPr>
        <p:spPr>
          <a:xfrm>
            <a:off x="1679381" y="120739"/>
            <a:ext cx="8160426" cy="1325563"/>
          </a:xfrm>
        </p:spPr>
        <p:txBody>
          <a:bodyPr/>
          <a:lstStyle/>
          <a:p>
            <a:r>
              <a:rPr lang="en-US" dirty="0"/>
              <a:t>ROS Custom messages</a:t>
            </a:r>
            <a:endParaRPr lang="en-GB" dirty="0"/>
          </a:p>
        </p:txBody>
      </p:sp>
      <p:sp>
        <p:nvSpPr>
          <p:cNvPr id="4" name="Content Placeholder 3">
            <a:extLst>
              <a:ext uri="{FF2B5EF4-FFF2-40B4-BE49-F238E27FC236}">
                <a16:creationId xmlns:a16="http://schemas.microsoft.com/office/drawing/2014/main" id="{1E85A32D-7BEB-2045-CEC6-4C996FBEF67F}"/>
              </a:ext>
            </a:extLst>
          </p:cNvPr>
          <p:cNvSpPr>
            <a:spLocks noGrp="1"/>
          </p:cNvSpPr>
          <p:nvPr>
            <p:ph idx="1"/>
          </p:nvPr>
        </p:nvSpPr>
        <p:spPr>
          <a:xfrm>
            <a:off x="838200" y="1825625"/>
            <a:ext cx="10515600" cy="4351338"/>
          </a:xfrm>
        </p:spPr>
        <p:txBody>
          <a:bodyPr>
            <a:normAutofit/>
          </a:bodyPr>
          <a:lstStyle/>
          <a:p>
            <a:r>
              <a:rPr lang="en-GB" sz="2400" dirty="0"/>
              <a:t>ROS has some predefined messages like the </a:t>
            </a:r>
            <a:r>
              <a:rPr lang="en-GB" sz="2400" dirty="0" err="1"/>
              <a:t>std_messages</a:t>
            </a:r>
            <a:r>
              <a:rPr lang="en-GB" sz="2400" dirty="0"/>
              <a:t>, </a:t>
            </a:r>
            <a:r>
              <a:rPr lang="en-GB" sz="2400" dirty="0" err="1"/>
              <a:t>geometric_messages</a:t>
            </a:r>
            <a:r>
              <a:rPr lang="en-GB" sz="2400" dirty="0"/>
              <a:t>, etc.</a:t>
            </a:r>
          </a:p>
          <a:p>
            <a:r>
              <a:rPr lang="en-GB" sz="2400" dirty="0"/>
              <a:t>Sometimes, the message structures are required to be altered for a custom application.</a:t>
            </a:r>
          </a:p>
          <a:p>
            <a:r>
              <a:rPr lang="en-GB" sz="2400" dirty="0"/>
              <a:t>ROS allows the user to customise the messages and create new messages.</a:t>
            </a:r>
          </a:p>
          <a:p>
            <a:r>
              <a:rPr lang="en-GB" sz="2400" dirty="0"/>
              <a:t>Custom messages are a way to personalise your own  messages for a specific purpose or application. </a:t>
            </a:r>
          </a:p>
          <a:p>
            <a:r>
              <a:rPr lang="en-GB" sz="2400" dirty="0"/>
              <a:t>Custom messages are created by the user, and must be linked to the package where they will be used. </a:t>
            </a:r>
          </a:p>
          <a:p>
            <a:r>
              <a:rPr lang="en-GB" sz="2400" dirty="0"/>
              <a:t>More information </a:t>
            </a:r>
            <a:r>
              <a:rPr lang="en-GB" sz="2400" dirty="0">
                <a:hlinkClick r:id="rId3"/>
              </a:rPr>
              <a:t>here</a:t>
            </a:r>
            <a:r>
              <a:rPr lang="en-GB" sz="2400" dirty="0"/>
              <a:t>, </a:t>
            </a:r>
            <a:r>
              <a:rPr lang="en-GB" sz="2400" dirty="0">
                <a:hlinkClick r:id="rId4"/>
              </a:rPr>
              <a:t>here</a:t>
            </a:r>
            <a:r>
              <a:rPr lang="en-GB" sz="2400" dirty="0"/>
              <a:t> and </a:t>
            </a:r>
            <a:r>
              <a:rPr lang="en-GB" sz="2400" dirty="0">
                <a:hlinkClick r:id="rId5"/>
              </a:rPr>
              <a:t>here</a:t>
            </a:r>
            <a:r>
              <a:rPr lang="en-GB" sz="2400" dirty="0"/>
              <a:t> .</a:t>
            </a:r>
          </a:p>
          <a:p>
            <a:endParaRPr lang="en-GB" sz="2400" dirty="0"/>
          </a:p>
        </p:txBody>
      </p:sp>
      <p:sp>
        <p:nvSpPr>
          <p:cNvPr id="3" name="Slide Number Placeholder 2">
            <a:extLst>
              <a:ext uri="{FF2B5EF4-FFF2-40B4-BE49-F238E27FC236}">
                <a16:creationId xmlns:a16="http://schemas.microsoft.com/office/drawing/2014/main" id="{BEFCDE4A-76E4-A543-0163-2D69C4716E7F}"/>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83</a:t>
            </a:fld>
            <a:endParaRPr lang="en-GB"/>
          </a:p>
        </p:txBody>
      </p:sp>
    </p:spTree>
    <p:extLst>
      <p:ext uri="{BB962C8B-B14F-4D97-AF65-F5344CB8AC3E}">
        <p14:creationId xmlns:p14="http://schemas.microsoft.com/office/powerpoint/2010/main" val="17483570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08A97-307E-686E-8923-B41016BAF136}"/>
              </a:ext>
            </a:extLst>
          </p:cNvPr>
          <p:cNvSpPr>
            <a:spLocks noGrp="1"/>
          </p:cNvSpPr>
          <p:nvPr>
            <p:ph type="title"/>
          </p:nvPr>
        </p:nvSpPr>
        <p:spPr/>
        <p:txBody>
          <a:bodyPr/>
          <a:lstStyle/>
          <a:p>
            <a:r>
              <a:rPr lang="en-US" dirty="0"/>
              <a:t>ROS Custom messages</a:t>
            </a:r>
            <a:endParaRPr lang="en-GB" dirty="0"/>
          </a:p>
        </p:txBody>
      </p:sp>
      <p:sp>
        <p:nvSpPr>
          <p:cNvPr id="2" name="Content Placeholder 1">
            <a:extLst>
              <a:ext uri="{FF2B5EF4-FFF2-40B4-BE49-F238E27FC236}">
                <a16:creationId xmlns:a16="http://schemas.microsoft.com/office/drawing/2014/main" id="{31ECB0DB-3BD1-EF81-7E82-5D41E77553D1}"/>
              </a:ext>
            </a:extLst>
          </p:cNvPr>
          <p:cNvSpPr>
            <a:spLocks noGrp="1"/>
          </p:cNvSpPr>
          <p:nvPr>
            <p:ph idx="1"/>
          </p:nvPr>
        </p:nvSpPr>
        <p:spPr/>
        <p:txBody>
          <a:bodyPr>
            <a:normAutofit fontScale="92500"/>
          </a:bodyPr>
          <a:lstStyle/>
          <a:p>
            <a:pPr>
              <a:lnSpc>
                <a:spcPct val="170000"/>
              </a:lnSpc>
            </a:pPr>
            <a:r>
              <a:rPr lang="en-GB" dirty="0"/>
              <a:t>For this example, a new message will be generated to contain two different values of data. </a:t>
            </a:r>
          </a:p>
          <a:p>
            <a:pPr>
              <a:lnSpc>
                <a:spcPct val="170000"/>
              </a:lnSpc>
            </a:pPr>
            <a:r>
              <a:rPr lang="en-GB" dirty="0"/>
              <a:t>Two types of message will be used for the message.</a:t>
            </a:r>
          </a:p>
          <a:p>
            <a:pPr>
              <a:lnSpc>
                <a:spcPct val="170000"/>
              </a:lnSpc>
            </a:pPr>
            <a:r>
              <a:rPr lang="en-GB" dirty="0"/>
              <a:t>For this example, only one topic will be necessary, and the message will include the information that describes the position and radius of a sphere</a:t>
            </a:r>
          </a:p>
        </p:txBody>
      </p:sp>
      <p:sp>
        <p:nvSpPr>
          <p:cNvPr id="3" name="Slide Number Placeholder 2">
            <a:extLst>
              <a:ext uri="{FF2B5EF4-FFF2-40B4-BE49-F238E27FC236}">
                <a16:creationId xmlns:a16="http://schemas.microsoft.com/office/drawing/2014/main" id="{9EE6045A-5F8A-4D25-82B5-00B677E5D236}"/>
              </a:ext>
            </a:extLst>
          </p:cNvPr>
          <p:cNvSpPr>
            <a:spLocks noGrp="1"/>
          </p:cNvSpPr>
          <p:nvPr>
            <p:ph type="sldNum" sz="quarter" idx="12"/>
          </p:nvPr>
        </p:nvSpPr>
        <p:spPr/>
        <p:txBody>
          <a:bodyPr/>
          <a:lstStyle/>
          <a:p>
            <a:fld id="{E33F180C-7AC5-428A-9DBB-8DF57BA31570}" type="slidenum">
              <a:rPr lang="en-GB" smtClean="0"/>
              <a:t>84</a:t>
            </a:fld>
            <a:endParaRPr lang="en-GB"/>
          </a:p>
        </p:txBody>
      </p:sp>
    </p:spTree>
    <p:extLst>
      <p:ext uri="{BB962C8B-B14F-4D97-AF65-F5344CB8AC3E}">
        <p14:creationId xmlns:p14="http://schemas.microsoft.com/office/powerpoint/2010/main" val="23490403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a:t>
            </a:r>
          </a:p>
          <a:p>
            <a:r>
              <a:rPr lang="en-US" dirty="0"/>
              <a:t>Create a new package</a:t>
            </a:r>
          </a:p>
          <a:p>
            <a:endParaRPr lang="en-US" dirty="0"/>
          </a:p>
          <a:p>
            <a:endParaRPr lang="en-US" dirty="0"/>
          </a:p>
          <a:p>
            <a:endParaRPr lang="en-US" dirty="0"/>
          </a:p>
          <a:p>
            <a:endParaRPr lang="en-US" dirty="0"/>
          </a:p>
          <a:p>
            <a:r>
              <a:rPr lang="en-US" dirty="0"/>
              <a:t>Open the Sphere.msg file and write the following</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85</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876050"/>
            <a:ext cx="10433050" cy="144909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pkg create --build-type </a:t>
            </a:r>
            <a:r>
              <a:rPr lang="en-US" altLang="en-US" dirty="0" err="1">
                <a:solidFill>
                  <a:srgbClr val="333333"/>
                </a:solidFill>
                <a:latin typeface="Consolas" panose="020B0609020204030204" pitchFamily="49" charset="0"/>
              </a:rPr>
              <a:t>ament_cmake</a:t>
            </a:r>
            <a:r>
              <a:rPr lang="en-US" altLang="en-US" dirty="0">
                <a:solidFill>
                  <a:srgbClr val="333333"/>
                </a:solidFill>
                <a:latin typeface="Consolas" panose="020B0609020204030204" pitchFamily="49" charset="0"/>
              </a:rPr>
              <a:t> --license Apache-2.0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cd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mkdir</a:t>
            </a:r>
            <a:r>
              <a:rPr kumimoji="0" lang="en-US" altLang="en-US" b="0" i="0" u="none" strike="noStrike" cap="none" normalizeH="0" baseline="0" dirty="0">
                <a:ln>
                  <a:noFill/>
                </a:ln>
                <a:solidFill>
                  <a:srgbClr val="333333"/>
                </a:solidFill>
                <a:effectLst/>
                <a:latin typeface="Consolas" panose="020B0609020204030204" pitchFamily="49" charset="0"/>
              </a:rPr>
              <a:t> msg</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msg/Sphere.msg</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5344729"/>
            <a:ext cx="10433050" cy="61809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err="1">
                <a:solidFill>
                  <a:srgbClr val="333333"/>
                </a:solidFill>
                <a:latin typeface="Consolas" panose="020B0609020204030204" pitchFamily="49" charset="0"/>
              </a:rPr>
              <a:t>geometry_msgs</a:t>
            </a:r>
            <a:r>
              <a:rPr lang="en-US" altLang="en-US" dirty="0">
                <a:solidFill>
                  <a:srgbClr val="333333"/>
                </a:solidFill>
                <a:latin typeface="Consolas" panose="020B0609020204030204" pitchFamily="49" charset="0"/>
              </a:rPr>
              <a:t>/Point center</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float64 radius</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9668905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Open CMakeLists.txt and add the following lines</a:t>
            </a:r>
          </a:p>
          <a:p>
            <a:endParaRPr lang="en-US" dirty="0"/>
          </a:p>
          <a:p>
            <a:endParaRPr lang="en-US" dirty="0"/>
          </a:p>
          <a:p>
            <a:endParaRPr lang="en-US" dirty="0"/>
          </a:p>
          <a:p>
            <a:endParaRPr lang="en-US" dirty="0"/>
          </a:p>
          <a:p>
            <a:endParaRPr lang="en-US" dirty="0"/>
          </a:p>
          <a:p>
            <a:r>
              <a:rPr lang="en-US" dirty="0"/>
              <a:t>Do the same inside package.xml</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86</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691382"/>
            <a:ext cx="10433050" cy="181842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find_package</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geometry_msgs</a:t>
            </a:r>
            <a:r>
              <a:rPr lang="en-US" altLang="en-US" sz="1600" dirty="0">
                <a:solidFill>
                  <a:srgbClr val="333333"/>
                </a:solidFill>
                <a:latin typeface="Consolas" panose="020B0609020204030204" pitchFamily="49" charset="0"/>
              </a:rPr>
              <a:t> REQUIRED)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find_package</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rosidl_default_generators</a:t>
            </a:r>
            <a:r>
              <a:rPr lang="en-US" altLang="en-US" sz="1600" dirty="0">
                <a:solidFill>
                  <a:srgbClr val="333333"/>
                </a:solidFill>
                <a:latin typeface="Consolas" panose="020B0609020204030204" pitchFamily="49" charset="0"/>
              </a:rPr>
              <a:t> REQUIRED)</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rosidl_generate_interfaces</a:t>
            </a:r>
            <a:r>
              <a:rPr lang="en-US" altLang="en-US" sz="1600" dirty="0">
                <a:solidFill>
                  <a:srgbClr val="333333"/>
                </a:solidFill>
                <a:latin typeface="Consolas" panose="020B0609020204030204" pitchFamily="49" charset="0"/>
              </a:rPr>
              <a:t>(${PROJECT_NAME}</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"msg/Sphere.msg"</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DEPENDENCIES </a:t>
            </a:r>
            <a:r>
              <a:rPr lang="en-US" altLang="en-US" sz="1600" dirty="0" err="1">
                <a:solidFill>
                  <a:srgbClr val="333333"/>
                </a:solidFill>
                <a:latin typeface="Consolas" panose="020B0609020204030204" pitchFamily="49" charset="0"/>
              </a:rPr>
              <a:t>geometry_msgs</a:t>
            </a: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a:t>
            </a:r>
            <a:endParaRPr kumimoji="0" lang="en-US" altLang="en-US" sz="1600"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5472185"/>
            <a:ext cx="10433050" cy="104898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&lt;depend&gt;</a:t>
            </a:r>
            <a:r>
              <a:rPr lang="en-US" altLang="en-US" sz="1600" dirty="0" err="1">
                <a:solidFill>
                  <a:srgbClr val="333333"/>
                </a:solidFill>
                <a:latin typeface="Consolas" panose="020B0609020204030204" pitchFamily="49" charset="0"/>
              </a:rPr>
              <a:t>geometry_msgs</a:t>
            </a:r>
            <a:r>
              <a:rPr lang="en-US" altLang="en-US" sz="1600" dirty="0">
                <a:solidFill>
                  <a:srgbClr val="333333"/>
                </a:solidFill>
                <a:latin typeface="Consolas" panose="020B0609020204030204" pitchFamily="49" charset="0"/>
              </a:rPr>
              <a:t>&lt;/depend&gt;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buildtool_depend</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rosidl_default_generators</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buildtool_depend</a:t>
            </a:r>
            <a:r>
              <a:rPr lang="en-US" altLang="en-US" sz="1600" dirty="0">
                <a:solidFill>
                  <a:srgbClr val="333333"/>
                </a:solidFill>
                <a:latin typeface="Consolas" panose="020B0609020204030204" pitchFamily="49" charset="0"/>
              </a:rPr>
              <a:t>&gt;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exec_depend</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rosidl_default_runtime</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exec_depend</a:t>
            </a:r>
            <a:r>
              <a:rPr lang="en-US" altLang="en-US" sz="1600" dirty="0">
                <a:solidFill>
                  <a:srgbClr val="333333"/>
                </a:solidFill>
                <a:latin typeface="Consolas" panose="020B0609020204030204" pitchFamily="49" charset="0"/>
              </a:rPr>
              <a:t>&gt;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member_of_group</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rosidl_interface_packages</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member_of_group</a:t>
            </a:r>
            <a:r>
              <a:rPr lang="en-US" altLang="en-US" sz="1600" dirty="0">
                <a:solidFill>
                  <a:srgbClr val="333333"/>
                </a:solidFill>
                <a:latin typeface="Consolas" panose="020B0609020204030204" pitchFamily="49" charset="0"/>
              </a:rPr>
              <a:t>&gt;</a:t>
            </a:r>
            <a:endParaRPr kumimoji="0" lang="en-US" altLang="en-US" sz="1600"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005984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Build the workspace and source it</a:t>
            </a:r>
          </a:p>
          <a:p>
            <a:endParaRPr lang="en-US" dirty="0"/>
          </a:p>
          <a:p>
            <a:endParaRPr lang="en-US" dirty="0"/>
          </a:p>
          <a:p>
            <a:r>
              <a:rPr lang="en-US" dirty="0"/>
              <a:t>Validate that the sphere message has been properly created</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87</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453348"/>
            <a:ext cx="10433050" cy="61809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colcon</a:t>
            </a:r>
            <a:r>
              <a:rPr lang="en-US" altLang="en-US"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source install/</a:t>
            </a:r>
            <a:r>
              <a:rPr kumimoji="0" lang="en-US" altLang="en-US" b="0" i="0" u="none" strike="noStrike" cap="none" normalizeH="0" baseline="0" dirty="0" err="1">
                <a:ln>
                  <a:noFill/>
                </a:ln>
                <a:solidFill>
                  <a:srgbClr val="333333"/>
                </a:solidFill>
                <a:effectLst/>
                <a:latin typeface="Consolas" panose="020B0609020204030204" pitchFamily="49" charset="0"/>
              </a:rPr>
              <a:t>setup.bash</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4505832"/>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interface show </a:t>
            </a:r>
            <a:r>
              <a:rPr lang="en-US" altLang="en-US" dirty="0" err="1">
                <a:solidFill>
                  <a:srgbClr val="333333"/>
                </a:solidFill>
                <a:latin typeface="Consolas" panose="020B0609020204030204" pitchFamily="49" charset="0"/>
              </a:rPr>
              <a:t>srv_int</a:t>
            </a:r>
            <a:r>
              <a:rPr lang="en-US" altLang="en-US" dirty="0">
                <a:solidFill>
                  <a:srgbClr val="333333"/>
                </a:solidFill>
                <a:latin typeface="Consolas" panose="020B0609020204030204" pitchFamily="49" charset="0"/>
              </a:rPr>
              <a:t>/msg/Sphere</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8512302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a:t>
            </a:r>
          </a:p>
          <a:p>
            <a:r>
              <a:rPr lang="en-US" dirty="0"/>
              <a:t>Create a new package</a:t>
            </a:r>
          </a:p>
          <a:p>
            <a:endParaRPr lang="en-US" dirty="0"/>
          </a:p>
          <a:p>
            <a:endParaRPr lang="en-US" dirty="0"/>
          </a:p>
          <a:p>
            <a:r>
              <a:rPr lang="en-US" dirty="0"/>
              <a:t>Open the sphere_node.py file and write the following</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88</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895874"/>
            <a:ext cx="10433050" cy="89509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pkg create --build-type </a:t>
            </a:r>
            <a:r>
              <a:rPr lang="en-US" altLang="en-US" dirty="0" err="1">
                <a:solidFill>
                  <a:srgbClr val="333333"/>
                </a:solidFill>
                <a:latin typeface="Consolas" panose="020B0609020204030204" pitchFamily="49" charset="0"/>
              </a:rPr>
              <a:t>ament_python</a:t>
            </a:r>
            <a:r>
              <a:rPr lang="en-US" altLang="en-US" dirty="0">
                <a:solidFill>
                  <a:srgbClr val="333333"/>
                </a:solidFill>
                <a:latin typeface="Consolas" panose="020B0609020204030204" pitchFamily="49" charset="0"/>
              </a:rPr>
              <a:t> --license Apache-2.0 </a:t>
            </a:r>
            <a:r>
              <a:rPr lang="en-US" altLang="en-US" dirty="0" err="1">
                <a:solidFill>
                  <a:srgbClr val="333333"/>
                </a:solidFill>
                <a:latin typeface="Consolas" panose="020B0609020204030204" pitchFamily="49" charset="0"/>
              </a:rPr>
              <a:t>sphere_msgs</a:t>
            </a:r>
            <a:r>
              <a:rPr lang="en-US" altLang="en-US" dirty="0">
                <a:solidFill>
                  <a:srgbClr val="333333"/>
                </a:solidFill>
                <a:latin typeface="Consolas" panose="020B0609020204030204" pitchFamily="49" charset="0"/>
              </a:rPr>
              <a:t> --node-name </a:t>
            </a:r>
            <a:r>
              <a:rPr lang="en-US" altLang="en-US" dirty="0" err="1">
                <a:solidFill>
                  <a:srgbClr val="333333"/>
                </a:solidFill>
                <a:latin typeface="Consolas" panose="020B0609020204030204" pitchFamily="49" charset="0"/>
              </a:rPr>
              <a:t>sphere_node</a:t>
            </a:r>
            <a:r>
              <a:rPr lang="en-US" altLang="en-US" dirty="0">
                <a:solidFill>
                  <a:srgbClr val="333333"/>
                </a:solidFill>
                <a:latin typeface="Consolas" panose="020B0609020204030204" pitchFamily="49" charset="0"/>
              </a:rPr>
              <a:t> --dependencies </a:t>
            </a:r>
            <a:r>
              <a:rPr lang="en-US" altLang="en-US" dirty="0" err="1">
                <a:solidFill>
                  <a:srgbClr val="333333"/>
                </a:solidFill>
                <a:latin typeface="Consolas" panose="020B0609020204030204" pitchFamily="49" charset="0"/>
              </a:rPr>
              <a:t>geometry_msgs</a:t>
            </a: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215496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82459E-72E5-C6F0-03FE-65178136B688}"/>
              </a:ext>
            </a:extLst>
          </p:cNvPr>
          <p:cNvSpPr>
            <a:spLocks noGrp="1"/>
          </p:cNvSpPr>
          <p:nvPr>
            <p:ph idx="1"/>
          </p:nvPr>
        </p:nvSpPr>
        <p:spPr>
          <a:xfrm>
            <a:off x="1800225" y="120739"/>
            <a:ext cx="8591550" cy="6600736"/>
          </a:xfrm>
        </p:spPr>
        <p:txBody>
          <a:bodyPr>
            <a:normAutofit fontScale="92500" lnSpcReduction="10000"/>
          </a:bodyPr>
          <a:lstStyle/>
          <a:p>
            <a:pPr marL="0" indent="0">
              <a:lnSpc>
                <a:spcPct val="120000"/>
              </a:lnSpc>
              <a:spcBef>
                <a:spcPts val="0"/>
              </a:spcBef>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rclpy</a:t>
            </a:r>
            <a:endParaRPr lang="en-US" sz="1200" b="0" dirty="0">
              <a:solidFill>
                <a:schemeClr val="tx1"/>
              </a:solidFill>
              <a:effectLst/>
              <a:latin typeface="Consolas" panose="020B0609020204030204" pitchFamily="49" charset="0"/>
            </a:endParaRPr>
          </a:p>
          <a:p>
            <a:pPr marL="0" indent="0">
              <a:lnSpc>
                <a:spcPct val="120000"/>
              </a:lnSpc>
              <a:spcBef>
                <a:spcPts val="0"/>
              </a:spcBef>
              <a:buNone/>
            </a:pPr>
            <a:r>
              <a:rPr lang="en-US" sz="1200" b="0" dirty="0">
                <a:solidFill>
                  <a:schemeClr val="tx1"/>
                </a:solidFill>
                <a:effectLst/>
                <a:latin typeface="Consolas" panose="020B0609020204030204" pitchFamily="49" charset="0"/>
              </a:rPr>
              <a:t>from </a:t>
            </a:r>
            <a:r>
              <a:rPr lang="en-US" sz="1200" b="0" dirty="0" err="1">
                <a:solidFill>
                  <a:schemeClr val="tx1"/>
                </a:solidFill>
                <a:effectLst/>
                <a:latin typeface="Consolas" panose="020B0609020204030204" pitchFamily="49" charset="0"/>
              </a:rPr>
              <a:t>rclpy.node</a:t>
            </a:r>
            <a:r>
              <a:rPr lang="en-US" sz="1200" b="0" dirty="0">
                <a:solidFill>
                  <a:schemeClr val="tx1"/>
                </a:solidFill>
                <a:effectLst/>
                <a:latin typeface="Consolas" panose="020B0609020204030204" pitchFamily="49" charset="0"/>
              </a:rPr>
              <a:t> import Node</a:t>
            </a:r>
          </a:p>
          <a:p>
            <a:pPr marL="0" indent="0">
              <a:lnSpc>
                <a:spcPct val="120000"/>
              </a:lnSpc>
              <a:spcBef>
                <a:spcPts val="0"/>
              </a:spcBef>
              <a:buNone/>
            </a:pPr>
            <a:r>
              <a:rPr lang="en-US" sz="1200" b="0" dirty="0">
                <a:solidFill>
                  <a:schemeClr val="tx1"/>
                </a:solidFill>
                <a:effectLst/>
                <a:latin typeface="Consolas" panose="020B0609020204030204" pitchFamily="49" charset="0"/>
              </a:rPr>
              <a:t>from srv_int.msg import Sphere</a:t>
            </a:r>
          </a:p>
          <a:p>
            <a:pPr marL="0" indent="0">
              <a:lnSpc>
                <a:spcPct val="120000"/>
              </a:lnSpc>
              <a:spcBef>
                <a:spcPts val="0"/>
              </a:spcBef>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numpy</a:t>
            </a:r>
            <a:r>
              <a:rPr lang="en-US" sz="1200" b="0" dirty="0">
                <a:solidFill>
                  <a:schemeClr val="tx1"/>
                </a:solidFill>
                <a:effectLst/>
                <a:latin typeface="Consolas" panose="020B0609020204030204" pitchFamily="49" charset="0"/>
              </a:rPr>
              <a:t> as np</a:t>
            </a:r>
          </a:p>
          <a:p>
            <a:pPr marL="0" indent="0">
              <a:lnSpc>
                <a:spcPct val="120000"/>
              </a:lnSpc>
              <a:spcBef>
                <a:spcPts val="0"/>
              </a:spcBef>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class </a:t>
            </a:r>
            <a:r>
              <a:rPr lang="en-US" sz="1200" b="0" dirty="0" err="1">
                <a:solidFill>
                  <a:schemeClr val="tx1"/>
                </a:solidFill>
                <a:effectLst/>
                <a:latin typeface="Consolas" panose="020B0609020204030204" pitchFamily="49" charset="0"/>
              </a:rPr>
              <a:t>CustomMsgPublisher</a:t>
            </a:r>
            <a:r>
              <a:rPr lang="en-US" sz="1200" b="0" dirty="0">
                <a:solidFill>
                  <a:schemeClr val="tx1"/>
                </a:solidFill>
                <a:effectLst/>
                <a:latin typeface="Consolas" panose="020B0609020204030204" pitchFamily="49" charset="0"/>
              </a:rPr>
              <a:t>(Node):</a:t>
            </a:r>
          </a:p>
          <a:p>
            <a:pPr marL="0" indent="0">
              <a:lnSpc>
                <a:spcPct val="120000"/>
              </a:lnSpc>
              <a:spcBef>
                <a:spcPts val="0"/>
              </a:spcBef>
              <a:buNone/>
            </a:pPr>
            <a:r>
              <a:rPr lang="en-US" sz="1200" b="0" dirty="0">
                <a:solidFill>
                  <a:schemeClr val="tx1"/>
                </a:solidFill>
                <a:effectLst/>
                <a:latin typeface="Consolas" panose="020B0609020204030204" pitchFamily="49" charset="0"/>
              </a:rPr>
              <a:t>    def __</a:t>
            </a:r>
            <a:r>
              <a:rPr lang="en-US" sz="1200" b="0" dirty="0" err="1">
                <a:solidFill>
                  <a:schemeClr val="tx1"/>
                </a:solidFill>
                <a:effectLst/>
                <a:latin typeface="Consolas" panose="020B0609020204030204" pitchFamily="49" charset="0"/>
              </a:rPr>
              <a:t>init</a:t>
            </a:r>
            <a:r>
              <a:rPr lang="en-US" sz="1200" b="0" dirty="0">
                <a:solidFill>
                  <a:schemeClr val="tx1"/>
                </a:solidFill>
                <a:effectLst/>
                <a:latin typeface="Consolas" panose="020B0609020204030204" pitchFamily="49" charset="0"/>
              </a:rPr>
              <a:t>__(self):</a:t>
            </a:r>
          </a:p>
          <a:p>
            <a:pPr marL="0" indent="0">
              <a:lnSpc>
                <a:spcPct val="120000"/>
              </a:lnSpc>
              <a:spcBef>
                <a:spcPts val="0"/>
              </a:spcBef>
              <a:buNone/>
            </a:pPr>
            <a:r>
              <a:rPr lang="en-US" sz="1200" b="0" dirty="0">
                <a:solidFill>
                  <a:schemeClr val="tx1"/>
                </a:solidFill>
                <a:effectLst/>
                <a:latin typeface="Consolas" panose="020B0609020204030204" pitchFamily="49" charset="0"/>
              </a:rPr>
              <a:t>        super().__</a:t>
            </a:r>
            <a:r>
              <a:rPr lang="en-US" sz="1200" b="0" dirty="0" err="1">
                <a:solidFill>
                  <a:schemeClr val="tx1"/>
                </a:solidFill>
                <a:effectLst/>
                <a:latin typeface="Consolas" panose="020B0609020204030204" pitchFamily="49" charset="0"/>
              </a:rPr>
              <a:t>init</a:t>
            </a:r>
            <a:r>
              <a:rPr lang="en-US" sz="1200" b="0" dirty="0">
                <a:solidFill>
                  <a:schemeClr val="tx1"/>
                </a:solidFill>
                <a:effectLst/>
                <a:latin typeface="Consolas" panose="020B0609020204030204" pitchFamily="49" charset="0"/>
              </a:rPr>
              <a:t>__('</a:t>
            </a:r>
            <a:r>
              <a:rPr lang="en-US" sz="1200" b="0" dirty="0" err="1">
                <a:solidFill>
                  <a:schemeClr val="tx1"/>
                </a:solidFill>
                <a:effectLst/>
                <a:latin typeface="Consolas" panose="020B0609020204030204" pitchFamily="49" charset="0"/>
              </a:rPr>
              <a:t>custom_msg_node</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self.pub = </a:t>
            </a:r>
            <a:r>
              <a:rPr lang="en-US" sz="1200" b="0" dirty="0" err="1">
                <a:solidFill>
                  <a:schemeClr val="tx1"/>
                </a:solidFill>
                <a:effectLst/>
                <a:latin typeface="Consolas" panose="020B0609020204030204" pitchFamily="49" charset="0"/>
              </a:rPr>
              <a:t>self.create_publisher</a:t>
            </a:r>
            <a:r>
              <a:rPr lang="en-US" sz="1200" b="0" dirty="0">
                <a:solidFill>
                  <a:schemeClr val="tx1"/>
                </a:solidFill>
                <a:effectLst/>
                <a:latin typeface="Consolas" panose="020B0609020204030204" pitchFamily="49" charset="0"/>
              </a:rPr>
              <a:t>(Sphere, '</a:t>
            </a:r>
            <a:r>
              <a:rPr lang="en-US" sz="1200" b="0" dirty="0" err="1">
                <a:solidFill>
                  <a:schemeClr val="tx1"/>
                </a:solidFill>
                <a:effectLst/>
                <a:latin typeface="Consolas" panose="020B0609020204030204" pitchFamily="49" charset="0"/>
              </a:rPr>
              <a:t>sphere_position</a:t>
            </a:r>
            <a:r>
              <a:rPr lang="en-US" sz="1200" b="0" dirty="0">
                <a:solidFill>
                  <a:schemeClr val="tx1"/>
                </a:solidFill>
                <a:effectLst/>
                <a:latin typeface="Consolas" panose="020B0609020204030204" pitchFamily="49" charset="0"/>
              </a:rPr>
              <a:t>', 10)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self.timer_period</a:t>
            </a:r>
            <a:r>
              <a:rPr lang="en-US" sz="1200" b="0" dirty="0">
                <a:solidFill>
                  <a:schemeClr val="tx1"/>
                </a:solidFill>
                <a:effectLst/>
                <a:latin typeface="Consolas" panose="020B0609020204030204" pitchFamily="49" charset="0"/>
              </a:rPr>
              <a:t> = 0.1</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self.timer</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self.create_timer</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self.timer_period</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self.timer_callback</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self.x</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self.y</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self.z</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self.r</a:t>
            </a:r>
            <a:r>
              <a:rPr lang="en-US" sz="1200" b="0" dirty="0">
                <a:solidFill>
                  <a:schemeClr val="tx1"/>
                </a:solidFill>
                <a:effectLst/>
                <a:latin typeface="Consolas" panose="020B0609020204030204" pitchFamily="49" charset="0"/>
              </a:rPr>
              <a:t> = 1.5</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self.get_logger</a:t>
            </a:r>
            <a:r>
              <a:rPr lang="en-US" sz="1200" b="0" dirty="0">
                <a:solidFill>
                  <a:schemeClr val="tx1"/>
                </a:solidFill>
                <a:effectLst/>
                <a:latin typeface="Consolas" panose="020B0609020204030204" pitchFamily="49" charset="0"/>
              </a:rPr>
              <a:t>().info('Custom Sphere msg initialized')</a:t>
            </a:r>
          </a:p>
          <a:p>
            <a:pPr marL="0" indent="0">
              <a:lnSpc>
                <a:spcPct val="120000"/>
              </a:lnSpc>
              <a:spcBef>
                <a:spcPts val="0"/>
              </a:spcBef>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    def </a:t>
            </a:r>
            <a:r>
              <a:rPr lang="en-US" sz="1200" b="0" dirty="0" err="1">
                <a:solidFill>
                  <a:schemeClr val="tx1"/>
                </a:solidFill>
                <a:effectLst/>
                <a:latin typeface="Consolas" panose="020B0609020204030204" pitchFamily="49" charset="0"/>
              </a:rPr>
              <a:t>timer_callback</a:t>
            </a:r>
            <a:r>
              <a:rPr lang="en-US" sz="1200" b="0" dirty="0">
                <a:solidFill>
                  <a:schemeClr val="tx1"/>
                </a:solidFill>
                <a:effectLst/>
                <a:latin typeface="Consolas" panose="020B0609020204030204" pitchFamily="49" charset="0"/>
              </a:rPr>
              <a:t>(self):</a:t>
            </a:r>
          </a:p>
          <a:p>
            <a:pPr marL="0" indent="0">
              <a:lnSpc>
                <a:spcPct val="120000"/>
              </a:lnSpc>
              <a:spcBef>
                <a:spcPts val="0"/>
              </a:spcBef>
              <a:buNone/>
            </a:pPr>
            <a:r>
              <a:rPr lang="en-US" sz="1200" b="0" dirty="0">
                <a:solidFill>
                  <a:schemeClr val="tx1"/>
                </a:solidFill>
                <a:effectLst/>
                <a:latin typeface="Consolas" panose="020B0609020204030204" pitchFamily="49" charset="0"/>
              </a:rPr>
              <a:t>        msg = Sphere()</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self.r</a:t>
            </a:r>
            <a:r>
              <a:rPr lang="en-US" sz="1200" b="0" dirty="0">
                <a:solidFill>
                  <a:schemeClr val="tx1"/>
                </a:solidFill>
                <a:effectLst/>
                <a:latin typeface="Consolas" panose="020B0609020204030204" pitchFamily="49" charset="0"/>
              </a:rPr>
              <a:t> = 1.5 + 0.5*</a:t>
            </a:r>
            <a:r>
              <a:rPr lang="en-US" sz="1200" b="0" dirty="0" err="1">
                <a:solidFill>
                  <a:schemeClr val="tx1"/>
                </a:solidFill>
                <a:effectLst/>
                <a:latin typeface="Consolas" panose="020B0609020204030204" pitchFamily="49" charset="0"/>
              </a:rPr>
              <a:t>np.sin</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self.time</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self.timer_period</a:t>
            </a:r>
            <a:endParaRPr lang="en-US" sz="1200" b="0" dirty="0">
              <a:solidFill>
                <a:schemeClr val="tx1"/>
              </a:solidFill>
              <a:effectLst/>
              <a:latin typeface="Consolas" panose="020B0609020204030204" pitchFamily="49" charset="0"/>
            </a:endParaRP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msg.radius</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self.r</a:t>
            </a:r>
            <a:endParaRPr lang="en-US" sz="1200" b="0" dirty="0">
              <a:solidFill>
                <a:schemeClr val="tx1"/>
              </a:solidFill>
              <a:effectLst/>
              <a:latin typeface="Consolas" panose="020B0609020204030204" pitchFamily="49" charset="0"/>
            </a:endParaRP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self.pub.publish</a:t>
            </a:r>
            <a:r>
              <a:rPr lang="en-US" sz="1200" b="0" dirty="0">
                <a:solidFill>
                  <a:schemeClr val="tx1"/>
                </a:solidFill>
                <a:effectLst/>
                <a:latin typeface="Consolas" panose="020B0609020204030204" pitchFamily="49" charset="0"/>
              </a:rPr>
              <a:t>(msg)</a:t>
            </a:r>
          </a:p>
          <a:p>
            <a:pPr marL="0" indent="0">
              <a:lnSpc>
                <a:spcPct val="120000"/>
              </a:lnSpc>
              <a:spcBef>
                <a:spcPts val="0"/>
              </a:spcBef>
              <a:buNone/>
            </a:pPr>
            <a:br>
              <a:rPr lang="en-US" sz="1200" b="0" dirty="0">
                <a:solidFill>
                  <a:schemeClr val="tx1"/>
                </a:solidFill>
                <a:effectLst/>
                <a:latin typeface="Consolas" panose="020B0609020204030204" pitchFamily="49" charset="0"/>
              </a:rPr>
            </a:b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def main(</a:t>
            </a:r>
            <a:r>
              <a:rPr lang="en-US" sz="1200" b="0" dirty="0" err="1">
                <a:solidFill>
                  <a:schemeClr val="tx1"/>
                </a:solidFill>
                <a:effectLst/>
                <a:latin typeface="Consolas" panose="020B0609020204030204" pitchFamily="49" charset="0"/>
              </a:rPr>
              <a:t>args</a:t>
            </a:r>
            <a:r>
              <a:rPr lang="en-US" sz="1200" b="0" dirty="0">
                <a:solidFill>
                  <a:schemeClr val="tx1"/>
                </a:solidFill>
                <a:effectLst/>
                <a:latin typeface="Consolas" panose="020B0609020204030204" pitchFamily="49" charset="0"/>
              </a:rPr>
              <a:t>=None):</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rclpy.init</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args</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args</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c_m_p</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CustomMsgPublisher</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rclpy.spin</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c_m_p</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c_m_p.destroy_node</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rclpy.shutdown</a:t>
            </a:r>
            <a:r>
              <a:rPr lang="en-US" sz="1200" b="0" dirty="0">
                <a:solidFill>
                  <a:schemeClr val="tx1"/>
                </a:solidFill>
                <a:effectLst/>
                <a:latin typeface="Consolas" panose="020B0609020204030204" pitchFamily="49" charset="0"/>
              </a:rPr>
              <a:t>()</a:t>
            </a:r>
          </a:p>
          <a:p>
            <a:pPr marL="0" indent="0">
              <a:lnSpc>
                <a:spcPct val="120000"/>
              </a:lnSpc>
              <a:spcBef>
                <a:spcPts val="0"/>
              </a:spcBef>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if __name__ == '__main__':</a:t>
            </a:r>
          </a:p>
          <a:p>
            <a:pPr marL="0" indent="0">
              <a:lnSpc>
                <a:spcPct val="120000"/>
              </a:lnSpc>
              <a:spcBef>
                <a:spcPts val="0"/>
              </a:spcBef>
              <a:buNone/>
            </a:pPr>
            <a:r>
              <a:rPr lang="en-US" sz="1200" b="0" dirty="0">
                <a:solidFill>
                  <a:schemeClr val="tx1"/>
                </a:solidFill>
                <a:effectLst/>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688D5351-949F-D9A8-5F55-920EF0374A78}"/>
              </a:ext>
            </a:extLst>
          </p:cNvPr>
          <p:cNvSpPr>
            <a:spLocks noGrp="1"/>
          </p:cNvSpPr>
          <p:nvPr>
            <p:ph type="sldNum" sz="quarter" idx="12"/>
          </p:nvPr>
        </p:nvSpPr>
        <p:spPr/>
        <p:txBody>
          <a:bodyPr/>
          <a:lstStyle/>
          <a:p>
            <a:fld id="{E33F180C-7AC5-428A-9DBB-8DF57BA31570}" type="slidenum">
              <a:rPr lang="en-GB" smtClean="0"/>
              <a:t>89</a:t>
            </a:fld>
            <a:endParaRPr lang="en-GB"/>
          </a:p>
        </p:txBody>
      </p:sp>
    </p:spTree>
    <p:extLst>
      <p:ext uri="{BB962C8B-B14F-4D97-AF65-F5344CB8AC3E}">
        <p14:creationId xmlns:p14="http://schemas.microsoft.com/office/powerpoint/2010/main" val="199591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E5513-0BAE-16D6-C22C-57CFFFE1C10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6AE77B-ACF4-DBFF-C871-0EBCC63843D1}"/>
              </a:ext>
            </a:extLst>
          </p:cNvPr>
          <p:cNvSpPr>
            <a:spLocks noGrp="1"/>
          </p:cNvSpPr>
          <p:nvPr>
            <p:ph sz="half" idx="1"/>
          </p:nvPr>
        </p:nvSpPr>
        <p:spPr>
          <a:xfrm>
            <a:off x="838200" y="1557057"/>
            <a:ext cx="5181600" cy="4799293"/>
          </a:xfrm>
        </p:spPr>
        <p:txBody>
          <a:bodyPr>
            <a:normAutofit/>
          </a:bodyPr>
          <a:lstStyle/>
          <a:p>
            <a:pPr marL="0" indent="0">
              <a:lnSpc>
                <a:spcPct val="150000"/>
              </a:lnSpc>
              <a:buNone/>
            </a:pPr>
            <a:r>
              <a:rPr lang="en-GB" sz="1800" dirty="0">
                <a:latin typeface="Nexa-Bold" panose="01000000000000000000" pitchFamily="2" charset="0"/>
              </a:rPr>
              <a:t>Motor Control package</a:t>
            </a:r>
            <a:endParaRPr lang="en-GB" sz="1800" dirty="0"/>
          </a:p>
          <a:p>
            <a:pPr>
              <a:lnSpc>
                <a:spcPct val="150000"/>
              </a:lnSpc>
            </a:pPr>
            <a:r>
              <a:rPr lang="en-GB" sz="1800" dirty="0"/>
              <a:t>The package is composed of two nodes:</a:t>
            </a:r>
          </a:p>
          <a:p>
            <a:pPr lvl="1">
              <a:lnSpc>
                <a:spcPct val="150000"/>
              </a:lnSpc>
            </a:pPr>
            <a:r>
              <a:rPr lang="en-GB" sz="1400" dirty="0" err="1"/>
              <a:t>dc_motor</a:t>
            </a:r>
            <a:r>
              <a:rPr lang="en-GB" sz="1400" dirty="0"/>
              <a:t> node: Simulate a First Order System, representing a DC Motor.</a:t>
            </a:r>
          </a:p>
          <a:p>
            <a:pPr lvl="1">
              <a:lnSpc>
                <a:spcPct val="150000"/>
              </a:lnSpc>
            </a:pPr>
            <a:r>
              <a:rPr lang="en-GB" sz="1400" dirty="0" err="1"/>
              <a:t>set_point</a:t>
            </a:r>
            <a:r>
              <a:rPr lang="en-GB" sz="1400" dirty="0"/>
              <a:t> node: Providing an input for the system</a:t>
            </a:r>
          </a:p>
          <a:p>
            <a:pPr lvl="1">
              <a:lnSpc>
                <a:spcPct val="150000"/>
              </a:lnSpc>
            </a:pPr>
            <a:endParaRPr lang="en-GB" sz="1400" dirty="0"/>
          </a:p>
          <a:p>
            <a:pPr lvl="1">
              <a:lnSpc>
                <a:spcPct val="150000"/>
              </a:lnSpc>
            </a:pPr>
            <a:endParaRPr lang="en-GB" sz="2000" dirty="0"/>
          </a:p>
          <a:p>
            <a:pPr>
              <a:lnSpc>
                <a:spcPct val="150000"/>
              </a:lnSpc>
            </a:pPr>
            <a:r>
              <a:rPr lang="en-GB" sz="1800" dirty="0"/>
              <a:t>You can see the contents of each node by opening the file on any text editor (</a:t>
            </a:r>
            <a:r>
              <a:rPr lang="en-GB" sz="1800" dirty="0" err="1"/>
              <a:t>gedit</a:t>
            </a:r>
            <a:r>
              <a:rPr lang="en-GB" sz="1800" dirty="0"/>
              <a:t>, </a:t>
            </a:r>
            <a:r>
              <a:rPr lang="en-GB" sz="1800" dirty="0" err="1"/>
              <a:t>vscode</a:t>
            </a:r>
            <a:r>
              <a:rPr lang="en-GB" sz="1800" dirty="0"/>
              <a:t>, nano, vim, etc.)</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3FD513C-051F-CD49-0732-B9F41E7B922F}"/>
                  </a:ext>
                </a:extLst>
              </p:cNvPr>
              <p:cNvSpPr>
                <a:spLocks noGrp="1"/>
              </p:cNvSpPr>
              <p:nvPr>
                <p:ph sz="half" idx="2"/>
              </p:nvPr>
            </p:nvSpPr>
            <p:spPr>
              <a:xfrm>
                <a:off x="6172200" y="1557057"/>
                <a:ext cx="5181600" cy="5180203"/>
              </a:xfrm>
            </p:spPr>
            <p:txBody>
              <a:bodyPr>
                <a:normAutofit/>
              </a:bodyPr>
              <a:lstStyle/>
              <a:p>
                <a:pPr marL="0" indent="0">
                  <a:lnSpc>
                    <a:spcPct val="150000"/>
                  </a:lnSpc>
                  <a:buNone/>
                </a:pPr>
                <a:r>
                  <a:rPr lang="en-GB" sz="1800" dirty="0">
                    <a:latin typeface="Nexa-Bold" panose="01000000000000000000" pitchFamily="2" charset="0"/>
                  </a:rPr>
                  <a:t>DC Motor Node</a:t>
                </a:r>
              </a:p>
              <a:p>
                <a:pPr>
                  <a:lnSpc>
                    <a:spcPct val="150000"/>
                  </a:lnSpc>
                </a:pPr>
                <a:r>
                  <a:rPr lang="en-GB" sz="1400" dirty="0"/>
                  <a:t>The DC Motor will be simulated using a First Oder system shown in </a:t>
                </a:r>
                <a:r>
                  <a:rPr lang="en-GB" sz="1400" dirty="0">
                    <a:hlinkClick r:id="rId2"/>
                  </a:rPr>
                  <a:t>here</a:t>
                </a:r>
                <a:r>
                  <a:rPr lang="en-GB" sz="1400" dirty="0"/>
                  <a:t>.</a:t>
                </a:r>
              </a:p>
              <a:p>
                <a:pPr marL="0" indent="0">
                  <a:lnSpc>
                    <a:spcPct val="100000"/>
                  </a:lnSpc>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𝜏</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𝑑𝑦</m:t>
                          </m:r>
                          <m:r>
                            <a:rPr lang="en-GB" sz="1400" b="0" i="1" smtClean="0">
                              <a:latin typeface="Cambria Math" panose="02040503050406030204" pitchFamily="18" charset="0"/>
                            </a:rPr>
                            <m:t>(</m:t>
                          </m:r>
                          <m:r>
                            <a:rPr lang="en-GB" sz="1400" b="0" i="1" smtClean="0">
                              <a:latin typeface="Cambria Math" panose="02040503050406030204" pitchFamily="18" charset="0"/>
                            </a:rPr>
                            <m:t>𝑡</m:t>
                          </m:r>
                          <m:r>
                            <a:rPr lang="en-GB" sz="1400" b="0" i="1" smtClean="0">
                              <a:latin typeface="Cambria Math" panose="02040503050406030204" pitchFamily="18" charset="0"/>
                            </a:rPr>
                            <m:t>)</m:t>
                          </m:r>
                        </m:num>
                        <m:den>
                          <m:r>
                            <a:rPr lang="en-GB" sz="1400" b="0" i="1" smtClean="0">
                              <a:latin typeface="Cambria Math" panose="02040503050406030204" pitchFamily="18" charset="0"/>
                            </a:rPr>
                            <m:t>𝑑𝑡</m:t>
                          </m:r>
                        </m:den>
                      </m:f>
                      <m:r>
                        <a:rPr lang="en-GB" sz="1400" b="0" i="1" smtClean="0">
                          <a:latin typeface="Cambria Math" panose="02040503050406030204" pitchFamily="18" charset="0"/>
                        </a:rPr>
                        <m:t>+</m:t>
                      </m:r>
                      <m:r>
                        <a:rPr lang="en-GB" sz="1400" b="0" i="1" smtClean="0">
                          <a:latin typeface="Cambria Math" panose="02040503050406030204" pitchFamily="18" charset="0"/>
                        </a:rPr>
                        <m:t>𝑦</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b="0" i="1" smtClean="0">
                          <a:latin typeface="Cambria Math" panose="02040503050406030204" pitchFamily="18" charset="0"/>
                        </a:rPr>
                        <m:t>=</m:t>
                      </m:r>
                      <m:r>
                        <a:rPr lang="en-GB" sz="1400" b="0" i="1" smtClean="0">
                          <a:latin typeface="Cambria Math" panose="02040503050406030204" pitchFamily="18" charset="0"/>
                        </a:rPr>
                        <m:t>𝐾𝑢</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b="0" i="1" smtClean="0">
                          <a:latin typeface="Cambria Math" panose="02040503050406030204" pitchFamily="18" charset="0"/>
                        </a:rPr>
                        <m:t>.</m:t>
                      </m:r>
                    </m:oMath>
                  </m:oMathPara>
                </a14:m>
                <a:endParaRPr lang="en-GB" sz="1400" dirty="0"/>
              </a:p>
              <a:p>
                <a:pPr marL="0" indent="0">
                  <a:lnSpc>
                    <a:spcPct val="170000"/>
                  </a:lnSpc>
                  <a:buNone/>
                </a:pPr>
                <a:r>
                  <a:rPr lang="en-GB" sz="1400" dirty="0"/>
                  <a:t>Where, </a:t>
                </a:r>
                <a14:m>
                  <m:oMath xmlns:m="http://schemas.openxmlformats.org/officeDocument/2006/math">
                    <m:r>
                      <a:rPr lang="el-GR" sz="1400" dirty="0">
                        <a:latin typeface="Cambria Math" panose="02040503050406030204" pitchFamily="18" charset="0"/>
                      </a:rPr>
                      <m:t>𝜏</m:t>
                    </m:r>
                  </m:oMath>
                </a14:m>
                <a:r>
                  <a:rPr lang="en-GB" sz="1400" dirty="0"/>
                  <a:t> is the time constant, </a:t>
                </a:r>
                <a14:m>
                  <m:oMath xmlns:m="http://schemas.openxmlformats.org/officeDocument/2006/math">
                    <m:r>
                      <a:rPr lang="en-GB" sz="1400" dirty="0">
                        <a:latin typeface="Cambria Math" panose="02040503050406030204" pitchFamily="18" charset="0"/>
                      </a:rPr>
                      <m:t>𝐾</m:t>
                    </m:r>
                  </m:oMath>
                </a14:m>
                <a:r>
                  <a:rPr lang="en-GB" sz="1400" dirty="0"/>
                  <a:t> is the system gain, </a:t>
                </a:r>
                <a14:m>
                  <m:oMath xmlns:m="http://schemas.openxmlformats.org/officeDocument/2006/math">
                    <m:r>
                      <a:rPr lang="en-GB" sz="1400" dirty="0">
                        <a:latin typeface="Cambria Math" panose="02040503050406030204" pitchFamily="18" charset="0"/>
                      </a:rPr>
                      <m:t>𝑦</m:t>
                    </m:r>
                    <m:r>
                      <a:rPr lang="en-GB" sz="1400" dirty="0">
                        <a:latin typeface="Cambria Math" panose="02040503050406030204" pitchFamily="18" charset="0"/>
                      </a:rPr>
                      <m:t>(</m:t>
                    </m:r>
                    <m:r>
                      <a:rPr lang="en-GB" sz="1400" dirty="0">
                        <a:latin typeface="Cambria Math" panose="02040503050406030204" pitchFamily="18" charset="0"/>
                      </a:rPr>
                      <m:t>𝑡</m:t>
                    </m:r>
                    <m:r>
                      <a:rPr lang="en-GB" sz="1400" dirty="0">
                        <a:latin typeface="Cambria Math" panose="02040503050406030204" pitchFamily="18" charset="0"/>
                      </a:rPr>
                      <m:t>)</m:t>
                    </m:r>
                  </m:oMath>
                </a14:m>
                <a:r>
                  <a:rPr lang="en-GB" sz="1400" dirty="0"/>
                  <a:t> is the system output (speed rad/s) and </a:t>
                </a:r>
                <a14:m>
                  <m:oMath xmlns:m="http://schemas.openxmlformats.org/officeDocument/2006/math">
                    <m:r>
                      <a:rPr lang="en-GB" sz="1400" dirty="0">
                        <a:latin typeface="Cambria Math" panose="02040503050406030204" pitchFamily="18" charset="0"/>
                      </a:rPr>
                      <m:t>𝑢</m:t>
                    </m:r>
                    <m:r>
                      <a:rPr lang="en-GB" sz="1400" dirty="0">
                        <a:latin typeface="Cambria Math" panose="02040503050406030204" pitchFamily="18" charset="0"/>
                      </a:rPr>
                      <m:t>(</m:t>
                    </m:r>
                    <m:r>
                      <a:rPr lang="en-GB" sz="1400" dirty="0">
                        <a:latin typeface="Cambria Math" panose="02040503050406030204" pitchFamily="18" charset="0"/>
                      </a:rPr>
                      <m:t>𝑡</m:t>
                    </m:r>
                    <m:r>
                      <a:rPr lang="en-GB" sz="1400" dirty="0">
                        <a:latin typeface="Cambria Math" panose="02040503050406030204" pitchFamily="18" charset="0"/>
                      </a:rPr>
                      <m:t>) </m:t>
                    </m:r>
                  </m:oMath>
                </a14:m>
                <a:r>
                  <a:rPr lang="en-GB" sz="1400" dirty="0"/>
                  <a:t>the input signal (volts).</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pl-PL" sz="1400" i="1">
                          <a:latin typeface="Cambria Math" panose="02040503050406030204" pitchFamily="18" charset="0"/>
                        </a:rPr>
                        <m:t>𝑦</m:t>
                      </m:r>
                      <m:d>
                        <m:dPr>
                          <m:begChr m:val="["/>
                          <m:endChr m:val="]"/>
                          <m:ctrlPr>
                            <a:rPr lang="pl-PL" sz="1400" i="1">
                              <a:latin typeface="Cambria Math" panose="02040503050406030204" pitchFamily="18" charset="0"/>
                            </a:rPr>
                          </m:ctrlPr>
                        </m:dPr>
                        <m:e>
                          <m:r>
                            <a:rPr lang="pl-PL" sz="1400" i="1">
                              <a:latin typeface="Cambria Math" panose="02040503050406030204" pitchFamily="18" charset="0"/>
                            </a:rPr>
                            <m:t>𝑘</m:t>
                          </m:r>
                          <m:r>
                            <a:rPr lang="pl-PL" sz="1400" i="1">
                              <a:latin typeface="Cambria Math" panose="02040503050406030204" pitchFamily="18" charset="0"/>
                            </a:rPr>
                            <m:t>+1</m:t>
                          </m:r>
                        </m:e>
                      </m:d>
                      <m:r>
                        <a:rPr lang="pl-PL" sz="1400" i="1">
                          <a:latin typeface="Cambria Math" panose="02040503050406030204" pitchFamily="18" charset="0"/>
                        </a:rPr>
                        <m:t>=</m:t>
                      </m:r>
                      <m:r>
                        <a:rPr lang="en-GB" sz="1400" b="0" i="1" smtClean="0">
                          <a:latin typeface="Cambria Math" panose="02040503050406030204" pitchFamily="18" charset="0"/>
                        </a:rPr>
                        <m:t>𝑦</m:t>
                      </m:r>
                      <m:d>
                        <m:dPr>
                          <m:begChr m:val="["/>
                          <m:endChr m:val="]"/>
                          <m:ctrlPr>
                            <a:rPr lang="en-GB" sz="1400" b="0" i="1" smtClean="0">
                              <a:latin typeface="Cambria Math" panose="02040503050406030204" pitchFamily="18" charset="0"/>
                            </a:rPr>
                          </m:ctrlPr>
                        </m:dPr>
                        <m:e>
                          <m:r>
                            <a:rPr lang="en-GB" sz="1400" b="0" i="1" smtClean="0">
                              <a:latin typeface="Cambria Math" panose="02040503050406030204" pitchFamily="18" charset="0"/>
                            </a:rPr>
                            <m:t>𝑘</m:t>
                          </m:r>
                        </m:e>
                      </m:d>
                      <m:r>
                        <a:rPr lang="en-GB" sz="1400" b="0" i="1" smtClean="0">
                          <a:latin typeface="Cambria Math" panose="02040503050406030204" pitchFamily="18" charset="0"/>
                        </a:rPr>
                        <m:t>+</m:t>
                      </m:r>
                      <m:d>
                        <m:dPr>
                          <m:ctrlPr>
                            <a:rPr lang="en-GB" sz="1400" b="0" i="1" smtClean="0">
                              <a:latin typeface="Cambria Math" panose="02040503050406030204" pitchFamily="18" charset="0"/>
                            </a:rPr>
                          </m:ctrlPr>
                        </m:dPr>
                        <m:e>
                          <m:r>
                            <a:rPr lang="pl-PL"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𝜏</m:t>
                              </m:r>
                            </m:den>
                          </m:f>
                          <m:r>
                            <a:rPr lang="pl-PL" sz="1400" i="1">
                              <a:latin typeface="Cambria Math" panose="02040503050406030204" pitchFamily="18" charset="0"/>
                            </a:rPr>
                            <m:t>​</m:t>
                          </m:r>
                          <m:r>
                            <a:rPr lang="en-GB" sz="1400" i="1">
                              <a:latin typeface="Cambria Math" panose="02040503050406030204" pitchFamily="18" charset="0"/>
                            </a:rPr>
                            <m:t>⋅</m:t>
                          </m:r>
                          <m:r>
                            <a:rPr lang="pl-PL" sz="1400" i="1">
                              <a:latin typeface="Cambria Math" panose="02040503050406030204" pitchFamily="18" charset="0"/>
                            </a:rPr>
                            <m:t>𝑦</m:t>
                          </m:r>
                          <m:d>
                            <m:dPr>
                              <m:begChr m:val="["/>
                              <m:endChr m:val="]"/>
                              <m:ctrlPr>
                                <a:rPr lang="pl-PL" sz="1400" i="1">
                                  <a:latin typeface="Cambria Math" panose="02040503050406030204" pitchFamily="18" charset="0"/>
                                </a:rPr>
                              </m:ctrlPr>
                            </m:dPr>
                            <m:e>
                              <m:r>
                                <a:rPr lang="pl-PL" sz="1400" i="1">
                                  <a:latin typeface="Cambria Math" panose="02040503050406030204" pitchFamily="18" charset="0"/>
                                </a:rPr>
                                <m:t>𝑘</m:t>
                              </m:r>
                            </m:e>
                          </m:d>
                          <m:r>
                            <a:rPr lang="pl-PL" sz="1400" i="1">
                              <a:latin typeface="Cambria Math" panose="02040503050406030204" pitchFamily="18" charset="0"/>
                            </a:rPr>
                            <m:t>+</m:t>
                          </m:r>
                          <m:f>
                            <m:fPr>
                              <m:ctrlPr>
                                <a:rPr lang="en-GB" sz="1400" i="1">
                                  <a:latin typeface="Cambria Math" panose="02040503050406030204" pitchFamily="18" charset="0"/>
                                </a:rPr>
                              </m:ctrlPr>
                            </m:fPr>
                            <m:num>
                              <m:r>
                                <a:rPr lang="pl-PL" sz="1400" i="1">
                                  <a:latin typeface="Cambria Math" panose="02040503050406030204" pitchFamily="18" charset="0"/>
                                </a:rPr>
                                <m:t>𝐾</m:t>
                              </m:r>
                            </m:num>
                            <m:den>
                              <m:r>
                                <a:rPr lang="en-GB" sz="1400" i="1">
                                  <a:latin typeface="Cambria Math" panose="02040503050406030204" pitchFamily="18" charset="0"/>
                                </a:rPr>
                                <m:t>𝜏</m:t>
                              </m:r>
                            </m:den>
                          </m:f>
                          <m:r>
                            <a:rPr lang="pl-PL" sz="1400" i="1">
                              <a:latin typeface="Cambria Math" panose="02040503050406030204" pitchFamily="18" charset="0"/>
                            </a:rPr>
                            <m:t>​ ​ </m:t>
                          </m:r>
                          <m:r>
                            <a:rPr lang="pl-PL" sz="1400" i="1">
                              <a:latin typeface="Cambria Math" panose="02040503050406030204" pitchFamily="18" charset="0"/>
                            </a:rPr>
                            <m:t>𝑢</m:t>
                          </m:r>
                          <m:r>
                            <a:rPr lang="pl-PL" sz="1400" i="1">
                              <a:latin typeface="Cambria Math" panose="02040503050406030204" pitchFamily="18" charset="0"/>
                            </a:rPr>
                            <m:t>[</m:t>
                          </m:r>
                          <m:r>
                            <a:rPr lang="pl-PL" sz="1400" i="1">
                              <a:latin typeface="Cambria Math" panose="02040503050406030204" pitchFamily="18" charset="0"/>
                            </a:rPr>
                            <m:t>𝑘</m:t>
                          </m:r>
                          <m:r>
                            <a:rPr lang="pl-PL" sz="1400" i="1">
                              <a:latin typeface="Cambria Math" panose="02040503050406030204" pitchFamily="18" charset="0"/>
                            </a:rPr>
                            <m:t>]</m:t>
                          </m:r>
                          <m:r>
                            <m:rPr>
                              <m:nor/>
                            </m:rPr>
                            <a:rPr lang="en-GB" sz="1400" dirty="0"/>
                            <m:t> </m:t>
                          </m:r>
                        </m:e>
                      </m:d>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𝑇</m:t>
                          </m:r>
                        </m:e>
                        <m:sub>
                          <m:r>
                            <a:rPr lang="en-GB" sz="1400" b="0" i="1" smtClean="0">
                              <a:latin typeface="Cambria Math" panose="02040503050406030204" pitchFamily="18" charset="0"/>
                            </a:rPr>
                            <m:t>𝑠</m:t>
                          </m:r>
                        </m:sub>
                      </m:sSub>
                    </m:oMath>
                  </m:oMathPara>
                </a14:m>
                <a:endParaRPr lang="en-GB" sz="1400" dirty="0"/>
              </a:p>
              <a:p>
                <a:pPr marL="0" indent="0">
                  <a:lnSpc>
                    <a:spcPct val="170000"/>
                  </a:lnSpc>
                  <a:buNone/>
                </a:pPr>
                <a:r>
                  <a:rPr lang="en-GB" sz="1400" dirty="0"/>
                  <a:t>Where </a:t>
                </a:r>
                <a14:m>
                  <m:oMath xmlns:m="http://schemas.openxmlformats.org/officeDocument/2006/math">
                    <m:sSub>
                      <m:sSubPr>
                        <m:ctrlPr>
                          <a:rPr lang="en-GB" sz="1400" i="1" dirty="0" smtClean="0">
                            <a:latin typeface="Cambria Math" panose="02040503050406030204" pitchFamily="18" charset="0"/>
                          </a:rPr>
                        </m:ctrlPr>
                      </m:sSubPr>
                      <m:e>
                        <m:r>
                          <a:rPr lang="en-GB" sz="1400" i="1" dirty="0" smtClean="0">
                            <a:latin typeface="Cambria Math" panose="02040503050406030204" pitchFamily="18" charset="0"/>
                          </a:rPr>
                          <m:t>𝑇</m:t>
                        </m:r>
                      </m:e>
                      <m:sub>
                        <m:r>
                          <a:rPr lang="en-GB" sz="1400" i="1" dirty="0" smtClean="0">
                            <a:latin typeface="Cambria Math" panose="02040503050406030204" pitchFamily="18" charset="0"/>
                          </a:rPr>
                          <m:t>𝑠</m:t>
                        </m:r>
                      </m:sub>
                    </m:sSub>
                    <m:r>
                      <a:rPr lang="en-GB" sz="1400" i="1" dirty="0" smtClean="0">
                        <a:latin typeface="Cambria Math" panose="02040503050406030204" pitchFamily="18" charset="0"/>
                      </a:rPr>
                      <m:t> </m:t>
                    </m:r>
                  </m:oMath>
                </a14:m>
                <a:r>
                  <a:rPr lang="en-GB" sz="1400" dirty="0"/>
                  <a:t>is the sampling time.</a:t>
                </a:r>
              </a:p>
              <a:p>
                <a:endParaRPr lang="en-GB" dirty="0"/>
              </a:p>
            </p:txBody>
          </p:sp>
        </mc:Choice>
        <mc:Fallback>
          <p:sp>
            <p:nvSpPr>
              <p:cNvPr id="2" name="Content Placeholder 1">
                <a:extLst>
                  <a:ext uri="{FF2B5EF4-FFF2-40B4-BE49-F238E27FC236}">
                    <a16:creationId xmlns:a16="http://schemas.microsoft.com/office/drawing/2014/main" id="{43FD513C-051F-CD49-0732-B9F41E7B922F}"/>
                  </a:ext>
                </a:extLst>
              </p:cNvPr>
              <p:cNvSpPr>
                <a:spLocks noGrp="1" noRot="1" noChangeAspect="1" noMove="1" noResize="1" noEditPoints="1" noAdjustHandles="1" noChangeArrowheads="1" noChangeShapeType="1" noTextEdit="1"/>
              </p:cNvSpPr>
              <p:nvPr>
                <p:ph sz="half" idx="2"/>
              </p:nvPr>
            </p:nvSpPr>
            <p:spPr>
              <a:xfrm>
                <a:off x="6172200" y="1557057"/>
                <a:ext cx="5181600" cy="5180203"/>
              </a:xfrm>
              <a:blipFill>
                <a:blip r:embed="rId3"/>
                <a:stretch>
                  <a:fillRect l="-1059"/>
                </a:stretch>
              </a:blipFill>
            </p:spPr>
            <p:txBody>
              <a:bodyPr/>
              <a:lstStyle/>
              <a:p>
                <a:r>
                  <a:rPr lang="en-GB">
                    <a:noFill/>
                  </a:rPr>
                  <a:t> </a:t>
                </a:r>
              </a:p>
            </p:txBody>
          </p:sp>
        </mc:Fallback>
      </mc:AlternateContent>
      <p:sp>
        <p:nvSpPr>
          <p:cNvPr id="8" name="Slide Number Placeholder 7">
            <a:extLst>
              <a:ext uri="{FF2B5EF4-FFF2-40B4-BE49-F238E27FC236}">
                <a16:creationId xmlns:a16="http://schemas.microsoft.com/office/drawing/2014/main" id="{8E3F9215-65CE-1BFB-02C6-C9FC75FD5550}"/>
              </a:ext>
            </a:extLst>
          </p:cNvPr>
          <p:cNvSpPr>
            <a:spLocks noGrp="1"/>
          </p:cNvSpPr>
          <p:nvPr>
            <p:ph type="sldNum" sz="quarter" idx="12"/>
          </p:nvPr>
        </p:nvSpPr>
        <p:spPr/>
        <p:txBody>
          <a:bodyPr/>
          <a:lstStyle/>
          <a:p>
            <a:fld id="{E33F180C-7AC5-428A-9DBB-8DF57BA31570}" type="slidenum">
              <a:rPr lang="en-GB" smtClean="0"/>
              <a:t>9</a:t>
            </a:fld>
            <a:endParaRPr lang="en-GB" dirty="0"/>
          </a:p>
        </p:txBody>
      </p:sp>
      <p:sp>
        <p:nvSpPr>
          <p:cNvPr id="5" name="Title 4">
            <a:extLst>
              <a:ext uri="{FF2B5EF4-FFF2-40B4-BE49-F238E27FC236}">
                <a16:creationId xmlns:a16="http://schemas.microsoft.com/office/drawing/2014/main" id="{9223C381-4E35-FD25-4571-4DEAE56B979C}"/>
              </a:ext>
            </a:extLst>
          </p:cNvPr>
          <p:cNvSpPr>
            <a:spLocks noGrp="1"/>
          </p:cNvSpPr>
          <p:nvPr>
            <p:ph type="title"/>
          </p:nvPr>
        </p:nvSpPr>
        <p:spPr/>
        <p:txBody>
          <a:bodyPr/>
          <a:lstStyle/>
          <a:p>
            <a:r>
              <a:rPr lang="en-US" dirty="0"/>
              <a:t>Activity 1 – ROS Namespaces</a:t>
            </a:r>
            <a:endParaRPr lang="en-GB" dirty="0"/>
          </a:p>
        </p:txBody>
      </p:sp>
      <p:sp>
        <p:nvSpPr>
          <p:cNvPr id="3" name="Rectangle 3">
            <a:extLst>
              <a:ext uri="{FF2B5EF4-FFF2-40B4-BE49-F238E27FC236}">
                <a16:creationId xmlns:a16="http://schemas.microsoft.com/office/drawing/2014/main" id="{5D6CAE55-E6B8-DE4F-595A-7858594E6F2D}"/>
              </a:ext>
            </a:extLst>
          </p:cNvPr>
          <p:cNvSpPr>
            <a:spLocks noChangeArrowheads="1"/>
          </p:cNvSpPr>
          <p:nvPr/>
        </p:nvSpPr>
        <p:spPr bwMode="auto">
          <a:xfrm>
            <a:off x="838200" y="3809255"/>
            <a:ext cx="5181600" cy="67580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a:lnSpc>
                <a:spcPct val="150000"/>
              </a:lnSpc>
            </a:pPr>
            <a:r>
              <a:rPr lang="en-GB" sz="1400" dirty="0">
                <a:latin typeface="Consolas" panose="020B0609020204030204" pitchFamily="49" charset="0"/>
              </a:rPr>
              <a:t>motor_control/motor_control/dc_motor.py</a:t>
            </a:r>
          </a:p>
          <a:p>
            <a:pPr>
              <a:lnSpc>
                <a:spcPct val="150000"/>
              </a:lnSpc>
            </a:pPr>
            <a:r>
              <a:rPr lang="en-GB" sz="1400" dirty="0">
                <a:latin typeface="Consolas" panose="020B0609020204030204" pitchFamily="49" charset="0"/>
              </a:rPr>
              <a:t>motor_control/motor_control/set_point.py</a:t>
            </a:r>
          </a:p>
        </p:txBody>
      </p:sp>
    </p:spTree>
    <p:extLst>
      <p:ext uri="{BB962C8B-B14F-4D97-AF65-F5344CB8AC3E}">
        <p14:creationId xmlns:p14="http://schemas.microsoft.com/office/powerpoint/2010/main" val="13801567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You have already solved the dependencies since you built the package</a:t>
            </a:r>
          </a:p>
          <a:p>
            <a:r>
              <a:rPr lang="en-US" dirty="0"/>
              <a:t>Build your workspace and source it</a:t>
            </a:r>
          </a:p>
          <a:p>
            <a:endParaRPr lang="en-US" dirty="0"/>
          </a:p>
          <a:p>
            <a:endParaRPr lang="en-US" dirty="0"/>
          </a:p>
          <a:p>
            <a:r>
              <a:rPr lang="en-US" dirty="0"/>
              <a:t>Check the behavior by using echo</a:t>
            </a:r>
          </a:p>
          <a:p>
            <a:endParaRPr lang="en-US" dirty="0"/>
          </a:p>
          <a:p>
            <a:r>
              <a:rPr lang="en-US" dirty="0"/>
              <a:t>Plot the radius using </a:t>
            </a:r>
            <a:r>
              <a:rPr lang="en-US" dirty="0" err="1"/>
              <a:t>rqt_plot</a:t>
            </a:r>
            <a:endParaRPr lang="en-US" dirty="0"/>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90</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838200" y="3306626"/>
            <a:ext cx="10433050" cy="89509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colcon</a:t>
            </a:r>
            <a:r>
              <a:rPr lang="en-US" altLang="en-US"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source install/</a:t>
            </a:r>
            <a:r>
              <a:rPr lang="en-US" altLang="en-US" dirty="0" err="1">
                <a:solidFill>
                  <a:srgbClr val="333333"/>
                </a:solidFill>
                <a:latin typeface="Consolas" panose="020B0609020204030204" pitchFamily="49" charset="0"/>
              </a:rPr>
              <a:t>setup.bash</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ros2 run </a:t>
            </a:r>
            <a:r>
              <a:rPr kumimoji="0" lang="en-US" altLang="en-US" b="0" i="0" u="none" strike="noStrike" cap="none" normalizeH="0" baseline="0" dirty="0" err="1">
                <a:ln>
                  <a:noFill/>
                </a:ln>
                <a:solidFill>
                  <a:srgbClr val="333333"/>
                </a:solidFill>
                <a:effectLst/>
                <a:latin typeface="Consolas" panose="020B0609020204030204" pitchFamily="49" charset="0"/>
              </a:rPr>
              <a:t>sphere_msgs</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sphere_node</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7" name="Rectangle 3">
            <a:extLst>
              <a:ext uri="{FF2B5EF4-FFF2-40B4-BE49-F238E27FC236}">
                <a16:creationId xmlns:a16="http://schemas.microsoft.com/office/drawing/2014/main" id="{E97F381E-86D8-B4FA-C6A4-AB7E7E226F17}"/>
              </a:ext>
            </a:extLst>
          </p:cNvPr>
          <p:cNvSpPr>
            <a:spLocks noChangeArrowheads="1"/>
          </p:cNvSpPr>
          <p:nvPr/>
        </p:nvSpPr>
        <p:spPr bwMode="auto">
          <a:xfrm>
            <a:off x="879475" y="4796557"/>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topic echo /</a:t>
            </a:r>
            <a:r>
              <a:rPr lang="en-US" altLang="en-US" dirty="0" err="1">
                <a:solidFill>
                  <a:srgbClr val="333333"/>
                </a:solidFill>
                <a:latin typeface="Consolas" panose="020B0609020204030204" pitchFamily="49" charset="0"/>
              </a:rPr>
              <a:t>sphere_position</a:t>
            </a:r>
            <a:endParaRPr lang="en-US" altLang="en-US" dirty="0">
              <a:solidFill>
                <a:srgbClr val="333333"/>
              </a:solidFill>
              <a:latin typeface="Consolas" panose="020B0609020204030204" pitchFamily="49" charset="0"/>
            </a:endParaRPr>
          </a:p>
        </p:txBody>
      </p:sp>
      <p:sp>
        <p:nvSpPr>
          <p:cNvPr id="8" name="Rectangle 3">
            <a:extLst>
              <a:ext uri="{FF2B5EF4-FFF2-40B4-BE49-F238E27FC236}">
                <a16:creationId xmlns:a16="http://schemas.microsoft.com/office/drawing/2014/main" id="{F3AFA635-2C21-A814-A876-0042859FB7FA}"/>
              </a:ext>
            </a:extLst>
          </p:cNvPr>
          <p:cNvSpPr>
            <a:spLocks noChangeArrowheads="1"/>
          </p:cNvSpPr>
          <p:nvPr/>
        </p:nvSpPr>
        <p:spPr bwMode="auto">
          <a:xfrm>
            <a:off x="879475" y="6006413"/>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run </a:t>
            </a:r>
            <a:r>
              <a:rPr lang="en-US" altLang="en-US" dirty="0" err="1">
                <a:solidFill>
                  <a:srgbClr val="333333"/>
                </a:solidFill>
                <a:latin typeface="Consolas" panose="020B0609020204030204" pitchFamily="49" charset="0"/>
              </a:rPr>
              <a:t>rqt_plot</a:t>
            </a: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rqt_plot</a:t>
            </a:r>
            <a:endParaRPr lang="en-US" alt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670569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E5C260-7639-73E2-A899-2D048B5E2700}"/>
              </a:ext>
            </a:extLst>
          </p:cNvPr>
          <p:cNvSpPr>
            <a:spLocks noGrp="1"/>
          </p:cNvSpPr>
          <p:nvPr>
            <p:ph type="sldNum" sz="quarter" idx="12"/>
          </p:nvPr>
        </p:nvSpPr>
        <p:spPr/>
        <p:txBody>
          <a:bodyPr/>
          <a:lstStyle/>
          <a:p>
            <a:fld id="{E33F180C-7AC5-428A-9DBB-8DF57BA31570}" type="slidenum">
              <a:rPr lang="en-GB" smtClean="0"/>
              <a:t>91</a:t>
            </a:fld>
            <a:endParaRPr lang="en-GB"/>
          </a:p>
        </p:txBody>
      </p:sp>
      <p:pic>
        <p:nvPicPr>
          <p:cNvPr id="15" name="Picture 14">
            <a:extLst>
              <a:ext uri="{FF2B5EF4-FFF2-40B4-BE49-F238E27FC236}">
                <a16:creationId xmlns:a16="http://schemas.microsoft.com/office/drawing/2014/main" id="{1C213EF0-D1A5-BE3E-97DF-A94E8387903F}"/>
              </a:ext>
            </a:extLst>
          </p:cNvPr>
          <p:cNvPicPr>
            <a:picLocks noChangeAspect="1"/>
          </p:cNvPicPr>
          <p:nvPr/>
        </p:nvPicPr>
        <p:blipFill>
          <a:blip r:embed="rId2"/>
          <a:stretch>
            <a:fillRect/>
          </a:stretch>
        </p:blipFill>
        <p:spPr>
          <a:xfrm>
            <a:off x="2571258" y="1585655"/>
            <a:ext cx="7049484" cy="3686689"/>
          </a:xfrm>
          <a:prstGeom prst="rect">
            <a:avLst/>
          </a:prstGeom>
        </p:spPr>
      </p:pic>
    </p:spTree>
    <p:extLst>
      <p:ext uri="{BB962C8B-B14F-4D97-AF65-F5344CB8AC3E}">
        <p14:creationId xmlns:p14="http://schemas.microsoft.com/office/powerpoint/2010/main" val="1418544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A627-0D1C-23C5-B2EF-B8D22705E828}"/>
              </a:ext>
            </a:extLst>
          </p:cNvPr>
          <p:cNvSpPr>
            <a:spLocks noGrp="1"/>
          </p:cNvSpPr>
          <p:nvPr>
            <p:ph type="ctrTitle"/>
          </p:nvPr>
        </p:nvSpPr>
        <p:spPr/>
        <p:txBody>
          <a:bodyPr/>
          <a:lstStyle/>
          <a:p>
            <a:r>
              <a:rPr lang="en-US" dirty="0"/>
              <a:t>Q&amp;A</a:t>
            </a:r>
            <a:endParaRPr lang="en-GB" dirty="0"/>
          </a:p>
        </p:txBody>
      </p:sp>
      <p:sp>
        <p:nvSpPr>
          <p:cNvPr id="3" name="Subtitle 2">
            <a:extLst>
              <a:ext uri="{FF2B5EF4-FFF2-40B4-BE49-F238E27FC236}">
                <a16:creationId xmlns:a16="http://schemas.microsoft.com/office/drawing/2014/main" id="{DF0BFE6F-410A-0AD8-3FC8-2439C073EE8E}"/>
              </a:ext>
            </a:extLst>
          </p:cNvPr>
          <p:cNvSpPr>
            <a:spLocks noGrp="1"/>
          </p:cNvSpPr>
          <p:nvPr>
            <p:ph type="subTitle" idx="1"/>
          </p:nvPr>
        </p:nvSpPr>
        <p:spPr/>
        <p:txBody>
          <a:bodyPr/>
          <a:lstStyle/>
          <a:p>
            <a:r>
              <a:rPr lang="en-US" dirty="0"/>
              <a:t>Questions?</a:t>
            </a:r>
            <a:endParaRPr lang="en-GB" dirty="0"/>
          </a:p>
        </p:txBody>
      </p:sp>
      <p:pic>
        <p:nvPicPr>
          <p:cNvPr id="5" name="Graphic 4" descr="Questions outline">
            <a:extLst>
              <a:ext uri="{FF2B5EF4-FFF2-40B4-BE49-F238E27FC236}">
                <a16:creationId xmlns:a16="http://schemas.microsoft.com/office/drawing/2014/main" id="{1524C7EC-C075-643C-C99C-FA596579C5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87024" y="0"/>
            <a:ext cx="1704975" cy="1704975"/>
          </a:xfrm>
          <a:prstGeom prst="rect">
            <a:avLst/>
          </a:prstGeom>
        </p:spPr>
      </p:pic>
      <p:pic>
        <p:nvPicPr>
          <p:cNvPr id="7" name="Graphic 6" descr="Help outline">
            <a:extLst>
              <a:ext uri="{FF2B5EF4-FFF2-40B4-BE49-F238E27FC236}">
                <a16:creationId xmlns:a16="http://schemas.microsoft.com/office/drawing/2014/main" id="{66426D9A-7261-DAF1-2746-E8E6883272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0"/>
            <a:ext cx="1878826" cy="1878826"/>
          </a:xfrm>
          <a:prstGeom prst="rect">
            <a:avLst/>
          </a:prstGeom>
        </p:spPr>
      </p:pic>
    </p:spTree>
    <p:extLst>
      <p:ext uri="{BB962C8B-B14F-4D97-AF65-F5344CB8AC3E}">
        <p14:creationId xmlns:p14="http://schemas.microsoft.com/office/powerpoint/2010/main" val="2350262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3666-A91D-FA90-ABCF-908E5966995B}"/>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5B5AD51C-6F2F-7355-4EB9-89D55B29774B}"/>
              </a:ext>
            </a:extLst>
          </p:cNvPr>
          <p:cNvSpPr>
            <a:spLocks noGrp="1"/>
          </p:cNvSpPr>
          <p:nvPr>
            <p:ph type="subTitle" idx="1"/>
          </p:nvPr>
        </p:nvSpPr>
        <p:spPr/>
        <p:txBody>
          <a:bodyPr/>
          <a:lstStyle/>
          <a:p>
            <a:r>
              <a:rPr lang="en-GB" dirty="0"/>
              <a:t>Robotics For Everyone</a:t>
            </a:r>
          </a:p>
        </p:txBody>
      </p:sp>
    </p:spTree>
    <p:extLst>
      <p:ext uri="{BB962C8B-B14F-4D97-AF65-F5344CB8AC3E}">
        <p14:creationId xmlns:p14="http://schemas.microsoft.com/office/powerpoint/2010/main" val="1853266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24351</TotalTime>
  <Words>12654</Words>
  <Application>Microsoft Office PowerPoint</Application>
  <PresentationFormat>Widescreen</PresentationFormat>
  <Paragraphs>1649</Paragraphs>
  <Slides>95</Slides>
  <Notes>6</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95</vt:i4>
      </vt:variant>
    </vt:vector>
  </HeadingPairs>
  <TitlesOfParts>
    <vt:vector size="107" baseType="lpstr">
      <vt:lpstr>Arial</vt:lpstr>
      <vt:lpstr>Calibri</vt:lpstr>
      <vt:lpstr>Calibri Light</vt:lpstr>
      <vt:lpstr>Cambria Math</vt:lpstr>
      <vt:lpstr>Consolas</vt:lpstr>
      <vt:lpstr>Nexa Bold</vt:lpstr>
      <vt:lpstr>Nexa ExtraLight</vt:lpstr>
      <vt:lpstr>Nexa-Bold</vt:lpstr>
      <vt:lpstr>Nexa-Book</vt:lpstr>
      <vt:lpstr>Nexa-Light</vt:lpstr>
      <vt:lpstr>Nexa-Regular</vt:lpstr>
      <vt:lpstr>MCR2 Theme</vt:lpstr>
      <vt:lpstr>Robot Operating System – ROS</vt:lpstr>
      <vt:lpstr>PowerPoint Presentation</vt:lpstr>
      <vt:lpstr>Robot Operating System – ROS</vt:lpstr>
      <vt:lpstr>ROS Namespaces</vt:lpstr>
      <vt:lpstr>ROS Namespaces</vt:lpstr>
      <vt:lpstr>Activity 1</vt:lpstr>
      <vt:lpstr>Activity 1 – ROS Namespaces</vt:lpstr>
      <vt:lpstr>Activity 1 – ROS Namespaces</vt:lpstr>
      <vt:lpstr>Activity 1 – ROS Namespaces</vt:lpstr>
      <vt:lpstr>Activity 1 – ROS Namespaces</vt:lpstr>
      <vt:lpstr>dc_motor.py</vt:lpstr>
      <vt:lpstr>Activity 1 – ROS Namespaces</vt:lpstr>
      <vt:lpstr>set_point.py</vt:lpstr>
      <vt:lpstr>motor_launch.py</vt:lpstr>
      <vt:lpstr>Activity 1 – ROS Namespaces</vt:lpstr>
      <vt:lpstr>Activity 1 – ROS Namespaces</vt:lpstr>
      <vt:lpstr>Activity 1 – ROS Namespaces</vt:lpstr>
      <vt:lpstr>Activity 1.1</vt:lpstr>
      <vt:lpstr>Activity 1.1 – ROS Namespaces 2</vt:lpstr>
      <vt:lpstr>Activity 1.1 – ROS Namespaces 2</vt:lpstr>
      <vt:lpstr>Activity 1.1 – ROS Namespaces 2</vt:lpstr>
      <vt:lpstr>Activity 1.1 – ROS Namespaces 2</vt:lpstr>
      <vt:lpstr>Robot Operating System – ROS</vt:lpstr>
      <vt:lpstr>ROS Parameters</vt:lpstr>
      <vt:lpstr>ROS Parameters</vt:lpstr>
      <vt:lpstr>Activity 2</vt:lpstr>
      <vt:lpstr>Activity 2 – Launch File Parameters</vt:lpstr>
      <vt:lpstr>Activity 2 – Launch File Parameters</vt:lpstr>
      <vt:lpstr>Activity 2 – Launch File Parameters</vt:lpstr>
      <vt:lpstr>dc_motor.py</vt:lpstr>
      <vt:lpstr>Activity 2 – Launch File Parameters</vt:lpstr>
      <vt:lpstr>ROS Parameters</vt:lpstr>
      <vt:lpstr>Robot Operating System – ROS</vt:lpstr>
      <vt:lpstr>Parameter Callbacks</vt:lpstr>
      <vt:lpstr>Parameter Callbacks</vt:lpstr>
      <vt:lpstr>Parameter Callbacks (Humble)</vt:lpstr>
      <vt:lpstr>Parameter Callbacks (Jazzy)</vt:lpstr>
      <vt:lpstr>Parameter Callbacks (Jazzy)</vt:lpstr>
      <vt:lpstr>Activity 2.1</vt:lpstr>
      <vt:lpstr>Activity 2.1: Parameter Callbacks</vt:lpstr>
      <vt:lpstr>Activity 2.1: Parameter Callbacks</vt:lpstr>
      <vt:lpstr>Activity 2 – Launch File Parameters</vt:lpstr>
      <vt:lpstr>Robot Operating System – ROS</vt:lpstr>
      <vt:lpstr>Parameter files</vt:lpstr>
      <vt:lpstr>Parameter files</vt:lpstr>
      <vt:lpstr>Parameter files</vt:lpstr>
      <vt:lpstr>Activity 2.2</vt:lpstr>
      <vt:lpstr>Activity 2.2 – Parameter file</vt:lpstr>
      <vt:lpstr>Activity 2.2 – Parameter file</vt:lpstr>
      <vt:lpstr>Activity 2.2 – Parameter file</vt:lpstr>
      <vt:lpstr>Activity 2.2 – Parameter file</vt:lpstr>
      <vt:lpstr>Activity 2.2 – Parameter file</vt:lpstr>
      <vt:lpstr>Activity 2 – Launch File Parameters</vt:lpstr>
      <vt:lpstr>Robot Operating System – ROS</vt:lpstr>
      <vt:lpstr>Services</vt:lpstr>
      <vt:lpstr>Topics vs Services</vt:lpstr>
      <vt:lpstr>Topics vs Services</vt:lpstr>
      <vt:lpstr>Service interfaces</vt:lpstr>
      <vt:lpstr>CMake Packages</vt:lpstr>
      <vt:lpstr>Package.xml File</vt:lpstr>
      <vt:lpstr>Package.xml File Dependencies</vt:lpstr>
      <vt:lpstr>Activity 3</vt:lpstr>
      <vt:lpstr>Activity 3 – Custom Interface Services (Custom Interface)</vt:lpstr>
      <vt:lpstr>Activity 3 – Custom Interface Services (Custom Interface)</vt:lpstr>
      <vt:lpstr>Activity 3 – Custom Interface Services (Custom Interface)</vt:lpstr>
      <vt:lpstr>Activity 3 – Custom Interface Services (Server)</vt:lpstr>
      <vt:lpstr>Activity 3 – Custom Interface Services (Server)</vt:lpstr>
      <vt:lpstr>Activity 3 – Custom Interface Services (Server)</vt:lpstr>
      <vt:lpstr>ROS Services - Command Line</vt:lpstr>
      <vt:lpstr>Activity 3 – Custom Interface Services (Client)</vt:lpstr>
      <vt:lpstr>Activity 3 – Custom Interface Services (Client)</vt:lpstr>
      <vt:lpstr>Activity 3 – Custom Interface Services (Client)</vt:lpstr>
      <vt:lpstr>Activity 3 – Custom Interface Services (Client)</vt:lpstr>
      <vt:lpstr>Activity 3 – Custom Interface Services (Client)</vt:lpstr>
      <vt:lpstr>Activity Extra</vt:lpstr>
      <vt:lpstr>Making a DC Motor Simulator</vt:lpstr>
      <vt:lpstr>Making a DC Motor Simulator</vt:lpstr>
      <vt:lpstr>dc_motor.py</vt:lpstr>
      <vt:lpstr>set_point.py</vt:lpstr>
      <vt:lpstr>setup.py</vt:lpstr>
      <vt:lpstr>motor_launch.py</vt:lpstr>
      <vt:lpstr>Robot Operating System – ROS</vt:lpstr>
      <vt:lpstr>ROS Custom messages</vt:lpstr>
      <vt:lpstr>ROS Custom messages</vt:lpstr>
      <vt:lpstr>Activity – Message interfaces</vt:lpstr>
      <vt:lpstr>Activity – Message interfaces</vt:lpstr>
      <vt:lpstr>Activity – Message interfaces</vt:lpstr>
      <vt:lpstr>Activity – Message interfaces</vt:lpstr>
      <vt:lpstr>PowerPoint Presentation</vt:lpstr>
      <vt:lpstr>Activity – Message interfaces</vt:lpstr>
      <vt:lpstr>PowerPoint Presentation</vt:lpstr>
      <vt:lpstr>Q&amp;A</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101</cp:revision>
  <cp:lastPrinted>2023-02-08T17:38:08Z</cp:lastPrinted>
  <dcterms:created xsi:type="dcterms:W3CDTF">2022-11-10T18:38:46Z</dcterms:created>
  <dcterms:modified xsi:type="dcterms:W3CDTF">2025-01-21T22:45:42Z</dcterms:modified>
</cp:coreProperties>
</file>