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0" r:id="rId2"/>
    <p:sldId id="423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0F3DD4-1152-0153-1C07-1657430079AF}" v="23" dt="2023-03-26T21:17:01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humble/Concepts/Intermediate/About-Quality-of-Service-Settings.html" TargetMode="Externa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ros.org/en/humble/Concepts/Intermediate/About-Quality-of-Service-Settings.html" TargetMode="Externa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DB8D6-179F-1C2F-38CE-33A6C90F7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1BAC-CAFD-E709-DCFE-911B3B03F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864780" cy="1323439"/>
          </a:xfrm>
        </p:spPr>
        <p:txBody>
          <a:bodyPr>
            <a:normAutofit fontScale="90000"/>
          </a:bodyPr>
          <a:lstStyle/>
          <a:p>
            <a:r>
              <a:rPr lang="en-GB" dirty="0"/>
              <a:t>Micro-ROS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86CE3-D547-BC7B-4586-94DB85820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Quality of Service</a:t>
            </a:r>
          </a:p>
          <a:p>
            <a:r>
              <a:rPr lang="en-GB" dirty="0"/>
              <a:t>(QoS)</a:t>
            </a:r>
          </a:p>
        </p:txBody>
      </p:sp>
    </p:spTree>
    <p:extLst>
      <p:ext uri="{BB962C8B-B14F-4D97-AF65-F5344CB8AC3E}">
        <p14:creationId xmlns:p14="http://schemas.microsoft.com/office/powerpoint/2010/main" val="1286849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9A5916-8DE2-8AD8-5033-55EAECAC18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sz="2800" dirty="0">
                <a:latin typeface="Nexa-Bold" panose="01000000000000000000" pitchFamily="2" charset="0"/>
              </a:rPr>
              <a:t>QoS Profiles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QoS Setting needs to be agreed upon by the publisher and the subscriber.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Some combinations of settings are compatible, and others are incompatible.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ROS Provides some tables </a:t>
            </a:r>
            <a:r>
              <a:rPr lang="en-GB" sz="1500" dirty="0">
                <a:hlinkClick r:id="rId2"/>
              </a:rPr>
              <a:t>here</a:t>
            </a:r>
            <a:r>
              <a:rPr lang="en-GB" sz="1500" dirty="0"/>
              <a:t>, to verify the compatibility between policies.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user must check the compatibility of these QoS Profiles. One incompatible setting will prevent the connection entirely. </a:t>
            </a:r>
          </a:p>
          <a:p>
            <a:pPr>
              <a:lnSpc>
                <a:spcPct val="150000"/>
              </a:lnSpc>
            </a:pPr>
            <a:endParaRPr lang="en-GB" sz="1500" dirty="0"/>
          </a:p>
          <a:p>
            <a:endParaRPr lang="en-GB" dirty="0">
              <a:latin typeface="Nexa-Bold" panose="01000000000000000000" pitchFamily="2" charset="0"/>
            </a:endParaRPr>
          </a:p>
          <a:p>
            <a:endParaRPr lang="en-GB" sz="28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46398F-9AD8-740E-5B53-FF744BD9F42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2" y="2060953"/>
          <a:ext cx="5762625" cy="1148970"/>
        </p:xfrm>
        <a:graphic>
          <a:graphicData uri="http://schemas.openxmlformats.org/drawingml/2006/table">
            <a:tbl>
              <a:tblPr/>
              <a:tblGrid>
                <a:gridCol w="1920875">
                  <a:extLst>
                    <a:ext uri="{9D8B030D-6E8A-4147-A177-3AD203B41FA5}">
                      <a16:colId xmlns:a16="http://schemas.microsoft.com/office/drawing/2014/main" val="1771664518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381554252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620286719"/>
                    </a:ext>
                  </a:extLst>
                </a:gridCol>
              </a:tblGrid>
              <a:tr h="229794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Publisher</a:t>
                      </a:r>
                    </a:p>
                  </a:txBody>
                  <a:tcPr marL="75096" marR="75096" marT="37548" marB="37548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Subscription</a:t>
                      </a:r>
                    </a:p>
                  </a:txBody>
                  <a:tcPr marL="75096" marR="75096" marT="37548" marB="37548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Compatible</a:t>
                      </a:r>
                    </a:p>
                  </a:txBody>
                  <a:tcPr marL="75096" marR="75096" marT="37548" marB="37548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155759"/>
                  </a:ext>
                </a:extLst>
              </a:tr>
              <a:tr h="229794"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Best effort</a:t>
                      </a:r>
                    </a:p>
                  </a:txBody>
                  <a:tcPr marL="75096" marR="75096" marT="37548" marB="37548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Best effort</a:t>
                      </a:r>
                    </a:p>
                  </a:txBody>
                  <a:tcPr marL="75096" marR="75096" marT="37548" marB="37548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Yes</a:t>
                      </a:r>
                    </a:p>
                  </a:txBody>
                  <a:tcPr marL="75096" marR="75096" marT="37548" marB="37548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72050"/>
                  </a:ext>
                </a:extLst>
              </a:tr>
              <a:tr h="229794">
                <a:tc>
                  <a:txBody>
                    <a:bodyPr/>
                    <a:lstStyle/>
                    <a:p>
                      <a:pPr fontAlgn="ctr"/>
                      <a:r>
                        <a:rPr lang="en-GB" sz="1000" dirty="0">
                          <a:effectLst/>
                        </a:rPr>
                        <a:t>Best effort</a:t>
                      </a:r>
                    </a:p>
                  </a:txBody>
                  <a:tcPr marL="75096" marR="75096" marT="37548" marB="37548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Reliable</a:t>
                      </a:r>
                    </a:p>
                  </a:txBody>
                  <a:tcPr marL="75096" marR="75096" marT="37548" marB="37548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No</a:t>
                      </a:r>
                    </a:p>
                  </a:txBody>
                  <a:tcPr marL="75096" marR="75096" marT="37548" marB="37548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8553518"/>
                  </a:ext>
                </a:extLst>
              </a:tr>
              <a:tr h="229794"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Reliable</a:t>
                      </a:r>
                    </a:p>
                  </a:txBody>
                  <a:tcPr marL="75096" marR="75096" marT="37548" marB="37548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Best effort</a:t>
                      </a:r>
                    </a:p>
                  </a:txBody>
                  <a:tcPr marL="75096" marR="75096" marT="37548" marB="37548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Yes</a:t>
                      </a:r>
                    </a:p>
                  </a:txBody>
                  <a:tcPr marL="75096" marR="75096" marT="37548" marB="37548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92021"/>
                  </a:ext>
                </a:extLst>
              </a:tr>
              <a:tr h="229794">
                <a:tc>
                  <a:txBody>
                    <a:bodyPr/>
                    <a:lstStyle/>
                    <a:p>
                      <a:pPr fontAlgn="ctr"/>
                      <a:r>
                        <a:rPr lang="en-GB" sz="1000" dirty="0">
                          <a:effectLst/>
                        </a:rPr>
                        <a:t>Reliable</a:t>
                      </a:r>
                    </a:p>
                  </a:txBody>
                  <a:tcPr marL="75096" marR="75096" marT="37548" marB="37548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 dirty="0">
                          <a:effectLst/>
                        </a:rPr>
                        <a:t>Reliable</a:t>
                      </a:r>
                    </a:p>
                  </a:txBody>
                  <a:tcPr marL="75096" marR="75096" marT="37548" marB="37548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 dirty="0">
                          <a:effectLst/>
                        </a:rPr>
                        <a:t>Yes</a:t>
                      </a:r>
                    </a:p>
                  </a:txBody>
                  <a:tcPr marL="75096" marR="75096" marT="37548" marB="37548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4455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AAFD4AD-42A3-DEA2-BE4B-7ADD94A0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of Service (QoS)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28C9FF-3618-89F2-0538-8391CA8D4017}"/>
              </a:ext>
            </a:extLst>
          </p:cNvPr>
          <p:cNvGraphicFramePr>
            <a:graphicFrameLocks noGrp="1"/>
          </p:cNvGraphicFramePr>
          <p:nvPr/>
        </p:nvGraphicFramePr>
        <p:xfrm>
          <a:off x="6172202" y="3735767"/>
          <a:ext cx="5762624" cy="1676400"/>
        </p:xfrm>
        <a:graphic>
          <a:graphicData uri="http://schemas.openxmlformats.org/drawingml/2006/table">
            <a:tbl>
              <a:tblPr/>
              <a:tblGrid>
                <a:gridCol w="1440656">
                  <a:extLst>
                    <a:ext uri="{9D8B030D-6E8A-4147-A177-3AD203B41FA5}">
                      <a16:colId xmlns:a16="http://schemas.microsoft.com/office/drawing/2014/main" val="1727708436"/>
                    </a:ext>
                  </a:extLst>
                </a:gridCol>
                <a:gridCol w="1440656">
                  <a:extLst>
                    <a:ext uri="{9D8B030D-6E8A-4147-A177-3AD203B41FA5}">
                      <a16:colId xmlns:a16="http://schemas.microsoft.com/office/drawing/2014/main" val="2330642919"/>
                    </a:ext>
                  </a:extLst>
                </a:gridCol>
                <a:gridCol w="1440656">
                  <a:extLst>
                    <a:ext uri="{9D8B030D-6E8A-4147-A177-3AD203B41FA5}">
                      <a16:colId xmlns:a16="http://schemas.microsoft.com/office/drawing/2014/main" val="1350714992"/>
                    </a:ext>
                  </a:extLst>
                </a:gridCol>
                <a:gridCol w="1440656">
                  <a:extLst>
                    <a:ext uri="{9D8B030D-6E8A-4147-A177-3AD203B41FA5}">
                      <a16:colId xmlns:a16="http://schemas.microsoft.com/office/drawing/2014/main" val="3678844000"/>
                    </a:ext>
                  </a:extLst>
                </a:gridCol>
              </a:tblGrid>
              <a:tr h="212256"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Publisher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Subscription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Compatible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b="1">
                          <a:effectLst/>
                        </a:rPr>
                        <a:t>Result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760426"/>
                  </a:ext>
                </a:extLst>
              </a:tr>
              <a:tr h="212256"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Volatile</a:t>
                      </a:r>
                    </a:p>
                  </a:txBody>
                  <a:tcPr marL="152400" marR="152400" marT="76200" marB="76200" anchor="ctr">
                    <a:lnL w="1270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Volatile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Yes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New messages only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191649"/>
                  </a:ext>
                </a:extLst>
              </a:tr>
              <a:tr h="212256">
                <a:tc>
                  <a:txBody>
                    <a:bodyPr/>
                    <a:lstStyle/>
                    <a:p>
                      <a:pPr fontAlgn="ctr"/>
                      <a:r>
                        <a:rPr lang="en-GB" sz="1000" dirty="0">
                          <a:effectLst/>
                        </a:rPr>
                        <a:t>Volatile</a:t>
                      </a:r>
                    </a:p>
                  </a:txBody>
                  <a:tcPr marL="152400" marR="152400" marT="76200" marB="76200" anchor="ctr">
                    <a:lnL w="1270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 dirty="0">
                          <a:effectLst/>
                        </a:rPr>
                        <a:t>Transient local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No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No communication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444979"/>
                  </a:ext>
                </a:extLst>
              </a:tr>
              <a:tr h="212256"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Transient local</a:t>
                      </a:r>
                    </a:p>
                  </a:txBody>
                  <a:tcPr marL="152400" marR="152400" marT="76200" marB="76200" anchor="ctr">
                    <a:lnL w="1270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Volatile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Yes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New messages only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777295"/>
                  </a:ext>
                </a:extLst>
              </a:tr>
              <a:tr h="212256"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Transient local</a:t>
                      </a:r>
                    </a:p>
                  </a:txBody>
                  <a:tcPr marL="152400" marR="152400" marT="76200" marB="76200" anchor="ctr">
                    <a:lnL w="1270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Transient local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>
                          <a:effectLst/>
                        </a:rPr>
                        <a:t>Yes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000" dirty="0">
                          <a:effectLst/>
                        </a:rPr>
                        <a:t>New and old messages</a:t>
                      </a:r>
                    </a:p>
                  </a:txBody>
                  <a:tcPr marL="152400" marR="152400" marT="76200" marB="76200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13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11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64B52-9AF1-1330-54D2-57EBE3CC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5C6A-D4A8-A3ED-11C0-D82BBE948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Micro-ROS Serial Communication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53D92-164D-4D31-F792-34326101ED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Activity 1: QoS Publisher + Subscriber</a:t>
            </a:r>
          </a:p>
        </p:txBody>
      </p:sp>
    </p:spTree>
    <p:extLst>
      <p:ext uri="{BB962C8B-B14F-4D97-AF65-F5344CB8AC3E}">
        <p14:creationId xmlns:p14="http://schemas.microsoft.com/office/powerpoint/2010/main" val="179172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55F53-A9AB-BBB6-C596-553B06F8F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681F2A-532A-AD7E-1486-35124CA5A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225" y="1772442"/>
            <a:ext cx="5181600" cy="476170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7200" dirty="0">
                <a:latin typeface="Nexa-Bold" panose="01000000000000000000" pitchFamily="2" charset="0"/>
              </a:rPr>
              <a:t>Challenges in Robotic Communication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6000" dirty="0"/>
              <a:t>Mobile robots typically rely on Wi-Fi or other wireless networks, where bandwidth and latency can fluctuate based on the communication protocol.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6000" dirty="0"/>
              <a:t>Signal strength and network stability can vary unpredictably due to the robot’s movement and its distance from the user.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6000" dirty="0"/>
              <a:t>Not all robot operations require the same level of reliability—some tasks demand real-time, guaranteed communication, while others can tolerate occasional data loss.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EA7DD8-1F10-50F7-6F66-25E120593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B69C379-749C-C563-9235-2641B250E7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36948"/>
            <a:ext cx="5181600" cy="39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9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7C01A-195C-6C9D-0AD5-882936428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C49602-9B9D-DC61-14DF-6E1A1F1AE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823" y="1446302"/>
            <a:ext cx="5549977" cy="507832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spcBef>
                <a:spcPts val="600"/>
              </a:spcBef>
              <a:buNone/>
            </a:pPr>
            <a:r>
              <a:rPr lang="en-GB" sz="1800" dirty="0">
                <a:latin typeface="Nexa-Bold" panose="01000000000000000000" pitchFamily="2" charset="0"/>
              </a:rPr>
              <a:t>Simple Example</a:t>
            </a:r>
          </a:p>
          <a:p>
            <a:pPr marL="0" indent="0">
              <a:lnSpc>
                <a:spcPct val="170000"/>
              </a:lnSpc>
              <a:spcBef>
                <a:spcPts val="600"/>
              </a:spcBef>
              <a:buNone/>
            </a:pPr>
            <a:r>
              <a:rPr lang="en-GB" sz="1600" dirty="0"/>
              <a:t>A teleoperated mobile robot:</a:t>
            </a:r>
            <a:br>
              <a:rPr lang="en-GB" sz="1600" dirty="0"/>
            </a:br>
            <a:r>
              <a:rPr lang="en-GB" sz="1600" b="1" dirty="0"/>
              <a:t>Reliable QoS</a:t>
            </a:r>
            <a:r>
              <a:rPr lang="en-GB" sz="1600" dirty="0"/>
              <a:t> (e.g., motor commands)</a:t>
            </a:r>
          </a:p>
          <a:p>
            <a:pPr>
              <a:lnSpc>
                <a:spcPct val="1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The robot must always receive movement commands.</a:t>
            </a:r>
          </a:p>
          <a:p>
            <a:pPr>
              <a:lnSpc>
                <a:spcPct val="1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Uses Reliable QoS to ensure commands are delivered.</a:t>
            </a:r>
          </a:p>
          <a:p>
            <a:pPr marL="0" indent="0">
              <a:lnSpc>
                <a:spcPct val="170000"/>
              </a:lnSpc>
              <a:spcBef>
                <a:spcPts val="600"/>
              </a:spcBef>
              <a:buNone/>
            </a:pPr>
            <a:r>
              <a:rPr lang="en-GB" sz="1600" b="1" dirty="0"/>
              <a:t>Best-Effort QoS </a:t>
            </a:r>
            <a:r>
              <a:rPr lang="en-GB" sz="1600" dirty="0"/>
              <a:t>(e.g., laser sensor streaming)</a:t>
            </a:r>
          </a:p>
          <a:p>
            <a:pPr>
              <a:lnSpc>
                <a:spcPct val="1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The robot sends a laser sensor information to a node.</a:t>
            </a:r>
          </a:p>
          <a:p>
            <a:pPr>
              <a:lnSpc>
                <a:spcPct val="1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Uses Best-Effort QoS because occasional frame drops don’t affect the robot’s operation; also, you prefer the latest data.</a:t>
            </a:r>
          </a:p>
          <a:p>
            <a:pPr>
              <a:lnSpc>
                <a:spcPct val="17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It is preferable to have the latest information from the laser sensor.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7926F7-6C6D-1D03-560F-101B20F5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FD43A4-C053-8471-4748-94E6D4B19A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2023" y="1825625"/>
            <a:ext cx="50801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5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1B756-2D0D-5128-8670-C54ACB038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412F09-FDD6-FE22-2863-FCAF3FA22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994" y="1571625"/>
            <a:ext cx="5181600" cy="4933950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spcBef>
                <a:spcPts val="600"/>
              </a:spcBef>
              <a:buNone/>
            </a:pPr>
            <a:r>
              <a:rPr lang="en-GB" sz="1700" dirty="0">
                <a:latin typeface="Nexa-Bold" panose="01000000000000000000" pitchFamily="2" charset="0"/>
              </a:rPr>
              <a:t>Quality of Service</a:t>
            </a:r>
            <a:endParaRPr lang="en-GB" sz="1400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GB" sz="1400" dirty="0"/>
              <a:t>QoS lets us express these performance priorities to the underlying communication system.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GB" sz="1400" dirty="0"/>
              <a:t>QoS (Quality of Service) are a set of policies that define how data is transmitted and managed between nodes.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GB" sz="1400" dirty="0"/>
              <a:t>QoS policies control message delivery behaviour in a ROS 2 network and determine how messages are handled, including reliability, durability, and history.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GB" sz="1400" dirty="0"/>
              <a:t>“ROS 2 communication can be as reliable as TCP or as best-effort as UDP.”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GB" sz="1400" dirty="0"/>
              <a:t>QoS policies help optimize communication for real-time robotics 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EAA9EF-4E20-EA3F-8478-970392959A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002923"/>
            <a:ext cx="5967407" cy="43444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0722541-3CDB-8084-5178-04DB8134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of Service (QoS)</a:t>
            </a:r>
          </a:p>
        </p:txBody>
      </p:sp>
    </p:spTree>
    <p:extLst>
      <p:ext uri="{BB962C8B-B14F-4D97-AF65-F5344CB8AC3E}">
        <p14:creationId xmlns:p14="http://schemas.microsoft.com/office/powerpoint/2010/main" val="1684956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F94D2-CAF2-9672-4C8F-E5D711544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50D1D0-082D-7D9E-7EFA-260F8ABE6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99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spcBef>
                <a:spcPts val="600"/>
              </a:spcBef>
              <a:buNone/>
            </a:pPr>
            <a:r>
              <a:rPr lang="en-GB" sz="1800" dirty="0">
                <a:latin typeface="Nexa-Bold" panose="01000000000000000000" pitchFamily="2" charset="0"/>
              </a:rPr>
              <a:t>Quality of Service</a:t>
            </a:r>
            <a:endParaRPr lang="en-GB" sz="1800" dirty="0"/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GB" sz="1600" dirty="0"/>
              <a:t>QoS policies modify communication for publishers, subscribers, and services.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GB" sz="1600" b="1" dirty="0"/>
              <a:t>QoS Policies allow:</a:t>
            </a:r>
          </a:p>
          <a:p>
            <a:pPr lvl="1">
              <a:lnSpc>
                <a:spcPct val="170000"/>
              </a:lnSpc>
              <a:spcBef>
                <a:spcPts val="600"/>
              </a:spcBef>
            </a:pPr>
            <a:r>
              <a:rPr lang="en-GB" sz="1600" b="1" dirty="0"/>
              <a:t>Reliable (TCP)</a:t>
            </a:r>
            <a:r>
              <a:rPr lang="en-GB" sz="1600" dirty="0"/>
              <a:t> connections for mission-critical robot operations. </a:t>
            </a:r>
          </a:p>
          <a:p>
            <a:pPr lvl="1">
              <a:lnSpc>
                <a:spcPct val="170000"/>
              </a:lnSpc>
              <a:spcBef>
                <a:spcPts val="600"/>
              </a:spcBef>
            </a:pPr>
            <a:r>
              <a:rPr lang="en-GB" sz="1600" b="1" dirty="0"/>
              <a:t>Best-effort</a:t>
            </a:r>
            <a:r>
              <a:rPr lang="en-GB" sz="1600" dirty="0"/>
              <a:t> </a:t>
            </a:r>
            <a:r>
              <a:rPr lang="en-GB" sz="1600" b="1" dirty="0"/>
              <a:t>(UDP)</a:t>
            </a:r>
            <a:r>
              <a:rPr lang="en-GB" sz="1600" dirty="0"/>
              <a:t> connections for debugging &amp; non-critical monitoring. Preference for the latest data quickly rather than reliable data.</a:t>
            </a:r>
          </a:p>
          <a:p>
            <a:pPr>
              <a:lnSpc>
                <a:spcPct val="170000"/>
              </a:lnSpc>
              <a:spcBef>
                <a:spcPts val="600"/>
              </a:spcBef>
            </a:pPr>
            <a:r>
              <a:rPr lang="en-GB" sz="1600" dirty="0"/>
              <a:t>A set of QoS “policies” combine to form a QoS “profile”.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6CA08E-40FD-FE26-66BC-87071C56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of Service (QoS)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B82CE6-E1CE-A0BE-2A65-32F7C3C6C6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2514600"/>
            <a:ext cx="5768897" cy="269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6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CAE72D-6923-2F6B-8579-3A8383849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41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Nexa-Bold" panose="01000000000000000000" pitchFamily="2" charset="0"/>
              </a:rPr>
              <a:t>Key QoS Policies</a:t>
            </a:r>
          </a:p>
          <a:p>
            <a:pPr>
              <a:lnSpc>
                <a:spcPct val="150000"/>
              </a:lnSpc>
            </a:pPr>
            <a:r>
              <a:rPr lang="en-GB" sz="1600" b="1" dirty="0"/>
              <a:t>History: </a:t>
            </a:r>
            <a:r>
              <a:rPr lang="en-GB" sz="1500" dirty="0"/>
              <a:t>How middleware handles buffering messages waiting to be sent to the network or passed to a callback function.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Keep Last: Stores a fixed number of recent messages, configurable via the queue [depth] option (default is 10).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Keep All: Stores all messages until processed (subject to the configured resource limits of the underlying middleware).</a:t>
            </a:r>
          </a:p>
          <a:p>
            <a:pPr>
              <a:lnSpc>
                <a:spcPct val="150000"/>
              </a:lnSpc>
            </a:pPr>
            <a:r>
              <a:rPr lang="en-GB" sz="1600" b="1" dirty="0"/>
              <a:t>Depth: </a:t>
            </a:r>
            <a:r>
              <a:rPr lang="en-GB" sz="1600" dirty="0"/>
              <a:t>Size of the message queue, honoured if the “History” policy was set to “keep last”. (e.g., 10 messages).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89CA-95F7-6F95-3A56-1D13757FB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80377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GB" sz="1600" b="1" dirty="0"/>
              <a:t>Reliability: </a:t>
            </a:r>
            <a:r>
              <a:rPr lang="en-GB" sz="1600" dirty="0"/>
              <a:t>Ensures the middleware that each message is delivered to the receiver.</a:t>
            </a:r>
          </a:p>
          <a:p>
            <a:pPr lvl="1">
              <a:lnSpc>
                <a:spcPct val="160000"/>
              </a:lnSpc>
            </a:pPr>
            <a:r>
              <a:rPr lang="en-GB" sz="1600" dirty="0"/>
              <a:t>Reliable: Guarantees message delivery, suitable for critical data, may retry multiple times.</a:t>
            </a:r>
          </a:p>
          <a:p>
            <a:pPr lvl="1">
              <a:lnSpc>
                <a:spcPct val="160000"/>
              </a:lnSpc>
            </a:pPr>
            <a:r>
              <a:rPr lang="en-GB" sz="1600" dirty="0"/>
              <a:t>Best Effort: Delivers messages as best as possible; may lose them if the network is not robust. Suitable for non-critical data.</a:t>
            </a:r>
          </a:p>
          <a:p>
            <a:pPr>
              <a:lnSpc>
                <a:spcPct val="160000"/>
              </a:lnSpc>
            </a:pPr>
            <a:r>
              <a:rPr lang="en-GB" sz="1600" b="1" dirty="0"/>
              <a:t>Durability: </a:t>
            </a:r>
            <a:r>
              <a:rPr lang="en-GB" sz="1600" dirty="0"/>
              <a:t>New subscribers get the latest message or wait until the next published message.</a:t>
            </a:r>
          </a:p>
          <a:p>
            <a:pPr lvl="1">
              <a:lnSpc>
                <a:spcPct val="160000"/>
              </a:lnSpc>
            </a:pPr>
            <a:r>
              <a:rPr lang="en-GB" sz="1600" dirty="0"/>
              <a:t>Volatile: Messages are not stored; only current subscribers receive messages.</a:t>
            </a:r>
          </a:p>
          <a:p>
            <a:pPr lvl="1">
              <a:lnSpc>
                <a:spcPct val="160000"/>
              </a:lnSpc>
            </a:pPr>
            <a:r>
              <a:rPr lang="en-GB" sz="1600" dirty="0"/>
              <a:t>Transient Local: Stores/Sends messages for late-joining subscribers.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B0949F-486E-AADB-B698-B6ABF6A7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of Service (QoS)</a:t>
            </a:r>
          </a:p>
        </p:txBody>
      </p:sp>
    </p:spTree>
    <p:extLst>
      <p:ext uri="{BB962C8B-B14F-4D97-AF65-F5344CB8AC3E}">
        <p14:creationId xmlns:p14="http://schemas.microsoft.com/office/powerpoint/2010/main" val="262702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143BC4-FB1D-79DE-D95E-70B98444AB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Nexa-Bold" panose="01000000000000000000" pitchFamily="2" charset="0"/>
              </a:rPr>
              <a:t>QoS</a:t>
            </a:r>
            <a:endParaRPr lang="en-GB" sz="2800" dirty="0">
              <a:latin typeface="Nexa-Bold" panose="01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1500" dirty="0"/>
              <a:t>More QoS policies, such as Deadline, Lifespan, Liveliness, and Lease Duration, are available; more information is </a:t>
            </a:r>
            <a:r>
              <a:rPr lang="en-GB" sz="15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GB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Setting individual setting values for each publisher/subscriber/service can be tedious and inefficient.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Profiles are used to integrate a set of policies that can be implemented for different tasks.</a:t>
            </a:r>
          </a:p>
          <a:p>
            <a:pPr>
              <a:lnSpc>
                <a:spcPct val="150000"/>
              </a:lnSpc>
            </a:pPr>
            <a:endParaRPr lang="en-GB" sz="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7C494-9B70-B35E-602B-6198155EF8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500" dirty="0"/>
              <a:t>ROS and micro-</a:t>
            </a:r>
            <a:r>
              <a:rPr lang="en-GB" sz="1500" dirty="0" err="1"/>
              <a:t>ros</a:t>
            </a:r>
            <a:r>
              <a:rPr lang="en-GB" sz="1500" dirty="0"/>
              <a:t> include some predefined QoS profiles that apply to most applications; ROS2 allows the user to reconfigure (tune) them if necessary.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user can implement its own QoS Profile and Policies using the QoS class.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Standard ROS included QoS Profiles:</a:t>
            </a:r>
          </a:p>
          <a:p>
            <a:pPr lvl="1">
              <a:lnSpc>
                <a:spcPct val="150000"/>
              </a:lnSpc>
            </a:pPr>
            <a:r>
              <a:rPr lang="en-GB" sz="1500" dirty="0"/>
              <a:t>System Defaults Profile</a:t>
            </a:r>
          </a:p>
          <a:p>
            <a:pPr lvl="1">
              <a:lnSpc>
                <a:spcPct val="150000"/>
              </a:lnSpc>
            </a:pPr>
            <a:r>
              <a:rPr lang="en-GB" sz="1500" dirty="0"/>
              <a:t>Sensor Data Profile:</a:t>
            </a:r>
          </a:p>
          <a:p>
            <a:pPr lvl="1">
              <a:lnSpc>
                <a:spcPct val="150000"/>
              </a:lnSpc>
            </a:pPr>
            <a:endParaRPr lang="en-GB" sz="1100" b="1" dirty="0"/>
          </a:p>
          <a:p>
            <a:pPr lvl="1">
              <a:lnSpc>
                <a:spcPct val="150000"/>
              </a:lnSpc>
            </a:pPr>
            <a:endParaRPr lang="en-GB" sz="1100" dirty="0"/>
          </a:p>
          <a:p>
            <a:pPr lvl="1">
              <a:lnSpc>
                <a:spcPct val="150000"/>
              </a:lnSpc>
            </a:pPr>
            <a:endParaRPr lang="en-GB" sz="1100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25E015-A175-EA77-1A6E-350EC13A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of Service (QoS)</a:t>
            </a:r>
          </a:p>
        </p:txBody>
      </p:sp>
    </p:spTree>
    <p:extLst>
      <p:ext uri="{BB962C8B-B14F-4D97-AF65-F5344CB8AC3E}">
        <p14:creationId xmlns:p14="http://schemas.microsoft.com/office/powerpoint/2010/main" val="427867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660ADD-4EFB-790A-A1C0-CDB157AE98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300" dirty="0">
                <a:latin typeface="Nexa-Bold" panose="01000000000000000000" pitchFamily="2" charset="0"/>
              </a:rPr>
              <a:t>QoS Profiles</a:t>
            </a:r>
          </a:p>
          <a:p>
            <a:pPr>
              <a:lnSpc>
                <a:spcPct val="160000"/>
              </a:lnSpc>
            </a:pPr>
            <a:r>
              <a:rPr lang="en-GB" sz="2100" b="1" dirty="0"/>
              <a:t>System Defaults Profile (</a:t>
            </a:r>
            <a:r>
              <a:rPr lang="en-GB" sz="2100" b="1" dirty="0" err="1"/>
              <a:t>rmw_qos_profile_default</a:t>
            </a:r>
            <a:r>
              <a:rPr lang="en-GB" sz="2100" b="1" dirty="0"/>
              <a:t>):</a:t>
            </a:r>
          </a:p>
          <a:p>
            <a:pPr lvl="1">
              <a:lnSpc>
                <a:spcPct val="160000"/>
              </a:lnSpc>
            </a:pPr>
            <a:r>
              <a:rPr lang="en-GB" sz="2100" dirty="0"/>
              <a:t>Uses all the system default values as defined by the middleware implementation currently being used.</a:t>
            </a:r>
          </a:p>
          <a:p>
            <a:pPr lvl="2">
              <a:lnSpc>
                <a:spcPct val="160000"/>
              </a:lnSpc>
            </a:pPr>
            <a:r>
              <a:rPr lang="en-GB" sz="2100" dirty="0"/>
              <a:t>History: “keep last” </a:t>
            </a:r>
          </a:p>
          <a:p>
            <a:pPr lvl="2">
              <a:lnSpc>
                <a:spcPct val="160000"/>
              </a:lnSpc>
            </a:pPr>
            <a:r>
              <a:rPr lang="en-GB" sz="2100" dirty="0"/>
              <a:t>Depth: 10</a:t>
            </a:r>
          </a:p>
          <a:p>
            <a:pPr lvl="2">
              <a:lnSpc>
                <a:spcPct val="160000"/>
              </a:lnSpc>
            </a:pPr>
            <a:r>
              <a:rPr lang="en-GB" sz="2100" dirty="0"/>
              <a:t>Reliability: “reliable”</a:t>
            </a:r>
          </a:p>
          <a:p>
            <a:pPr lvl="2">
              <a:lnSpc>
                <a:spcPct val="160000"/>
              </a:lnSpc>
            </a:pPr>
            <a:r>
              <a:rPr lang="en-GB" sz="2100" dirty="0" err="1"/>
              <a:t>Durabiltiy</a:t>
            </a:r>
            <a:r>
              <a:rPr lang="en-GB" sz="2100" dirty="0"/>
              <a:t>: “volatile” </a:t>
            </a:r>
          </a:p>
          <a:p>
            <a:pPr lvl="2">
              <a:lnSpc>
                <a:spcPct val="160000"/>
              </a:lnSpc>
            </a:pPr>
            <a:r>
              <a:rPr lang="en-GB" sz="2100" dirty="0"/>
              <a:t>Liveliness, deadline, lifespan, and lease durations = “default”.</a:t>
            </a:r>
          </a:p>
          <a:p>
            <a:pPr lvl="1"/>
            <a:endParaRPr lang="en-GB" dirty="0"/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DF8AD-18AA-64DF-FB79-80E9C2318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48250" cy="4351338"/>
          </a:xfrm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static </a:t>
            </a:r>
            <a:r>
              <a:rPr lang="en-GB" sz="1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rmw_qos_profile_t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rmw_qos_profile_default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RMW_QOS_POLICY_HISTORY_KEEP_LAST,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10,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RMW_QOS_POLICY_RELIABILITY_RELIABLE,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RMW_QOS_POLICY_DURABILITY_VOLATILE,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RMW_QOS_DEADLINE_DEFAULT,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RMW_QOS_LIFESPAN_DEFAULT,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RMW_QOS_POLICY_LIVELINESS_SYSTEM_DEFAULT,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RMW_QOS_LIVELINESS_LEASE_DURATION_DEFAULT,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false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7A20A0-711B-E601-E92B-5507C34A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of Service (QoS)</a:t>
            </a:r>
          </a:p>
        </p:txBody>
      </p:sp>
    </p:spTree>
    <p:extLst>
      <p:ext uri="{BB962C8B-B14F-4D97-AF65-F5344CB8AC3E}">
        <p14:creationId xmlns:p14="http://schemas.microsoft.com/office/powerpoint/2010/main" val="3794140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D04D2-57A9-1D36-C801-34BCFCDB8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E6E4C5-A072-9412-EC8D-211EFF783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en-GB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GB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rmw_qos_profile_t</a:t>
            </a:r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rmw_qos_profile_sensor_data</a:t>
            </a:r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=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chemeClr val="accent5"/>
                </a:solidFill>
                <a:latin typeface="Consolas" panose="020B0609020204030204" pitchFamily="49" charset="0"/>
              </a:rPr>
              <a:t>  RMW_QOS_POLICY_HISTORY_KEEP_LAST,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chemeClr val="accent5"/>
                </a:solidFill>
                <a:latin typeface="Consolas" panose="020B0609020204030204" pitchFamily="49" charset="0"/>
              </a:rPr>
              <a:t>  5,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chemeClr val="accent5"/>
                </a:solidFill>
                <a:latin typeface="Consolas" panose="020B0609020204030204" pitchFamily="49" charset="0"/>
              </a:rPr>
              <a:t>  RMW_QOS_POLICY_RELIABILITY_BEST_EFFORT,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chemeClr val="accent5"/>
                </a:solidFill>
                <a:latin typeface="Consolas" panose="020B0609020204030204" pitchFamily="49" charset="0"/>
              </a:rPr>
              <a:t>  RMW_QOS_POLICY_DURABILITY_VOLATILE,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chemeClr val="accent5"/>
                </a:solidFill>
                <a:latin typeface="Consolas" panose="020B0609020204030204" pitchFamily="49" charset="0"/>
              </a:rPr>
              <a:t>  RMW_QOS_DEADLINE_DEFAULT,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chemeClr val="accent5"/>
                </a:solidFill>
                <a:latin typeface="Consolas" panose="020B0609020204030204" pitchFamily="49" charset="0"/>
              </a:rPr>
              <a:t>  RMW_QOS_LIFESPAN_DEFAULT,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chemeClr val="accent5"/>
                </a:solidFill>
                <a:latin typeface="Consolas" panose="020B0609020204030204" pitchFamily="49" charset="0"/>
              </a:rPr>
              <a:t>  RMW_QOS_POLICY_LIVELINESS_SYSTEM_DEFAULT,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chemeClr val="accent5"/>
                </a:solidFill>
                <a:latin typeface="Consolas" panose="020B0609020204030204" pitchFamily="49" charset="0"/>
              </a:rPr>
              <a:t>  RMW_QOS_LIVELINESS_LEASE_DURATION_DEFAULT,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  false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pPr lvl="2"/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5147-D705-F5F0-F851-4E1DF4789C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1600" b="1" dirty="0"/>
              <a:t>Sensor Data Profile (</a:t>
            </a:r>
            <a:r>
              <a:rPr lang="en-GB" sz="1600" b="1" dirty="0" err="1"/>
              <a:t>rmw_qos_profile_sensor_data</a:t>
            </a:r>
            <a:r>
              <a:rPr lang="en-GB" sz="1600" b="1" dirty="0"/>
              <a:t>):</a:t>
            </a:r>
          </a:p>
          <a:p>
            <a:pPr lvl="1">
              <a:lnSpc>
                <a:spcPct val="160000"/>
              </a:lnSpc>
            </a:pPr>
            <a:r>
              <a:rPr lang="en-GB" sz="1600" dirty="0"/>
              <a:t>Getting the latest data quickly, even if it misses some data.</a:t>
            </a:r>
          </a:p>
          <a:p>
            <a:pPr lvl="2">
              <a:lnSpc>
                <a:spcPct val="160000"/>
              </a:lnSpc>
            </a:pPr>
            <a:r>
              <a:rPr lang="en-GB" sz="1600" dirty="0"/>
              <a:t>History: “keep last” </a:t>
            </a:r>
          </a:p>
          <a:p>
            <a:pPr lvl="2">
              <a:lnSpc>
                <a:spcPct val="160000"/>
              </a:lnSpc>
            </a:pPr>
            <a:r>
              <a:rPr lang="en-GB" sz="1600" dirty="0"/>
              <a:t>Depth: 5</a:t>
            </a:r>
          </a:p>
          <a:p>
            <a:pPr lvl="2">
              <a:lnSpc>
                <a:spcPct val="160000"/>
              </a:lnSpc>
            </a:pPr>
            <a:r>
              <a:rPr lang="en-GB" sz="1600" dirty="0"/>
              <a:t>Reliability: “</a:t>
            </a:r>
            <a:r>
              <a:rPr lang="en-GB" sz="1600" dirty="0" err="1"/>
              <a:t>best_effort</a:t>
            </a:r>
            <a:r>
              <a:rPr lang="en-GB" sz="1600" dirty="0"/>
              <a:t>”</a:t>
            </a:r>
          </a:p>
          <a:p>
            <a:pPr lvl="2">
              <a:lnSpc>
                <a:spcPct val="160000"/>
              </a:lnSpc>
            </a:pPr>
            <a:r>
              <a:rPr lang="en-GB" sz="1600" dirty="0" err="1"/>
              <a:t>Durabiltiy</a:t>
            </a:r>
            <a:r>
              <a:rPr lang="en-GB" sz="1600" dirty="0"/>
              <a:t>: “volatile” </a:t>
            </a:r>
          </a:p>
          <a:p>
            <a:pPr lvl="2">
              <a:lnSpc>
                <a:spcPct val="160000"/>
              </a:lnSpc>
            </a:pPr>
            <a:r>
              <a:rPr lang="en-GB" sz="1600" dirty="0"/>
              <a:t>Liveliness, deadline, lifespan, and lease durations = “default”.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9EF665-057C-0BC0-891B-1F22DCF0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Quality of Service (QoS)</a:t>
            </a:r>
          </a:p>
        </p:txBody>
      </p:sp>
    </p:spTree>
    <p:extLst>
      <p:ext uri="{BB962C8B-B14F-4D97-AF65-F5344CB8AC3E}">
        <p14:creationId xmlns:p14="http://schemas.microsoft.com/office/powerpoint/2010/main" val="4049932371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1</TotalTime>
  <Words>1134</Words>
  <Application>Microsoft Office PowerPoint</Application>
  <PresentationFormat>Widescreen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Nexa Bold</vt:lpstr>
      <vt:lpstr>Nexa-Bold</vt:lpstr>
      <vt:lpstr>Nexa-Book</vt:lpstr>
      <vt:lpstr>Nexa-Light</vt:lpstr>
      <vt:lpstr>MCR2 Theme</vt:lpstr>
      <vt:lpstr>Micro-ROS Communication</vt:lpstr>
      <vt:lpstr>Introduction</vt:lpstr>
      <vt:lpstr>Introduction</vt:lpstr>
      <vt:lpstr>Quality of Service (QoS)</vt:lpstr>
      <vt:lpstr>Quality of Service (QoS)</vt:lpstr>
      <vt:lpstr>Quality of Service (QoS)</vt:lpstr>
      <vt:lpstr>Quality of Service (QoS)</vt:lpstr>
      <vt:lpstr>Quality of Service (QoS)</vt:lpstr>
      <vt:lpstr>Quality of Service (QoS)</vt:lpstr>
      <vt:lpstr>Quality of Service (QoS)</vt:lpstr>
      <vt:lpstr>Micro-ROS Serial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Martinez</dc:creator>
  <cp:lastModifiedBy>Mario Martinez</cp:lastModifiedBy>
  <cp:revision>1</cp:revision>
  <dcterms:created xsi:type="dcterms:W3CDTF">2025-01-28T12:18:49Z</dcterms:created>
  <dcterms:modified xsi:type="dcterms:W3CDTF">2025-01-28T12:20:00Z</dcterms:modified>
</cp:coreProperties>
</file>