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331" r:id="rId4"/>
    <p:sldId id="329" r:id="rId5"/>
    <p:sldId id="330" r:id="rId6"/>
    <p:sldId id="28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87530" autoAdjust="0"/>
  </p:normalViewPr>
  <p:slideViewPr>
    <p:cSldViewPr snapToGrid="0">
      <p:cViewPr varScale="1">
        <p:scale>
          <a:sx n="93" d="100"/>
          <a:sy n="93"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B5A23-920C-41D4-A744-3DF9691410C8}"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EB2E0-10D1-4457-9754-184A501A1CCD}" type="slidenum">
              <a:rPr lang="en-US" smtClean="0"/>
              <a:t>‹#›</a:t>
            </a:fld>
            <a:endParaRPr lang="en-US"/>
          </a:p>
        </p:txBody>
      </p:sp>
    </p:spTree>
    <p:extLst>
      <p:ext uri="{BB962C8B-B14F-4D97-AF65-F5344CB8AC3E}">
        <p14:creationId xmlns:p14="http://schemas.microsoft.com/office/powerpoint/2010/main" val="680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7" name="Google Shape;26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FB411E00-6012-6F7A-346E-9960EE7412B5}"/>
            </a:ext>
          </a:extLst>
        </p:cNvPr>
        <p:cNvGrpSpPr/>
        <p:nvPr/>
      </p:nvGrpSpPr>
      <p:grpSpPr>
        <a:xfrm>
          <a:off x="0" y="0"/>
          <a:ext cx="0" cy="0"/>
          <a:chOff x="0" y="0"/>
          <a:chExt cx="0" cy="0"/>
        </a:xfrm>
      </p:grpSpPr>
      <p:sp>
        <p:nvSpPr>
          <p:cNvPr id="272" name="Google Shape;272;p15:notes">
            <a:extLst>
              <a:ext uri="{FF2B5EF4-FFF2-40B4-BE49-F238E27FC236}">
                <a16:creationId xmlns:a16="http://schemas.microsoft.com/office/drawing/2014/main" id="{02DD4B9C-A214-FBC9-D754-9591CB30BA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p15:notes">
            <a:extLst>
              <a:ext uri="{FF2B5EF4-FFF2-40B4-BE49-F238E27FC236}">
                <a16:creationId xmlns:a16="http://schemas.microsoft.com/office/drawing/2014/main" id="{8F4FCDD8-0C39-515D-1D8C-D9ECFD8EB2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1" indent="0" algn="l" rtl="0">
              <a:spcBef>
                <a:spcPts val="0"/>
              </a:spcBef>
              <a:spcAft>
                <a:spcPts val="0"/>
              </a:spcAft>
              <a:buClr>
                <a:schemeClr val="dk1"/>
              </a:buClr>
              <a:buSzPts val="1200"/>
              <a:buFont typeface="Calibri"/>
              <a:buNone/>
            </a:pPr>
            <a:r>
              <a:rPr lang="en-GB"/>
              <a:t>Rostopic list</a:t>
            </a:r>
            <a:endParaRPr/>
          </a:p>
        </p:txBody>
      </p:sp>
      <p:sp>
        <p:nvSpPr>
          <p:cNvPr id="274" name="Google Shape;274;p15:notes">
            <a:extLst>
              <a:ext uri="{FF2B5EF4-FFF2-40B4-BE49-F238E27FC236}">
                <a16:creationId xmlns:a16="http://schemas.microsoft.com/office/drawing/2014/main" id="{8F9EE747-73A9-382A-82D9-367E8CFB774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a:t>
            </a:fld>
            <a:endParaRPr/>
          </a:p>
        </p:txBody>
      </p:sp>
    </p:spTree>
    <p:extLst>
      <p:ext uri="{BB962C8B-B14F-4D97-AF65-F5344CB8AC3E}">
        <p14:creationId xmlns:p14="http://schemas.microsoft.com/office/powerpoint/2010/main" val="1206862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D553BD18-1722-7303-2548-4302A345747B}"/>
            </a:ext>
          </a:extLst>
        </p:cNvPr>
        <p:cNvGrpSpPr/>
        <p:nvPr/>
      </p:nvGrpSpPr>
      <p:grpSpPr>
        <a:xfrm>
          <a:off x="0" y="0"/>
          <a:ext cx="0" cy="0"/>
          <a:chOff x="0" y="0"/>
          <a:chExt cx="0" cy="0"/>
        </a:xfrm>
      </p:grpSpPr>
      <p:sp>
        <p:nvSpPr>
          <p:cNvPr id="265" name="Google Shape;265;p14:notes">
            <a:extLst>
              <a:ext uri="{FF2B5EF4-FFF2-40B4-BE49-F238E27FC236}">
                <a16:creationId xmlns:a16="http://schemas.microsoft.com/office/drawing/2014/main" id="{55156993-F3AE-CFC8-4805-3B96BD9B96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 name="Google Shape;266;p14:notes">
            <a:extLst>
              <a:ext uri="{FF2B5EF4-FFF2-40B4-BE49-F238E27FC236}">
                <a16:creationId xmlns:a16="http://schemas.microsoft.com/office/drawing/2014/main" id="{6E4F78C5-DC76-A1B2-0EFB-29C69C512F7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67" name="Google Shape;267;p14:notes">
            <a:extLst>
              <a:ext uri="{FF2B5EF4-FFF2-40B4-BE49-F238E27FC236}">
                <a16:creationId xmlns:a16="http://schemas.microsoft.com/office/drawing/2014/main" id="{36ECBA65-5B68-E7C2-2351-7E9A7CC5C97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11702060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DA3CF58C-CD10-4374-9B21-4AF7E20ED7FA}"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4329E59D-3DC2-4811-89CB-ADBFAC220DE6}" type="datetime1">
              <a:rPr lang="en-GB" smtClean="0"/>
              <a:t>14/03/2025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42BEA92B-30C0-4FDE-9D94-E0A8A33C7C00}"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CB8E4D1D-A0B1-4E87-87C1-AE0E42700446}" type="datetime1">
              <a:rPr lang="en-GB" smtClean="0"/>
              <a:t>14/03/2025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BFB1277D-5E31-4833-B8B6-130142CF36B2}" type="datetime1">
              <a:rPr lang="en-GB" smtClean="0"/>
              <a:t>14/03/2025</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F2F6DB2D-71A7-4160-A826-5562FF4382F4}" type="datetime1">
              <a:rPr lang="en-GB" smtClean="0"/>
              <a:t>14/03/2025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FEF1CABA-A6A6-4C20-95BB-F35F2D9ACDFE}" type="datetime1">
              <a:rPr lang="en-GB" smtClean="0"/>
              <a:t>14/03/2025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1E38952B-2D73-489D-B66D-9F5E61419C95}" type="datetime1">
              <a:rPr lang="en-GB" smtClean="0"/>
              <a:t>14/03/2025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CE2235B5-BFE4-47B6-94D7-083720494D09}" type="datetime1">
              <a:rPr lang="en-GB" smtClean="0"/>
              <a:t>14/03/2025</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37391125-D2E7-4397-9EAC-B7CAAC7B5AC8}" type="datetime1">
              <a:rPr lang="en-GB" smtClean="0"/>
              <a:t>14/03/2025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A51F9180-DCC5-47A0-96D9-46845937973D}" type="datetime1">
              <a:rPr lang="en-GB" smtClean="0"/>
              <a:t>14/03/2025</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426CCD46-CA9F-46EF-B417-A58DB8A8F8D4}" type="datetime1">
              <a:rPr lang="en-GB" smtClean="0"/>
              <a:t>14/03/2025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13D8F9ED-2AA2-4D09-A2AD-4D4BA750F90D}" type="datetime1">
              <a:rPr lang="en-GB" smtClean="0"/>
              <a:t>14/03/2025</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4C236885-68EF-493A-B695-6DC6A17E7F20}"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CC87691C-5F59-4D83-9241-7F5816DCB0D0}"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7B2D81F0-C135-44E6-83AB-FC72DDE693E6}"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4A8E1F89-1891-454A-8EDB-BF99D9E111A4}"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CE57A8DF-14F6-4912-A5AD-F7C15D994FC6}" type="datetime1">
              <a:rPr lang="en-GB" smtClean="0"/>
              <a:t>14/03/2025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AAF519DF-467E-4A28-A157-E95ED6FA33CE}" type="datetime1">
              <a:rPr lang="en-GB" smtClean="0"/>
              <a:t>14/03/2025</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42EB6A40-005C-439A-A067-353A098FE123}" type="datetime1">
              <a:rPr lang="en-GB" smtClean="0"/>
              <a:t>14/03/2025</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D2253723-5A45-41B6-844E-4211094731D8}"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653E7BD-D1BC-4CCA-8274-055932D41872}"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400ED0DC-D633-418D-8650-64DEEF30F389}"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D3C8DB0E-9FEC-46C1-BCFD-82BE8EDD8C15}" type="datetime1">
              <a:rPr lang="en-GB" smtClean="0"/>
              <a:t>14/03/2025</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EE6F55BF-B200-469F-B4F7-65159C7A305E}"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E3730AB-7AF5-B148-A16D-A2320CD0CD7A}"/>
              </a:ext>
            </a:extLst>
          </p:cNvPr>
          <p:cNvSpPr>
            <a:spLocks noGrp="1"/>
          </p:cNvSpPr>
          <p:nvPr>
            <p:ph type="title"/>
          </p:nvPr>
        </p:nvSpPr>
        <p:spPr>
          <a:xfrm>
            <a:off x="1597152" y="365125"/>
            <a:ext cx="7656576" cy="1325563"/>
          </a:xfrm>
        </p:spPr>
        <p:txBody>
          <a:bodyPr/>
          <a:lstStyle/>
          <a:p>
            <a:r>
              <a:rPr lang="en-GB" dirty="0"/>
              <a:t>Click to edit Master title style</a:t>
            </a:r>
            <a:endParaRPr lang="en-US" dirty="0"/>
          </a:p>
        </p:txBody>
      </p:sp>
      <p:sp>
        <p:nvSpPr>
          <p:cNvPr id="22" name="Content Placeholder 2">
            <a:extLst>
              <a:ext uri="{FF2B5EF4-FFF2-40B4-BE49-F238E27FC236}">
                <a16:creationId xmlns:a16="http://schemas.microsoft.com/office/drawing/2014/main" id="{EE5634C9-69AA-2245-AA53-E6F7E7647AD8}"/>
              </a:ext>
            </a:extLst>
          </p:cNvPr>
          <p:cNvSpPr>
            <a:spLocks noGrp="1"/>
          </p:cNvSpPr>
          <p:nvPr>
            <p:ph idx="1"/>
          </p:nvPr>
        </p:nvSpPr>
        <p:spPr>
          <a:xfrm>
            <a:off x="838200" y="1825625"/>
            <a:ext cx="10515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3" name="Date Placeholder 3">
            <a:extLst>
              <a:ext uri="{FF2B5EF4-FFF2-40B4-BE49-F238E27FC236}">
                <a16:creationId xmlns:a16="http://schemas.microsoft.com/office/drawing/2014/main" id="{9CB5CA64-1CF4-F449-908A-BDA1E6995635}"/>
              </a:ext>
            </a:extLst>
          </p:cNvPr>
          <p:cNvSpPr>
            <a:spLocks noGrp="1"/>
          </p:cNvSpPr>
          <p:nvPr>
            <p:ph type="dt" sz="half" idx="10"/>
          </p:nvPr>
        </p:nvSpPr>
        <p:spPr>
          <a:xfrm>
            <a:off x="838200" y="6356350"/>
            <a:ext cx="2743200" cy="365125"/>
          </a:xfrm>
        </p:spPr>
        <p:txBody>
          <a:bodyPr/>
          <a:lstStyle/>
          <a:p>
            <a:fld id="{8C367D54-26AC-4AC2-B9E9-6058043B4D3D}" type="datetimeFigureOut">
              <a:rPr lang="en-GB" smtClean="0"/>
              <a:t>14/03/2025</a:t>
            </a:fld>
            <a:endParaRPr lang="en-GB"/>
          </a:p>
        </p:txBody>
      </p:sp>
      <p:sp>
        <p:nvSpPr>
          <p:cNvPr id="24" name="Footer Placeholder 4">
            <a:extLst>
              <a:ext uri="{FF2B5EF4-FFF2-40B4-BE49-F238E27FC236}">
                <a16:creationId xmlns:a16="http://schemas.microsoft.com/office/drawing/2014/main" id="{C4FEE61F-D9AB-554F-977D-C0B561101B7A}"/>
              </a:ext>
            </a:extLst>
          </p:cNvPr>
          <p:cNvSpPr>
            <a:spLocks noGrp="1"/>
          </p:cNvSpPr>
          <p:nvPr>
            <p:ph type="ftr" sz="quarter" idx="11"/>
          </p:nvPr>
        </p:nvSpPr>
        <p:spPr>
          <a:xfrm>
            <a:off x="4038600" y="6356350"/>
            <a:ext cx="4114800" cy="365125"/>
          </a:xfrm>
        </p:spPr>
        <p:txBody>
          <a:bodyPr/>
          <a:lstStyle/>
          <a:p>
            <a:endParaRPr lang="en-GB"/>
          </a:p>
        </p:txBody>
      </p:sp>
      <p:sp>
        <p:nvSpPr>
          <p:cNvPr id="25" name="Slide Number Placeholder 5">
            <a:extLst>
              <a:ext uri="{FF2B5EF4-FFF2-40B4-BE49-F238E27FC236}">
                <a16:creationId xmlns:a16="http://schemas.microsoft.com/office/drawing/2014/main" id="{4787C2F7-4ACE-4148-8B80-4A0AC0D59160}"/>
              </a:ext>
            </a:extLst>
          </p:cNvPr>
          <p:cNvSpPr>
            <a:spLocks noGrp="1"/>
          </p:cNvSpPr>
          <p:nvPr>
            <p:ph type="sldNum" sz="quarter" idx="12"/>
          </p:nvPr>
        </p:nvSpPr>
        <p:spPr>
          <a:xfrm>
            <a:off x="8610600" y="6356350"/>
            <a:ext cx="2743200" cy="365125"/>
          </a:xfrm>
        </p:spPr>
        <p:txBody>
          <a:bodyPr/>
          <a:lstStyle/>
          <a:p>
            <a:fld id="{02D2CB76-0D67-49F2-BB09-FA7C973C6F11}" type="slidenum">
              <a:rPr lang="en-GB" smtClean="0"/>
              <a:t>‹#›</a:t>
            </a:fld>
            <a:endParaRPr lang="en-GB"/>
          </a:p>
        </p:txBody>
      </p:sp>
      <p:pic>
        <p:nvPicPr>
          <p:cNvPr id="26" name="Picture 25" descr="Logo&#10;&#10;Description automatically generated with low confidence">
            <a:extLst>
              <a:ext uri="{FF2B5EF4-FFF2-40B4-BE49-F238E27FC236}">
                <a16:creationId xmlns:a16="http://schemas.microsoft.com/office/drawing/2014/main" id="{844FE198-10C9-E44C-9CE8-46F49054C27A}"/>
              </a:ext>
            </a:extLst>
          </p:cNvPr>
          <p:cNvPicPr>
            <a:picLocks noChangeAspect="1"/>
          </p:cNvPicPr>
          <p:nvPr userDrawn="1"/>
        </p:nvPicPr>
        <p:blipFill>
          <a:blip r:embed="rId2" cstate="hqprint">
            <a:alphaModFix amt="45000"/>
            <a:extLst>
              <a:ext uri="{28A0092B-C50C-407E-A947-70E740481C1C}">
                <a14:useLocalDpi xmlns:a14="http://schemas.microsoft.com/office/drawing/2010/main" val="0"/>
              </a:ext>
            </a:extLst>
          </a:blip>
          <a:stretch>
            <a:fillRect/>
          </a:stretch>
        </p:blipFill>
        <p:spPr>
          <a:xfrm>
            <a:off x="9358884" y="1078823"/>
            <a:ext cx="1994916" cy="611865"/>
          </a:xfrm>
          <a:prstGeom prst="rect">
            <a:avLst/>
          </a:prstGeom>
        </p:spPr>
      </p:pic>
      <p:pic>
        <p:nvPicPr>
          <p:cNvPr id="28" name="Picture 27">
            <a:extLst>
              <a:ext uri="{FF2B5EF4-FFF2-40B4-BE49-F238E27FC236}">
                <a16:creationId xmlns:a16="http://schemas.microsoft.com/office/drawing/2014/main" id="{87C8AFE2-ECA2-054D-8A9B-C50C2A2FA40B}"/>
              </a:ext>
            </a:extLst>
          </p:cNvPr>
          <p:cNvPicPr>
            <a:picLocks noChangeAspect="1"/>
          </p:cNvPicPr>
          <p:nvPr userDrawn="1"/>
        </p:nvPicPr>
        <p:blipFill>
          <a:blip r:embed="rId3">
            <a:alphaModFix amt="57000"/>
            <a:extLst>
              <a:ext uri="{28A0092B-C50C-407E-A947-70E740481C1C}">
                <a14:useLocalDpi xmlns:a14="http://schemas.microsoft.com/office/drawing/2010/main" val="0"/>
              </a:ext>
            </a:extLst>
          </a:blip>
          <a:srcRect/>
          <a:stretch/>
        </p:blipFill>
        <p:spPr>
          <a:xfrm>
            <a:off x="204470" y="383409"/>
            <a:ext cx="1291844" cy="1291844"/>
          </a:xfrm>
          <a:prstGeom prst="rect">
            <a:avLst/>
          </a:prstGeom>
        </p:spPr>
      </p:pic>
      <p:pic>
        <p:nvPicPr>
          <p:cNvPr id="3" name="Picture 2" descr="Text&#10;&#10;Description automatically generated">
            <a:extLst>
              <a:ext uri="{FF2B5EF4-FFF2-40B4-BE49-F238E27FC236}">
                <a16:creationId xmlns:a16="http://schemas.microsoft.com/office/drawing/2014/main" id="{A74118B2-0313-B1E8-4CFF-3CA615A7E868}"/>
              </a:ext>
            </a:extLst>
          </p:cNvPr>
          <p:cNvPicPr>
            <a:picLocks noChangeAspect="1"/>
          </p:cNvPicPr>
          <p:nvPr userDrawn="1"/>
        </p:nvPicPr>
        <p:blipFill>
          <a:blip r:embed="rId4">
            <a:alphaModFix amt="50000"/>
            <a:extLst>
              <a:ext uri="{28A0092B-C50C-407E-A947-70E740481C1C}">
                <a14:useLocalDpi xmlns:a14="http://schemas.microsoft.com/office/drawing/2010/main" val="0"/>
              </a:ext>
            </a:extLst>
          </a:blip>
          <a:stretch>
            <a:fillRect/>
          </a:stretch>
        </p:blipFill>
        <p:spPr>
          <a:xfrm>
            <a:off x="9354566" y="359862"/>
            <a:ext cx="1994917" cy="617254"/>
          </a:xfrm>
          <a:prstGeom prst="rect">
            <a:avLst/>
          </a:prstGeom>
        </p:spPr>
      </p:pic>
    </p:spTree>
    <p:extLst>
      <p:ext uri="{BB962C8B-B14F-4D97-AF65-F5344CB8AC3E}">
        <p14:creationId xmlns:p14="http://schemas.microsoft.com/office/powerpoint/2010/main" val="29670110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2795254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43AB328B-70A5-4847-9D71-DAFA163EE96F}"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2FF877B-1927-4439-ACDC-4F0BAC5D719D}"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FC16B5F5-F1AB-48FB-A2B4-03898B38ED08}" type="datetime1">
              <a:rPr lang="en-GB" smtClean="0"/>
              <a:t>14/03/2025</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FE02B9-A87A-42E7-90A6-A5A82C891C31}" type="datetime1">
              <a:rPr lang="en-GB" smtClean="0"/>
              <a:t>14/03/2025</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 id="2147483700" r:id="rId40"/>
    <p:sldLayoutId id="2147483701" r:id="rId4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nvidia.com/embedded/learn/get-started-jetson-nano-devki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hyperlink" Target="mailto:puzzlebot@10.42.0.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3F1C-CE64-9181-FAE3-F63CA57A197B}"/>
              </a:ext>
            </a:extLst>
          </p:cNvPr>
          <p:cNvSpPr>
            <a:spLocks noGrp="1"/>
          </p:cNvSpPr>
          <p:nvPr>
            <p:ph type="ctrTitle"/>
          </p:nvPr>
        </p:nvSpPr>
        <p:spPr>
          <a:xfrm>
            <a:off x="406206" y="2767280"/>
            <a:ext cx="4134972" cy="1323439"/>
          </a:xfrm>
        </p:spPr>
        <p:txBody>
          <a:bodyPr>
            <a:normAutofit/>
          </a:bodyPr>
          <a:lstStyle/>
          <a:p>
            <a:r>
              <a:rPr lang="en-GB" dirty="0" err="1"/>
              <a:t>Minichallenge</a:t>
            </a:r>
            <a:endParaRPr lang="en-GB" dirty="0"/>
          </a:p>
        </p:txBody>
      </p:sp>
      <p:sp>
        <p:nvSpPr>
          <p:cNvPr id="3" name="Subtitle 2">
            <a:extLst>
              <a:ext uri="{FF2B5EF4-FFF2-40B4-BE49-F238E27FC236}">
                <a16:creationId xmlns:a16="http://schemas.microsoft.com/office/drawing/2014/main" id="{46B04094-94B1-495A-16BC-F831A7E3EF66}"/>
              </a:ext>
            </a:extLst>
          </p:cNvPr>
          <p:cNvSpPr>
            <a:spLocks noGrp="1"/>
          </p:cNvSpPr>
          <p:nvPr>
            <p:ph type="subTitle" idx="1"/>
          </p:nvPr>
        </p:nvSpPr>
        <p:spPr/>
        <p:txBody>
          <a:bodyPr/>
          <a:lstStyle/>
          <a:p>
            <a:r>
              <a:rPr lang="en-GB" dirty="0"/>
              <a:t>Getting to know your Puzzlebot</a:t>
            </a:r>
          </a:p>
        </p:txBody>
      </p:sp>
    </p:spTree>
    <p:extLst>
      <p:ext uri="{BB962C8B-B14F-4D97-AF65-F5344CB8AC3E}">
        <p14:creationId xmlns:p14="http://schemas.microsoft.com/office/powerpoint/2010/main" val="3061788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txBox="1">
            <a:spLocks noGrp="1"/>
          </p:cNvSpPr>
          <p:nvPr>
            <p:ph type="title"/>
          </p:nvPr>
        </p:nvSpPr>
        <p:spPr>
          <a:xfrm>
            <a:off x="1679381" y="120739"/>
            <a:ext cx="8160426" cy="1325563"/>
          </a:xfrm>
          <a:noFill/>
          <a:ln>
            <a:noFill/>
          </a:ln>
        </p:spPr>
        <p:txBody>
          <a:bodyPr spcFirstLastPara="1" wrap="square" lIns="91425" tIns="45700" rIns="91425" bIns="45700" anchor="ctr" anchorCtr="0">
            <a:normAutofit/>
          </a:bodyPr>
          <a:lstStyle/>
          <a:p>
            <a:pPr lvl="0"/>
            <a:r>
              <a:rPr lang="en-GB" dirty="0"/>
              <a:t>Mini challenge 1</a:t>
            </a:r>
          </a:p>
        </p:txBody>
      </p:sp>
      <p:sp>
        <p:nvSpPr>
          <p:cNvPr id="270" name="Google Shape;270;p14"/>
          <p:cNvSpPr txBox="1">
            <a:spLocks noGrp="1"/>
          </p:cNvSpPr>
          <p:nvPr>
            <p:ph idx="1"/>
          </p:nvPr>
        </p:nvSpPr>
        <p:spPr>
          <a:xfrm>
            <a:off x="838200" y="1446302"/>
            <a:ext cx="10515600" cy="5170255"/>
          </a:xfrm>
          <a:noFill/>
          <a:ln>
            <a:noFill/>
          </a:ln>
        </p:spPr>
        <p:txBody>
          <a:bodyPr spcFirstLastPara="1" wrap="square" lIns="91425" tIns="45700" rIns="91425" bIns="45700" anchor="t" anchorCtr="0">
            <a:normAutofit/>
          </a:bodyPr>
          <a:lstStyle/>
          <a:p>
            <a:pPr lvl="0">
              <a:lnSpc>
                <a:spcPct val="150000"/>
              </a:lnSpc>
            </a:pPr>
            <a:r>
              <a:rPr lang="en-US" sz="1600" dirty="0"/>
              <a:t>Setup a </a:t>
            </a:r>
            <a:r>
              <a:rPr lang="en-US" sz="1600" dirty="0" err="1"/>
              <a:t>PuzzleBot</a:t>
            </a:r>
            <a:r>
              <a:rPr lang="en-US" sz="1600" dirty="0"/>
              <a:t> Jetson:</a:t>
            </a:r>
          </a:p>
          <a:p>
            <a:pPr lvl="1">
              <a:lnSpc>
                <a:spcPct val="150000"/>
              </a:lnSpc>
            </a:pPr>
            <a:r>
              <a:rPr lang="en-US" sz="1600" dirty="0">
                <a:hlinkClick r:id="rId3"/>
              </a:rPr>
              <a:t>Get Started With Jetson Nano Developer Kit | NVIDIA Developer</a:t>
            </a:r>
            <a:endParaRPr lang="en-US" sz="1600" dirty="0"/>
          </a:p>
          <a:p>
            <a:pPr lvl="1">
              <a:lnSpc>
                <a:spcPct val="150000"/>
              </a:lnSpc>
            </a:pPr>
            <a:r>
              <a:rPr lang="en-US" sz="1600" dirty="0"/>
              <a:t>Use the image provided in the git</a:t>
            </a:r>
          </a:p>
          <a:p>
            <a:pPr lvl="0">
              <a:lnSpc>
                <a:spcPct val="150000"/>
              </a:lnSpc>
            </a:pPr>
            <a:r>
              <a:rPr lang="en-US" sz="1600" dirty="0"/>
              <a:t>Connect to the Puzzlebot via ssh</a:t>
            </a:r>
          </a:p>
          <a:p>
            <a:pPr lvl="1">
              <a:lnSpc>
                <a:spcPct val="150000"/>
              </a:lnSpc>
            </a:pPr>
            <a:r>
              <a:rPr lang="en-US" sz="1600" dirty="0"/>
              <a:t>The Jetson will create its own Wi-Fi network (according to the one you configured) that can be used to communicate with it. </a:t>
            </a:r>
          </a:p>
          <a:p>
            <a:pPr lvl="1">
              <a:lnSpc>
                <a:spcPct val="150000"/>
              </a:lnSpc>
            </a:pPr>
            <a:r>
              <a:rPr lang="en-US" sz="1500" dirty="0"/>
              <a:t>Example:</a:t>
            </a:r>
          </a:p>
          <a:p>
            <a:pPr lvl="2">
              <a:lnSpc>
                <a:spcPct val="150000"/>
              </a:lnSpc>
            </a:pPr>
            <a:r>
              <a:rPr lang="en-US" sz="1500" dirty="0"/>
              <a:t>Name: </a:t>
            </a:r>
            <a:r>
              <a:rPr lang="en-US" sz="1500" dirty="0" err="1"/>
              <a:t>Puzzlebot_jetson</a:t>
            </a:r>
            <a:endParaRPr lang="en-US" sz="1500" dirty="0"/>
          </a:p>
          <a:p>
            <a:pPr lvl="2">
              <a:lnSpc>
                <a:spcPct val="150000"/>
              </a:lnSpc>
            </a:pPr>
            <a:r>
              <a:rPr lang="en-US" sz="1500" dirty="0"/>
              <a:t>Password: Puzzlebot72</a:t>
            </a:r>
          </a:p>
          <a:p>
            <a:pPr lvl="3">
              <a:lnSpc>
                <a:spcPct val="150000"/>
              </a:lnSpc>
            </a:pPr>
            <a:r>
              <a:rPr lang="en-US" sz="1500" dirty="0"/>
              <a:t>The </a:t>
            </a:r>
            <a:r>
              <a:rPr lang="en-US" sz="1500" dirty="0" err="1"/>
              <a:t>WiFi</a:t>
            </a:r>
            <a:r>
              <a:rPr lang="en-US" sz="1500" dirty="0"/>
              <a:t> details can be changed on the Jetson by selecting:</a:t>
            </a:r>
          </a:p>
          <a:p>
            <a:pPr lvl="3">
              <a:lnSpc>
                <a:spcPct val="150000"/>
              </a:lnSpc>
            </a:pPr>
            <a:r>
              <a:rPr lang="en-US" sz="1500" dirty="0"/>
              <a:t>Networks-&gt;Edit Connections-&gt;Hotspot</a:t>
            </a:r>
          </a:p>
          <a:p>
            <a:pPr lvl="2">
              <a:lnSpc>
                <a:spcPct val="150000"/>
              </a:lnSpc>
            </a:pPr>
            <a:r>
              <a:rPr lang="en-US" sz="1500" dirty="0"/>
              <a:t>ssh </a:t>
            </a:r>
            <a:r>
              <a:rPr lang="en-US" sz="1500" dirty="0">
                <a:hlinkClick r:id="rId4"/>
              </a:rPr>
              <a:t>puzzlebot@10.42.0.1</a:t>
            </a:r>
            <a:r>
              <a:rPr lang="en-US" sz="1500" dirty="0"/>
              <a:t> (IP address selected)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839F74C4-1ADF-6D66-D9FA-49D269DAE83C}"/>
            </a:ext>
          </a:extLst>
        </p:cNvPr>
        <p:cNvGrpSpPr/>
        <p:nvPr/>
      </p:nvGrpSpPr>
      <p:grpSpPr>
        <a:xfrm>
          <a:off x="0" y="0"/>
          <a:ext cx="0" cy="0"/>
          <a:chOff x="0" y="0"/>
          <a:chExt cx="0" cy="0"/>
        </a:xfrm>
      </p:grpSpPr>
      <p:sp>
        <p:nvSpPr>
          <p:cNvPr id="276" name="Google Shape;276;p15">
            <a:extLst>
              <a:ext uri="{FF2B5EF4-FFF2-40B4-BE49-F238E27FC236}">
                <a16:creationId xmlns:a16="http://schemas.microsoft.com/office/drawing/2014/main" id="{E8472356-BC86-B8CF-97E8-4618B792C1EA}"/>
              </a:ext>
            </a:extLst>
          </p:cNvPr>
          <p:cNvSpPr txBox="1">
            <a:spLocks noGrp="1"/>
          </p:cNvSpPr>
          <p:nvPr>
            <p:ph type="title"/>
          </p:nvPr>
        </p:nvSpPr>
        <p:spPr>
          <a:xfrm>
            <a:off x="1679381" y="120739"/>
            <a:ext cx="8160426" cy="1325563"/>
          </a:xfrm>
          <a:noFill/>
          <a:ln>
            <a:noFill/>
          </a:ln>
        </p:spPr>
        <p:txBody>
          <a:bodyPr spcFirstLastPara="1" wrap="square" lIns="91425" tIns="45700" rIns="91425" bIns="45700" anchor="ctr" anchorCtr="0">
            <a:normAutofit/>
          </a:bodyPr>
          <a:lstStyle/>
          <a:p>
            <a:pPr lvl="0"/>
            <a:r>
              <a:rPr lang="en-GB" dirty="0"/>
              <a:t>Mini challenge 1</a:t>
            </a:r>
          </a:p>
        </p:txBody>
      </p:sp>
      <p:sp>
        <p:nvSpPr>
          <p:cNvPr id="277" name="Google Shape;277;p15">
            <a:extLst>
              <a:ext uri="{FF2B5EF4-FFF2-40B4-BE49-F238E27FC236}">
                <a16:creationId xmlns:a16="http://schemas.microsoft.com/office/drawing/2014/main" id="{ABC79F16-F2FA-E02E-CC3A-441FFFED588F}"/>
              </a:ext>
            </a:extLst>
          </p:cNvPr>
          <p:cNvSpPr txBox="1">
            <a:spLocks noGrp="1"/>
          </p:cNvSpPr>
          <p:nvPr>
            <p:ph idx="1"/>
          </p:nvPr>
        </p:nvSpPr>
        <p:spPr>
          <a:xfrm>
            <a:off x="838200" y="1825625"/>
            <a:ext cx="10515600" cy="4351338"/>
          </a:xfrm>
          <a:noFill/>
          <a:ln>
            <a:noFill/>
          </a:ln>
        </p:spPr>
        <p:txBody>
          <a:bodyPr spcFirstLastPara="1" wrap="square" lIns="91425" tIns="45700" rIns="91425" bIns="45700" anchor="t" anchorCtr="0">
            <a:normAutofit/>
          </a:bodyPr>
          <a:lstStyle/>
          <a:p>
            <a:pPr lvl="0">
              <a:lnSpc>
                <a:spcPct val="150000"/>
              </a:lnSpc>
            </a:pPr>
            <a:r>
              <a:rPr lang="en-US" sz="1800" dirty="0"/>
              <a:t>Once connected, run the micro-ROS agent</a:t>
            </a:r>
          </a:p>
          <a:p>
            <a:pPr lvl="0">
              <a:lnSpc>
                <a:spcPct val="150000"/>
              </a:lnSpc>
            </a:pPr>
            <a:endParaRPr lang="en-US" sz="1800" dirty="0"/>
          </a:p>
          <a:p>
            <a:pPr lvl="0">
              <a:lnSpc>
                <a:spcPct val="150000"/>
              </a:lnSpc>
            </a:pPr>
            <a:r>
              <a:rPr lang="en-US" sz="1800" dirty="0"/>
              <a:t>Use </a:t>
            </a:r>
            <a:r>
              <a:rPr lang="en-US" sz="1800" dirty="0">
                <a:sym typeface="Consolas"/>
              </a:rPr>
              <a:t>ros2 topic list</a:t>
            </a:r>
            <a:r>
              <a:rPr lang="en-US" sz="1800" dirty="0"/>
              <a:t> to check if the connection has been successful</a:t>
            </a:r>
          </a:p>
          <a:p>
            <a:pPr lvl="1">
              <a:lnSpc>
                <a:spcPct val="150000"/>
              </a:lnSpc>
            </a:pPr>
            <a:r>
              <a:rPr lang="en-US" sz="1800" dirty="0"/>
              <a:t>The topics </a:t>
            </a:r>
            <a:r>
              <a:rPr lang="en-US" sz="1800" dirty="0">
                <a:sym typeface="Consolas"/>
              </a:rPr>
              <a:t>/</a:t>
            </a:r>
            <a:r>
              <a:rPr lang="en-US" sz="1800" dirty="0" err="1">
                <a:sym typeface="Consolas"/>
              </a:rPr>
              <a:t>cmd_vel</a:t>
            </a:r>
            <a:r>
              <a:rPr lang="en-US" sz="1800" dirty="0"/>
              <a:t>, </a:t>
            </a:r>
            <a:r>
              <a:rPr lang="en-US" sz="1800" dirty="0">
                <a:sym typeface="Consolas"/>
              </a:rPr>
              <a:t>/</a:t>
            </a:r>
            <a:r>
              <a:rPr lang="en-US" sz="1800" dirty="0" err="1">
                <a:sym typeface="Consolas"/>
              </a:rPr>
              <a:t>VelEncL</a:t>
            </a:r>
            <a:r>
              <a:rPr lang="en-US" sz="1800" dirty="0"/>
              <a:t>, and </a:t>
            </a:r>
            <a:r>
              <a:rPr lang="en-US" sz="1800" dirty="0">
                <a:sym typeface="Consolas"/>
              </a:rPr>
              <a:t>/</a:t>
            </a:r>
            <a:r>
              <a:rPr lang="en-US" sz="1800" dirty="0" err="1">
                <a:sym typeface="Consolas"/>
              </a:rPr>
              <a:t>VelEncR</a:t>
            </a:r>
            <a:r>
              <a:rPr lang="en-US" sz="1800" dirty="0">
                <a:sym typeface="Consolas"/>
              </a:rPr>
              <a:t> </a:t>
            </a:r>
            <a:r>
              <a:rPr lang="en-US" sz="1800" dirty="0"/>
              <a:t>should be displayed, along with a few others</a:t>
            </a:r>
          </a:p>
          <a:p>
            <a:pPr>
              <a:lnSpc>
                <a:spcPct val="150000"/>
              </a:lnSpc>
            </a:pPr>
            <a:r>
              <a:rPr lang="en-US" sz="1800" dirty="0"/>
              <a:t>Publish values into the topics /</a:t>
            </a:r>
            <a:r>
              <a:rPr lang="en-US" sz="1800" dirty="0" err="1"/>
              <a:t>cmd_vel</a:t>
            </a:r>
            <a:r>
              <a:rPr lang="en-US" sz="1800" dirty="0"/>
              <a:t> (Twist Message) and listen to the topics /</a:t>
            </a:r>
            <a:r>
              <a:rPr lang="en-US" sz="1800" dirty="0" err="1"/>
              <a:t>VelEncR</a:t>
            </a:r>
            <a:r>
              <a:rPr lang="en-US" sz="1800" dirty="0"/>
              <a:t>, /</a:t>
            </a:r>
            <a:r>
              <a:rPr lang="en-US" sz="1800" dirty="0" err="1"/>
              <a:t>VelEncL</a:t>
            </a:r>
            <a:endParaRPr lang="en-US" sz="1800" dirty="0"/>
          </a:p>
        </p:txBody>
      </p:sp>
      <p:sp>
        <p:nvSpPr>
          <p:cNvPr id="2" name="Rectangle 1">
            <a:extLst>
              <a:ext uri="{FF2B5EF4-FFF2-40B4-BE49-F238E27FC236}">
                <a16:creationId xmlns:a16="http://schemas.microsoft.com/office/drawing/2014/main" id="{95BCE7C6-4DB1-EE73-F12B-A4BE28ED2597}"/>
              </a:ext>
            </a:extLst>
          </p:cNvPr>
          <p:cNvSpPr/>
          <p:nvPr/>
        </p:nvSpPr>
        <p:spPr>
          <a:xfrm>
            <a:off x="838200" y="2626331"/>
            <a:ext cx="8346897" cy="249148"/>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pPr lvl="1"/>
            <a:r>
              <a:rPr lang="en-US" sz="1600" dirty="0">
                <a:solidFill>
                  <a:schemeClr val="tx1"/>
                </a:solidFill>
                <a:latin typeface="Consolas" panose="020B0609020204030204" pitchFamily="49" charset="0"/>
              </a:rPr>
              <a:t>$ ros2 run micro-</a:t>
            </a:r>
            <a:r>
              <a:rPr lang="en-US" sz="1600" dirty="0" err="1">
                <a:solidFill>
                  <a:schemeClr val="tx1"/>
                </a:solidFill>
                <a:latin typeface="Consolas" panose="020B0609020204030204" pitchFamily="49" charset="0"/>
              </a:rPr>
              <a:t>ros</a:t>
            </a:r>
            <a:r>
              <a:rPr lang="en-US" sz="1600" dirty="0">
                <a:solidFill>
                  <a:schemeClr val="tx1"/>
                </a:solidFill>
                <a:latin typeface="Consolas" panose="020B0609020204030204" pitchFamily="49" charset="0"/>
              </a:rPr>
              <a:t>-agent micro-</a:t>
            </a:r>
            <a:r>
              <a:rPr lang="en-US" sz="1600" dirty="0" err="1">
                <a:solidFill>
                  <a:schemeClr val="tx1"/>
                </a:solidFill>
                <a:latin typeface="Consolas" panose="020B0609020204030204" pitchFamily="49" charset="0"/>
              </a:rPr>
              <a:t>ros</a:t>
            </a:r>
            <a:r>
              <a:rPr lang="en-US" sz="1600" dirty="0">
                <a:solidFill>
                  <a:schemeClr val="tx1"/>
                </a:solidFill>
                <a:latin typeface="Consolas" panose="020B0609020204030204" pitchFamily="49" charset="0"/>
              </a:rPr>
              <a:t>-agent serial –dev /dev/ttyUSB0</a:t>
            </a:r>
          </a:p>
        </p:txBody>
      </p:sp>
    </p:spTree>
    <p:extLst>
      <p:ext uri="{BB962C8B-B14F-4D97-AF65-F5344CB8AC3E}">
        <p14:creationId xmlns:p14="http://schemas.microsoft.com/office/powerpoint/2010/main" val="195836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2F180-023B-3286-8A19-43AD57F3DCF2}"/>
              </a:ext>
            </a:extLst>
          </p:cNvPr>
          <p:cNvSpPr>
            <a:spLocks noGrp="1"/>
          </p:cNvSpPr>
          <p:nvPr>
            <p:ph type="title"/>
          </p:nvPr>
        </p:nvSpPr>
        <p:spPr/>
        <p:txBody>
          <a:bodyPr/>
          <a:lstStyle/>
          <a:p>
            <a:r>
              <a:rPr lang="en-US" dirty="0"/>
              <a:t>Twist Message</a:t>
            </a:r>
          </a:p>
        </p:txBody>
      </p:sp>
      <p:sp>
        <p:nvSpPr>
          <p:cNvPr id="3" name="Content Placeholder 2">
            <a:extLst>
              <a:ext uri="{FF2B5EF4-FFF2-40B4-BE49-F238E27FC236}">
                <a16:creationId xmlns:a16="http://schemas.microsoft.com/office/drawing/2014/main" id="{BA1B805F-E419-07D6-CF43-BA9B267CB097}"/>
              </a:ext>
            </a:extLst>
          </p:cNvPr>
          <p:cNvSpPr>
            <a:spLocks noGrp="1"/>
          </p:cNvSpPr>
          <p:nvPr>
            <p:ph idx="1"/>
          </p:nvPr>
        </p:nvSpPr>
        <p:spPr/>
        <p:txBody>
          <a:bodyPr/>
          <a:lstStyle/>
          <a:p>
            <a:r>
              <a:rPr lang="en-US" sz="2000" dirty="0"/>
              <a:t>Publish on the node using </a:t>
            </a:r>
            <a:r>
              <a:rPr lang="en-US" sz="2000" i="1" dirty="0"/>
              <a:t>ros2 topic pub</a:t>
            </a:r>
          </a:p>
          <a:p>
            <a:endParaRPr lang="en-US" dirty="0"/>
          </a:p>
          <a:p>
            <a:pPr lvl="1"/>
            <a:endParaRPr lang="en-US" dirty="0"/>
          </a:p>
        </p:txBody>
      </p:sp>
      <p:sp>
        <p:nvSpPr>
          <p:cNvPr id="4" name="Slide Number Placeholder 3">
            <a:extLst>
              <a:ext uri="{FF2B5EF4-FFF2-40B4-BE49-F238E27FC236}">
                <a16:creationId xmlns:a16="http://schemas.microsoft.com/office/drawing/2014/main" id="{207BEF34-191C-A0D5-3CAA-1920DFE314C0}"/>
              </a:ext>
            </a:extLst>
          </p:cNvPr>
          <p:cNvSpPr>
            <a:spLocks noGrp="1"/>
          </p:cNvSpPr>
          <p:nvPr>
            <p:ph type="sldNum" sz="quarter" idx="12"/>
          </p:nvPr>
        </p:nvSpPr>
        <p:spPr/>
        <p:txBody>
          <a:bodyPr/>
          <a:lstStyle/>
          <a:p>
            <a:fld id="{E33F180C-7AC5-428A-9DBB-8DF57BA31570}" type="slidenum">
              <a:rPr lang="en-GB" smtClean="0"/>
              <a:t>4</a:t>
            </a:fld>
            <a:endParaRPr lang="en-GB"/>
          </a:p>
        </p:txBody>
      </p:sp>
      <p:sp>
        <p:nvSpPr>
          <p:cNvPr id="6" name="Rectangle 5">
            <a:extLst>
              <a:ext uri="{FF2B5EF4-FFF2-40B4-BE49-F238E27FC236}">
                <a16:creationId xmlns:a16="http://schemas.microsoft.com/office/drawing/2014/main" id="{51664924-9CC5-21D9-5A27-8C346D5790D5}"/>
              </a:ext>
            </a:extLst>
          </p:cNvPr>
          <p:cNvSpPr/>
          <p:nvPr/>
        </p:nvSpPr>
        <p:spPr>
          <a:xfrm>
            <a:off x="838200" y="2614292"/>
            <a:ext cx="7058863" cy="2606146"/>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anose="020B0609020204030204" pitchFamily="49" charset="0"/>
              </a:rPr>
              <a:t>geometry_msgs/Twist</a:t>
            </a:r>
          </a:p>
          <a:p>
            <a:endParaRPr lang="en-GB" sz="1600" dirty="0">
              <a:solidFill>
                <a:schemeClr val="tx1"/>
              </a:solidFill>
              <a:latin typeface="Consolas" panose="020B0609020204030204" pitchFamily="49" charset="0"/>
            </a:endParaRPr>
          </a:p>
          <a:p>
            <a:r>
              <a:rPr lang="en-GB" sz="1600" dirty="0">
                <a:solidFill>
                  <a:schemeClr val="tx1"/>
                </a:solidFill>
                <a:latin typeface="Consolas" panose="020B0609020204030204" pitchFamily="49" charset="0"/>
              </a:rPr>
              <a:t>geometry_msgs/Vector3 linear</a:t>
            </a:r>
          </a:p>
          <a:p>
            <a:r>
              <a:rPr lang="en-GB" sz="1600" dirty="0">
                <a:solidFill>
                  <a:schemeClr val="tx1"/>
                </a:solidFill>
                <a:latin typeface="Consolas" panose="020B0609020204030204" pitchFamily="49" charset="0"/>
              </a:rPr>
              <a:t>  float64 x</a:t>
            </a:r>
          </a:p>
          <a:p>
            <a:r>
              <a:rPr lang="en-GB" sz="1600" dirty="0">
                <a:solidFill>
                  <a:schemeClr val="tx1"/>
                </a:solidFill>
                <a:latin typeface="Consolas" panose="020B0609020204030204" pitchFamily="49" charset="0"/>
              </a:rPr>
              <a:t>  float64 y</a:t>
            </a:r>
          </a:p>
          <a:p>
            <a:r>
              <a:rPr lang="en-GB" sz="1600" dirty="0">
                <a:solidFill>
                  <a:schemeClr val="tx1"/>
                </a:solidFill>
                <a:latin typeface="Consolas" panose="020B0609020204030204" pitchFamily="49" charset="0"/>
              </a:rPr>
              <a:t>  float64 z</a:t>
            </a:r>
          </a:p>
          <a:p>
            <a:r>
              <a:rPr lang="en-GB" sz="1600" dirty="0">
                <a:solidFill>
                  <a:schemeClr val="tx1"/>
                </a:solidFill>
                <a:latin typeface="Consolas" panose="020B0609020204030204" pitchFamily="49" charset="0"/>
              </a:rPr>
              <a:t>geometry_msgs/Vector3 angular</a:t>
            </a:r>
          </a:p>
          <a:p>
            <a:r>
              <a:rPr lang="en-GB" sz="1600" dirty="0">
                <a:solidFill>
                  <a:schemeClr val="tx1"/>
                </a:solidFill>
                <a:latin typeface="Consolas" panose="020B0609020204030204" pitchFamily="49" charset="0"/>
              </a:rPr>
              <a:t>  float64 x</a:t>
            </a:r>
          </a:p>
          <a:p>
            <a:r>
              <a:rPr lang="en-GB" sz="1600" dirty="0">
                <a:solidFill>
                  <a:schemeClr val="tx1"/>
                </a:solidFill>
                <a:latin typeface="Consolas" panose="020B0609020204030204" pitchFamily="49" charset="0"/>
              </a:rPr>
              <a:t>  float64 y</a:t>
            </a:r>
          </a:p>
          <a:p>
            <a:r>
              <a:rPr lang="en-GB" sz="1600" dirty="0">
                <a:solidFill>
                  <a:schemeClr val="tx1"/>
                </a:solidFill>
                <a:latin typeface="Consolas" panose="020B0609020204030204" pitchFamily="49" charset="0"/>
              </a:rPr>
              <a:t>  float64 z</a:t>
            </a:r>
          </a:p>
        </p:txBody>
      </p:sp>
    </p:spTree>
    <p:extLst>
      <p:ext uri="{BB962C8B-B14F-4D97-AF65-F5344CB8AC3E}">
        <p14:creationId xmlns:p14="http://schemas.microsoft.com/office/powerpoint/2010/main" val="3402753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7D160CF0-66D2-2E5D-9FD3-015AAF06103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7173875-529F-F81D-39A7-B1EF75EFE888}"/>
              </a:ext>
            </a:extLst>
          </p:cNvPr>
          <p:cNvSpPr/>
          <p:nvPr/>
        </p:nvSpPr>
        <p:spPr>
          <a:xfrm>
            <a:off x="838200" y="2256462"/>
            <a:ext cx="7448764" cy="249148"/>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sudo</a:t>
            </a:r>
            <a:r>
              <a:rPr lang="en-US" sz="1600" dirty="0">
                <a:solidFill>
                  <a:schemeClr val="tx1"/>
                </a:solidFill>
                <a:latin typeface="Consolas" panose="020B0609020204030204" pitchFamily="49" charset="0"/>
              </a:rPr>
              <a:t> apt install </a:t>
            </a:r>
            <a:r>
              <a:rPr lang="en-US" sz="1600" dirty="0" err="1">
                <a:solidFill>
                  <a:schemeClr val="tx1"/>
                </a:solidFill>
                <a:latin typeface="Consolas" panose="020B0609020204030204" pitchFamily="49" charset="0"/>
              </a:rPr>
              <a:t>ros</a:t>
            </a:r>
            <a:r>
              <a:rPr lang="en-US" sz="1600" dirty="0">
                <a:solidFill>
                  <a:schemeClr val="tx1"/>
                </a:solidFill>
                <a:latin typeface="Consolas" panose="020B0609020204030204" pitchFamily="49" charset="0"/>
              </a:rPr>
              <a:t>-humble-</a:t>
            </a:r>
            <a:r>
              <a:rPr lang="en-US" sz="1600" dirty="0" err="1">
                <a:solidFill>
                  <a:schemeClr val="tx1"/>
                </a:solidFill>
                <a:latin typeface="Consolas" panose="020B0609020204030204" pitchFamily="49" charset="0"/>
              </a:rPr>
              <a:t>teleop</a:t>
            </a:r>
            <a:r>
              <a:rPr lang="en-US" sz="1600" dirty="0">
                <a:solidFill>
                  <a:schemeClr val="tx1"/>
                </a:solidFill>
                <a:latin typeface="Consolas" panose="020B0609020204030204" pitchFamily="49" charset="0"/>
              </a:rPr>
              <a:t>-twist-keyboard -y</a:t>
            </a:r>
          </a:p>
        </p:txBody>
      </p:sp>
      <p:sp>
        <p:nvSpPr>
          <p:cNvPr id="269" name="Google Shape;269;p14">
            <a:extLst>
              <a:ext uri="{FF2B5EF4-FFF2-40B4-BE49-F238E27FC236}">
                <a16:creationId xmlns:a16="http://schemas.microsoft.com/office/drawing/2014/main" id="{E936DB5B-00D5-E714-FBBE-AC6BF01D1000}"/>
              </a:ext>
            </a:extLst>
          </p:cNvPr>
          <p:cNvSpPr txBox="1">
            <a:spLocks noGrp="1"/>
          </p:cNvSpPr>
          <p:nvPr>
            <p:ph type="title"/>
          </p:nvPr>
        </p:nvSpPr>
        <p:spPr>
          <a:xfrm>
            <a:off x="1679381" y="120739"/>
            <a:ext cx="8160426" cy="1325563"/>
          </a:xfrm>
          <a:noFill/>
          <a:ln>
            <a:noFill/>
          </a:ln>
        </p:spPr>
        <p:txBody>
          <a:bodyPr spcFirstLastPara="1" wrap="square" lIns="91425" tIns="45700" rIns="91425" bIns="45700" anchor="ctr" anchorCtr="0">
            <a:normAutofit/>
          </a:bodyPr>
          <a:lstStyle/>
          <a:p>
            <a:pPr lvl="0"/>
            <a:r>
              <a:rPr lang="en-GB" dirty="0"/>
              <a:t>Mini challenge 1: Teleoperation</a:t>
            </a:r>
          </a:p>
        </p:txBody>
      </p:sp>
      <p:sp>
        <p:nvSpPr>
          <p:cNvPr id="270" name="Google Shape;270;p14">
            <a:extLst>
              <a:ext uri="{FF2B5EF4-FFF2-40B4-BE49-F238E27FC236}">
                <a16:creationId xmlns:a16="http://schemas.microsoft.com/office/drawing/2014/main" id="{3BBC879A-4A5B-709C-7DA0-4477E6D958B8}"/>
              </a:ext>
            </a:extLst>
          </p:cNvPr>
          <p:cNvSpPr txBox="1">
            <a:spLocks noGrp="1"/>
          </p:cNvSpPr>
          <p:nvPr>
            <p:ph idx="1"/>
          </p:nvPr>
        </p:nvSpPr>
        <p:spPr>
          <a:xfrm>
            <a:off x="838200" y="1446302"/>
            <a:ext cx="10515600" cy="5170255"/>
          </a:xfrm>
          <a:noFill/>
          <a:ln>
            <a:noFill/>
          </a:ln>
        </p:spPr>
        <p:txBody>
          <a:bodyPr spcFirstLastPara="1" wrap="square" lIns="91425" tIns="45700" rIns="91425" bIns="45700" anchor="t" anchorCtr="0">
            <a:normAutofit/>
          </a:bodyPr>
          <a:lstStyle/>
          <a:p>
            <a:pPr>
              <a:lnSpc>
                <a:spcPct val="150000"/>
              </a:lnSpc>
            </a:pPr>
            <a:r>
              <a:rPr lang="en-US" sz="1600" dirty="0"/>
              <a:t>Install the ROS </a:t>
            </a:r>
            <a:r>
              <a:rPr lang="en-US" sz="1600" dirty="0" err="1"/>
              <a:t>teleop</a:t>
            </a:r>
            <a:r>
              <a:rPr lang="en-US" sz="1600" dirty="0"/>
              <a:t> twist keyboard package on an external PC</a:t>
            </a:r>
          </a:p>
          <a:p>
            <a:pPr>
              <a:lnSpc>
                <a:spcPct val="150000"/>
              </a:lnSpc>
            </a:pPr>
            <a:endParaRPr lang="en-US" sz="1600" dirty="0"/>
          </a:p>
          <a:p>
            <a:pPr lvl="0">
              <a:lnSpc>
                <a:spcPct val="150000"/>
              </a:lnSpc>
            </a:pPr>
            <a:r>
              <a:rPr lang="en-US" sz="1600" dirty="0"/>
              <a:t>Use the external device to remotely operate the Puzzlebot</a:t>
            </a:r>
          </a:p>
          <a:p>
            <a:pPr lvl="0">
              <a:lnSpc>
                <a:spcPct val="150000"/>
              </a:lnSpc>
            </a:pPr>
            <a:endParaRPr lang="en-US" sz="1600" dirty="0"/>
          </a:p>
          <a:p>
            <a:pPr lvl="1">
              <a:lnSpc>
                <a:spcPct val="150000"/>
              </a:lnSpc>
            </a:pPr>
            <a:r>
              <a:rPr lang="en-US" sz="1600" dirty="0"/>
              <a:t>Follow the instructions displayed in the command window</a:t>
            </a:r>
          </a:p>
          <a:p>
            <a:pPr>
              <a:lnSpc>
                <a:spcPct val="150000"/>
              </a:lnSpc>
            </a:pPr>
            <a:r>
              <a:rPr lang="en-US" sz="1600" dirty="0"/>
              <a:t>Increase and decrease the speeds.</a:t>
            </a:r>
          </a:p>
          <a:p>
            <a:pPr>
              <a:lnSpc>
                <a:spcPct val="150000"/>
              </a:lnSpc>
            </a:pPr>
            <a:r>
              <a:rPr lang="en-US" sz="1600" dirty="0"/>
              <a:t>Verify the maximum/minimum speeds and accelerations that the Puzzlebot can handle, for the linear and angular speeds.</a:t>
            </a:r>
          </a:p>
          <a:p>
            <a:pPr>
              <a:lnSpc>
                <a:spcPct val="150000"/>
              </a:lnSpc>
            </a:pPr>
            <a:endParaRPr lang="en-US" sz="1600" dirty="0"/>
          </a:p>
        </p:txBody>
      </p:sp>
      <p:sp>
        <p:nvSpPr>
          <p:cNvPr id="4" name="Rectangle 3">
            <a:extLst>
              <a:ext uri="{FF2B5EF4-FFF2-40B4-BE49-F238E27FC236}">
                <a16:creationId xmlns:a16="http://schemas.microsoft.com/office/drawing/2014/main" id="{23EF6669-BC10-51D1-6F7E-2D0E53BB64F9}"/>
              </a:ext>
            </a:extLst>
          </p:cNvPr>
          <p:cNvSpPr/>
          <p:nvPr/>
        </p:nvSpPr>
        <p:spPr>
          <a:xfrm>
            <a:off x="838200" y="3191196"/>
            <a:ext cx="7448764" cy="249148"/>
          </a:xfrm>
          <a:prstGeom prst="rect">
            <a:avLst/>
          </a:prstGeom>
          <a:ln>
            <a:noFill/>
          </a:ln>
        </p:spPr>
        <p:style>
          <a:lnRef idx="3">
            <a:schemeClr val="lt1"/>
          </a:lnRef>
          <a:fillRef idx="1">
            <a:schemeClr val="accent3"/>
          </a:fillRef>
          <a:effectRef idx="1">
            <a:schemeClr val="accent3"/>
          </a:effectRef>
          <a:fontRef idx="minor">
            <a:schemeClr val="lt1"/>
          </a:fontRef>
        </p:style>
        <p:txBody>
          <a:bodyPr rtlCol="0" anchor="ctr"/>
          <a:lstStyle/>
          <a:p>
            <a:r>
              <a:rPr lang="en-GB" sz="1600" dirty="0">
                <a:solidFill>
                  <a:schemeClr val="tx1"/>
                </a:solidFill>
                <a:latin typeface="Consolas" panose="020B0609020204030204" pitchFamily="49" charset="0"/>
              </a:rPr>
              <a:t>$ ros2 run </a:t>
            </a:r>
            <a:r>
              <a:rPr lang="en-GB" sz="1600" dirty="0" err="1">
                <a:solidFill>
                  <a:schemeClr val="tx1"/>
                </a:solidFill>
                <a:latin typeface="Consolas" panose="020B0609020204030204" pitchFamily="49" charset="0"/>
              </a:rPr>
              <a:t>teleop_twist_keyboard</a:t>
            </a:r>
            <a:r>
              <a:rPr lang="en-GB" sz="1600" dirty="0">
                <a:solidFill>
                  <a:schemeClr val="tx1"/>
                </a:solidFill>
                <a:latin typeface="Consolas" panose="020B0609020204030204" pitchFamily="49" charset="0"/>
              </a:rPr>
              <a:t> </a:t>
            </a:r>
            <a:r>
              <a:rPr lang="en-GB" sz="1600" dirty="0" err="1">
                <a:solidFill>
                  <a:schemeClr val="tx1"/>
                </a:solidFill>
                <a:latin typeface="Consolas" panose="020B0609020204030204" pitchFamily="49" charset="0"/>
              </a:rPr>
              <a:t>teleop_twist_keyboard</a:t>
            </a:r>
            <a:endParaRPr lang="en-GB"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94362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43666-A91D-FA90-ABCF-908E5966995B}"/>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5B5AD51C-6F2F-7355-4EB9-89D55B29774B}"/>
              </a:ext>
            </a:extLst>
          </p:cNvPr>
          <p:cNvSpPr>
            <a:spLocks noGrp="1"/>
          </p:cNvSpPr>
          <p:nvPr>
            <p:ph type="subTitle" idx="1"/>
          </p:nvPr>
        </p:nvSpPr>
        <p:spPr/>
        <p:txBody>
          <a:bodyPr/>
          <a:lstStyle/>
          <a:p>
            <a:r>
              <a:rPr lang="en-GB" dirty="0"/>
              <a:t>Robotics For Everyone</a:t>
            </a:r>
          </a:p>
        </p:txBody>
      </p:sp>
    </p:spTree>
    <p:extLst>
      <p:ext uri="{BB962C8B-B14F-4D97-AF65-F5344CB8AC3E}">
        <p14:creationId xmlns:p14="http://schemas.microsoft.com/office/powerpoint/2010/main" val="185326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8D1C-B2D9-3BC0-72D7-AD9191700AE7}"/>
              </a:ext>
            </a:extLst>
          </p:cNvPr>
          <p:cNvSpPr>
            <a:spLocks noGrp="1"/>
          </p:cNvSpPr>
          <p:nvPr>
            <p:ph type="ctrTitle"/>
          </p:nvPr>
        </p:nvSpPr>
        <p:spPr/>
        <p:txBody>
          <a:bodyPr/>
          <a:lstStyle/>
          <a:p>
            <a:r>
              <a:rPr lang="en-GB" dirty="0"/>
              <a:t>T&amp;C</a:t>
            </a:r>
          </a:p>
        </p:txBody>
      </p:sp>
      <p:sp>
        <p:nvSpPr>
          <p:cNvPr id="3" name="Subtitle 2">
            <a:extLst>
              <a:ext uri="{FF2B5EF4-FFF2-40B4-BE49-F238E27FC236}">
                <a16:creationId xmlns:a16="http://schemas.microsoft.com/office/drawing/2014/main" id="{0DF30728-853D-CB16-E6B8-3F0812CE4D97}"/>
              </a:ext>
            </a:extLst>
          </p:cNvPr>
          <p:cNvSpPr>
            <a:spLocks noGrp="1"/>
          </p:cNvSpPr>
          <p:nvPr>
            <p:ph type="subTitle" idx="1"/>
          </p:nvPr>
        </p:nvSpPr>
        <p:spPr/>
        <p:txBody>
          <a:bodyPr/>
          <a:lstStyle/>
          <a:p>
            <a:r>
              <a:rPr lang="en-GB" dirty="0"/>
              <a:t>Terms and conditions</a:t>
            </a:r>
          </a:p>
        </p:txBody>
      </p:sp>
    </p:spTree>
    <p:extLst>
      <p:ext uri="{BB962C8B-B14F-4D97-AF65-F5344CB8AC3E}">
        <p14:creationId xmlns:p14="http://schemas.microsoft.com/office/powerpoint/2010/main" val="40283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6A80-AE02-89F9-C377-0834733824BA}"/>
              </a:ext>
            </a:extLst>
          </p:cNvPr>
          <p:cNvSpPr>
            <a:spLocks noGrp="1"/>
          </p:cNvSpPr>
          <p:nvPr>
            <p:ph type="title"/>
          </p:nvPr>
        </p:nvSpPr>
        <p:spPr/>
        <p:txBody>
          <a:bodyPr>
            <a:normAutofit/>
          </a:bodyPr>
          <a:lstStyle/>
          <a:p>
            <a:r>
              <a:rPr lang="en-GB" b="1" dirty="0">
                <a:solidFill>
                  <a:srgbClr val="00B0F0"/>
                </a:solidFill>
                <a:latin typeface="Nexa-Book" panose="01000000000000000000" pitchFamily="2" charset="0"/>
              </a:rPr>
              <a:t>Terms and conditions</a:t>
            </a:r>
          </a:p>
        </p:txBody>
      </p:sp>
      <p:sp>
        <p:nvSpPr>
          <p:cNvPr id="3" name="Content Placeholder 2">
            <a:extLst>
              <a:ext uri="{FF2B5EF4-FFF2-40B4-BE49-F238E27FC236}">
                <a16:creationId xmlns:a16="http://schemas.microsoft.com/office/drawing/2014/main" id="{F5AD3413-1B06-B2E0-59AA-F6B78AB70A94}"/>
              </a:ext>
            </a:extLst>
          </p:cNvPr>
          <p:cNvSpPr>
            <a:spLocks noGrp="1"/>
          </p:cNvSpPr>
          <p:nvPr>
            <p:ph idx="1"/>
          </p:nvPr>
        </p:nvSpPr>
        <p:spPr/>
        <p:txBody>
          <a:bodyPr>
            <a:normAutofit/>
          </a:bodyPr>
          <a:lstStyle/>
          <a:p>
            <a:pPr algn="l">
              <a:lnSpc>
                <a:spcPct val="150000"/>
              </a:lnSpc>
            </a:pPr>
            <a:r>
              <a:rPr lang="en-GB" sz="1400" b="0" i="1" dirty="0">
                <a:solidFill>
                  <a:srgbClr val="1F2328"/>
                </a:solidFill>
                <a:effectLst/>
                <a:latin typeface="Nexa ExtraLight" panose="01000000000000000000" pitchFamily="2" charset="0"/>
              </a:rPr>
              <a:t>THE PIECES, IMAGES, VIDEOS, DOCUMENTATION, ETC. SHOWN HERE ARE FOR INFORMATIVE PURPOSES ONLY. THE DESIGN IS PROPRIETARY AND CONFIDENTIAL TO MANCHESTER ROBOTICS LTD. (MCR2). THE INFORMATION, CODE, SIMULATORS, DRAWINGS, VIDEOS PRESENTATIONS ETC. CONTAINED IN THIS PRESENTATION IS THE SOLE PROPERTY OF MANCHESTER ROBOTICS LTD. ANY REPRODUCTION, RESELL, REDISTRIBUTION OR USAGE IN PART OR AS A WHOLE WITHOUT THE WRITTEN PERMISSION OF MANCHESTER ROBOTICS LTD. IS STRICTLY PROHIBITED.</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THIS PRESENTATION MAY CONTAIN LINKS TO OTHER WEBSITES OR CONTENT BELONGING TO OR ORIGINATING FROM THIRD PARTIES OR LINKS TO WEBSITES AND FEATURES IN BANNERS OR OTHER ADVERTISING. SUCH EXTERNAL LINKS ARE NOT INVESTIGATED, MONITORED, OR CHECKED FOR ACCURACY, ADEQUACY, VALIDITY, RELIABILITY, AVAILABILITY OR COMPLETENESS BY US.</a:t>
            </a:r>
            <a:endParaRPr lang="en-GB" sz="1400" b="0" i="0" dirty="0">
              <a:solidFill>
                <a:srgbClr val="1F2328"/>
              </a:solidFill>
              <a:effectLst/>
              <a:latin typeface="Nexa ExtraLight" panose="01000000000000000000" pitchFamily="2" charset="0"/>
            </a:endParaRPr>
          </a:p>
          <a:p>
            <a:pPr algn="l">
              <a:lnSpc>
                <a:spcPct val="150000"/>
              </a:lnSpc>
            </a:pPr>
            <a:r>
              <a:rPr lang="en-GB" sz="1400" b="0" i="1" dirty="0">
                <a:solidFill>
                  <a:srgbClr val="1F2328"/>
                </a:solidFill>
                <a:effectLst/>
                <a:latin typeface="Nexa ExtraLight" panose="01000000000000000000" pitchFamily="2" charset="0"/>
              </a:rPr>
              <a:t>WE DO NOT WARRANT, ENDORSE, GUARANTEE, OR ASSUME RESPONSIBILITY FOR THE ACCURACY OR RELIABILITY OF ANY INFORMATION OFFERED BY THIRD-PARTY WEBSITES LINKED THROUGH THE SITE OR ANY WEBSITE OR FEATURE LINKED IN ANY BANNER OR OTHER ADVERTISING.</a:t>
            </a:r>
            <a:endParaRPr lang="en-GB" sz="1400" b="0" i="0" dirty="0">
              <a:solidFill>
                <a:srgbClr val="1F2328"/>
              </a:solidFill>
              <a:effectLst/>
              <a:latin typeface="Nexa ExtraLight" panose="01000000000000000000" pitchFamily="2" charset="0"/>
            </a:endParaRPr>
          </a:p>
          <a:p>
            <a:endParaRPr lang="en-GB" dirty="0"/>
          </a:p>
        </p:txBody>
      </p:sp>
    </p:spTree>
    <p:extLst>
      <p:ext uri="{BB962C8B-B14F-4D97-AF65-F5344CB8AC3E}">
        <p14:creationId xmlns:p14="http://schemas.microsoft.com/office/powerpoint/2010/main" val="2483843246"/>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CR2_Presentation_Master" id="{EB165CC2-8675-499F-9884-C7ACF92FC34D}" vid="{1180BA1F-845E-4705-BAFA-AE8DCB5491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MCR2_PowerPoint_Template</Template>
  <TotalTime>711</TotalTime>
  <Words>505</Words>
  <Application>Microsoft Office PowerPoint</Application>
  <PresentationFormat>Widescreen</PresentationFormat>
  <Paragraphs>56</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Calibri Light</vt:lpstr>
      <vt:lpstr>Consolas</vt:lpstr>
      <vt:lpstr>Nexa Bold</vt:lpstr>
      <vt:lpstr>Nexa ExtraLight</vt:lpstr>
      <vt:lpstr>Nexa-Bold</vt:lpstr>
      <vt:lpstr>Nexa-Book</vt:lpstr>
      <vt:lpstr>Nexa-Light</vt:lpstr>
      <vt:lpstr>MCR2 Theme</vt:lpstr>
      <vt:lpstr>Minichallenge</vt:lpstr>
      <vt:lpstr>Mini challenge 1</vt:lpstr>
      <vt:lpstr>Mini challenge 1</vt:lpstr>
      <vt:lpstr>Twist Message</vt:lpstr>
      <vt:lpstr>Mini challenge 1: Teleoperation</vt:lpstr>
      <vt:lpstr>Thank You</vt:lpstr>
      <vt:lpstr>T&amp;C</vt:lpstr>
      <vt:lpstr>Terms and 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CV</dc:title>
  <dc:creator>Mario Martinez</dc:creator>
  <cp:lastModifiedBy>Mario Martinez</cp:lastModifiedBy>
  <cp:revision>18</cp:revision>
  <dcterms:created xsi:type="dcterms:W3CDTF">2023-05-12T11:47:47Z</dcterms:created>
  <dcterms:modified xsi:type="dcterms:W3CDTF">2025-03-14T09:41:51Z</dcterms:modified>
</cp:coreProperties>
</file>