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343" r:id="rId6"/>
    <p:sldId id="34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9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E79B-7B8F-BAAE-5276-56054251F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D6DB0-1667-C5C3-00E4-636CF9C0A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Half Term Challenge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140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60DAA0-7AC9-5D1B-E0C3-914879F007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This challenge is intended for the student to review the concepts introduced in this week.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This challenge aims to show the behaviour of vision systems in mobile robotics.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This challenge will be divided in different sections. 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734C8B-FAC4-CFCB-AB83-F7F8E63F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Half Term Challenge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C98D7-BAE4-D477-981F-6753B1E559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2059" y="1825625"/>
            <a:ext cx="51618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1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43A3E0-20AA-A466-C388-5CCCFA485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112" y="1446302"/>
            <a:ext cx="6091237" cy="534026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In this challenge, the student must use and combine the knowledge developed in previous activities.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Add a decision-making layer to your previously developed point-to-point navigation algorithm, to detect the colour of a “traffic light”.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The expected behaviour is:</a:t>
            </a:r>
          </a:p>
          <a:p>
            <a:pPr marL="742950" lvl="1" indent="-285750">
              <a:lnSpc>
                <a:spcPct val="170000"/>
              </a:lnSpc>
            </a:pPr>
            <a:r>
              <a:rPr lang="en-GB" sz="1400" dirty="0"/>
              <a:t>Red : Stop until you see a green light.</a:t>
            </a:r>
          </a:p>
          <a:p>
            <a:pPr marL="742950" lvl="1" indent="-285750">
              <a:lnSpc>
                <a:spcPct val="170000"/>
              </a:lnSpc>
            </a:pPr>
            <a:r>
              <a:rPr lang="en-GB" sz="1400" dirty="0"/>
              <a:t>Yellow: Drive slowly, until you see a Red Light to stop.</a:t>
            </a:r>
          </a:p>
          <a:p>
            <a:pPr marL="742950" lvl="1" indent="-285750">
              <a:lnSpc>
                <a:spcPct val="170000"/>
              </a:lnSpc>
            </a:pPr>
            <a:r>
              <a:rPr lang="en-GB" sz="1400" dirty="0"/>
              <a:t>Green: Continue with your Path.</a:t>
            </a:r>
          </a:p>
          <a:p>
            <a:pPr marL="285750" indent="-285750">
              <a:lnSpc>
                <a:spcPct val="170000"/>
              </a:lnSpc>
            </a:pPr>
            <a:r>
              <a:rPr lang="en-GB" sz="1400" dirty="0"/>
              <a:t>Note: You must remain stopped until you see a green light (Even if the red light disappears or you are not able to detect it.)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EBF1D8-7DDD-5F12-0540-FB593A9B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Half Term Challenge</a:t>
            </a:r>
          </a:p>
        </p:txBody>
      </p:sp>
      <p:pic>
        <p:nvPicPr>
          <p:cNvPr id="54" name="Content Placeholder 53">
            <a:extLst>
              <a:ext uri="{FF2B5EF4-FFF2-40B4-BE49-F238E27FC236}">
                <a16:creationId xmlns:a16="http://schemas.microsoft.com/office/drawing/2014/main" id="{06EDCA2F-A50C-B7B9-AEA5-0717FA046E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64925" y="1550194"/>
            <a:ext cx="6619942" cy="424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6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43A3E0-20AA-A466-C388-5CCCFA485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000"/>
            <a:ext cx="5181600" cy="534026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The vision algorithm and closed loop controller must be </a:t>
            </a:r>
            <a:r>
              <a:rPr lang="en-GB" sz="1600" b="1" dirty="0"/>
              <a:t>robust.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The student must define what is robustness and implement strategies to achieve it with the controller.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vision algorithm and the controller must be tunned properly.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controller must take into consideration, perturbation, nonlinearities and noise.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It is encouraged, but not required, for the student to use a config file or a parameter in the launch file to establish the goal targets such that they can be changed outside the code (not hardcoded). </a:t>
            </a:r>
          </a:p>
          <a:p>
            <a:pPr>
              <a:lnSpc>
                <a:spcPct val="150000"/>
              </a:lnSpc>
            </a:pPr>
            <a:endParaRPr lang="en-GB" sz="1600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EBF1D8-7DDD-5F12-0540-FB593A9B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Half Term Challenge</a:t>
            </a:r>
          </a:p>
        </p:txBody>
      </p:sp>
      <p:pic>
        <p:nvPicPr>
          <p:cNvPr id="8" name="Content Placeholder 53">
            <a:extLst>
              <a:ext uri="{FF2B5EF4-FFF2-40B4-BE49-F238E27FC236}">
                <a16:creationId xmlns:a16="http://schemas.microsoft.com/office/drawing/2014/main" id="{A6B085A4-A1BF-8EBA-ABBA-A4B5F39B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925" y="1550194"/>
            <a:ext cx="6619942" cy="424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8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C1A649-82AC-72DE-AEDC-649F840B1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540" y="1556683"/>
            <a:ext cx="5759824" cy="503237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The students must submit a video showing their results.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Duration: Under 3 min. (If longer, increase speed)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Video in English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This is an engineering report:</a:t>
            </a:r>
          </a:p>
          <a:p>
            <a:pPr lvl="1">
              <a:lnSpc>
                <a:spcPct val="150000"/>
              </a:lnSpc>
            </a:pPr>
            <a:r>
              <a:rPr lang="en-GB" sz="1200" dirty="0"/>
              <a:t>Use the third-person </a:t>
            </a:r>
          </a:p>
          <a:p>
            <a:pPr lvl="1">
              <a:lnSpc>
                <a:spcPct val="150000"/>
              </a:lnSpc>
            </a:pPr>
            <a:r>
              <a:rPr lang="en-GB" sz="1200" dirty="0"/>
              <a:t>Do not use expressions like “the controller works well”, “it's fine”, “robust”, “optimal”, etc. unless you can prove it (be serious with your results).</a:t>
            </a:r>
          </a:p>
          <a:p>
            <a:pPr lvl="1">
              <a:lnSpc>
                <a:spcPct val="150000"/>
              </a:lnSpc>
            </a:pPr>
            <a:r>
              <a:rPr lang="en-GB" sz="1200" dirty="0"/>
              <a:t>Use different metrics (maybe error-based) to analyse your system.</a:t>
            </a:r>
          </a:p>
          <a:p>
            <a:pPr lvl="1">
              <a:lnSpc>
                <a:spcPct val="150000"/>
              </a:lnSpc>
            </a:pPr>
            <a:r>
              <a:rPr lang="en-GB" sz="1200" dirty="0"/>
              <a:t>Show plots of the set points, control inputs, errors, and system output and use them to analyse the behaviour. </a:t>
            </a:r>
          </a:p>
          <a:p>
            <a:pPr lvl="1">
              <a:lnSpc>
                <a:spcPct val="150000"/>
              </a:lnSpc>
            </a:pPr>
            <a:r>
              <a:rPr lang="en-GB" sz="1200" dirty="0"/>
              <a:t>Do not conclude things like “I learned a lot”, “it was very challenging”, “everything looks fine”, etc. Conclusions based on the results, problems faced, solutions, etc.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7B609D-38FE-23C6-0751-C12DF914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Deliverables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82A006F6-561E-932E-EDB9-0335DC32D48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17054537"/>
              </p:ext>
            </p:extLst>
          </p:nvPr>
        </p:nvGraphicFramePr>
        <p:xfrm>
          <a:off x="6432176" y="1702287"/>
          <a:ext cx="5181600" cy="4489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227231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exa Bold" panose="02000000000000000000" pitchFamily="50" charset="0"/>
                        </a:rPr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7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Brief introduction (problem to be solved, solution strategy, team tasks, etc.) </a:t>
                      </a:r>
                      <a:endParaRPr lang="en-GB" sz="11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Nexa-Light" panose="010000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8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Explain how the program works (launch files, libraries made, the structure of the project, etc.).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 the code but also use flowcharts to explain the code</a:t>
                      </a:r>
                      <a:endParaRPr lang="en-GB" sz="11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Nexa-Light" panose="01000000000000000000" pitchFamily="2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Explain in this section the code, parameters, inputs and outputs of your model.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27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Show the results of the robot being controlled.</a:t>
                      </a:r>
                      <a:endParaRPr lang="en-GB" sz="11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Nexa-Light" panose="01000000000000000000" pitchFamily="2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Try different scenarios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5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Explain the methodology followed to tune the controller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Analysis of the robot’s behaviour. What is expected? Is the behaviour good? Why? Establish a metric to verify if the behaviour of the robot is good or not.  Advantages/disadvantages of this type of Control? Problems with this type of control?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2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brief set of conclusions from the task.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 conclusions should be about the practice and the theoretical aspects of the robot, not about your personal experiences.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97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29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620AE8E-8767-C555-2D23-F792DAD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51542-C980-BEAE-5D84-CF98B073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This is challenge </a:t>
            </a:r>
            <a:r>
              <a:rPr lang="en-GB" sz="1200" b="1" dirty="0"/>
              <a:t>not</a:t>
            </a:r>
            <a:r>
              <a:rPr lang="en-GB" sz="1200" dirty="0"/>
              <a:t> a class. The students are encouraged to research, improve tune explain their algorithms by 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MCR2(Manchester Robotics) Reserves the right to answer a question if it is determined that the questions contains partially or totally an answer.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The students are welcomed to ask only about the theoretical aspect of the classed.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No remote control or any other form of human interaction with the simulator or ROS is allowed (except at the start when launching the files).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It is </a:t>
            </a:r>
            <a:r>
              <a:rPr lang="en-GB" sz="1200" b="1" dirty="0"/>
              <a:t>forbidden</a:t>
            </a:r>
            <a:r>
              <a:rPr lang="en-GB" sz="1200" dirty="0"/>
              <a:t> to use any other internet libraires with the exception of standard libraires or NumPy.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If in doubt about libraires please ask any teaching assistant.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Improvements to the algorithms are encouraged and may be used as long as the students provide the reasons and a detailed explanation on the improvements.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All the students must be respectful towards each other and abide by the previously defined rules.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Manchester robotics reserves the right to provide any form of grading. Grading and grading methodology are done by the professor in charge of the unit.</a:t>
            </a:r>
          </a:p>
        </p:txBody>
      </p:sp>
    </p:spTree>
    <p:extLst>
      <p:ext uri="{BB962C8B-B14F-4D97-AF65-F5344CB8AC3E}">
        <p14:creationId xmlns:p14="http://schemas.microsoft.com/office/powerpoint/2010/main" val="3260189706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R2_Presentation_Master" id="{EB165CC2-8675-499F-9884-C7ACF92FC34D}" vid="{1180BA1F-845E-4705-BAFA-AE8DCB5491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4</TotalTime>
  <Words>745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Nexa Bold</vt:lpstr>
      <vt:lpstr>Nexa-Bold</vt:lpstr>
      <vt:lpstr>Nexa-Book</vt:lpstr>
      <vt:lpstr>Nexa-Light</vt:lpstr>
      <vt:lpstr>MCR2 Theme</vt:lpstr>
      <vt:lpstr>Challenges</vt:lpstr>
      <vt:lpstr>Half Term Challenge</vt:lpstr>
      <vt:lpstr>Half Term Challenge</vt:lpstr>
      <vt:lpstr>Half Term Challenge</vt:lpstr>
      <vt:lpstr>Deliverables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</dc:title>
  <dc:creator>Mario Martinez</dc:creator>
  <cp:lastModifiedBy>Mario Martinez</cp:lastModifiedBy>
  <cp:revision>2</cp:revision>
  <dcterms:created xsi:type="dcterms:W3CDTF">2023-04-27T11:12:01Z</dcterms:created>
  <dcterms:modified xsi:type="dcterms:W3CDTF">2025-04-23T12:49:45Z</dcterms:modified>
</cp:coreProperties>
</file>