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2"/>
    <a:srgbClr val="01CCFF"/>
    <a:srgbClr val="0DC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BC9F18-EC59-47B1-9EF4-C8B75FFC1923}" v="39" dt="2024-05-17T14:39:57.1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08" autoAdjust="0"/>
    <p:restoredTop sz="94660"/>
  </p:normalViewPr>
  <p:slideViewPr>
    <p:cSldViewPr snapToGrid="0">
      <p:cViewPr>
        <p:scale>
          <a:sx n="75" d="100"/>
          <a:sy n="75" d="100"/>
        </p:scale>
        <p:origin x="342" y="7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17/05/2024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5164-1071-9608-B990-F6772BF16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Map Based Localisation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A021B-44F0-DE06-8829-1632369239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Worked Example</a:t>
            </a:r>
          </a:p>
        </p:txBody>
      </p:sp>
    </p:spTree>
    <p:extLst>
      <p:ext uri="{BB962C8B-B14F-4D97-AF65-F5344CB8AC3E}">
        <p14:creationId xmlns:p14="http://schemas.microsoft.com/office/powerpoint/2010/main" val="356375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F1DEFDE0-B46B-122F-0A26-FE1A0F07D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626" y="1870853"/>
            <a:ext cx="6035947" cy="427108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60B311-FFF6-1D3F-AC4B-11095736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Iteration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94563-E4A6-8744-12CF-231F89B33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5326" y="1881113"/>
            <a:ext cx="6061347" cy="485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447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60B311-FFF6-1D3F-AC4B-11095736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Iteration 2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EC5E75F-7F72-438C-6AEA-0ABFB18CD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672" y="2241979"/>
            <a:ext cx="5228328" cy="36996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42">
                <a:extLst>
                  <a:ext uri="{FF2B5EF4-FFF2-40B4-BE49-F238E27FC236}">
                    <a16:creationId xmlns:a16="http://schemas.microsoft.com/office/drawing/2014/main" id="{9D4D0FD8-DD87-0992-B2DF-C6085CA6540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28600" y="1825625"/>
                <a:ext cx="6934200" cy="435133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𝝁</m:t>
                        </m:r>
                      </m:e>
                      <m:sub>
                        <m:r>
                          <a:rPr lang="en-GB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,1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0.1214</m:t>
                            </m:r>
                          </m:e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0.0579</m:t>
                            </m:r>
                          </m:e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0.1366</m:t>
                            </m:r>
                          </m:e>
                        </m:eqArr>
                      </m:e>
                    </m:d>
                  </m:oMath>
                </a14:m>
                <a:r>
                  <a:rPr lang="en-GB" sz="1600" dirty="0">
                    <a:effectLst/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robot pose (previous step)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GB" sz="1400" dirty="0">
                    <a:effectLst/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𝚺</m:t>
                        </m:r>
                      </m:e>
                      <m:sub>
                        <m:r>
                          <a:rPr lang="en-GB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0.3257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−0.1742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0.0676</m:t>
                              </m:r>
                            </m:e>
                          </m:mr>
                          <m:m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−0.1742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0.2088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−0.0484</m:t>
                              </m:r>
                            </m:e>
                          </m:mr>
                          <m:m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0.0676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−0.0484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0.0335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400" dirty="0">
                    <a:effectLst/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covariance matrix (previous step) 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GB" sz="1400" dirty="0">
                    <a:effectLst/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GB" sz="14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𝒎</m:t>
                    </m:r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400" dirty="0">
                    <a:effectLst/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GB" sz="1600" dirty="0">
                    <a:effectLst/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landmark position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GB" sz="14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mobile robot linear velocity  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𝑟𝑎𝑑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GB" sz="14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mobile robot angular velocity  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=0.1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GB" sz="14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sampling time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3" name="Content Placeholder 42">
                <a:extLst>
                  <a:ext uri="{FF2B5EF4-FFF2-40B4-BE49-F238E27FC236}">
                    <a16:creationId xmlns:a16="http://schemas.microsoft.com/office/drawing/2014/main" id="{9D4D0FD8-DD87-0992-B2DF-C6085CA654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8600" y="1825625"/>
                <a:ext cx="69342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662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191BE76-DBD1-1D14-0652-99C77D06369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76225" y="1446302"/>
                <a:ext cx="5819775" cy="541169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1000"/>
                  </a:spcAft>
                  <a:buNone/>
                </a:pP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Calculate the estimated position of the robot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2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𝐡</m:t>
                      </m:r>
                      <m:d>
                        <m:d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2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1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2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2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2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2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2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2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  <m: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GB" sz="12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12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func>
                                <m:funcPr>
                                  <m:ctrlP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12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12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2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12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𝜃</m:t>
                                          </m:r>
                                          <m:r>
                                            <a:rPr lang="en-GB" sz="12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  <m:e>
                              <m:sSub>
                                <m:sSubPr>
                                  <m:ctrlP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GB" sz="12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12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func>
                                <m:funcPr>
                                  <m:ctrlP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12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1200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2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12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𝜃</m:t>
                                          </m:r>
                                          <m:r>
                                            <a:rPr lang="en-GB" sz="12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  <m:e>
                              <m:sSub>
                                <m:sSubPr>
                                  <m:ctrlP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  <m: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GB" sz="12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0.2204</m:t>
                              </m:r>
                            </m:e>
                            <m:e>
                              <m: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0.0715</m:t>
                              </m:r>
                            </m:e>
                            <m:e>
                              <m: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0.2366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1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1000"/>
                  </a:spcAft>
                  <a:buNone/>
                </a:pP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Calculate the linearized model to be used in the uncertainty propagation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1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𝛥</m:t>
                                </m:r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2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1200" i="1">
                                                <a:effectLst/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2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GB" sz="12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𝜃</m:t>
                                            </m:r>
                                            <m:r>
                                              <a:rPr lang="en-GB" sz="12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,1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𝛥</m:t>
                                </m:r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2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1200" i="1">
                                                <a:effectLst/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2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GB" sz="12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𝜃</m:t>
                                            </m:r>
                                            <m:r>
                                              <a:rPr lang="en-GB" sz="12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,1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2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−0.0136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0.0991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200" dirty="0">
                  <a:latin typeface="Nexa Light" panose="020000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1000"/>
                  </a:spcAft>
                  <a:buNone/>
                </a:pP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Calculate the propagation of the uncertainty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1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𝚺</m:t>
                              </m:r>
                            </m:e>
                          </m:acc>
                        </m:e>
                        <m:sub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b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</m:sSubSup>
                      <m:r>
                        <a:rPr lang="en-GB" sz="12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300" b="1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3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3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𝚺</m:t>
                              </m:r>
                            </m:e>
                          </m:acc>
                        </m:e>
                        <m:sub>
                          <m:r>
                            <a:rPr lang="en-GB" sz="13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300" b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3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3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0.8239</m:t>
                                </m:r>
                              </m:e>
                              <m:e>
                                <m:r>
                                  <a:rPr lang="en-GB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−0.1569</m:t>
                                </m:r>
                              </m:e>
                              <m:e>
                                <m:r>
                                  <a:rPr lang="en-GB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0.0771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3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−0.1569</m:t>
                                </m:r>
                              </m:e>
                              <m:e>
                                <m:r>
                                  <a:rPr lang="en-GB" sz="13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0.6996</m:t>
                                </m:r>
                              </m:e>
                              <m:e>
                                <m:r>
                                  <a:rPr lang="en-GB" sz="13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−0.0351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3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0.0771</m:t>
                                </m:r>
                              </m:e>
                              <m:e>
                                <m:r>
                                  <a:rPr lang="en-GB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−0.0351</m:t>
                                </m:r>
                              </m:e>
                              <m:e>
                                <m:r>
                                  <a:rPr lang="en-GB" sz="13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0.2335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3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191BE76-DBD1-1D14-0652-99C77D0636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76225" y="1446302"/>
                <a:ext cx="5819775" cy="5411698"/>
              </a:xfrm>
              <a:blipFill>
                <a:blip r:embed="rId2"/>
                <a:stretch>
                  <a:fillRect l="-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FAB64CFD-2D21-72B3-A7ED-2476D8D7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Iteration 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EF395A-2781-3AB3-D667-E3CA15BA8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561" y="2241979"/>
            <a:ext cx="5264014" cy="421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35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66EE03-B828-8FF2-FA98-820EBDD8846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85749" y="1446302"/>
                <a:ext cx="5953125" cy="541169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100"/>
                  </a:spcAft>
                  <a:buNone/>
                </a:pP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Define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2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GB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m:rPr>
                        <m:aln/>
                      </m:rPr>
                      <a:rPr lang="en-GB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GB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GB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,2</m:t>
                        </m:r>
                      </m:sub>
                    </m:sSub>
                    <m:r>
                      <a:rPr lang="en-GB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=2.7796</m:t>
                    </m:r>
                  </m:oMath>
                </a14:m>
                <a:r>
                  <a:rPr lang="en-GB" sz="12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   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2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GB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m:rPr>
                        <m:aln/>
                      </m:rPr>
                      <a:rPr lang="en-GB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n-GB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GB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GB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,2</m:t>
                        </m:r>
                      </m:sub>
                    </m:sSub>
                    <m:r>
                      <a:rPr lang="en-GB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=3.9285</m:t>
                    </m:r>
                  </m:oMath>
                </a14:m>
                <a:r>
                  <a:rPr lang="en-GB" sz="12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en-GB" sz="12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m:rPr>
                          <m:aln/>
                        </m:rP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=23.1587</m:t>
                      </m:r>
                    </m:oMath>
                  </m:oMathPara>
                </a14:m>
                <a:endParaRPr lang="en-GB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Calculate the observation model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b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2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𝐠</m:t>
                      </m:r>
                      <m:d>
                        <m:dPr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𝒎</m:t>
                          </m:r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2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200" dirty="0">
                  <a:latin typeface="Nexa Light" panose="020000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b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𝜌</m:t>
                                    </m:r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2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Δ</m:t>
                                    </m:r>
                                    <m:sSup>
                                      <m:sSup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2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Δ</m:t>
                                    </m:r>
                                    <m:sSup>
                                      <m:sSup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2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atan</m:t>
                                    </m:r>
                                    <m:r>
                                      <a:rPr lang="en-GB" sz="12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2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GB" sz="12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,2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4.8124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0.7184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200" dirty="0">
                  <a:latin typeface="Nexa Light" panose="020000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Linearise the observation model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1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𝐆</m:t>
                          </m:r>
                        </m:e>
                        <m:sub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𝛁</m:t>
                          </m:r>
                        </m:e>
                        <m:sub>
                          <m:sSub>
                            <m:sSubPr>
                              <m:ctrlP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𝐬</m:t>
                              </m:r>
                            </m:e>
                            <m:sub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r>
                        <a:rPr lang="en-GB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sz="12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𝐠</m:t>
                      </m:r>
                      <m:d>
                        <m:dPr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𝒎</m:t>
                          </m:r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sSub>
                            <m:sSubPr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𝐬</m:t>
                              </m:r>
                            </m:e>
                            <m:sub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2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1200" dirty="0">
                  <a:latin typeface="Nexa Light" panose="020000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1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𝐆</m:t>
                          </m:r>
                        </m:e>
                        <m:sub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GB" sz="12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GB" sz="12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Δ</m:t>
                                    </m:r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GB" sz="12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GB" sz="12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Δ</m:t>
                                    </m:r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GB" sz="12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GB" sz="12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Δ</m:t>
                                    </m:r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GB" sz="12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GB" sz="12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Δ</m:t>
                                    </m:r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sz="12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2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sz="12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0.5776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sz="12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0.8163</m:t>
                                </m:r>
                              </m:e>
                              <m:e>
                                <m:r>
                                  <a:rPr lang="en-GB" sz="12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0.1696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sz="12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0.1200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sz="12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200" dirty="0">
                  <a:latin typeface="Nexa Light" panose="020000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66EE03-B828-8FF2-FA98-820EBDD884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85749" y="1446302"/>
                <a:ext cx="5953125" cy="5411698"/>
              </a:xfrm>
              <a:blipFill>
                <a:blip r:embed="rId2"/>
                <a:stretch>
                  <a:fillRect l="-615" t="-2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FAB64CFD-2D21-72B3-A7ED-2476D8D7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Iteration 2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4939DDD-5A2E-F21E-C800-11E2C4C31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560" y="2241979"/>
            <a:ext cx="5264015" cy="421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68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66EE03-B828-8FF2-FA98-820EBDD8846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85749" y="1446302"/>
                <a:ext cx="5953125" cy="541169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Aft>
                    <a:spcPts val="100"/>
                  </a:spcAft>
                  <a:buNone/>
                </a:pP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Using the linearised model compute the measurement uncertainty propagation</a:t>
                </a:r>
              </a:p>
              <a:p>
                <a:pPr marL="0" indent="0">
                  <a:lnSpc>
                    <a:spcPct val="150000"/>
                  </a:lnSpc>
                  <a:spcAft>
                    <a:spcPts val="100"/>
                  </a:spcAft>
                  <a:buNone/>
                </a:pPr>
                <a:endParaRPr lang="en-GB" sz="1600" dirty="0">
                  <a:latin typeface="Nexa Light" panose="020000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1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𝐙</m:t>
                          </m:r>
                        </m:e>
                        <m:sub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𝐆</m:t>
                          </m:r>
                        </m:e>
                        <m:sub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sz="12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𝚺</m:t>
                              </m:r>
                            </m:e>
                          </m:acc>
                        </m:e>
                        <m:sub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𝐆</m:t>
                          </m:r>
                        </m:e>
                        <m:sub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</m:sSubSup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𝐙</m:t>
                          </m:r>
                        </m:e>
                        <m:sub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0.6931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0.0146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0.0146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0.2591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100"/>
                  </a:spcAft>
                  <a:buNone/>
                </a:pPr>
                <a:endParaRPr lang="en-GB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100"/>
                  </a:spcAft>
                  <a:buNone/>
                </a:pP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Calculate </a:t>
                </a:r>
                <a:r>
                  <a:rPr lang="en-GB" sz="1600" dirty="0" err="1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Kalaman</a:t>
                </a: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Gain</a:t>
                </a:r>
              </a:p>
              <a:p>
                <a:pPr marL="0" indent="0">
                  <a:lnSpc>
                    <a:spcPct val="150000"/>
                  </a:lnSpc>
                  <a:spcAft>
                    <a:spcPts val="100"/>
                  </a:spcAft>
                  <a:buNone/>
                </a:pPr>
                <a:endParaRPr lang="en-GB" sz="1600" dirty="0">
                  <a:latin typeface="Nexa Light" panose="020000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1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𝐊</m:t>
                          </m:r>
                        </m:e>
                        <m:sub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𝚺</m:t>
                              </m:r>
                            </m:e>
                          </m:acc>
                        </m:e>
                        <m:sub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bSup>
                        <m:sSubSup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200" b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𝐆</m:t>
                          </m:r>
                        </m:e>
                        <m:sub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</m:sSubSup>
                      <m:sSubSup>
                        <m:sSubSup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200" b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𝐙</m:t>
                          </m:r>
                        </m:e>
                        <m:sub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GB" sz="1200" dirty="0">
                  <a:latin typeface="Nexa Light" panose="020000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1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𝐊</m:t>
                          </m:r>
                        </m:e>
                        <m:sub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−0.5090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0.3430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−0.6879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−0.2526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−0.0054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−0.8342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200" dirty="0">
                  <a:latin typeface="Nexa Light" panose="020000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66EE03-B828-8FF2-FA98-820EBDD884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85749" y="1446302"/>
                <a:ext cx="5953125" cy="5411698"/>
              </a:xfrm>
              <a:blipFill>
                <a:blip r:embed="rId2"/>
                <a:stretch>
                  <a:fillRect l="-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FAB64CFD-2D21-72B3-A7ED-2476D8D7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Iteration 2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4939DDD-5A2E-F21E-C800-11E2C4C31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560" y="2241979"/>
            <a:ext cx="5264015" cy="421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79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FF3AFA3C-BAC4-EBC0-1236-3875ED481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560" y="2241979"/>
            <a:ext cx="5264015" cy="42150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66EE03-B828-8FF2-FA98-820EBDD8846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85749" y="1446302"/>
                <a:ext cx="5953125" cy="541169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Aft>
                    <a:spcPts val="100"/>
                  </a:spcAft>
                  <a:buNone/>
                </a:pPr>
                <a:r>
                  <a:rPr lang="en-GB" sz="1800" dirty="0"/>
                  <a:t>Calculate position of the robot using the using the real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𝒛</m:t>
                        </m:r>
                      </m:e>
                      <m:sub>
                        <m:r>
                          <a:rPr lang="en-GB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GB" sz="1600" dirty="0">
                  <a:latin typeface="Nexa Light" panose="020000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1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GB" sz="1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n-GB" sz="1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sz="1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latin typeface="Cambria Math" panose="02040503050406030204" pitchFamily="18" charset="0"/>
                            </a:rPr>
                            <m:t>𝐊</m:t>
                          </m:r>
                        </m:e>
                        <m:sub>
                          <m:r>
                            <a:rPr lang="en-GB" sz="12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latin typeface="Cambria Math" panose="02040503050406030204" pitchFamily="18" charset="0"/>
                                </a:rPr>
                                <m:t>𝐳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200" b="1" i="1">
                                      <a:latin typeface="Cambria Math" panose="02040503050406030204" pitchFamily="18" charset="0"/>
                                    </a:rPr>
                                    <m:t>𝐳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2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1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1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sz="12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0.2204</m:t>
                              </m:r>
                            </m:e>
                            <m:e>
                              <m: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0.0715</m:t>
                              </m:r>
                            </m:e>
                            <m:e>
                              <m: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0.2366</m:t>
                              </m:r>
                            </m:e>
                          </m:eqArr>
                        </m:e>
                      </m:d>
                      <m:r>
                        <a:rPr lang="en-GB" sz="12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−0.5090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0.3430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−0.6879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−0.2526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−0.0054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−0.8342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2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sz="12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4.72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0.72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4.8124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0.7184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0.2782</m:t>
                              </m:r>
                            </m:e>
                            <m:e>
                              <m: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0.1484</m:t>
                              </m:r>
                            </m:e>
                            <m:e>
                              <m: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0.2359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1200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100"/>
                  </a:spcAft>
                  <a:buNone/>
                </a:pPr>
                <a:br>
                  <a:rPr lang="en-GB" sz="12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Calculate covariance</a:t>
                </a:r>
              </a:p>
              <a:p>
                <a:pPr marL="0" indent="0">
                  <a:lnSpc>
                    <a:spcPct val="150000"/>
                  </a:lnSpc>
                  <a:spcAft>
                    <a:spcPts val="1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1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𝐈</m:t>
                          </m:r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𝐊</m:t>
                              </m:r>
                            </m:e>
                            <m:sub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𝐆</m:t>
                              </m:r>
                            </m:e>
                            <m:sub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𝚺</m:t>
                              </m:r>
                            </m:e>
                          </m:acc>
                        </m:e>
                        <m:sub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1200" dirty="0">
                  <a:latin typeface="Nexa Light" panose="020000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1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1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0.6189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−0.3756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0.1432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−0.3756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0.3500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−0.1007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0.1432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−0.1007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0.0531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200" dirty="0">
                  <a:latin typeface="Nexa Light" panose="020000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66EE03-B828-8FF2-FA98-820EBDD884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85749" y="1446302"/>
                <a:ext cx="5953125" cy="5411698"/>
              </a:xfrm>
              <a:blipFill>
                <a:blip r:embed="rId3"/>
                <a:stretch>
                  <a:fillRect l="-9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FAB64CFD-2D21-72B3-A7ED-2476D8D7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Iteration 2</a:t>
            </a:r>
          </a:p>
        </p:txBody>
      </p:sp>
    </p:spTree>
    <p:extLst>
      <p:ext uri="{BB962C8B-B14F-4D97-AF65-F5344CB8AC3E}">
        <p14:creationId xmlns:p14="http://schemas.microsoft.com/office/powerpoint/2010/main" val="3219893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085BB977-BFD1-DF10-259C-E1A7E0CB1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880" y="1565704"/>
            <a:ext cx="6302240" cy="504064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60B311-FFF6-1D3F-AC4B-11095736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Iteration 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0B0914-8E04-98D5-C8A7-8A5AA206C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880" y="1565704"/>
            <a:ext cx="6302240" cy="504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464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D53B7898-DCB2-B70B-0F98-D42C1B5F0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517" y="2236567"/>
            <a:ext cx="5289121" cy="423033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60B311-FFF6-1D3F-AC4B-11095736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Iteration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42">
                <a:extLst>
                  <a:ext uri="{FF2B5EF4-FFF2-40B4-BE49-F238E27FC236}">
                    <a16:creationId xmlns:a16="http://schemas.microsoft.com/office/drawing/2014/main" id="{9D4D0FD8-DD87-0992-B2DF-C6085CA6540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28600" y="1825625"/>
                <a:ext cx="6934200" cy="435133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𝝁</m:t>
                        </m:r>
                      </m:e>
                      <m:sub>
                        <m:r>
                          <a:rPr lang="en-GB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,2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1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0.2782</m:t>
                            </m:r>
                          </m:e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0.1484</m:t>
                            </m:r>
                          </m:e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0.2359</m:t>
                            </m:r>
                          </m:e>
                        </m:eqArr>
                      </m:e>
                    </m:d>
                  </m:oMath>
                </a14:m>
                <a:r>
                  <a:rPr lang="en-GB" sz="1600" dirty="0">
                    <a:effectLst/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robot pose (previous step)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GB" sz="1400" dirty="0">
                    <a:effectLst/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𝚺</m:t>
                        </m:r>
                      </m:e>
                      <m:sub>
                        <m:r>
                          <a:rPr lang="en-GB" sz="1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0.6189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−0.3756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0.1432</m:t>
                              </m:r>
                            </m:e>
                          </m:mr>
                          <m:m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−0.3756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0.3500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−0.1007</m:t>
                              </m:r>
                            </m:e>
                          </m:mr>
                          <m:m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0.1432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−0.1007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0.0531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400" dirty="0">
                    <a:effectLst/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covariance matrix (previous step) 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GB" sz="1400" dirty="0">
                    <a:effectLst/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GB" sz="14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𝒎</m:t>
                    </m:r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400" dirty="0">
                    <a:effectLst/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GB" sz="1600" dirty="0">
                    <a:effectLst/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landmark position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GB" sz="14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mobile robot linear velocity  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𝑟𝑎𝑑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GB" sz="14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mobile robot angular velocity  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=0.1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GB" sz="14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</a:t>
                </a: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sampling time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3" name="Content Placeholder 42">
                <a:extLst>
                  <a:ext uri="{FF2B5EF4-FFF2-40B4-BE49-F238E27FC236}">
                    <a16:creationId xmlns:a16="http://schemas.microsoft.com/office/drawing/2014/main" id="{9D4D0FD8-DD87-0992-B2DF-C6085CA654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8600" y="1825625"/>
                <a:ext cx="6934200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449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C4BA76-7F6D-F039-BB06-156E9F143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561" y="2241979"/>
            <a:ext cx="5264014" cy="42150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191BE76-DBD1-1D14-0652-99C77D06369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76225" y="1446302"/>
                <a:ext cx="5819775" cy="541169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1000"/>
                  </a:spcAft>
                  <a:buNone/>
                </a:pP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Calculate the estimated position of the robot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n-GB" sz="1200" b="1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2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𝐡</m:t>
                      </m:r>
                      <m:d>
                        <m:d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GB" sz="1200" b="1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GB" sz="1200" b="1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2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GB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GB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func>
                                <m:func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𝜃</m:t>
                                          </m:r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  <m:e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GB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func>
                                <m:func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𝜃</m:t>
                                          </m:r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  <m:e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GB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GB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0.3754</m:t>
                              </m:r>
                            </m:e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0.1718</m:t>
                              </m:r>
                            </m:e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0.3359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12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1000"/>
                  </a:spcAft>
                  <a:buNone/>
                </a:pP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Calculate the linearized model to be used in the uncertainty propagation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𝛥</m:t>
                                </m:r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12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𝜃</m:t>
                                            </m:r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,2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𝛥</m:t>
                                </m:r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12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𝜃</m:t>
                                            </m:r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,2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−0.0234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0.0972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2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1000"/>
                  </a:spcAft>
                  <a:buNone/>
                </a:pP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Calculate the propagation of the uncertainty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1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𝚺</m:t>
                              </m:r>
                            </m:e>
                          </m:acc>
                        </m:e>
                        <m:sub>
                          <m:r>
                            <a:rPr lang="en-GB" sz="1200" b="1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b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en-GB" sz="12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GB" sz="12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en-GB" sz="12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</m:sSubSup>
                      <m:r>
                        <a:rPr lang="en-GB" sz="12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en-GB" sz="12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𝚺</m:t>
                              </m:r>
                            </m:e>
                          </m:acc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1.1123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−0.3494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0.1520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−0.3494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0.8309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−0.0855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0.1520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−0.0855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0.2531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2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191BE76-DBD1-1D14-0652-99C77D0636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76225" y="1446302"/>
                <a:ext cx="5819775" cy="5411698"/>
              </a:xfrm>
              <a:blipFill>
                <a:blip r:embed="rId3"/>
                <a:stretch>
                  <a:fillRect l="-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FAB64CFD-2D21-72B3-A7ED-2476D8D7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Iteration 3</a:t>
            </a:r>
          </a:p>
        </p:txBody>
      </p:sp>
    </p:spTree>
    <p:extLst>
      <p:ext uri="{BB962C8B-B14F-4D97-AF65-F5344CB8AC3E}">
        <p14:creationId xmlns:p14="http://schemas.microsoft.com/office/powerpoint/2010/main" val="400964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56177A-9A16-177C-DD40-8EB914D1E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560" y="2241979"/>
            <a:ext cx="5264014" cy="42150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66EE03-B828-8FF2-FA98-820EBDD8846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85749" y="1446302"/>
                <a:ext cx="5953125" cy="541169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100"/>
                  </a:spcAft>
                  <a:buNone/>
                </a:pP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Define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2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GB" sz="1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m:rPr>
                        <m:aln/>
                      </m:rPr>
                      <a:rPr lang="en-GB" sz="1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1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11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,3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=2.6246</m:t>
                    </m:r>
                  </m:oMath>
                </a14:m>
                <a:r>
                  <a:rPr lang="en-GB" sz="1200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   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GB" sz="1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m:rPr>
                        <m:aln/>
                      </m:rPr>
                      <a:rPr lang="en-GB" sz="1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GB" sz="1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sz="11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GB" sz="11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GB" sz="1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GB" sz="11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,3</m:t>
                        </m:r>
                      </m:sub>
                    </m:sSub>
                    <m:r>
                      <a:rPr lang="en-GB" sz="11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=3.8282</m:t>
                    </m:r>
                  </m:oMath>
                </a14:m>
                <a:r>
                  <a:rPr lang="en-GB" sz="1200" i="1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en-GB" sz="12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m:rPr>
                          <m:aln/>
                        </m:rPr>
                        <a:rPr lang="en-GB" sz="1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sz="1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=21.5436</m:t>
                      </m:r>
                    </m:oMath>
                  </m:oMathPara>
                </a14:m>
                <a:endParaRPr lang="en-GB" sz="11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Calculate the observation model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b>
                          <m:r>
                            <a:rPr lang="en-GB" sz="12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2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𝐠</m:t>
                      </m:r>
                      <m:d>
                        <m:dPr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𝒎</m:t>
                          </m:r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2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200" b="1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200" dirty="0">
                  <a:latin typeface="Nexa Light" panose="020000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b>
                          <m: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𝜌</m:t>
                                    </m:r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1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Δ</m:t>
                                    </m:r>
                                    <m:sSup>
                                      <m:sSupPr>
                                        <m:ctrlP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Δ</m:t>
                                    </m:r>
                                    <m:sSup>
                                      <m:sSupPr>
                                        <m:ctrlP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atan</m:t>
                                    </m:r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,3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1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4.6415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0.6339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1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Linearise the observation model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1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𝐆</m:t>
                          </m:r>
                        </m:e>
                        <m:sub>
                          <m:r>
                            <a:rPr lang="en-GB" sz="1200" b="1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𝛁</m:t>
                          </m:r>
                        </m:e>
                        <m:sub>
                          <m:sSub>
                            <m:sSubPr>
                              <m:ctrlP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𝐬</m:t>
                              </m:r>
                            </m:e>
                            <m:sub>
                              <m:r>
                                <a:rPr lang="en-GB" sz="1200" b="1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  <m:r>
                        <a:rPr lang="en-GB" sz="12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sz="12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𝐠</m:t>
                      </m:r>
                      <m:d>
                        <m:dPr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𝒎</m:t>
                          </m:r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GB" sz="1200" b="1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sSub>
                            <m:sSubPr>
                              <m:ctrlPr>
                                <a:rPr lang="en-GB" sz="120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𝐬</m:t>
                              </m:r>
                            </m:e>
                            <m:sub>
                              <m:r>
                                <a:rPr lang="en-GB" sz="1200" b="1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12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2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200" b="1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GB" sz="1200" dirty="0">
                  <a:latin typeface="Nexa Light" panose="020000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𝐆</m:t>
                          </m:r>
                        </m:e>
                        <m:sub>
                          <m: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GB" sz="1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Δ</m:t>
                                    </m:r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Δ</m:t>
                                    </m:r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GB" sz="11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Δ</m:t>
                                    </m:r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Δ</m:t>
                                    </m:r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−0.5655</m:t>
                                </m:r>
                              </m:e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−0.8248</m:t>
                                </m:r>
                              </m:e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0.1777</m:t>
                                </m:r>
                              </m:e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−0.1218</m:t>
                                </m:r>
                              </m:e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1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66EE03-B828-8FF2-FA98-820EBDD884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85749" y="1446302"/>
                <a:ext cx="5953125" cy="5411698"/>
              </a:xfrm>
              <a:blipFill>
                <a:blip r:embed="rId3"/>
                <a:stretch>
                  <a:fillRect l="-615" t="-2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FAB64CFD-2D21-72B3-A7ED-2476D8D7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Iteration 2</a:t>
            </a:r>
          </a:p>
        </p:txBody>
      </p:sp>
    </p:spTree>
    <p:extLst>
      <p:ext uri="{BB962C8B-B14F-4D97-AF65-F5344CB8AC3E}">
        <p14:creationId xmlns:p14="http://schemas.microsoft.com/office/powerpoint/2010/main" val="358452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8787AA6-8BAA-E9C5-A35E-3753CC0ED78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97378" y="3290950"/>
                <a:ext cx="3991163" cy="2534082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𝝁</m:t>
                        </m:r>
                      </m:e>
                      <m:sub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,0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GB" sz="1400" dirty="0">
                    <a:effectLst/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robot initial position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GB" sz="1400" dirty="0">
                    <a:effectLst/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𝚺</m:t>
                        </m:r>
                      </m:e>
                      <m:sub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400" dirty="0">
                    <a:effectLst/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initial covariance matrix 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GB" sz="1400" dirty="0">
                    <a:effectLst/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GB" sz="14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𝒎</m:t>
                    </m:r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400" dirty="0">
                    <a:effectLst/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landmark position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8787AA6-8BAA-E9C5-A35E-3753CC0ED7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97378" y="3290950"/>
                <a:ext cx="3991163" cy="253408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F260B311-FFF6-1D3F-AC4B-11095736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C28E0C-C9D2-8FD0-5595-B7D136D46A09}"/>
                  </a:ext>
                </a:extLst>
              </p:cNvPr>
              <p:cNvSpPr txBox="1"/>
              <p:nvPr/>
            </p:nvSpPr>
            <p:spPr>
              <a:xfrm>
                <a:off x="697378" y="1790857"/>
                <a:ext cx="4995209" cy="1168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Using the Kalman filter, estimate the position of the robot for three time steps, i.e., </a:t>
                </a:r>
                <a14:m>
                  <m:oMath xmlns:m="http://schemas.openxmlformats.org/officeDocument/2006/math">
                    <m:r>
                      <a:rPr lang="en-GB" sz="1600" b="0" i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sSub>
                      <m:sSubPr>
                        <m:ctrlPr>
                          <a:rPr lang="en-GB" sz="16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exa Light" panose="02000000000000000000" pitchFamily="50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exa Light" panose="02000000000000000000" pitchFamily="50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exa Light" panose="02000000000000000000" pitchFamily="50" charset="0"/>
                    <a:ea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𝛴</m:t>
                        </m:r>
                      </m:e>
                      <m:sub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exa Light" panose="02000000000000000000" pitchFamily="50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𝛴</m:t>
                        </m:r>
                      </m:e>
                      <m:sub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exa Light" panose="02000000000000000000" pitchFamily="50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𝛴</m:t>
                        </m:r>
                      </m:e>
                      <m:sub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exa Light" panose="02000000000000000000" pitchFamily="50" charset="0"/>
                    <a:ea typeface="Calibri" panose="020F0502020204030204" pitchFamily="34" charset="0"/>
                  </a:rPr>
                  <a:t>.</a:t>
                </a:r>
                <a:endParaRPr lang="en-GB" sz="1600" dirty="0">
                  <a:solidFill>
                    <a:schemeClr val="bg1">
                      <a:lumMod val="50000"/>
                    </a:schemeClr>
                  </a:solidFill>
                  <a:latin typeface="Nexa Light" panose="02000000000000000000" pitchFamily="50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C28E0C-C9D2-8FD0-5595-B7D136D46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78" y="1790857"/>
                <a:ext cx="4995209" cy="1168781"/>
              </a:xfrm>
              <a:prstGeom prst="rect">
                <a:avLst/>
              </a:prstGeom>
              <a:blipFill>
                <a:blip r:embed="rId3"/>
                <a:stretch>
                  <a:fillRect l="-610" r="-610"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EF53336-9E5A-A224-FBDB-147F6F37378B}"/>
                  </a:ext>
                </a:extLst>
              </p:cNvPr>
              <p:cNvSpPr txBox="1"/>
              <p:nvPr/>
            </p:nvSpPr>
            <p:spPr>
              <a:xfrm>
                <a:off x="6095999" y="5075212"/>
                <a:ext cx="5181600" cy="14996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dirty="0">
                    <a:solidFill>
                      <a:schemeClr val="bg2">
                        <a:lumMod val="50000"/>
                      </a:schemeClr>
                    </a:solidFill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Assumed measurements at each step </a:t>
                </a:r>
                <a14:m>
                  <m:oMath xmlns:m="http://schemas.openxmlformats.org/officeDocument/2006/math">
                    <m:r>
                      <a:rPr lang="en-GB" sz="14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GB" sz="1400" dirty="0">
                    <a:solidFill>
                      <a:schemeClr val="bg2">
                        <a:lumMod val="50000"/>
                      </a:schemeClr>
                    </a:solidFill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using the LiDAR</a:t>
                </a:r>
              </a:p>
              <a:p>
                <a:pPr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4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GB" sz="14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1,1</m:t>
                          </m:r>
                        </m:sub>
                      </m:sSub>
                      <m:r>
                        <a:rPr lang="en-GB" sz="14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4.87  0.8</m:t>
                              </m:r>
                            </m:e>
                          </m:d>
                        </m:e>
                        <m:sup>
                          <m:r>
                            <a:rPr lang="en-GB" sz="14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sz="1400" dirty="0">
                  <a:solidFill>
                    <a:schemeClr val="bg2">
                      <a:lumMod val="50000"/>
                    </a:schemeClr>
                  </a:solidFill>
                  <a:latin typeface="Nexa Light" panose="020000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4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GB" sz="14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GB" sz="14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4.72  0.72</m:t>
                              </m:r>
                            </m:e>
                          </m:d>
                        </m:e>
                        <m:sup>
                          <m:r>
                            <a:rPr lang="en-GB" sz="14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sz="1400" dirty="0">
                  <a:solidFill>
                    <a:schemeClr val="bg2">
                      <a:lumMod val="50000"/>
                    </a:schemeClr>
                  </a:solidFill>
                  <a:latin typeface="Nexa Light" panose="020000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4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GB" sz="14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1,3</m:t>
                          </m:r>
                        </m:sub>
                      </m:sSub>
                      <m:r>
                        <a:rPr lang="en-GB" sz="14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4.69  0.65</m:t>
                              </m:r>
                            </m:e>
                          </m:d>
                        </m:e>
                        <m:sup>
                          <m:r>
                            <a:rPr lang="en-GB" sz="14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GB" sz="1400" dirty="0">
                  <a:solidFill>
                    <a:schemeClr val="bg2">
                      <a:lumMod val="50000"/>
                    </a:schemeClr>
                  </a:solidFill>
                  <a:latin typeface="Nexa Light" panose="020000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EF53336-9E5A-A224-FBDB-147F6F373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5075212"/>
                <a:ext cx="5181600" cy="1499641"/>
              </a:xfrm>
              <a:prstGeom prst="rect">
                <a:avLst/>
              </a:prstGeom>
              <a:blipFill>
                <a:blip r:embed="rId4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36833D6-3F41-4829-4215-354765A3E6D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95999" y="1790857"/>
                <a:ext cx="5181600" cy="435133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en-GB" sz="14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Assume the following conditions remain constant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∀ 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endParaRPr lang="en-GB" sz="1400" dirty="0">
                  <a:latin typeface="Nexa Light" panose="020000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en-GB" sz="14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b>
                        <m:r>
                          <a:rPr lang="en-GB" sz="1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0.01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0.01</m:t>
                              </m:r>
                            </m:e>
                          </m:mr>
                          <m:m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0.01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0.01</m:t>
                              </m:r>
                            </m:e>
                          </m:mr>
                          <m:m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0.01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0.01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4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motion model covariance matrix 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en-GB" sz="14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b="1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b>
                        <m:r>
                          <a:rPr lang="en-GB" sz="1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0.02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4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observation model covariance matrix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en-GB" sz="14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GB" sz="14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mobile robot linear velocity  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en-GB" sz="14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𝑟𝑎𝑑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GB" sz="14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mobile robot angular velocity  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en-GB" sz="14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=0.1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GB" sz="14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sampling time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36833D6-3F41-4829-4215-354765A3E6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95999" y="1790857"/>
                <a:ext cx="5181600" cy="4351338"/>
              </a:xfrm>
              <a:blipFill>
                <a:blip r:embed="rId5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613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73A57E-5A0D-28D6-AA35-3C44E1FC3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560" y="2241979"/>
            <a:ext cx="5264014" cy="42150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66EE03-B828-8FF2-FA98-820EBDD8846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85749" y="1446302"/>
                <a:ext cx="5953125" cy="541169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Aft>
                    <a:spcPts val="100"/>
                  </a:spcAft>
                  <a:buNone/>
                </a:pP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Using the linearised model compute the measurement uncertainty propagation</a:t>
                </a:r>
              </a:p>
              <a:p>
                <a:pPr marL="0" indent="0">
                  <a:lnSpc>
                    <a:spcPct val="150000"/>
                  </a:lnSpc>
                  <a:spcAft>
                    <a:spcPts val="100"/>
                  </a:spcAft>
                  <a:buNone/>
                </a:pPr>
                <a:endParaRPr lang="en-GB" sz="1600" dirty="0">
                  <a:latin typeface="Nexa Light" panose="020000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1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𝐙</m:t>
                          </m:r>
                        </m:e>
                        <m:sub>
                          <m:r>
                            <a:rPr lang="en-GB" sz="12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𝐆</m:t>
                          </m:r>
                        </m:e>
                        <m:sub>
                          <m:r>
                            <a:rPr lang="en-GB" sz="12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GB" sz="12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𝚺</m:t>
                              </m:r>
                            </m:e>
                          </m:acc>
                        </m:e>
                        <m:sub>
                          <m:r>
                            <a:rPr lang="en-GB" sz="12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𝐆</m:t>
                          </m:r>
                        </m:e>
                        <m:sub>
                          <m:r>
                            <a:rPr lang="en-GB" sz="12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</m:sSubSup>
                      <m: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GB" sz="12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13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3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𝐙</m:t>
                          </m:r>
                        </m:e>
                        <m:sub>
                          <m:r>
                            <a:rPr lang="en-GB" sz="13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3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3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3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3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0.6950</m:t>
                                </m:r>
                              </m:e>
                              <m:e>
                                <m:r>
                                  <a:rPr lang="en-GB" sz="13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0.0143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3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0.0143</m:t>
                                </m:r>
                              </m:e>
                              <m:e>
                                <m:r>
                                  <a:rPr lang="en-GB" sz="13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0.2608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3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100"/>
                  </a:spcAft>
                  <a:buNone/>
                </a:pPr>
                <a:endParaRPr lang="en-GB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100"/>
                  </a:spcAft>
                  <a:buNone/>
                </a:pP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Calculate </a:t>
                </a:r>
                <a:r>
                  <a:rPr lang="en-GB" sz="1600" dirty="0" err="1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Kalaman</a:t>
                </a: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Gain</a:t>
                </a:r>
              </a:p>
              <a:p>
                <a:pPr marL="0" indent="0">
                  <a:lnSpc>
                    <a:spcPct val="150000"/>
                  </a:lnSpc>
                  <a:spcAft>
                    <a:spcPts val="100"/>
                  </a:spcAft>
                  <a:buNone/>
                </a:pPr>
                <a:endParaRPr lang="en-GB" sz="1600" dirty="0">
                  <a:latin typeface="Nexa Light" panose="020000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1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𝐊</m:t>
                          </m:r>
                        </m:e>
                        <m:sub>
                          <m:r>
                            <a:rPr lang="en-GB" sz="12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𝚺</m:t>
                              </m:r>
                            </m:e>
                          </m:acc>
                        </m:e>
                        <m:sub>
                          <m:r>
                            <a:rPr lang="en-GB" sz="12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sSubSup>
                        <m:sSubSup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200" b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𝐆</m:t>
                          </m:r>
                        </m:e>
                        <m:sub>
                          <m:r>
                            <a:rPr lang="en-GB" sz="12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</m:sSubSup>
                      <m:sSubSup>
                        <m:sSubSupPr>
                          <m:ctrlPr>
                            <a:rPr lang="en-GB" sz="12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GB" sz="1200" b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𝐙</m:t>
                          </m:r>
                        </m:e>
                        <m:sub>
                          <m:r>
                            <a:rPr lang="en-GB" sz="12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GB" sz="1200" dirty="0">
                  <a:latin typeface="Nexa Light" panose="020000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1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𝐊</m:t>
                          </m:r>
                        </m:e>
                        <m:sub>
                          <m: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−0.4978</m:t>
                                </m:r>
                              </m:e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0.3656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−0.6965</m:t>
                                </m:r>
                              </m:e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−0.2602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−0.0052</m:t>
                                </m:r>
                              </m:e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−0.8266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1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66EE03-B828-8FF2-FA98-820EBDD884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85749" y="1446302"/>
                <a:ext cx="5953125" cy="5411698"/>
              </a:xfrm>
              <a:blipFill>
                <a:blip r:embed="rId3"/>
                <a:stretch>
                  <a:fillRect l="-6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FAB64CFD-2D21-72B3-A7ED-2476D8D7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Iteration 2</a:t>
            </a:r>
          </a:p>
        </p:txBody>
      </p:sp>
    </p:spTree>
    <p:extLst>
      <p:ext uri="{BB962C8B-B14F-4D97-AF65-F5344CB8AC3E}">
        <p14:creationId xmlns:p14="http://schemas.microsoft.com/office/powerpoint/2010/main" val="3526851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74486A-A94A-CA2D-03A7-BE08C11F4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559" y="2238825"/>
            <a:ext cx="5264015" cy="42102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66EE03-B828-8FF2-FA98-820EBDD8846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85749" y="1446302"/>
                <a:ext cx="5953125" cy="541169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Aft>
                    <a:spcPts val="100"/>
                  </a:spcAft>
                  <a:buNone/>
                </a:pPr>
                <a:r>
                  <a:rPr lang="en-GB" sz="1800" dirty="0"/>
                  <a:t>Calculate position of the robot using the using the real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𝒛</m:t>
                        </m:r>
                      </m:e>
                      <m:sub>
                        <m:r>
                          <a:rPr lang="en-GB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en-GB" sz="1600" dirty="0">
                  <a:latin typeface="Nexa Light" panose="020000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1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GB" sz="1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n-GB" sz="1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GB" sz="1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latin typeface="Cambria Math" panose="02040503050406030204" pitchFamily="18" charset="0"/>
                            </a:rPr>
                            <m:t>𝐊</m:t>
                          </m:r>
                        </m:e>
                        <m:sub>
                          <m:r>
                            <a:rPr lang="en-GB" sz="1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latin typeface="Cambria Math" panose="02040503050406030204" pitchFamily="18" charset="0"/>
                                </a:rPr>
                                <m:t>𝐳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12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200" b="1" i="1">
                                      <a:latin typeface="Cambria Math" panose="02040503050406030204" pitchFamily="18" charset="0"/>
                                    </a:rPr>
                                    <m:t>𝐳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11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1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GB" sz="1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0.3754</m:t>
                              </m:r>
                            </m:e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0.1718</m:t>
                              </m:r>
                            </m:e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0.3359</m:t>
                              </m:r>
                            </m:e>
                          </m:eqArr>
                        </m:e>
                      </m:d>
                      <m:r>
                        <a:rPr lang="en-GB" sz="1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−0.4978</m:t>
                                </m:r>
                              </m:e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0.3656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−0.6965</m:t>
                                </m:r>
                              </m:e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−0.2602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−0.0052</m:t>
                                </m:r>
                              </m:e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−0.8266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∙</m:t>
                      </m:r>
                      <m:d>
                        <m:dPr>
                          <m:ctrlP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1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11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4.69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0.65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sz="1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11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4.6415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11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0.6339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0.3571</m:t>
                              </m:r>
                            </m:e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0.1338</m:t>
                              </m:r>
                            </m:e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0.3223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11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100"/>
                  </a:spcAft>
                  <a:buNone/>
                </a:pPr>
                <a:br>
                  <a:rPr lang="en-GB" sz="1200" i="1" dirty="0">
                    <a:effectLst/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GB" sz="16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Calculate covariance</a:t>
                </a:r>
              </a:p>
              <a:p>
                <a:pPr marL="0" indent="0">
                  <a:lnSpc>
                    <a:spcPct val="150000"/>
                  </a:lnSpc>
                  <a:spcAft>
                    <a:spcPts val="1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b="1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GB" sz="12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𝐈</m:t>
                          </m:r>
                          <m:r>
                            <a:rPr lang="en-GB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𝐊</m:t>
                              </m:r>
                            </m:e>
                            <m:sub>
                              <m:r>
                                <a:rPr lang="en-GB" sz="1200" b="1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𝐆</m:t>
                              </m:r>
                            </m:e>
                            <m:sub>
                              <m:r>
                                <a:rPr lang="en-GB" sz="1200" b="1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GB" sz="12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𝚺</m:t>
                              </m:r>
                            </m:e>
                          </m:acc>
                        </m:e>
                        <m:sub>
                          <m:r>
                            <a:rPr lang="en-GB" sz="1200" b="1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GB" sz="11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spcAft>
                    <a:spcPts val="1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1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1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1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0.9103</m:t>
                                </m:r>
                              </m:e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−0.5638</m:t>
                                </m:r>
                              </m:e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0.2231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−0.5638</m:t>
                                </m:r>
                              </m:e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0.4710</m:t>
                                </m:r>
                              </m:e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−0.1523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0.2231</m:t>
                                </m:r>
                              </m:e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−0.1523</m:t>
                                </m:r>
                              </m:e>
                              <m:e>
                                <m:r>
                                  <a:rPr lang="en-GB" sz="11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0.0747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1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66EE03-B828-8FF2-FA98-820EBDD884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85749" y="1446302"/>
                <a:ext cx="5953125" cy="5411698"/>
              </a:xfrm>
              <a:blipFill>
                <a:blip r:embed="rId3"/>
                <a:stretch>
                  <a:fillRect l="-9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FAB64CFD-2D21-72B3-A7ED-2476D8D7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Iteration 2</a:t>
            </a:r>
          </a:p>
        </p:txBody>
      </p:sp>
    </p:spTree>
    <p:extLst>
      <p:ext uri="{BB962C8B-B14F-4D97-AF65-F5344CB8AC3E}">
        <p14:creationId xmlns:p14="http://schemas.microsoft.com/office/powerpoint/2010/main" val="98241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60B311-FFF6-1D3F-AC4B-11095736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</a:t>
            </a:r>
          </a:p>
        </p:txBody>
      </p:sp>
      <p:pic>
        <p:nvPicPr>
          <p:cNvPr id="45" name="Content Placeholder 44">
            <a:extLst>
              <a:ext uri="{FF2B5EF4-FFF2-40B4-BE49-F238E27FC236}">
                <a16:creationId xmlns:a16="http://schemas.microsoft.com/office/drawing/2014/main" id="{72AAA6E1-20F9-9985-AEAF-7BCF2B67C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1653" y="1446302"/>
            <a:ext cx="7388693" cy="522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55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8787AA6-8BAA-E9C5-A35E-3753CC0ED78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83709" y="1552270"/>
                <a:ext cx="5704541" cy="5089161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Using the Kalman filter, estimate the position of the robot for three time steps, i.e., </a:t>
                </a:r>
                <a14:m>
                  <m:oMath xmlns:m="http://schemas.openxmlformats.org/officeDocument/2006/math">
                    <m:r>
                      <a:rPr lang="en-GB" sz="1600" b="0" i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sSub>
                      <m:sSubPr>
                        <m:ctrlPr>
                          <a:rPr lang="en-GB" sz="16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exa Light" panose="02000000000000000000" pitchFamily="50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exa Light" panose="02000000000000000000" pitchFamily="50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exa Light" panose="02000000000000000000" pitchFamily="50" charset="0"/>
                    <a:ea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𝛴</m:t>
                        </m:r>
                      </m:e>
                      <m:sub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exa Light" panose="02000000000000000000" pitchFamily="50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𝛴</m:t>
                        </m:r>
                      </m:e>
                      <m:sub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exa Light" panose="02000000000000000000" pitchFamily="50" charset="0"/>
                    <a:ea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𝛴</m:t>
                        </m:r>
                      </m:e>
                      <m:sub>
                        <m:r>
                          <a:rPr lang="en-GB" sz="16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exa Light" panose="02000000000000000000" pitchFamily="50" charset="0"/>
                    <a:ea typeface="Calibri" panose="020F0502020204030204" pitchFamily="34" charset="0"/>
                  </a:rPr>
                  <a:t>.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GB" sz="1600" dirty="0">
                  <a:solidFill>
                    <a:schemeClr val="bg1">
                      <a:lumMod val="50000"/>
                    </a:schemeClr>
                  </a:solidFill>
                  <a:latin typeface="Nexa Light" panose="02000000000000000000" pitchFamily="50" charset="0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𝝁</m:t>
                        </m:r>
                      </m:e>
                      <m:sub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,0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,0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GB" sz="1400" dirty="0">
                    <a:effectLst/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robot initial position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GB" sz="1400" dirty="0">
                    <a:effectLst/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𝚺</m:t>
                        </m:r>
                      </m:e>
                      <m:sub>
                        <m: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400" dirty="0">
                    <a:effectLst/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initial covariance matrix 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GB" sz="1400" dirty="0">
                    <a:effectLst/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GB" sz="14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𝒎</m:t>
                    </m:r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GB" sz="1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1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400" dirty="0">
                    <a:effectLst/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landmark position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GB" sz="14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GB" sz="14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mobile robot linear velocity  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GB" sz="14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GB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𝑟𝑎𝑑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/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GB" sz="14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mobile robot angular velocity  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GB" sz="14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=0.1</m:t>
                    </m:r>
                    <m:r>
                      <a:rPr lang="en-GB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GB" sz="1400" dirty="0">
                    <a:latin typeface="Nexa Light" panose="02000000000000000000" pitchFamily="50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sampling time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GB" sz="1400" dirty="0">
                  <a:effectLst/>
                  <a:latin typeface="Nexa Light" panose="020000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8787AA6-8BAA-E9C5-A35E-3753CC0ED7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83709" y="1552270"/>
                <a:ext cx="5704541" cy="5089161"/>
              </a:xfrm>
              <a:blipFill>
                <a:blip r:embed="rId2"/>
                <a:stretch>
                  <a:fillRect l="-642" r="-6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F260B311-FFF6-1D3F-AC4B-11095736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Initial Conditions</a:t>
            </a:r>
          </a:p>
        </p:txBody>
      </p:sp>
      <p:pic>
        <p:nvPicPr>
          <p:cNvPr id="45" name="Content Placeholder 44">
            <a:extLst>
              <a:ext uri="{FF2B5EF4-FFF2-40B4-BE49-F238E27FC236}">
                <a16:creationId xmlns:a16="http://schemas.microsoft.com/office/drawing/2014/main" id="{72AAA6E1-20F9-9985-AEAF-7BCF2B67C8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69703"/>
            <a:ext cx="5181600" cy="366318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D5360B6-45DB-5F5D-998E-141ACEAEE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567" y="2169703"/>
            <a:ext cx="5313198" cy="367214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766052E-CDF3-16B7-AA43-BA070B810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1172" y="2169680"/>
            <a:ext cx="5974374" cy="367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2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4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4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4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4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400"/>
                            </p:stCondLst>
                            <p:childTnLst>
                              <p:par>
                                <p:cTn id="4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>
            <a:extLst>
              <a:ext uri="{FF2B5EF4-FFF2-40B4-BE49-F238E27FC236}">
                <a16:creationId xmlns:a16="http://schemas.microsoft.com/office/drawing/2014/main" id="{EE5C15CB-9CA2-7D2B-D51B-A464BA3EE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172" y="2169680"/>
            <a:ext cx="5974374" cy="36721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8787AA6-8BAA-E9C5-A35E-3753CC0ED78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92674" y="1446302"/>
                <a:ext cx="5704541" cy="5411698"/>
              </a:xfrm>
            </p:spPr>
            <p:txBody>
              <a:bodyPr>
                <a:noAutofit/>
              </a:bodyPr>
              <a:lstStyle/>
              <a:p>
                <a:pPr marL="0" lvl="1" indent="0">
                  <a:lnSpc>
                    <a:spcPct val="100000"/>
                  </a:lnSpc>
                  <a:buNone/>
                </a:pPr>
                <a:r>
                  <a:rPr lang="en-GB" sz="1400" dirty="0"/>
                  <a:t>Calculate the estimated position of the robot</a:t>
                </a:r>
              </a:p>
              <a:p>
                <a:pPr marL="0" lvl="1" indent="0">
                  <a:lnSpc>
                    <a:spcPct val="100000"/>
                  </a:lnSpc>
                  <a:buNone/>
                </a:pPr>
                <a:endParaRPr lang="en-GB" sz="1400" dirty="0"/>
              </a:p>
              <a:p>
                <a:pPr marL="0" lvl="1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n-GB" sz="1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b="1" i="1">
                          <a:latin typeface="Cambria Math" panose="02040503050406030204" pitchFamily="18" charset="0"/>
                        </a:rPr>
                        <m:t>𝐡</m:t>
                      </m:r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GB" sz="12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GB" sz="12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GB" sz="12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b="1" i="1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n-GB" sz="1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GB" sz="1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GB" sz="12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2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func>
                                <m:func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  <m:t>,0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  <m:e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GB" sz="12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2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func>
                                <m:func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  <m:r>
                                            <a:rPr lang="en-GB" sz="1200" i="1">
                                              <a:latin typeface="Cambria Math" panose="02040503050406030204" pitchFamily="18" charset="0"/>
                                            </a:rPr>
                                            <m:t>,0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  <m:e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GB" sz="12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GB" sz="1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0+0.1∙1∙</m:t>
                              </m:r>
                              <m:func>
                                <m:func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0+0.1∙1∙</m:t>
                              </m:r>
                              <m:func>
                                <m:func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0+0.1∙1</m:t>
                              </m:r>
                            </m:e>
                          </m:eqArr>
                        </m:e>
                      </m:d>
                      <m:r>
                        <a:rPr lang="en-GB" sz="1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1200" dirty="0"/>
              </a:p>
              <a:p>
                <a:pPr marL="0" lvl="1" indent="0">
                  <a:lnSpc>
                    <a:spcPct val="100000"/>
                  </a:lnSpc>
                  <a:buNone/>
                </a:pPr>
                <a:endParaRPr lang="en-GB" sz="1400" dirty="0"/>
              </a:p>
              <a:p>
                <a:pPr marL="0" lvl="1" indent="0">
                  <a:lnSpc>
                    <a:spcPct val="100000"/>
                  </a:lnSpc>
                  <a:buNone/>
                </a:pPr>
                <a:r>
                  <a:rPr lang="en-GB" sz="1400" dirty="0"/>
                  <a:t>Calculate the linearized model to be used in the uncertainty propagation.</a:t>
                </a:r>
              </a:p>
              <a:p>
                <a:pPr marL="0" lvl="1" indent="0">
                  <a:lnSpc>
                    <a:spcPct val="100000"/>
                  </a:lnSpc>
                  <a:buNone/>
                </a:pPr>
                <a:endParaRPr lang="en-GB" sz="1400" dirty="0"/>
              </a:p>
              <a:p>
                <a:pPr marL="452438" lvl="1" indent="-452438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1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,0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GB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  <m:r>
                                              <a:rPr lang="en-GB" sz="1200" i="1">
                                                <a:latin typeface="Cambria Math" panose="02040503050406030204" pitchFamily="18" charset="0"/>
                                              </a:rPr>
                                              <m:t>,0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200" i="1" dirty="0"/>
              </a:p>
              <a:p>
                <a:pPr marL="452438" lvl="1" indent="-452438">
                  <a:lnSpc>
                    <a:spcPct val="100000"/>
                  </a:lnSpc>
                  <a:buNone/>
                </a:pPr>
                <a:endParaRPr lang="en-GB" sz="1400" dirty="0"/>
              </a:p>
              <a:p>
                <a:pPr marL="452438" lvl="1" indent="-452438">
                  <a:lnSpc>
                    <a:spcPct val="100000"/>
                  </a:lnSpc>
                  <a:buNone/>
                </a:pPr>
                <a:r>
                  <a:rPr lang="en-GB" sz="1400" dirty="0"/>
                  <a:t>Calculate the propagation of the uncertainty</a:t>
                </a:r>
              </a:p>
              <a:p>
                <a:pPr marL="452438" lvl="1" indent="-452438">
                  <a:lnSpc>
                    <a:spcPct val="100000"/>
                  </a:lnSpc>
                  <a:buNone/>
                </a:pPr>
                <a:endParaRPr lang="en-GB" sz="1400" dirty="0"/>
              </a:p>
              <a:p>
                <a:pPr marL="452438" lvl="1" indent="-452438">
                  <a:lnSpc>
                    <a:spcPct val="100000"/>
                  </a:lnSpc>
                  <a:spcAft>
                    <a:spcPts val="3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</m:acc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1200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200" i="1">
                          <a:latin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r>
                        <a:rPr lang="en-GB" sz="1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200" i="1" dirty="0"/>
              </a:p>
              <a:p>
                <a:pPr marL="452438" lvl="1" indent="-452438">
                  <a:lnSpc>
                    <a:spcPct val="100000"/>
                  </a:lnSpc>
                  <a:spcAft>
                    <a:spcPts val="3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</m:acc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200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200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2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200" i="1" dirty="0"/>
              </a:p>
              <a:p>
                <a:pPr marL="452438" lvl="1" indent="-452438">
                  <a:lnSpc>
                    <a:spcPct val="100000"/>
                  </a:lnSpc>
                  <a:spcAft>
                    <a:spcPts val="3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</m:acc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e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200" i="1" dirty="0"/>
              </a:p>
              <a:p>
                <a:pPr marL="452438" lvl="1" indent="-452438">
                  <a:lnSpc>
                    <a:spcPct val="100000"/>
                  </a:lnSpc>
                  <a:buNone/>
                </a:pPr>
                <a:endParaRPr lang="en-GB" sz="1200" i="1" dirty="0"/>
              </a:p>
              <a:p>
                <a:pPr marL="0" lvl="1" indent="0">
                  <a:lnSpc>
                    <a:spcPct val="100000"/>
                  </a:lnSpc>
                  <a:buNone/>
                </a:pPr>
                <a:endParaRPr lang="en-GB" sz="1200" dirty="0"/>
              </a:p>
              <a:p>
                <a:pPr marL="0" indent="0" algn="just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GB" sz="1400" dirty="0">
                  <a:effectLst/>
                  <a:latin typeface="Nexa Light" panose="02000000000000000000" pitchFamily="50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8787AA6-8BAA-E9C5-A35E-3753CC0ED7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92674" y="1446302"/>
                <a:ext cx="5704541" cy="5411698"/>
              </a:xfrm>
              <a:blipFill>
                <a:blip r:embed="rId3"/>
                <a:stretch>
                  <a:fillRect l="-321" t="-1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F260B311-FFF6-1D3F-AC4B-11095736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Iteration 1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93E218B-B3CF-25F3-B90E-F6369D708D07}"/>
              </a:ext>
            </a:extLst>
          </p:cNvPr>
          <p:cNvSpPr/>
          <p:nvPr/>
        </p:nvSpPr>
        <p:spPr>
          <a:xfrm>
            <a:off x="6269566" y="2487706"/>
            <a:ext cx="2017059" cy="24653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Table 55">
                <a:extLst>
                  <a:ext uri="{FF2B5EF4-FFF2-40B4-BE49-F238E27FC236}">
                    <a16:creationId xmlns:a16="http://schemas.microsoft.com/office/drawing/2014/main" id="{058C68D3-6259-EC50-991F-6B1CCF0838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4471558"/>
                  </p:ext>
                </p:extLst>
              </p:nvPr>
            </p:nvGraphicFramePr>
            <p:xfrm>
              <a:off x="6269566" y="1725030"/>
              <a:ext cx="5704540" cy="474363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7045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5023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b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Algorithm 1 </a:t>
                          </a:r>
                          <a:r>
                            <a:rPr lang="en-GB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EKF Localisation with known data association</a:t>
                          </a:r>
                          <a:endParaRPr lang="en-GB" sz="14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93406">
                    <a:tc>
                      <a:txBody>
                        <a:bodyPr/>
                        <a:lstStyle/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GB" sz="1400" b="1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function</m:t>
                              </m:r>
                              <m:r>
                                <m:rPr>
                                  <m:nor/>
                                </m:rPr>
                                <a:rPr lang="en-GB" sz="14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sz="14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EKF</m:t>
                              </m:r>
                              <m:r>
                                <m:rPr>
                                  <m:nor/>
                                </m:rPr>
                                <a:rPr lang="en-GB" sz="1400" i="1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GB" sz="14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Localisation</m:t>
                              </m:r>
                              <m:r>
                                <m:rPr>
                                  <m:nor/>
                                </m:rPr>
                                <a:rPr lang="en-GB" sz="14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GB" sz="1400" i="1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M</m:t>
                              </m:r>
                              <m:r>
                                <m:rPr>
                                  <m:nor/>
                                </m:rPr>
                                <a:rPr lang="en-GB" sz="14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GB" sz="14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GB" sz="14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𝐳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𝒊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,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</m:t>
                              </m:r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𝐡</m:t>
                              </m:r>
                              <m:d>
                                <m:d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−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𝐮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𝐇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𝐬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−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𝐡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𝐬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|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𝐬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−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−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𝚺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𝐇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𝟏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𝐇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𝐢𝐟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𝐳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𝒊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,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𝐜𝐨𝐫𝐫𝐞𝐬𝐩𝐨𝐧𝐝𝐬</m:t>
                              </m:r>
                              <m:r>
                                <a:rPr lang="en-GB" sz="1400" b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𝐭𝐨</m:t>
                              </m:r>
                              <m:r>
                                <a:rPr lang="en-GB" sz="1400" b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𝐥𝐚𝐧𝐝𝐦𝐚𝐫𝐤</m:t>
                              </m:r>
                              <m:r>
                                <a:rPr lang="en-GB" sz="1400" b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𝐦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∈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𝑴</m:t>
                              </m:r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𝐳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𝒊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,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𝐠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𝐦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</m:t>
                              </m:r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𝐆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𝐬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sz="1400" b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𝐠</m:t>
                              </m:r>
                              <m:d>
                                <m:d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𝐦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GB" sz="1400" b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𝐬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|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𝐬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/>
                                              <a:cs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4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𝝁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𝐙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𝐆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𝚺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𝐆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𝐑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𝐊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𝚺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𝐆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𝑻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𝐙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𝟏</m:t>
                                  </m:r>
                                </m:sup>
                              </m:sSubSup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𝐊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𝐳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𝒊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,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1400" b="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/>
                                              <a:cs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4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𝐳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𝒊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,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d>
                                <m:d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𝐈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𝐊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𝐆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𝚺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𝐫𝐞𝐭𝐮𝐫𝐧</m:t>
                              </m:r>
                              <m:r>
                                <a:rPr lang="en-GB" sz="1400" b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endParaRPr lang="en-GB" sz="105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Table 55">
                <a:extLst>
                  <a:ext uri="{FF2B5EF4-FFF2-40B4-BE49-F238E27FC236}">
                    <a16:creationId xmlns:a16="http://schemas.microsoft.com/office/drawing/2014/main" id="{058C68D3-6259-EC50-991F-6B1CCF0838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4471558"/>
                  </p:ext>
                </p:extLst>
              </p:nvPr>
            </p:nvGraphicFramePr>
            <p:xfrm>
              <a:off x="6269566" y="1725030"/>
              <a:ext cx="5704540" cy="474363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7045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5023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b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Algorithm 1 </a:t>
                          </a:r>
                          <a:r>
                            <a:rPr lang="en-GB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EKF Localisation with known data association</a:t>
                          </a:r>
                          <a:endParaRPr lang="en-GB" sz="14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934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8172" r="-107" b="-1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9C2C1B2-C5F7-1859-A072-2D980F6E826E}"/>
              </a:ext>
            </a:extLst>
          </p:cNvPr>
          <p:cNvSpPr/>
          <p:nvPr/>
        </p:nvSpPr>
        <p:spPr>
          <a:xfrm>
            <a:off x="301805" y="1446302"/>
            <a:ext cx="5274408" cy="154260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F21C97A-89C3-94CC-A437-AA85C37C86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5737" y="2172790"/>
            <a:ext cx="5208647" cy="416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77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1" dur="2000" fill="hold"/>
                                        <p:tgtEl>
                                          <p:spTgt spid="55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0139 L 0.04219 0.05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9" y="2569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2000" fill="hold"/>
                                        <p:tgtEl>
                                          <p:spTgt spid="55"/>
                                        </p:tgtEl>
                                      </p:cBhvr>
                                      <p:by x="8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19 0.05 L 0.01563 0.09583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8" y="2292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25 L -0.00196 0.52847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3912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5" dur="2000" fill="hold"/>
                                        <p:tgtEl>
                                          <p:spTgt spid="57"/>
                                        </p:tgtEl>
                                      </p:cBhvr>
                                      <p:by x="10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build="p"/>
      <p:bldP spid="55" grpId="0" animBg="1"/>
      <p:bldP spid="55" grpId="1" animBg="1"/>
      <p:bldP spid="55" grpId="2" animBg="1"/>
      <p:bldP spid="55" grpId="3" animBg="1"/>
      <p:bldP spid="55" grpId="4" animBg="1"/>
      <p:bldP spid="55" grpId="5" animBg="1"/>
      <p:bldP spid="55" grpId="6" animBg="1"/>
      <p:bldP spid="57" grpId="0" animBg="1"/>
      <p:bldP spid="57" grpId="1" animBg="1"/>
      <p:bldP spid="57" grpId="2" animBg="1"/>
      <p:bldP spid="57" grpId="3" animBg="1"/>
      <p:bldP spid="57" grpId="4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787AA6-8BAA-E9C5-A35E-3753CC0ED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98300" y="1446302"/>
            <a:ext cx="4122588" cy="431979"/>
          </a:xfrm>
        </p:spPr>
        <p:txBody>
          <a:bodyPr>
            <a:noAutofit/>
          </a:bodyPr>
          <a:lstStyle/>
          <a:p>
            <a:pPr marL="0" lvl="1" indent="0">
              <a:lnSpc>
                <a:spcPct val="100000"/>
              </a:lnSpc>
              <a:buNone/>
            </a:pPr>
            <a:r>
              <a:rPr lang="en-GB" b="1" dirty="0"/>
              <a:t>Observation Model</a:t>
            </a:r>
            <a:endParaRPr lang="en-GB" b="1" i="1" dirty="0"/>
          </a:p>
          <a:p>
            <a:pPr marL="452438" lvl="1" indent="-452438">
              <a:lnSpc>
                <a:spcPct val="100000"/>
              </a:lnSpc>
              <a:buNone/>
            </a:pPr>
            <a:endParaRPr lang="en-GB" sz="1200" i="1" dirty="0"/>
          </a:p>
          <a:p>
            <a:pPr marL="0" lvl="1" indent="0">
              <a:lnSpc>
                <a:spcPct val="100000"/>
              </a:lnSpc>
              <a:buNone/>
            </a:pPr>
            <a:endParaRPr lang="en-GB" sz="1200" dirty="0"/>
          </a:p>
          <a:p>
            <a:pPr marL="0" indent="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GB" sz="1400" dirty="0">
              <a:effectLst/>
              <a:latin typeface="Nexa Light" panose="02000000000000000000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60B311-FFF6-1D3F-AC4B-11095736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Iteration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94563-E4A6-8744-12CF-231F89B33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5326" y="1878281"/>
            <a:ext cx="6061347" cy="485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68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60B311-FFF6-1D3F-AC4B-11095736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Iteration 1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F21C97A-89C3-94CC-A437-AA85C37C8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67550" y="2153740"/>
            <a:ext cx="5204304" cy="41644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57D5CEF-A04B-53E0-7FE4-BA9424D3EB5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446302"/>
                <a:ext cx="6270171" cy="5290959"/>
              </a:xfrm>
            </p:spPr>
            <p:txBody>
              <a:bodyPr>
                <a:normAutofit/>
              </a:bodyPr>
              <a:lstStyle/>
              <a:p>
                <a:pPr marL="0" lvl="1" indent="0">
                  <a:lnSpc>
                    <a:spcPct val="150000"/>
                  </a:lnSpc>
                  <a:buNone/>
                </a:pPr>
                <a:r>
                  <a:rPr lang="en-GB" sz="1600" dirty="0">
                    <a:solidFill>
                      <a:schemeClr val="bg2">
                        <a:lumMod val="50000"/>
                      </a:schemeClr>
                    </a:solidFill>
                    <a:latin typeface="Nexa-Light" panose="01000000000000000000" pitchFamily="2" charset="0"/>
                  </a:rPr>
                  <a:t>Define:</a:t>
                </a:r>
              </a:p>
              <a:p>
                <a:pPr marL="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GB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aln/>
                        </m:rPr>
                        <a:rPr lang="en-GB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GB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GB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=2.9,  </m:t>
                      </m:r>
                      <m:r>
                        <m:rPr>
                          <m:sty m:val="p"/>
                        </m:rPr>
                        <a:rPr lang="en-GB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GB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m:rPr>
                          <m:aln/>
                        </m:rPr>
                        <a:rPr lang="en-GB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GB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GB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GB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=4,  </m:t>
                      </m:r>
                      <m:r>
                        <a:rPr lang="en-GB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m:rPr>
                          <m:aln/>
                        </m:rPr>
                        <a:rPr lang="en-GB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GB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GB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1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=24.41</m:t>
                      </m:r>
                    </m:oMath>
                  </m:oMathPara>
                </a14:m>
                <a:endParaRPr lang="en-GB" sz="1400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1" indent="0">
                  <a:lnSpc>
                    <a:spcPct val="150000"/>
                  </a:lnSpc>
                  <a:buNone/>
                </a:pPr>
                <a:endParaRPr lang="en-GB" sz="1400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1" indent="0">
                  <a:lnSpc>
                    <a:spcPct val="150000"/>
                  </a:lnSpc>
                  <a:buNone/>
                </a:pPr>
                <a:r>
                  <a:rPr lang="en-GB" sz="1600" dirty="0"/>
                  <a:t>Calculate the observation model</a:t>
                </a:r>
              </a:p>
              <a:p>
                <a:pPr marL="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b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>
                          <a:latin typeface="Cambria Math" panose="02040503050406030204" pitchFamily="18" charset="0"/>
                        </a:rPr>
                        <m:t>𝐠</m:t>
                      </m:r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GB" sz="1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40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𝒛</m:t>
                              </m:r>
                            </m:e>
                          </m:acc>
                        </m:e>
                        <m:sub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𝜌</m:t>
                                    </m:r>
                                    <m: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𝑧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  <m: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4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Δ</m:t>
                                    </m:r>
                                    <m:sSup>
                                      <m:sSupPr>
                                        <m:ctrlP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GB" sz="14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Δ</m:t>
                                    </m:r>
                                    <m:sSup>
                                      <m:sSupPr>
                                        <m:ctrlP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4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atan</m:t>
                                    </m:r>
                                    <m:r>
                                      <a:rPr lang="en-GB" sz="14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GB" sz="14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GB" sz="1400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Δ</m:t>
                                        </m:r>
                                        <m: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14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  <m:r>
                                      <a:rPr lang="en-GB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,1 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sz="1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4.9406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0.8435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1" indent="0">
                  <a:lnSpc>
                    <a:spcPct val="150000"/>
                  </a:lnSpc>
                  <a:buNone/>
                </a:pPr>
                <a:endParaRPr lang="en-GB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1" indent="0">
                  <a:lnSpc>
                    <a:spcPct val="150000"/>
                  </a:lnSpc>
                  <a:buNone/>
                </a:pPr>
                <a:r>
                  <a:rPr lang="en-GB" sz="1600" dirty="0"/>
                  <a:t>Linearise the observation model</a:t>
                </a:r>
              </a:p>
              <a:p>
                <a:pPr marL="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𝐆</m:t>
                          </m:r>
                        </m:e>
                        <m:sub>
                          <m:r>
                            <a:rPr lang="en-GB" sz="1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4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𝛁</m:t>
                          </m:r>
                        </m:e>
                        <m:sub>
                          <m:sSub>
                            <m:sSubPr>
                              <m:ctrlPr>
                                <a:rPr lang="en-GB" sz="14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𝐬</m:t>
                              </m:r>
                            </m:e>
                            <m:sub>
                              <m:r>
                                <a:rPr lang="en-GB" sz="14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r>
                        <a:rPr lang="en-GB" sz="14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sz="14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𝐠</m:t>
                      </m:r>
                      <m:d>
                        <m:dPr>
                          <m:ctrlPr>
                            <a:rPr lang="en-GB" sz="1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𝒎</m:t>
                          </m:r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4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GB" sz="14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GB" sz="1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sSub>
                            <m:sSubPr>
                              <m:ctrlP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𝐬</m:t>
                              </m:r>
                            </m:e>
                            <m:sub>
                              <m:r>
                                <a:rPr lang="en-GB" sz="14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sz="14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𝝁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𝐆</m:t>
                          </m:r>
                        </m:e>
                        <m:sub>
                          <m: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2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GB" sz="12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GB" sz="12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Δ</m:t>
                                    </m:r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GB" sz="12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GB" sz="12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Δ</m:t>
                                    </m:r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GB" sz="12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</m:rad>
                                  </m:den>
                                </m:f>
                              </m:e>
                              <m:e>
                                <m:r>
                                  <a:rPr lang="en-GB" sz="12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GB" sz="12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Δ</m:t>
                                    </m:r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GB" sz="1200" b="1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GB" sz="12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Δ</m:t>
                                    </m:r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GB" sz="12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sz="12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2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2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sz="12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0.5870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sz="12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0.8096</m:t>
                                </m:r>
                              </m:e>
                              <m:e>
                                <m:r>
                                  <a:rPr lang="en-GB" sz="12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2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0.1639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sz="12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0.1188</m:t>
                                </m:r>
                              </m:e>
                              <m:e>
                                <m:r>
                                  <a:rPr lang="en-GB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sz="12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400" b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1" indent="0">
                  <a:lnSpc>
                    <a:spcPct val="120000"/>
                  </a:lnSpc>
                  <a:buNone/>
                </a:pPr>
                <a:endParaRPr lang="en-GB" sz="4800" b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1" indent="0">
                  <a:lnSpc>
                    <a:spcPct val="120000"/>
                  </a:lnSpc>
                  <a:buNone/>
                </a:pPr>
                <a:endParaRPr lang="en-GB" sz="4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57D5CEF-A04B-53E0-7FE4-BA9424D3EB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446302"/>
                <a:ext cx="6270171" cy="5290959"/>
              </a:xfrm>
              <a:blipFill>
                <a:blip r:embed="rId3"/>
                <a:stretch>
                  <a:fillRect l="-4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2272FDC2-05E9-47D6-3CC9-9FF70D5807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9941456"/>
                  </p:ext>
                </p:extLst>
              </p:nvPr>
            </p:nvGraphicFramePr>
            <p:xfrm>
              <a:off x="6487460" y="1719962"/>
              <a:ext cx="5704540" cy="474363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7045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5023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b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Algorithm 1 </a:t>
                          </a:r>
                          <a:r>
                            <a:rPr lang="en-GB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EKF Localisation with known data association</a:t>
                          </a:r>
                          <a:endParaRPr lang="en-GB" sz="14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93406">
                    <a:tc>
                      <a:txBody>
                        <a:bodyPr/>
                        <a:lstStyle/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GB" sz="1400" b="1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function</m:t>
                              </m:r>
                              <m:r>
                                <m:rPr>
                                  <m:nor/>
                                </m:rPr>
                                <a:rPr lang="en-GB" sz="14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sz="14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EKF</m:t>
                              </m:r>
                              <m:r>
                                <m:rPr>
                                  <m:nor/>
                                </m:rPr>
                                <a:rPr lang="en-GB" sz="1400" i="1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GB" sz="14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Localisation</m:t>
                              </m:r>
                              <m:r>
                                <m:rPr>
                                  <m:nor/>
                                </m:rPr>
                                <a:rPr lang="en-GB" sz="14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GB" sz="1400" i="1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M</m:t>
                              </m:r>
                              <m:r>
                                <m:rPr>
                                  <m:nor/>
                                </m:rPr>
                                <a:rPr lang="en-GB" sz="14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GB" sz="14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GB" sz="14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𝐳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𝒊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,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</m:t>
                              </m:r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𝐡</m:t>
                              </m:r>
                              <m:d>
                                <m:d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−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𝐮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𝐇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𝐬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−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𝐡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𝐬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|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𝐬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−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−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𝚺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𝐇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𝟏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𝐇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𝐢𝐟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𝐳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𝒊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,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𝐜𝐨𝐫𝐫𝐞𝐬𝐩𝐨𝐧𝐝𝐬</m:t>
                              </m:r>
                              <m:r>
                                <a:rPr lang="en-GB" sz="1400" b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𝐭𝐨</m:t>
                              </m:r>
                              <m:r>
                                <a:rPr lang="en-GB" sz="1400" b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𝐥𝐚𝐧𝐝𝐦𝐚𝐫𝐤</m:t>
                              </m:r>
                              <m:r>
                                <a:rPr lang="en-GB" sz="1400" b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𝐦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∈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𝑴</m:t>
                              </m:r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𝐳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𝒊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,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𝐠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𝐦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</m:t>
                              </m:r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𝐆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𝐬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sz="1400" b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𝐠</m:t>
                              </m:r>
                              <m:d>
                                <m:d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𝐦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GB" sz="1400" b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𝐬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|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𝐬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/>
                                              <a:cs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4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𝝁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𝐙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𝐆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𝚺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𝐆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𝐑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𝐊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𝚺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𝐆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𝑻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𝐙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𝟏</m:t>
                                  </m:r>
                                </m:sup>
                              </m:sSubSup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𝐊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𝐳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𝒊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,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1400" b="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/>
                                              <a:cs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4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𝐳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𝒊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,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d>
                                <m:d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𝐈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𝐊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𝐆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𝚺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𝐫𝐞𝐭𝐮𝐫𝐧</m:t>
                              </m:r>
                              <m:r>
                                <a:rPr lang="en-GB" sz="1400" b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endParaRPr lang="en-GB" sz="105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2272FDC2-05E9-47D6-3CC9-9FF70D5807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9941456"/>
                  </p:ext>
                </p:extLst>
              </p:nvPr>
            </p:nvGraphicFramePr>
            <p:xfrm>
              <a:off x="6487460" y="1719962"/>
              <a:ext cx="5704540" cy="474363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7045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5023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b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Algorithm 1 </a:t>
                          </a:r>
                          <a:r>
                            <a:rPr lang="en-GB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EKF Localisation with known data association</a:t>
                          </a:r>
                          <a:endParaRPr lang="en-GB" sz="14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934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8183" r="-214" b="-1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E863132-A91C-6128-3978-F16D41752278}"/>
              </a:ext>
            </a:extLst>
          </p:cNvPr>
          <p:cNvSpPr/>
          <p:nvPr/>
        </p:nvSpPr>
        <p:spPr>
          <a:xfrm>
            <a:off x="6487460" y="3845251"/>
            <a:ext cx="2017059" cy="24653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E91A09-C419-357E-BD9B-D31C0E9F1418}"/>
              </a:ext>
            </a:extLst>
          </p:cNvPr>
          <p:cNvSpPr/>
          <p:nvPr/>
        </p:nvSpPr>
        <p:spPr>
          <a:xfrm>
            <a:off x="19050" y="1446302"/>
            <a:ext cx="6000750" cy="934948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696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81481E-6 L 3.75E-6 0.2085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0139 L 0.02422 0.04931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1" y="2523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.20856 L -0.00078 0.5321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618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3" grpId="3" animBg="1"/>
      <p:bldP spid="13" grpId="4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2272FDC2-05E9-47D6-3CC9-9FF70D58077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87460" y="1719962"/>
              <a:ext cx="5704540" cy="474363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7045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5023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b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Algorithm 1 </a:t>
                          </a:r>
                          <a:r>
                            <a:rPr lang="en-GB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EKF Localisation with known data association</a:t>
                          </a:r>
                          <a:endParaRPr lang="en-GB" sz="14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93406">
                    <a:tc>
                      <a:txBody>
                        <a:bodyPr/>
                        <a:lstStyle/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GB" sz="1400" b="1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function</m:t>
                              </m:r>
                              <m:r>
                                <m:rPr>
                                  <m:nor/>
                                </m:rPr>
                                <a:rPr lang="en-GB" sz="14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sz="14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EKF</m:t>
                              </m:r>
                              <m:r>
                                <m:rPr>
                                  <m:nor/>
                                </m:rPr>
                                <a:rPr lang="en-GB" sz="1400" i="1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GB" sz="14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Localisation</m:t>
                              </m:r>
                              <m:r>
                                <m:rPr>
                                  <m:nor/>
                                </m:rPr>
                                <a:rPr lang="en-GB" sz="14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GB" sz="1400" i="1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M</m:t>
                              </m:r>
                              <m:r>
                                <m:rPr>
                                  <m:nor/>
                                </m:rPr>
                                <a:rPr lang="en-GB" sz="14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GB" sz="14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GB" sz="14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𝐳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𝒊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,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</m:t>
                              </m:r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𝐡</m:t>
                              </m:r>
                              <m:d>
                                <m:d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−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𝐮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𝐇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𝐬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−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𝐡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𝐬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|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𝐬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−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−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𝚺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𝐇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𝟏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𝐇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𝐢𝐟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𝐳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𝒊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,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𝐜𝐨𝐫𝐫𝐞𝐬𝐩𝐨𝐧𝐝𝐬</m:t>
                              </m:r>
                              <m:r>
                                <a:rPr lang="en-GB" sz="1400" b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𝐭𝐨</m:t>
                              </m:r>
                              <m:r>
                                <a:rPr lang="en-GB" sz="1400" b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𝐥𝐚𝐧𝐝𝐦𝐚𝐫𝐤</m:t>
                              </m:r>
                              <m:r>
                                <a:rPr lang="en-GB" sz="1400" b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𝐦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∈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𝑴</m:t>
                              </m:r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𝐳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𝒊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,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𝐠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𝐦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</m:t>
                              </m:r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𝐆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𝐬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sz="1400" b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𝐠</m:t>
                              </m:r>
                              <m:d>
                                <m:d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𝐦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GB" sz="1400" b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𝐬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|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𝐬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/>
                                              <a:cs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4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𝝁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𝐙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𝐆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𝚺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𝐆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𝐑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𝐊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𝚺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𝐆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𝑻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𝐙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𝟏</m:t>
                                  </m:r>
                                </m:sup>
                              </m:sSubSup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𝐊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𝐳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𝒊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,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1400" b="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/>
                                              <a:cs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4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𝐳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𝒊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,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d>
                                <m:d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𝐈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𝐊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𝐆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𝚺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𝐫𝐞𝐭𝐮𝐫𝐧</m:t>
                              </m:r>
                              <m:r>
                                <a:rPr lang="en-GB" sz="1400" b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endParaRPr lang="en-GB" sz="105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2272FDC2-05E9-47D6-3CC9-9FF70D58077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87460" y="1719962"/>
              <a:ext cx="5704540" cy="474363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7045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5023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b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Algorithm 1 </a:t>
                          </a:r>
                          <a:r>
                            <a:rPr lang="en-GB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EKF Localisation with known data association</a:t>
                          </a:r>
                          <a:endParaRPr lang="en-GB" sz="14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934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8183" r="-214" b="-1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F260B311-FFF6-1D3F-AC4B-11095736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Iteration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57D5CEF-A04B-53E0-7FE4-BA9424D3EB5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-174171" y="1446302"/>
                <a:ext cx="6270171" cy="5290959"/>
              </a:xfrm>
            </p:spPr>
            <p:txBody>
              <a:bodyPr>
                <a:normAutofit lnSpcReduction="10000"/>
              </a:bodyPr>
              <a:lstStyle/>
              <a:p>
                <a:pPr marL="457200" lvl="1" indent="0">
                  <a:buNone/>
                </a:pPr>
                <a:r>
                  <a:rPr lang="en-GB" sz="1400" dirty="0"/>
                  <a:t>Using the linearised model compute the measurement uncertainty propagation</a:t>
                </a:r>
              </a:p>
              <a:p>
                <a:pPr marL="457200" lvl="1" indent="0">
                  <a:buNone/>
                </a:pPr>
                <a:endParaRPr lang="en-GB" sz="1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1" i="1">
                              <a:latin typeface="Cambria Math" panose="02040503050406030204" pitchFamily="18" charset="0"/>
                            </a:rPr>
                            <m:t>𝐙</m:t>
                          </m:r>
                        </m:e>
                        <m:sub>
                          <m:r>
                            <a:rPr lang="en-GB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1" i="1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  <m:sub>
                          <m:r>
                            <a:rPr lang="en-GB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1400" b="1" i="1">
                          <a:latin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b="1" i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</m:acc>
                        </m:e>
                        <m:sub>
                          <m:r>
                            <a:rPr lang="en-GB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1400" i="1">
                          <a:latin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b="1" i="1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  <m:sub>
                          <m:r>
                            <a:rPr lang="en-GB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GB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r>
                        <a:rPr lang="en-GB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GB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  <a:p>
                <a:pPr marL="457200" lvl="1" indent="0">
                  <a:buNone/>
                </a:pPr>
                <a:br>
                  <a:rPr lang="en-GB" sz="1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1" i="1">
                              <a:latin typeface="Cambria Math" panose="02040503050406030204" pitchFamily="18" charset="0"/>
                            </a:rPr>
                            <m:t>𝐙</m:t>
                          </m:r>
                        </m:e>
                        <m:sub>
                          <m:r>
                            <a:rPr lang="en-GB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400">
                                    <a:latin typeface="Cambria Math" panose="02040503050406030204" pitchFamily="18" charset="0"/>
                                  </a:rPr>
                                  <m:t>0.5870</m:t>
                                </m:r>
                              </m:e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400">
                                    <a:latin typeface="Cambria Math" panose="02040503050406030204" pitchFamily="18" charset="0"/>
                                  </a:rPr>
                                  <m:t>0.8096</m:t>
                                </m:r>
                              </m:e>
                              <m:e>
                                <m:r>
                                  <a:rPr lang="en-GB" sz="14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>
                                    <a:latin typeface="Cambria Math" panose="02040503050406030204" pitchFamily="18" charset="0"/>
                                  </a:rPr>
                                  <m:t>0.1639</m:t>
                                </m:r>
                              </m:e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400">
                                    <a:latin typeface="Cambria Math" panose="02040503050406030204" pitchFamily="18" charset="0"/>
                                  </a:rPr>
                                  <m:t>0.1188</m:t>
                                </m:r>
                              </m:e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400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e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e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e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e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400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400">
                                    <a:latin typeface="Cambria Math" panose="02040503050406030204" pitchFamily="18" charset="0"/>
                                  </a:rPr>
                                  <m:t>0.5870</m:t>
                                </m:r>
                              </m:e>
                              <m:e>
                                <m:r>
                                  <a:rPr lang="en-GB" sz="1400">
                                    <a:latin typeface="Cambria Math" panose="02040503050406030204" pitchFamily="18" charset="0"/>
                                  </a:rPr>
                                  <m:t>0.1639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400">
                                    <a:latin typeface="Cambria Math" panose="02040503050406030204" pitchFamily="18" charset="0"/>
                                  </a:rPr>
                                  <m:t>0.8096</m:t>
                                </m:r>
                              </m:e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400">
                                    <a:latin typeface="Cambria Math" panose="02040503050406030204" pitchFamily="18" charset="0"/>
                                  </a:rPr>
                                  <m:t>0.1188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0.02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400" dirty="0"/>
              </a:p>
              <a:p>
                <a:pPr marL="457200" lvl="1" indent="0">
                  <a:buNone/>
                </a:pPr>
                <a:br>
                  <a:rPr lang="en-GB" sz="1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1" i="1">
                              <a:latin typeface="Cambria Math" panose="02040503050406030204" pitchFamily="18" charset="0"/>
                            </a:rPr>
                            <m:t>𝐙</m:t>
                          </m:r>
                        </m:e>
                        <m:sub>
                          <m:r>
                            <a:rPr lang="en-GB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0.6095</m:t>
                                </m:r>
                              </m:e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0.0133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0.0133</m:t>
                                </m:r>
                              </m:e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0.2392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400" dirty="0"/>
              </a:p>
              <a:p>
                <a:pPr marL="457200" lvl="1" indent="0">
                  <a:buNone/>
                </a:pPr>
                <a:endParaRPr lang="en-GB" sz="1400" dirty="0"/>
              </a:p>
              <a:p>
                <a:pPr marL="457200" lvl="1" indent="0">
                  <a:buNone/>
                </a:pPr>
                <a:r>
                  <a:rPr lang="en-GB" sz="1400" dirty="0"/>
                  <a:t>Calculate </a:t>
                </a:r>
                <a:r>
                  <a:rPr lang="en-GB" sz="1400" dirty="0" err="1"/>
                  <a:t>Kalaman</a:t>
                </a:r>
                <a:r>
                  <a:rPr lang="en-GB" sz="1400" dirty="0"/>
                  <a:t> Gain</a:t>
                </a:r>
              </a:p>
              <a:p>
                <a:pPr marL="457200" lvl="1" indent="0">
                  <a:buNone/>
                </a:pPr>
                <a:endParaRPr lang="en-GB" sz="1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1" i="1">
                              <a:latin typeface="Cambria Math" panose="02040503050406030204" pitchFamily="18" charset="0"/>
                            </a:rPr>
                            <m:t>𝐊</m:t>
                          </m:r>
                        </m:e>
                        <m:sub>
                          <m:r>
                            <a:rPr lang="en-GB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1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1400" b="1" i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</m:acc>
                        </m:e>
                        <m:sub>
                          <m:r>
                            <a:rPr lang="en-GB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Sup>
                        <m:sSubSup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b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400" b="1" i="1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  <m:sub>
                          <m:r>
                            <a:rPr lang="en-GB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GB" sz="1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sSubSup>
                        <m:sSubSup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400" b="1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lang="en-GB" sz="1400" b="1" i="1">
                              <a:latin typeface="Cambria Math" panose="02040503050406030204" pitchFamily="18" charset="0"/>
                            </a:rPr>
                            <m:t>𝐙</m:t>
                          </m:r>
                        </m:e>
                        <m:sub>
                          <m:r>
                            <a:rPr lang="en-GB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GB" sz="1400" dirty="0"/>
              </a:p>
              <a:p>
                <a:pPr marL="457200" lvl="1" indent="0">
                  <a:buNone/>
                </a:pPr>
                <a:br>
                  <a:rPr lang="en-GB" sz="1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1" i="1">
                              <a:latin typeface="Cambria Math" panose="02040503050406030204" pitchFamily="18" charset="0"/>
                            </a:rPr>
                            <m:t>𝐊</m:t>
                          </m:r>
                        </m:e>
                        <m:sub>
                          <m:r>
                            <a:rPr lang="en-GB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e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e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e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0.01</m:t>
                                </m:r>
                              </m:e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400" b="1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400">
                                    <a:latin typeface="Cambria Math" panose="02040503050406030204" pitchFamily="18" charset="0"/>
                                  </a:rPr>
                                  <m:t>0.5870</m:t>
                                </m:r>
                              </m:e>
                              <m:e>
                                <m:r>
                                  <a:rPr lang="en-GB" sz="1400">
                                    <a:latin typeface="Cambria Math" panose="02040503050406030204" pitchFamily="18" charset="0"/>
                                  </a:rPr>
                                  <m:t>0.1639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400">
                                    <a:latin typeface="Cambria Math" panose="02040503050406030204" pitchFamily="18" charset="0"/>
                                  </a:rPr>
                                  <m:t>0.8096</m:t>
                                </m:r>
                              </m:e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400">
                                    <a:latin typeface="Cambria Math" panose="02040503050406030204" pitchFamily="18" charset="0"/>
                                  </a:rPr>
                                  <m:t>0.1188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400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1.6427</m:t>
                                </m:r>
                              </m:e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−0.0916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−0.0916</m:t>
                                </m:r>
                              </m:e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4.1858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400" dirty="0"/>
              </a:p>
              <a:p>
                <a:pPr marL="457200" lvl="1" indent="0">
                  <a:buNone/>
                </a:pPr>
                <a:br>
                  <a:rPr lang="en-GB" sz="1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1" i="1">
                              <a:latin typeface="Cambria Math" panose="02040503050406030204" pitchFamily="18" charset="0"/>
                            </a:rPr>
                            <m:t>𝐊</m:t>
                          </m:r>
                        </m:e>
                        <m:sub>
                          <m:r>
                            <a:rPr lang="en-GB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14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−0.5019</m:t>
                                </m:r>
                              </m:e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0.3238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−0.6684</m:t>
                                </m:r>
                              </m:e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−0.2460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−0.0047</m:t>
                                </m:r>
                              </m:e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−0.8340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400" dirty="0"/>
              </a:p>
              <a:p>
                <a:pPr marL="0" lvl="1" indent="0">
                  <a:lnSpc>
                    <a:spcPct val="150000"/>
                  </a:lnSpc>
                  <a:buNone/>
                </a:pPr>
                <a:endParaRPr lang="en-GB" sz="1400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1" indent="0">
                  <a:lnSpc>
                    <a:spcPct val="120000"/>
                  </a:lnSpc>
                  <a:buNone/>
                </a:pPr>
                <a:endParaRPr lang="en-GB" sz="4800" b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1" indent="0">
                  <a:lnSpc>
                    <a:spcPct val="120000"/>
                  </a:lnSpc>
                  <a:buNone/>
                </a:pPr>
                <a:endParaRPr lang="en-GB" sz="4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57D5CEF-A04B-53E0-7FE4-BA9424D3EB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-174171" y="1446302"/>
                <a:ext cx="6270171" cy="5290959"/>
              </a:xfrm>
              <a:blipFill>
                <a:blip r:embed="rId3"/>
                <a:stretch>
                  <a:fillRect t="-9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E863132-A91C-6128-3978-F16D41752278}"/>
              </a:ext>
            </a:extLst>
          </p:cNvPr>
          <p:cNvSpPr/>
          <p:nvPr/>
        </p:nvSpPr>
        <p:spPr>
          <a:xfrm>
            <a:off x="6487460" y="4521526"/>
            <a:ext cx="2017059" cy="24653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E91A09-C419-357E-BD9B-D31C0E9F1418}"/>
              </a:ext>
            </a:extLst>
          </p:cNvPr>
          <p:cNvSpPr/>
          <p:nvPr/>
        </p:nvSpPr>
        <p:spPr>
          <a:xfrm>
            <a:off x="19050" y="1446302"/>
            <a:ext cx="6000750" cy="2573248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BB5A98F-CFD8-B5BB-30E2-3460CEC0A5CD}"/>
              </a:ext>
            </a:extLst>
          </p:cNvPr>
          <p:cNvGrpSpPr/>
          <p:nvPr/>
        </p:nvGrpSpPr>
        <p:grpSpPr>
          <a:xfrm>
            <a:off x="6898456" y="2013308"/>
            <a:ext cx="5185594" cy="4156947"/>
            <a:chOff x="3305225" y="1752443"/>
            <a:chExt cx="6061347" cy="485898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2472220-4423-9424-29FB-1E279B05535C}"/>
                </a:ext>
              </a:extLst>
            </p:cNvPr>
            <p:cNvSpPr/>
            <p:nvPr/>
          </p:nvSpPr>
          <p:spPr>
            <a:xfrm rot="20558261">
              <a:off x="7484575" y="2738441"/>
              <a:ext cx="576456" cy="32024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DE0203E-CF98-3FF6-36BE-3E4F88730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05225" y="1752443"/>
              <a:ext cx="6061347" cy="48589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7822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185 L -0.00183 0.37338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1875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0139 L -0.00078 0.04792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8" grpId="1" build="p"/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3" grpId="0" animBg="1"/>
      <p:bldP spid="13" grpId="1" animBg="1"/>
      <p:bldP spid="13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2272FDC2-05E9-47D6-3CC9-9FF70D58077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87460" y="1719962"/>
              <a:ext cx="5704540" cy="474363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7045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5023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b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Algorithm 1 </a:t>
                          </a:r>
                          <a:r>
                            <a:rPr lang="en-GB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EKF Localisation with known data association</a:t>
                          </a:r>
                          <a:endParaRPr lang="en-GB" sz="14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93406">
                    <a:tc>
                      <a:txBody>
                        <a:bodyPr/>
                        <a:lstStyle/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GB" sz="1400" b="1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function</m:t>
                              </m:r>
                              <m:r>
                                <m:rPr>
                                  <m:nor/>
                                </m:rPr>
                                <a:rPr lang="en-GB" sz="14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sz="14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EKF</m:t>
                              </m:r>
                              <m:r>
                                <m:rPr>
                                  <m:nor/>
                                </m:rPr>
                                <a:rPr lang="en-GB" sz="1400" i="1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GB" sz="14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Localisation</m:t>
                              </m:r>
                              <m:r>
                                <m:rPr>
                                  <m:nor/>
                                </m:rPr>
                                <a:rPr lang="en-GB" sz="14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GB" sz="1400" i="1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M</m:t>
                              </m:r>
                              <m:r>
                                <m:rPr>
                                  <m:nor/>
                                </m:rPr>
                                <a:rPr lang="en-GB" sz="14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GB" sz="14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GB" sz="1400">
                                  <a:effectLst/>
                                  <a:latin typeface="Times New Roman"/>
                                  <a:ea typeface="Times New Roman"/>
                                  <a:cs typeface="Times New Roman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𝐳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𝒊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,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</m:t>
                              </m:r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𝐡</m:t>
                              </m:r>
                              <m:d>
                                <m:d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−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𝐮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𝐇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𝐬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−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𝐡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𝐬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|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𝐬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−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−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𝚺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𝐇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𝟏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𝐇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𝐐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𝐢𝐟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𝐳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𝒊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,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𝐜𝐨𝐫𝐫𝐞𝐬𝐩𝐨𝐧𝐝𝐬</m:t>
                              </m:r>
                              <m:r>
                                <a:rPr lang="en-GB" sz="1400" b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𝐭𝐨</m:t>
                              </m:r>
                              <m:r>
                                <a:rPr lang="en-GB" sz="1400" b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𝐥𝐚𝐧𝐝𝐦𝐚𝐫𝐤</m:t>
                              </m:r>
                              <m:r>
                                <a:rPr lang="en-GB" sz="1400" b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𝐦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∈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𝑴</m:t>
                              </m:r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𝐳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𝒊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,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𝐠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𝐦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)</m:t>
                              </m:r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𝐆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𝐬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GB" sz="1400" b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𝐠</m:t>
                              </m:r>
                              <m:d>
                                <m:d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𝐦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GB" sz="1400" b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𝐬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|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𝐬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/>
                                              <a:cs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4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𝝁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𝐙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𝐆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𝚺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𝐆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𝐑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𝐊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𝚺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𝐆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𝑻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𝐙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  <m:sup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𝟏</m:t>
                                  </m:r>
                                </m:sup>
                              </m:sSubSup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𝝁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𝐊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𝐳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𝒊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,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GB" sz="1400" b="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/>
                                              <a:cs typeface="Times New Roman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sz="1400" b="1" i="1">
                                              <a:effectLst/>
                                              <a:latin typeface="Cambria Math"/>
                                              <a:ea typeface="Times New Roman"/>
                                              <a:cs typeface="Times New Roman"/>
                                            </a:rPr>
                                            <m:t>𝐳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𝒊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,</m:t>
                                      </m:r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←</m:t>
                              </m:r>
                              <m:d>
                                <m:d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𝐈</m:t>
                                  </m:r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𝐊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GB" sz="1400" b="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𝐆</m:t>
                                      </m:r>
                                    </m:e>
                                    <m:sub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GB" sz="1400" i="1"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  <a:cs typeface="Times New Roman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1400" b="1" i="1">
                                          <a:effectLst/>
                                          <a:latin typeface="Cambria Math"/>
                                          <a:ea typeface="Times New Roman"/>
                                          <a:cs typeface="Times New Roman"/>
                                        </a:rPr>
                                        <m:t>𝚺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endParaRPr lang="en-GB" sz="12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  <a:p>
                          <a:pPr marL="342900" lvl="0" indent="-3429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𝐫𝐞𝐭𝐮𝐫𝐧</m:t>
                              </m:r>
                              <m:r>
                                <a:rPr lang="en-GB" sz="1400" b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140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GB" sz="1400" b="1" i="1">
                                  <a:effectLst/>
                                  <a:latin typeface="Cambria Math"/>
                                  <a:ea typeface="Times New Roman"/>
                                  <a:cs typeface="Times New Roman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400" b="0" i="1"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  <a:cs typeface="Times New Roman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𝚺</m:t>
                                  </m:r>
                                </m:e>
                                <m:sub>
                                  <m:r>
                                    <a:rPr lang="en-GB" sz="1400" b="1" i="1">
                                      <a:effectLst/>
                                      <a:latin typeface="Cambria Math"/>
                                      <a:ea typeface="Times New Roman"/>
                                      <a:cs typeface="Times New Roman"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endParaRPr lang="en-GB" sz="105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2272FDC2-05E9-47D6-3CC9-9FF70D58077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487460" y="1719962"/>
              <a:ext cx="5704540" cy="4743639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57045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50233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GB" sz="1600" b="1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Algorithm 1 </a:t>
                          </a:r>
                          <a:r>
                            <a:rPr lang="en-GB" sz="1600" dirty="0">
                              <a:effectLst/>
                              <a:latin typeface="Times New Roman"/>
                              <a:ea typeface="Times New Roman"/>
                              <a:cs typeface="Times New Roman"/>
                            </a:rPr>
                            <a:t>EKF Localisation with known data association</a:t>
                          </a:r>
                          <a:endParaRPr lang="en-GB" sz="1400" dirty="0">
                            <a:effectLst/>
                            <a:latin typeface="Times New Roman"/>
                            <a:ea typeface="Times New Roman"/>
                            <a:cs typeface="Times New Roman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934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8183" r="-214" b="-1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F260B311-FFF6-1D3F-AC4B-11095736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Iteration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57D5CEF-A04B-53E0-7FE4-BA9424D3EB5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-174171" y="1172642"/>
                <a:ext cx="6270171" cy="5290959"/>
              </a:xfrm>
            </p:spPr>
            <p:txBody>
              <a:bodyPr>
                <a:normAutofit fontScale="25000" lnSpcReduction="20000"/>
              </a:bodyPr>
              <a:lstStyle/>
              <a:p>
                <a:pPr marL="457200" lvl="1" indent="0">
                  <a:lnSpc>
                    <a:spcPct val="200000"/>
                  </a:lnSpc>
                  <a:buNone/>
                </a:pPr>
                <a:r>
                  <a:rPr lang="en-GB" sz="5600" dirty="0"/>
                  <a:t>Calculate position of the robot using the real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5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5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𝒛</m:t>
                        </m:r>
                      </m:e>
                      <m:sub>
                        <m:r>
                          <a:rPr lang="en-GB" sz="54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en-GB" sz="5400" dirty="0"/>
                  <a:t> </a:t>
                </a:r>
                <a:endParaRPr lang="en-GB" sz="5600" dirty="0"/>
              </a:p>
              <a:p>
                <a:pPr marL="457200" lvl="1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4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GB" sz="4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4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sz="4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4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</m:acc>
                        </m:e>
                        <m:sub>
                          <m:r>
                            <a:rPr lang="en-GB" sz="4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4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4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4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𝐊</m:t>
                          </m:r>
                        </m:e>
                        <m:sub>
                          <m:r>
                            <a:rPr lang="en-GB" sz="4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GB" sz="4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4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𝐳</m:t>
                              </m:r>
                            </m:e>
                            <m:sub>
                              <m:r>
                                <a:rPr lang="en-GB" sz="4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4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4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GB" sz="4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4800" b="1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𝐳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sz="4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4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4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GB" sz="4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4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4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4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4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en-GB" sz="4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sz="4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0.1</m:t>
                              </m:r>
                            </m:e>
                          </m:eqArr>
                        </m:e>
                      </m:d>
                      <m:r>
                        <a:rPr lang="en-GB" sz="48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4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4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−0.5019</m:t>
                                </m:r>
                              </m:e>
                              <m:e>
                                <m:r>
                                  <a:rPr lang="en-GB" sz="4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0.3238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−0.6684</m:t>
                                </m:r>
                              </m:e>
                              <m:e>
                                <m:r>
                                  <a:rPr lang="en-GB" sz="4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−0.2460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−0.0047</m:t>
                                </m:r>
                              </m:e>
                              <m:e>
                                <m:r>
                                  <a:rPr lang="en-GB" sz="4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−0.8340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4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en-GB" sz="4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4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4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4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4.87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4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0.8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GB" sz="4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sz="4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4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4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4.9406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4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0.8435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4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4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GB" sz="4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4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4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4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4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0.1214</m:t>
                              </m:r>
                            </m:e>
                            <m:e>
                              <m:r>
                                <a:rPr lang="en-GB" sz="4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0.0579</m:t>
                              </m:r>
                            </m:e>
                            <m:e>
                              <m:r>
                                <a:rPr lang="en-GB" sz="4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0.1366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4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200000"/>
                  </a:lnSpc>
                  <a:spcAft>
                    <a:spcPts val="1000"/>
                  </a:spcAft>
                  <a:buNone/>
                </a:pPr>
                <a:r>
                  <a:rPr lang="en-GB" sz="5600" dirty="0"/>
                  <a:t>Calculate covariance</a:t>
                </a:r>
              </a:p>
              <a:p>
                <a:pPr marL="457200" lvl="1" indent="0">
                  <a:lnSpc>
                    <a:spcPct val="200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4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4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GB" sz="4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48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4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4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𝐈</m:t>
                          </m:r>
                          <m:r>
                            <a:rPr lang="en-GB" sz="4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4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𝐊</m:t>
                              </m:r>
                            </m:e>
                            <m:sub>
                              <m:r>
                                <a:rPr lang="en-GB" sz="4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sz="4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GB" sz="4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4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𝐆</m:t>
                              </m:r>
                            </m:e>
                            <m:sub>
                              <m:r>
                                <a:rPr lang="en-GB" sz="4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GB" sz="4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4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acc>
                            <m:accPr>
                              <m:chr m:val="̂"/>
                              <m:ctrlPr>
                                <a:rPr lang="en-GB" sz="4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48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𝚺</m:t>
                              </m:r>
                            </m:e>
                          </m:acc>
                        </m:e>
                        <m:sub>
                          <m:r>
                            <a:rPr lang="en-GB" sz="4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48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4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4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GB" sz="4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44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4400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44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4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4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GB" sz="4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sz="4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4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sz="4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GB" sz="4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4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sz="4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sz="4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GB" sz="4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sz="4400" b="1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4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4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−0.5019</m:t>
                                    </m:r>
                                  </m:e>
                                  <m:e>
                                    <m:r>
                                      <a:rPr lang="en-GB" sz="4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0.3238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4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−0.6684</m:t>
                                    </m:r>
                                  </m:e>
                                  <m:e>
                                    <m:r>
                                      <a:rPr lang="en-GB" sz="4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−0.2460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44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−0.0047</m:t>
                                    </m:r>
                                  </m:e>
                                  <m:e>
                                    <m:r>
                                      <a:rPr lang="en-GB" sz="4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−0.8340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GB" sz="4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sz="4400" b="1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4400" b="1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4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44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0.5870</m:t>
                                    </m:r>
                                  </m:e>
                                  <m:e>
                                    <m:r>
                                      <a:rPr lang="en-GB" sz="4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44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0.8096</m:t>
                                    </m:r>
                                  </m:e>
                                  <m:e>
                                    <m:r>
                                      <a:rPr lang="en-GB" sz="44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44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0.1639</m:t>
                                    </m:r>
                                  </m:e>
                                  <m:e>
                                    <m:r>
                                      <a:rPr lang="en-GB" sz="4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44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0.1188</m:t>
                                    </m:r>
                                  </m:e>
                                  <m:e>
                                    <m:r>
                                      <a:rPr lang="en-GB" sz="4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GB" sz="44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GB" sz="44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44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4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GB" sz="4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0.01</m:t>
                                </m:r>
                              </m:e>
                              <m:e>
                                <m:r>
                                  <a:rPr lang="en-GB" sz="4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0.01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0.01</m:t>
                                </m:r>
                              </m:e>
                              <m:e>
                                <m:r>
                                  <a:rPr lang="en-GB" sz="4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GB" sz="4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0.01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0.01</m:t>
                                </m:r>
                              </m:e>
                              <m:e>
                                <m:r>
                                  <a:rPr lang="en-GB" sz="4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0.01</m:t>
                                </m:r>
                              </m:e>
                              <m:e>
                                <m:r>
                                  <a:rPr lang="en-GB" sz="4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4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4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GB" sz="48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m:rPr>
                          <m:aln/>
                        </m:rPr>
                        <a:rPr lang="en-GB" sz="4800" b="1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4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4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4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0.3257</m:t>
                                </m:r>
                              </m:e>
                              <m:e>
                                <m:r>
                                  <a:rPr lang="en-GB" sz="4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−0.1742</m:t>
                                </m:r>
                              </m:e>
                              <m:e>
                                <m:r>
                                  <a:rPr lang="en-GB" sz="4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0.0676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−0.1742</m:t>
                                </m:r>
                              </m:e>
                              <m:e>
                                <m:r>
                                  <a:rPr lang="en-GB" sz="4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0.2088</m:t>
                                </m:r>
                              </m:e>
                              <m:e>
                                <m:r>
                                  <a:rPr lang="en-GB" sz="4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−0.0484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4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0.0676</m:t>
                                </m:r>
                              </m:e>
                              <m:e>
                                <m:r>
                                  <a:rPr lang="en-GB" sz="4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−0.0484</m:t>
                                </m:r>
                              </m:e>
                              <m:e>
                                <m:r>
                                  <a:rPr lang="en-GB" sz="4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0.0335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9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GB" sz="1400" dirty="0"/>
              </a:p>
              <a:p>
                <a:pPr marL="0" lvl="1" indent="0">
                  <a:lnSpc>
                    <a:spcPct val="150000"/>
                  </a:lnSpc>
                  <a:buNone/>
                </a:pPr>
                <a:endParaRPr lang="en-GB" sz="1400" i="1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1" indent="0">
                  <a:lnSpc>
                    <a:spcPct val="120000"/>
                  </a:lnSpc>
                  <a:buNone/>
                </a:pPr>
                <a:endParaRPr lang="en-GB" sz="4800" b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1" indent="0">
                  <a:lnSpc>
                    <a:spcPct val="120000"/>
                  </a:lnSpc>
                  <a:buNone/>
                </a:pPr>
                <a:endParaRPr lang="en-GB" sz="4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57D5CEF-A04B-53E0-7FE4-BA9424D3EB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-174171" y="1172642"/>
                <a:ext cx="6270171" cy="5290959"/>
              </a:xfr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E863132-A91C-6128-3978-F16D41752278}"/>
              </a:ext>
            </a:extLst>
          </p:cNvPr>
          <p:cNvSpPr/>
          <p:nvPr/>
        </p:nvSpPr>
        <p:spPr>
          <a:xfrm>
            <a:off x="6487460" y="5207326"/>
            <a:ext cx="2453340" cy="27907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E91A09-C419-357E-BD9B-D31C0E9F1418}"/>
              </a:ext>
            </a:extLst>
          </p:cNvPr>
          <p:cNvSpPr/>
          <p:nvPr/>
        </p:nvSpPr>
        <p:spPr>
          <a:xfrm>
            <a:off x="19050" y="1446302"/>
            <a:ext cx="6000750" cy="2573248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FD2A51-FAD4-E078-8F67-EA6F65D5B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096" y="1998547"/>
            <a:ext cx="5228327" cy="41864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F61A2F-0CE0-7D2F-C94D-F1B41CA9EC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06373" y="1998547"/>
            <a:ext cx="5247829" cy="420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13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185 L -0.00078 0.39074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963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0.00139 L -0.00078 0.04792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-0.26536 0.08217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68" y="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8" grpId="1" uiExpand="1" build="p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</p:bldLst>
  </p:timing>
</p:sld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R2_Presentation_Master" id="{EB165CC2-8675-499F-9884-C7ACF92FC34D}" vid="{1180BA1F-845E-4705-BAFA-AE8DCB5491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MCR2_PowerPoint_Template</Template>
  <TotalTime>29</TotalTime>
  <Words>1389</Words>
  <Application>Microsoft Office PowerPoint</Application>
  <PresentationFormat>Widescreen</PresentationFormat>
  <Paragraphs>217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Consolas</vt:lpstr>
      <vt:lpstr>Nexa Bold</vt:lpstr>
      <vt:lpstr>Nexa Light</vt:lpstr>
      <vt:lpstr>Nexa-Bold</vt:lpstr>
      <vt:lpstr>Nexa-Book</vt:lpstr>
      <vt:lpstr>Nexa-Light</vt:lpstr>
      <vt:lpstr>Times New Roman</vt:lpstr>
      <vt:lpstr>MCR2 Theme</vt:lpstr>
      <vt:lpstr>Map Based Localisation</vt:lpstr>
      <vt:lpstr>Problem Statement</vt:lpstr>
      <vt:lpstr>Problem Statement</vt:lpstr>
      <vt:lpstr>Solution: Initial Conditions</vt:lpstr>
      <vt:lpstr>Solution: Iteration 1</vt:lpstr>
      <vt:lpstr>Solution: Iteration 1</vt:lpstr>
      <vt:lpstr>Solution: Iteration 1</vt:lpstr>
      <vt:lpstr>Solution: Iteration 1</vt:lpstr>
      <vt:lpstr>Solution: Iteration 1</vt:lpstr>
      <vt:lpstr>Solution: Iteration 2</vt:lpstr>
      <vt:lpstr>Solution: Iteration 2</vt:lpstr>
      <vt:lpstr>Solution: Iteration 2</vt:lpstr>
      <vt:lpstr>Solution: Iteration 2</vt:lpstr>
      <vt:lpstr>Solution: Iteration 2</vt:lpstr>
      <vt:lpstr>Solution: Iteration 2</vt:lpstr>
      <vt:lpstr>Solution: Iteration 3</vt:lpstr>
      <vt:lpstr>Solution: Iteration 3</vt:lpstr>
      <vt:lpstr>Solution: Iteration 3</vt:lpstr>
      <vt:lpstr>Solution: Iteration 2</vt:lpstr>
      <vt:lpstr>Solution: Iteration 2</vt:lpstr>
      <vt:lpstr>Solution: Iteration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Based Localisation</dc:title>
  <dc:creator>Mario Martinez</dc:creator>
  <cp:lastModifiedBy>Mario Martinez</cp:lastModifiedBy>
  <cp:revision>2</cp:revision>
  <dcterms:created xsi:type="dcterms:W3CDTF">2023-05-26T09:32:27Z</dcterms:created>
  <dcterms:modified xsi:type="dcterms:W3CDTF">2024-05-17T14:42:51Z</dcterms:modified>
</cp:coreProperties>
</file>