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3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8745-82BA-E9A7-93E8-8FAAE9897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Robot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5D38-99BA-29BF-E162-5F3FCC7EA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Mini challenge </a:t>
            </a:r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155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robot should spawn in the RVIZ world.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robot should be able to move around a central position.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If possible, move the wheels!.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7BFCC-13EB-D1FC-4923-4CBCCAB5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11" y="2029598"/>
            <a:ext cx="628737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Nexa-Bold" panose="01000000000000000000" pitchFamily="2" charset="0"/>
              </a:rPr>
              <a:t>Introduction</a:t>
            </a:r>
            <a:endParaRPr lang="en-GB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activity consists of modelling a differential drive robot in RVIZ.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robot must be modelled using ROS markers or URDF format.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robot must use the tf2 library of ROS.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D2831-D7ED-E944-83B3-ED4B5D6F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2" t="8873" r="29616" b="210"/>
          <a:stretch/>
        </p:blipFill>
        <p:spPr>
          <a:xfrm>
            <a:off x="7266123" y="2060294"/>
            <a:ext cx="4087677" cy="38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145AB58-4654-CC6C-450A-F662040E1614}"/>
              </a:ext>
            </a:extLst>
          </p:cNvPr>
          <p:cNvSpPr/>
          <p:nvPr/>
        </p:nvSpPr>
        <p:spPr>
          <a:xfrm>
            <a:off x="9775932" y="4044421"/>
            <a:ext cx="493059" cy="4930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1396605-544D-23AB-BD11-E098DE07579B}"/>
              </a:ext>
            </a:extLst>
          </p:cNvPr>
          <p:cNvSpPr/>
          <p:nvPr/>
        </p:nvSpPr>
        <p:spPr>
          <a:xfrm rot="5400000">
            <a:off x="8690733" y="3138300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Make a new package called “</a:t>
            </a:r>
            <a:r>
              <a:rPr lang="en-GB" sz="1600" dirty="0" err="1"/>
              <a:t>puzzlebot_sim</a:t>
            </a:r>
            <a:r>
              <a:rPr lang="en-GB" sz="1600" dirty="0"/>
              <a:t>”, with the following packages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std_msgs, sensor_msgs, geometry_msgs, ros2launch, tf2_ros_py, python3-numpy, python3-transforms3d, </a:t>
            </a:r>
            <a:r>
              <a:rPr lang="en-GB" sz="1200" dirty="0" err="1"/>
              <a:t>rclpy</a:t>
            </a:r>
            <a:r>
              <a:rPr lang="en-GB" sz="1200" dirty="0"/>
              <a:t>, robot_state_publisher, </a:t>
            </a:r>
            <a:r>
              <a:rPr lang="en-GB" sz="1200" dirty="0" err="1"/>
              <a:t>joint_state_publisher_gui</a:t>
            </a:r>
            <a:endParaRPr lang="en-GB" sz="1200" dirty="0"/>
          </a:p>
          <a:p>
            <a:pPr>
              <a:lnSpc>
                <a:spcPct val="150000"/>
              </a:lnSpc>
            </a:pPr>
            <a:r>
              <a:rPr lang="en-GB" sz="1600" dirty="0"/>
              <a:t>Use transformations and different markers (with meshes) or a URDF description file to build a simple mobile robot (differential drive).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The robot must contain a chassis, two wheels and a caster ball.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The student can use some basic shapes to test the robot and then replace them with the provided .</a:t>
            </a:r>
            <a:r>
              <a:rPr lang="en-GB" sz="1200" dirty="0" err="1"/>
              <a:t>stl</a:t>
            </a:r>
            <a:r>
              <a:rPr lang="en-GB" sz="1200" dirty="0"/>
              <a:t> files.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7BA214A-C123-DF99-73C6-326F629F7558}"/>
              </a:ext>
            </a:extLst>
          </p:cNvPr>
          <p:cNvSpPr/>
          <p:nvPr/>
        </p:nvSpPr>
        <p:spPr>
          <a:xfrm>
            <a:off x="9146241" y="2483224"/>
            <a:ext cx="2207559" cy="1712288"/>
          </a:xfrm>
          <a:prstGeom prst="cube">
            <a:avLst>
              <a:gd name="adj" fmla="val 34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81CB81B4-4178-6CAC-B4E1-E9E2BE0D874E}"/>
              </a:ext>
            </a:extLst>
          </p:cNvPr>
          <p:cNvSpPr/>
          <p:nvPr/>
        </p:nvSpPr>
        <p:spPr>
          <a:xfrm rot="5400000">
            <a:off x="10658332" y="3138301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1D5F84C-0572-6F7C-0C18-6ED0B6568174}"/>
              </a:ext>
            </a:extLst>
          </p:cNvPr>
          <p:cNvSpPr/>
          <p:nvPr/>
        </p:nvSpPr>
        <p:spPr>
          <a:xfrm rot="5400000">
            <a:off x="5486465" y="3336854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52CFE157-4AA3-F366-A132-4A6319312163}"/>
              </a:ext>
            </a:extLst>
          </p:cNvPr>
          <p:cNvSpPr/>
          <p:nvPr/>
        </p:nvSpPr>
        <p:spPr>
          <a:xfrm>
            <a:off x="6217922" y="2483224"/>
            <a:ext cx="2207559" cy="1712288"/>
          </a:xfrm>
          <a:prstGeom prst="cube">
            <a:avLst>
              <a:gd name="adj" fmla="val 34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6D983890-110F-4E9C-D3AF-F683D4C69BEB}"/>
              </a:ext>
            </a:extLst>
          </p:cNvPr>
          <p:cNvSpPr/>
          <p:nvPr/>
        </p:nvSpPr>
        <p:spPr>
          <a:xfrm rot="5400000">
            <a:off x="7454064" y="3336855"/>
            <a:ext cx="1625795" cy="775448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670F2-F427-B0B1-551F-0515CF863FF0}"/>
              </a:ext>
            </a:extLst>
          </p:cNvPr>
          <p:cNvSpPr txBox="1"/>
          <p:nvPr/>
        </p:nvSpPr>
        <p:spPr>
          <a:xfrm>
            <a:off x="6645431" y="4537476"/>
            <a:ext cx="1305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Front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A79E80-0CBB-BAF2-24BC-9D2E7ABB0E85}"/>
              </a:ext>
            </a:extLst>
          </p:cNvPr>
          <p:cNvSpPr txBox="1"/>
          <p:nvPr/>
        </p:nvSpPr>
        <p:spPr>
          <a:xfrm>
            <a:off x="9476536" y="4568824"/>
            <a:ext cx="1305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Back View</a:t>
            </a:r>
          </a:p>
        </p:txBody>
      </p:sp>
    </p:spTree>
    <p:extLst>
      <p:ext uri="{BB962C8B-B14F-4D97-AF65-F5344CB8AC3E}">
        <p14:creationId xmlns:p14="http://schemas.microsoft.com/office/powerpoint/2010/main" val="11977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281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expected transformations are represented on the right diagram.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map: fixed frame</a:t>
            </a:r>
          </a:p>
          <a:p>
            <a:pPr>
              <a:lnSpc>
                <a:spcPct val="150000"/>
              </a:lnSpc>
            </a:pPr>
            <a:r>
              <a:rPr lang="en-GB" sz="1600" dirty="0" err="1"/>
              <a:t>base_footprint</a:t>
            </a:r>
            <a:r>
              <a:rPr lang="en-GB" sz="1600" dirty="0"/>
              <a:t>: robot pose representation in the 2D (</a:t>
            </a:r>
            <a:r>
              <a:rPr lang="en-GB" sz="1600" dirty="0" err="1"/>
              <a:t>x,y</a:t>
            </a:r>
            <a:r>
              <a:rPr lang="en-GB" sz="1600" dirty="0"/>
              <a:t> plane).</a:t>
            </a:r>
          </a:p>
          <a:p>
            <a:pPr>
              <a:lnSpc>
                <a:spcPct val="150000"/>
              </a:lnSpc>
            </a:pPr>
            <a:r>
              <a:rPr lang="en-GB" sz="1600" dirty="0" err="1"/>
              <a:t>base_link</a:t>
            </a:r>
            <a:r>
              <a:rPr lang="en-GB" sz="1600" dirty="0"/>
              <a:t>: base link representing the robot’s centre.</a:t>
            </a:r>
          </a:p>
          <a:p>
            <a:pPr>
              <a:lnSpc>
                <a:spcPct val="150000"/>
              </a:lnSpc>
            </a:pPr>
            <a:r>
              <a:rPr lang="en-GB" sz="1600" dirty="0" err="1"/>
              <a:t>wheel_r</a:t>
            </a:r>
            <a:r>
              <a:rPr lang="en-GB" sz="1600" dirty="0"/>
              <a:t>, </a:t>
            </a:r>
            <a:r>
              <a:rPr lang="en-GB" sz="1600" dirty="0" err="1"/>
              <a:t>wheel_l</a:t>
            </a:r>
            <a:r>
              <a:rPr lang="en-GB" sz="1600" dirty="0"/>
              <a:t>: wheel link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caster: caster ball link.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90010-AB00-251F-1AD7-9FDD08121317}"/>
              </a:ext>
            </a:extLst>
          </p:cNvPr>
          <p:cNvSpPr/>
          <p:nvPr/>
        </p:nvSpPr>
        <p:spPr>
          <a:xfrm>
            <a:off x="8333736" y="148926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F32092-0955-97A0-09E7-9C278938E458}"/>
              </a:ext>
            </a:extLst>
          </p:cNvPr>
          <p:cNvSpPr/>
          <p:nvPr/>
        </p:nvSpPr>
        <p:spPr>
          <a:xfrm>
            <a:off x="8334007" y="3166559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base_footprint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07B935-D834-0B57-0528-8EDB1EE0FE41}"/>
              </a:ext>
            </a:extLst>
          </p:cNvPr>
          <p:cNvSpPr/>
          <p:nvPr/>
        </p:nvSpPr>
        <p:spPr>
          <a:xfrm>
            <a:off x="8334007" y="4011259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base_link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91953-B1A0-07EF-1708-A50256DD52A3}"/>
              </a:ext>
            </a:extLst>
          </p:cNvPr>
          <p:cNvSpPr/>
          <p:nvPr/>
        </p:nvSpPr>
        <p:spPr>
          <a:xfrm>
            <a:off x="6409767" y="485595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wheel_r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1B6FE2-0D46-08FB-4F42-8CCB53257BB4}"/>
              </a:ext>
            </a:extLst>
          </p:cNvPr>
          <p:cNvSpPr/>
          <p:nvPr/>
        </p:nvSpPr>
        <p:spPr>
          <a:xfrm>
            <a:off x="8334007" y="485595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wheel_l</a:t>
            </a:r>
            <a:endParaRPr lang="en-GB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F5CE99-F823-10C6-5E5E-00B1A4AA2705}"/>
              </a:ext>
            </a:extLst>
          </p:cNvPr>
          <p:cNvSpPr/>
          <p:nvPr/>
        </p:nvSpPr>
        <p:spPr>
          <a:xfrm>
            <a:off x="10245063" y="4855958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2A82C-12B9-48BE-6834-3D07275F25B1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9086771" y="2066189"/>
            <a:ext cx="0" cy="18986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8FEC48-527C-FFB1-5464-20ACD4875E9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087042" y="3743480"/>
            <a:ext cx="0" cy="26777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0476D2-DFB4-80F7-9519-670C8D91DB8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087042" y="4588180"/>
            <a:ext cx="0" cy="26777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FA0EF02-944E-C7C0-D718-FD7D0EA37F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0800000" flipV="1">
            <a:off x="7162803" y="4299720"/>
            <a:ext cx="1171205" cy="556238"/>
          </a:xfrm>
          <a:prstGeom prst="bentConnector2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0A04399-EDBB-2E77-5C86-D68E09AD195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9840077" y="4299720"/>
            <a:ext cx="1158021" cy="556238"/>
          </a:xfrm>
          <a:prstGeom prst="bentConnector2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60DC34-62F2-D877-13AF-CA3825A6EF21}"/>
              </a:ext>
            </a:extLst>
          </p:cNvPr>
          <p:cNvSpPr txBox="1"/>
          <p:nvPr/>
        </p:nvSpPr>
        <p:spPr>
          <a:xfrm>
            <a:off x="9259592" y="2839198"/>
            <a:ext cx="1825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dynamic tf / joint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59F8C9-7FC7-BFDB-FE15-48473CCB7689}"/>
              </a:ext>
            </a:extLst>
          </p:cNvPr>
          <p:cNvSpPr txBox="1"/>
          <p:nvPr/>
        </p:nvSpPr>
        <p:spPr>
          <a:xfrm>
            <a:off x="9259592" y="3727506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static tf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16A424-F97D-4B98-25DB-F24F887FC62C}"/>
              </a:ext>
            </a:extLst>
          </p:cNvPr>
          <p:cNvSpPr txBox="1"/>
          <p:nvPr/>
        </p:nvSpPr>
        <p:spPr>
          <a:xfrm>
            <a:off x="6523546" y="3973743"/>
            <a:ext cx="1683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dynamic tf / joint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4F442B-2427-48D9-AD32-698770790625}"/>
              </a:ext>
            </a:extLst>
          </p:cNvPr>
          <p:cNvSpPr txBox="1"/>
          <p:nvPr/>
        </p:nvSpPr>
        <p:spPr>
          <a:xfrm>
            <a:off x="10441749" y="3971260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static tf / joint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31363-8B50-0B68-05CA-3D21EB63A345}"/>
              </a:ext>
            </a:extLst>
          </p:cNvPr>
          <p:cNvSpPr txBox="1"/>
          <p:nvPr/>
        </p:nvSpPr>
        <p:spPr>
          <a:xfrm>
            <a:off x="7915837" y="4573180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dynamic tf</a:t>
            </a:r>
            <a:endParaRPr lang="en-GB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4A8A85-1EBA-6CA9-5E58-26243C6E3073}"/>
              </a:ext>
            </a:extLst>
          </p:cNvPr>
          <p:cNvSpPr/>
          <p:nvPr/>
        </p:nvSpPr>
        <p:spPr>
          <a:xfrm>
            <a:off x="8333736" y="2256054"/>
            <a:ext cx="1506070" cy="5769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odom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0B111E-90B0-C24C-F39B-562822AE1B43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9086771" y="2832975"/>
            <a:ext cx="271" cy="33358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4B2681-F5A2-742A-6CFD-420E222D1235}"/>
              </a:ext>
            </a:extLst>
          </p:cNvPr>
          <p:cNvSpPr txBox="1"/>
          <p:nvPr/>
        </p:nvSpPr>
        <p:spPr>
          <a:xfrm>
            <a:off x="9299571" y="1965436"/>
            <a:ext cx="1383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static tf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06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FC467-BB73-1DDB-55B1-71B54B8D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6736E-AD85-8C6C-6312-2D31374C582E}"/>
              </a:ext>
            </a:extLst>
          </p:cNvPr>
          <p:cNvGrpSpPr/>
          <p:nvPr/>
        </p:nvGrpSpPr>
        <p:grpSpPr>
          <a:xfrm>
            <a:off x="2229701" y="1647437"/>
            <a:ext cx="7059785" cy="4379545"/>
            <a:chOff x="2896150" y="1333112"/>
            <a:chExt cx="7059785" cy="4379545"/>
          </a:xfrm>
        </p:grpSpPr>
        <p:pic>
          <p:nvPicPr>
            <p:cNvPr id="8" name="Picture 7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C626EAC8-3C1C-3A9F-5F7A-9E31D53D5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786" y="2165117"/>
              <a:ext cx="3131909" cy="263975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E4A3B5-33B9-53B8-3FBE-2AD5D4247E1F}"/>
                </a:ext>
              </a:extLst>
            </p:cNvPr>
            <p:cNvCxnSpPr>
              <a:cxnSpLocks/>
              <a:stCxn id="41" idx="3"/>
              <a:endCxn id="61" idx="6"/>
            </p:cNvCxnSpPr>
            <p:nvPr/>
          </p:nvCxnSpPr>
          <p:spPr>
            <a:xfrm flipH="1" flipV="1">
              <a:off x="7153750" y="3474198"/>
              <a:ext cx="8522" cy="844164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3C478EF-925E-E788-9683-01E3CA0E4EA6}"/>
                </a:ext>
              </a:extLst>
            </p:cNvPr>
            <p:cNvGrpSpPr/>
            <p:nvPr/>
          </p:nvGrpSpPr>
          <p:grpSpPr>
            <a:xfrm>
              <a:off x="5097684" y="4278183"/>
              <a:ext cx="623495" cy="614531"/>
              <a:chOff x="1079799" y="4984376"/>
              <a:chExt cx="623495" cy="614531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FF984AE-712C-4139-53A1-93A28DE65B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659" y="4984376"/>
                <a:ext cx="0" cy="591671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0647034-3F0A-C162-DDC2-DF8596E05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469" y="5576047"/>
                <a:ext cx="61982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5CB7808-B0B5-DA6F-2AA7-48332DD078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109" y="5258954"/>
                <a:ext cx="377692" cy="32269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F5435B-0756-526A-6864-D808A3D7E5D5}"/>
                  </a:ext>
                </a:extLst>
              </p:cNvPr>
              <p:cNvSpPr/>
              <p:nvPr/>
            </p:nvSpPr>
            <p:spPr>
              <a:xfrm>
                <a:off x="1079799" y="55531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E81DED-228D-42CB-7BDE-B230299F72B1}"/>
                </a:ext>
              </a:extLst>
            </p:cNvPr>
            <p:cNvGrpSpPr/>
            <p:nvPr/>
          </p:nvGrpSpPr>
          <p:grpSpPr>
            <a:xfrm>
              <a:off x="6692960" y="2986591"/>
              <a:ext cx="860373" cy="762000"/>
              <a:chOff x="3950084" y="3082219"/>
              <a:chExt cx="860373" cy="76200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8B01C0B-7891-51B6-0834-9ABAA02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8015" y="3082219"/>
                <a:ext cx="0" cy="487606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120E283-29AD-F290-2518-DE6F6F3945B6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 flipH="1">
                <a:off x="3950084" y="3585990"/>
                <a:ext cx="421766" cy="2137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D1504BC-CE98-4494-DECC-CA7801485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65" y="3575429"/>
                <a:ext cx="430992" cy="2687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3D85ADF-7B88-5364-EBA2-36C83BC0176A}"/>
                  </a:ext>
                </a:extLst>
              </p:cNvPr>
              <p:cNvSpPr/>
              <p:nvPr/>
            </p:nvSpPr>
            <p:spPr>
              <a:xfrm>
                <a:off x="4365155" y="35469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66165A-AFEF-5667-77F3-4BDE717F6876}"/>
                </a:ext>
              </a:extLst>
            </p:cNvPr>
            <p:cNvCxnSpPr>
              <a:cxnSpLocks/>
              <a:stCxn id="61" idx="4"/>
              <a:endCxn id="45" idx="0"/>
            </p:cNvCxnSpPr>
            <p:nvPr/>
          </p:nvCxnSpPr>
          <p:spPr>
            <a:xfrm flipV="1">
              <a:off x="7130891" y="2566411"/>
              <a:ext cx="164431" cy="930646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650536-0D5C-3B23-F2A2-DD2A2D8549C0}"/>
                </a:ext>
              </a:extLst>
            </p:cNvPr>
            <p:cNvSpPr txBox="1"/>
            <p:nvPr/>
          </p:nvSpPr>
          <p:spPr>
            <a:xfrm>
              <a:off x="4685757" y="4910170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Nexa-Light" panose="01000000000000000000" pitchFamily="2" charset="0"/>
                </a:rPr>
                <a:t>odom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59AB37-5460-70DB-85A9-E5C7C5F1DE00}"/>
                </a:ext>
              </a:extLst>
            </p:cNvPr>
            <p:cNvSpPr txBox="1"/>
            <p:nvPr/>
          </p:nvSpPr>
          <p:spPr>
            <a:xfrm>
              <a:off x="8223577" y="3889369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Nexa-Light" panose="01000000000000000000" pitchFamily="2" charset="0"/>
                </a:rPr>
                <a:t>wheel_l</a:t>
              </a:r>
              <a:endParaRPr lang="en-GB" sz="1600" b="1" dirty="0">
                <a:latin typeface="Nexa-Light" panose="01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955BA4-32B0-6992-9FAE-1CF5394C278B}"/>
                </a:ext>
              </a:extLst>
            </p:cNvPr>
            <p:cNvSpPr txBox="1"/>
            <p:nvPr/>
          </p:nvSpPr>
          <p:spPr>
            <a:xfrm>
              <a:off x="7047932" y="3120988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Nexa-Light" panose="01000000000000000000" pitchFamily="2" charset="0"/>
                </a:rPr>
                <a:t>chassis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43AA9F-0CB0-1F80-DE12-46FBE732524A}"/>
                </a:ext>
              </a:extLst>
            </p:cNvPr>
            <p:cNvSpPr txBox="1"/>
            <p:nvPr/>
          </p:nvSpPr>
          <p:spPr>
            <a:xfrm>
              <a:off x="6854234" y="1333112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Nexa-Light" panose="01000000000000000000" pitchFamily="2" charset="0"/>
                </a:rPr>
                <a:t>Robot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5CFB1D-6973-86C6-339B-6659E1464583}"/>
                </a:ext>
              </a:extLst>
            </p:cNvPr>
            <p:cNvGrpSpPr/>
            <p:nvPr/>
          </p:nvGrpSpPr>
          <p:grpSpPr>
            <a:xfrm>
              <a:off x="7744767" y="3721186"/>
              <a:ext cx="860373" cy="762000"/>
              <a:chOff x="3950084" y="3082219"/>
              <a:chExt cx="860373" cy="76200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9979B05-3816-BB7D-7E5E-A70FAAB46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8015" y="3082219"/>
                <a:ext cx="0" cy="487606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D680043-1DC4-FDE4-E9BC-A19EA842FCC6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3950084" y="3585990"/>
                <a:ext cx="421766" cy="2137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D3F79FF-43C3-4276-1D26-F1F616334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65" y="3575429"/>
                <a:ext cx="430992" cy="2687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502F1B-C6A1-CF1D-6AF5-954654EADA78}"/>
                  </a:ext>
                </a:extLst>
              </p:cNvPr>
              <p:cNvSpPr/>
              <p:nvPr/>
            </p:nvSpPr>
            <p:spPr>
              <a:xfrm>
                <a:off x="4365155" y="35469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248EA1-3458-D99C-11FF-D85D5422DE45}"/>
                </a:ext>
              </a:extLst>
            </p:cNvPr>
            <p:cNvGrpSpPr/>
            <p:nvPr/>
          </p:nvGrpSpPr>
          <p:grpSpPr>
            <a:xfrm>
              <a:off x="6047795" y="2762138"/>
              <a:ext cx="860373" cy="762000"/>
              <a:chOff x="3950084" y="3082219"/>
              <a:chExt cx="860373" cy="762000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7ACC735-D761-2F31-8C4A-6DA7219BD8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8015" y="3082219"/>
                <a:ext cx="0" cy="487606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67D7EA0-97DA-5EC1-38ED-BD0A59A7919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950084" y="3585990"/>
                <a:ext cx="421766" cy="2137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BBF51AB-83F4-1679-BEED-EEBB1743C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65" y="3575429"/>
                <a:ext cx="430992" cy="2687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14A4A41-2C1A-F5E7-7B9D-35BE38E93E64}"/>
                  </a:ext>
                </a:extLst>
              </p:cNvPr>
              <p:cNvSpPr/>
              <p:nvPr/>
            </p:nvSpPr>
            <p:spPr>
              <a:xfrm>
                <a:off x="4365155" y="35469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8EE482-79D5-5E4D-CD66-16DBED3D61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7176" y="3241005"/>
              <a:ext cx="653714" cy="28873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105123-9017-7EEA-4B80-3A908A8F7FAE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>
              <a:off x="7141717" y="3510419"/>
              <a:ext cx="1024816" cy="714538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2D20B1-058C-EA20-CE01-44372A8626C2}"/>
                </a:ext>
              </a:extLst>
            </p:cNvPr>
            <p:cNvSpPr txBox="1"/>
            <p:nvPr/>
          </p:nvSpPr>
          <p:spPr>
            <a:xfrm>
              <a:off x="5207757" y="2912972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Nexa-Light" panose="01000000000000000000" pitchFamily="2" charset="0"/>
                </a:rPr>
                <a:t>wheel_r</a:t>
              </a:r>
              <a:endParaRPr lang="en-GB" sz="1600" b="1" dirty="0">
                <a:latin typeface="Nexa-Light" panose="010000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6E5C5-B49A-B9DF-D867-BA2651364DE0}"/>
                </a:ext>
              </a:extLst>
            </p:cNvPr>
            <p:cNvSpPr txBox="1"/>
            <p:nvPr/>
          </p:nvSpPr>
          <p:spPr>
            <a:xfrm>
              <a:off x="6368756" y="3751762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Nexa-Light" panose="01000000000000000000" pitchFamily="2" charset="0"/>
                </a:rPr>
                <a:t>base_link</a:t>
              </a:r>
              <a:endParaRPr lang="en-GB" sz="1600" b="1" dirty="0">
                <a:latin typeface="Nexa-Light" panose="01000000000000000000" pitchFamily="2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E426B13-1C3C-5CEC-0279-26D11BBA0680}"/>
                </a:ext>
              </a:extLst>
            </p:cNvPr>
            <p:cNvGrpSpPr/>
            <p:nvPr/>
          </p:nvGrpSpPr>
          <p:grpSpPr>
            <a:xfrm>
              <a:off x="3308077" y="4742116"/>
              <a:ext cx="623495" cy="614531"/>
              <a:chOff x="1079799" y="4984376"/>
              <a:chExt cx="623495" cy="614531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CDFF02F-C395-BA7D-DC5D-DF68EFE0BB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659" y="4984376"/>
                <a:ext cx="0" cy="591671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1DB17B3-A582-2598-6054-0777C9962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469" y="5576047"/>
                <a:ext cx="61982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7020FF-5F0B-2C73-2B12-8852D5230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109" y="5258954"/>
                <a:ext cx="377692" cy="32269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37CD864-3AF2-5B3D-DDE4-6390821F1F07}"/>
                  </a:ext>
                </a:extLst>
              </p:cNvPr>
              <p:cNvSpPr/>
              <p:nvPr/>
            </p:nvSpPr>
            <p:spPr>
              <a:xfrm>
                <a:off x="1079799" y="55531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51ECED-3179-91AF-854C-5AD482EB6664}"/>
                </a:ext>
              </a:extLst>
            </p:cNvPr>
            <p:cNvSpPr txBox="1"/>
            <p:nvPr/>
          </p:nvSpPr>
          <p:spPr>
            <a:xfrm>
              <a:off x="2896150" y="5374103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Nexa-Light" panose="01000000000000000000" pitchFamily="2" charset="0"/>
                </a:rPr>
                <a:t>map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064879-ADB8-ACB8-1A12-FB9B1DBA0114}"/>
                </a:ext>
              </a:extLst>
            </p:cNvPr>
            <p:cNvCxnSpPr>
              <a:cxnSpLocks/>
              <a:stCxn id="49" idx="6"/>
              <a:endCxn id="65" idx="2"/>
            </p:cNvCxnSpPr>
            <p:nvPr/>
          </p:nvCxnSpPr>
          <p:spPr>
            <a:xfrm flipV="1">
              <a:off x="3353796" y="4869855"/>
              <a:ext cx="1743888" cy="463933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7D45D-01B9-A532-51A5-10E6E7741B5A}"/>
                </a:ext>
              </a:extLst>
            </p:cNvPr>
            <p:cNvGrpSpPr/>
            <p:nvPr/>
          </p:nvGrpSpPr>
          <p:grpSpPr>
            <a:xfrm>
              <a:off x="6905758" y="1997599"/>
              <a:ext cx="864157" cy="614531"/>
              <a:chOff x="713095" y="4984376"/>
              <a:chExt cx="864157" cy="614531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9597830-30EC-E90F-D811-2A0FB4DE2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659" y="4984376"/>
                <a:ext cx="0" cy="591671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B6FDE96-6E82-65FB-C51D-72D172008B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3095" y="5296057"/>
                <a:ext cx="412423" cy="29402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5AF5B2C-611F-FAB7-47AD-D872B77A1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4109" y="5348207"/>
                <a:ext cx="483143" cy="233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D5F8637-7C1C-B329-DCDD-F24719657DD2}"/>
                  </a:ext>
                </a:extLst>
              </p:cNvPr>
              <p:cNvSpPr/>
              <p:nvPr/>
            </p:nvSpPr>
            <p:spPr>
              <a:xfrm>
                <a:off x="1079799" y="55531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55AE99-AA11-4542-92FE-A35F4A3E637A}"/>
                </a:ext>
              </a:extLst>
            </p:cNvPr>
            <p:cNvSpPr txBox="1"/>
            <p:nvPr/>
          </p:nvSpPr>
          <p:spPr>
            <a:xfrm>
              <a:off x="5931153" y="1909006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Nexa-Light" panose="01000000000000000000" pitchFamily="2" charset="0"/>
                </a:rPr>
                <a:t>base_laser</a:t>
              </a:r>
              <a:endParaRPr lang="en-GB" sz="1600" b="1" dirty="0">
                <a:latin typeface="Nexa-Light" panose="01000000000000000000" pitchFamily="2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133085-4FE3-F609-CA13-3D3079453715}"/>
                </a:ext>
              </a:extLst>
            </p:cNvPr>
            <p:cNvGrpSpPr/>
            <p:nvPr/>
          </p:nvGrpSpPr>
          <p:grpSpPr>
            <a:xfrm>
              <a:off x="6910377" y="4017491"/>
              <a:ext cx="513850" cy="455095"/>
              <a:chOff x="3950084" y="3082219"/>
              <a:chExt cx="860377" cy="761998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DE1B864-1346-54C0-8614-BDBE23ED1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8015" y="3082219"/>
                <a:ext cx="0" cy="487606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A74557E-A419-DAB7-3FC4-D3987B409A5D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H="1">
                <a:off x="3950084" y="3585990"/>
                <a:ext cx="421766" cy="2137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998A2DA-93B7-B7A5-CBBB-D6055E8F8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69" y="3575427"/>
                <a:ext cx="430992" cy="2687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1089239-663F-BDEB-5023-2838151A2D21}"/>
                  </a:ext>
                </a:extLst>
              </p:cNvPr>
              <p:cNvSpPr/>
              <p:nvPr/>
            </p:nvSpPr>
            <p:spPr>
              <a:xfrm>
                <a:off x="4365155" y="35469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780449-696A-A3E3-03EB-929808EDF805}"/>
                </a:ext>
              </a:extLst>
            </p:cNvPr>
            <p:cNvSpPr txBox="1"/>
            <p:nvPr/>
          </p:nvSpPr>
          <p:spPr>
            <a:xfrm>
              <a:off x="6262246" y="4574018"/>
              <a:ext cx="1691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err="1">
                  <a:latin typeface="Nexa-Light" panose="01000000000000000000" pitchFamily="2" charset="0"/>
                </a:rPr>
                <a:t>base_footprint</a:t>
              </a:r>
              <a:endParaRPr lang="en-GB" sz="1200" b="1" dirty="0">
                <a:latin typeface="Nexa-Light" panose="01000000000000000000" pitchFamily="2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CD5CBE-8BF1-3871-4805-6AE277CA10B0}"/>
                </a:ext>
              </a:extLst>
            </p:cNvPr>
            <p:cNvCxnSpPr>
              <a:cxnSpLocks/>
              <a:stCxn id="65" idx="0"/>
              <a:endCxn id="41" idx="0"/>
            </p:cNvCxnSpPr>
            <p:nvPr/>
          </p:nvCxnSpPr>
          <p:spPr>
            <a:xfrm flipV="1">
              <a:off x="5120544" y="4295056"/>
              <a:ext cx="2051382" cy="551939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CB98A2-BDBF-7458-CB27-47283A0E1623}"/>
                </a:ext>
              </a:extLst>
            </p:cNvPr>
            <p:cNvSpPr txBox="1"/>
            <p:nvPr/>
          </p:nvSpPr>
          <p:spPr>
            <a:xfrm>
              <a:off x="8673982" y="2839684"/>
              <a:ext cx="128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Nexa-Light" panose="01000000000000000000" pitchFamily="2" charset="0"/>
                </a:rPr>
                <a:t>caster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F07D384-E771-CC88-D596-5C061DC666B0}"/>
                </a:ext>
              </a:extLst>
            </p:cNvPr>
            <p:cNvGrpSpPr/>
            <p:nvPr/>
          </p:nvGrpSpPr>
          <p:grpSpPr>
            <a:xfrm>
              <a:off x="8427907" y="2986591"/>
              <a:ext cx="517231" cy="458092"/>
              <a:chOff x="3950084" y="3082219"/>
              <a:chExt cx="860373" cy="7620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2C973F2-B3B6-A064-5532-3F0931CC9C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8015" y="3082219"/>
                <a:ext cx="0" cy="487606"/>
              </a:xfrm>
              <a:prstGeom prst="straightConnector1">
                <a:avLst/>
              </a:prstGeom>
              <a:ln w="38100">
                <a:solidFill>
                  <a:srgbClr val="2C09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0DED90C-A85A-DAA1-6FCC-4B6FB9236970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H="1">
                <a:off x="3950084" y="3585990"/>
                <a:ext cx="421766" cy="2137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986A2E7-6E70-B462-0600-750BE20FF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9465" y="3575429"/>
                <a:ext cx="430992" cy="2687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14ADC6B-BA9E-090D-8CF9-4F1C019EFAB3}"/>
                  </a:ext>
                </a:extLst>
              </p:cNvPr>
              <p:cNvSpPr/>
              <p:nvPr/>
            </p:nvSpPr>
            <p:spPr>
              <a:xfrm>
                <a:off x="4365155" y="35469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81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B680B8-85D3-48C9-B05D-170AE5D606BF}"/>
                </a:ext>
              </a:extLst>
            </p:cNvPr>
            <p:cNvCxnSpPr>
              <a:cxnSpLocks/>
              <a:stCxn id="61" idx="5"/>
              <a:endCxn id="37" idx="2"/>
            </p:cNvCxnSpPr>
            <p:nvPr/>
          </p:nvCxnSpPr>
          <p:spPr>
            <a:xfrm flipV="1">
              <a:off x="7147055" y="3279726"/>
              <a:ext cx="1530381" cy="210636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15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5DD9D2-8A38-FA8C-EB97-2EA3074499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6818826"/>
              </p:ext>
            </p:extLst>
          </p:nvPr>
        </p:nvGraphicFramePr>
        <p:xfrm>
          <a:off x="1009650" y="2101850"/>
          <a:ext cx="10172700" cy="3415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540">
                  <a:extLst>
                    <a:ext uri="{9D8B030D-6E8A-4147-A177-3AD203B41FA5}">
                      <a16:colId xmlns:a16="http://schemas.microsoft.com/office/drawing/2014/main" val="2537611214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107058067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355892724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3498303301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121693720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Joint / 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Parent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Child 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Rotation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270606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base_link_joint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base_footprint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base_link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x= 0.0</a:t>
                      </a:r>
                    </a:p>
                    <a:p>
                      <a:r>
                        <a:rPr lang="en-GB" sz="1400" dirty="0"/>
                        <a:t>y = 0.0</a:t>
                      </a:r>
                    </a:p>
                    <a:p>
                      <a:r>
                        <a:rPr lang="en-GB" sz="1400" dirty="0"/>
                        <a:t>z =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 = 0.0</a:t>
                      </a:r>
                    </a:p>
                    <a:p>
                      <a:r>
                        <a:rPr lang="en-GB" sz="1400" dirty="0"/>
                        <a:t>p = 0.0</a:t>
                      </a:r>
                    </a:p>
                    <a:p>
                      <a:r>
                        <a:rPr lang="en-GB" sz="1400" dirty="0"/>
                        <a:t>y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12661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wheel_r_joint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base_link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wheel_r_link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x= 0.052</a:t>
                      </a:r>
                    </a:p>
                    <a:p>
                      <a:r>
                        <a:rPr lang="en-GB" sz="1400" dirty="0"/>
                        <a:t>y = -0.095</a:t>
                      </a:r>
                    </a:p>
                    <a:p>
                      <a:r>
                        <a:rPr lang="en-GB" sz="1400" dirty="0"/>
                        <a:t>z = -0.0025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 = 0.0</a:t>
                      </a:r>
                    </a:p>
                    <a:p>
                      <a:r>
                        <a:rPr lang="en-GB" sz="1400" dirty="0"/>
                        <a:t>p = 0.0</a:t>
                      </a:r>
                    </a:p>
                    <a:p>
                      <a:r>
                        <a:rPr lang="en-GB" sz="1400" dirty="0"/>
                        <a:t>y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19847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wheel_l_joint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base_link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wheel_l_link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x= 0.052</a:t>
                      </a:r>
                    </a:p>
                    <a:p>
                      <a:r>
                        <a:rPr lang="en-GB" sz="1400" dirty="0"/>
                        <a:t>y = 0.095</a:t>
                      </a:r>
                    </a:p>
                    <a:p>
                      <a:r>
                        <a:rPr lang="en-GB" sz="1400" dirty="0"/>
                        <a:t>z = -0.0025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 = 0.0</a:t>
                      </a:r>
                    </a:p>
                    <a:p>
                      <a:r>
                        <a:rPr lang="en-GB" sz="1400" dirty="0"/>
                        <a:t>p = 0.0</a:t>
                      </a:r>
                    </a:p>
                    <a:p>
                      <a:r>
                        <a:rPr lang="en-GB" sz="1400" dirty="0"/>
                        <a:t>y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2695"/>
                  </a:ext>
                </a:extLst>
              </a:tr>
              <a:tr h="6616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caster_joint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base_link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caster_link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x= -0.095</a:t>
                      </a:r>
                    </a:p>
                    <a:p>
                      <a:r>
                        <a:rPr lang="en-GB" sz="1400" dirty="0"/>
                        <a:t>y = 0.0</a:t>
                      </a:r>
                    </a:p>
                    <a:p>
                      <a:r>
                        <a:rPr lang="en-GB" sz="1400" dirty="0"/>
                        <a:t>z = 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 = 0.0</a:t>
                      </a:r>
                    </a:p>
                    <a:p>
                      <a:r>
                        <a:rPr lang="en-GB" sz="1400" dirty="0"/>
                        <a:t>p = 0.0</a:t>
                      </a:r>
                    </a:p>
                    <a:p>
                      <a:r>
                        <a:rPr lang="en-GB" sz="1400" dirty="0"/>
                        <a:t>y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3756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563D8BA-21B0-7B30-C624-ACC99B57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</p:spTree>
    <p:extLst>
      <p:ext uri="{BB962C8B-B14F-4D97-AF65-F5344CB8AC3E}">
        <p14:creationId xmlns:p14="http://schemas.microsoft.com/office/powerpoint/2010/main" val="383505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3A44-D7B0-804D-A815-CFD53D2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97674-6F81-7812-890D-1FC82D1E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32" y="2138023"/>
            <a:ext cx="5598234" cy="3434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5458C-D20F-1F0A-9AF1-15614537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" y="2138023"/>
            <a:ext cx="5712303" cy="343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E08DC-8FDC-4EF2-F828-42451CB9D399}"/>
              </a:ext>
            </a:extLst>
          </p:cNvPr>
          <p:cNvSpPr txBox="1"/>
          <p:nvPr/>
        </p:nvSpPr>
        <p:spPr>
          <a:xfrm>
            <a:off x="2356660" y="5572125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Front View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F900C-E975-1E27-FC03-3D656FEDAFAC}"/>
              </a:ext>
            </a:extLst>
          </p:cNvPr>
          <p:cNvSpPr txBox="1"/>
          <p:nvPr/>
        </p:nvSpPr>
        <p:spPr>
          <a:xfrm>
            <a:off x="8577924" y="5572125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Back 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97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534B2C-0397-7EBF-528A-19A377B01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Use the .</a:t>
            </a:r>
            <a:r>
              <a:rPr lang="en-GB" sz="1600" dirty="0" err="1"/>
              <a:t>stl</a:t>
            </a:r>
            <a:r>
              <a:rPr lang="en-GB" sz="1600" dirty="0"/>
              <a:t> files provided to make the robot look like the Puzzlebot.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MCR2_puzzlebot_jetson_lidar_base.stl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MCR2_wheel.stl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MCR2_caster_wheel.stl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.</a:t>
            </a:r>
            <a:r>
              <a:rPr lang="en-GB" sz="1600" dirty="0" err="1"/>
              <a:t>stl</a:t>
            </a:r>
            <a:r>
              <a:rPr lang="en-GB" sz="1600" dirty="0"/>
              <a:t> files are off-centre and some rotated, use any CAD software to verify the distances to the centre of the figure.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Please be aware that these measurements are when the links are defined by default.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6C8F08-E8B5-A082-8533-10C1E6D75E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9817679"/>
              </p:ext>
            </p:extLst>
          </p:nvPr>
        </p:nvGraphicFramePr>
        <p:xfrm>
          <a:off x="8097931" y="2461260"/>
          <a:ext cx="2590800" cy="193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1090706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3033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Link/Frame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  <a:r>
                        <a:rPr lang="en-GB" dirty="0" err="1"/>
                        <a:t>stl</a:t>
                      </a:r>
                      <a:r>
                        <a:rPr lang="en-GB" dirty="0"/>
                        <a:t>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4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base_link</a:t>
                      </a:r>
                      <a:endParaRPr lang="en-GB" sz="120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err="1"/>
                        <a:t>Puzzlebot_Jetson_Lidar_Edition_Base.stl</a:t>
                      </a:r>
                      <a:endParaRPr lang="en-GB" sz="105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90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wheel_l_link</a:t>
                      </a:r>
                      <a:endParaRPr lang="en-GB" sz="120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err="1"/>
                        <a:t>Puzzlebot_Wheel.stl</a:t>
                      </a:r>
                      <a:endParaRPr lang="en-GB" sz="105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1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wheel_r_link</a:t>
                      </a:r>
                      <a:endParaRPr lang="en-GB" sz="120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err="1"/>
                        <a:t>Puzzlebot_Wheel.stl</a:t>
                      </a:r>
                      <a:endParaRPr lang="en-GB" sz="105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1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caster_link</a:t>
                      </a:r>
                      <a:endParaRPr lang="en-GB" sz="120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err="1"/>
                        <a:t>Puzzlebot_Caster_Wheel.stl</a:t>
                      </a:r>
                      <a:endParaRPr lang="en-GB" sz="1050" dirty="0">
                        <a:latin typeface="Nexa-Regular" panose="01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8390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C7038B3-E235-B2E4-7310-E9B1CFE4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</p:spTree>
    <p:extLst>
      <p:ext uri="{BB962C8B-B14F-4D97-AF65-F5344CB8AC3E}">
        <p14:creationId xmlns:p14="http://schemas.microsoft.com/office/powerpoint/2010/main" val="3384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47E-2557-B34F-4434-FD56DF6B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modelling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F34B-BBF9-BCB7-485D-6DB86BC6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82" t="8873" r="29616" b="210"/>
          <a:stretch/>
        </p:blipFill>
        <p:spPr>
          <a:xfrm>
            <a:off x="3040709" y="1446302"/>
            <a:ext cx="5437770" cy="5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3063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256</TotalTime>
  <Words>594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Nexa-Regular</vt:lpstr>
      <vt:lpstr>MCR2 Theme</vt:lpstr>
      <vt:lpstr>Robot Modelling</vt:lpstr>
      <vt:lpstr>Introduction</vt:lpstr>
      <vt:lpstr>Robot modelling</vt:lpstr>
      <vt:lpstr>Robot modelling</vt:lpstr>
      <vt:lpstr>Robot modelling</vt:lpstr>
      <vt:lpstr>Robot Modelling</vt:lpstr>
      <vt:lpstr>Robot Modelling</vt:lpstr>
      <vt:lpstr>Robot modelling</vt:lpstr>
      <vt:lpstr>Robot modelling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Mario Martinez</dc:creator>
  <cp:lastModifiedBy>Mario Martinez</cp:lastModifiedBy>
  <cp:revision>7</cp:revision>
  <dcterms:created xsi:type="dcterms:W3CDTF">2023-11-30T18:12:36Z</dcterms:created>
  <dcterms:modified xsi:type="dcterms:W3CDTF">2025-03-28T17:11:45Z</dcterms:modified>
</cp:coreProperties>
</file>