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4" r:id="rId7"/>
    <p:sldId id="265" r:id="rId8"/>
    <p:sldId id="263" r:id="rId9"/>
    <p:sldId id="266"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7" d="100"/>
          <a:sy n="107"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24/02/2025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24/02/2025</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8745-82BA-E9A7-93E8-8FAAE989756B}"/>
              </a:ext>
            </a:extLst>
          </p:cNvPr>
          <p:cNvSpPr>
            <a:spLocks noGrp="1"/>
          </p:cNvSpPr>
          <p:nvPr>
            <p:ph type="ctrTitle"/>
          </p:nvPr>
        </p:nvSpPr>
        <p:spPr/>
        <p:txBody>
          <a:bodyPr>
            <a:normAutofit/>
          </a:bodyPr>
          <a:lstStyle/>
          <a:p>
            <a:r>
              <a:rPr lang="en-GB" sz="3600" dirty="0"/>
              <a:t>Robot Modelling</a:t>
            </a:r>
          </a:p>
        </p:txBody>
      </p:sp>
      <p:sp>
        <p:nvSpPr>
          <p:cNvPr id="3" name="Subtitle 2">
            <a:extLst>
              <a:ext uri="{FF2B5EF4-FFF2-40B4-BE49-F238E27FC236}">
                <a16:creationId xmlns:a16="http://schemas.microsoft.com/office/drawing/2014/main" id="{ACD85D38-99BA-29BF-E162-5F3FCC7EAF3C}"/>
              </a:ext>
            </a:extLst>
          </p:cNvPr>
          <p:cNvSpPr>
            <a:spLocks noGrp="1"/>
          </p:cNvSpPr>
          <p:nvPr>
            <p:ph type="subTitle" idx="1"/>
          </p:nvPr>
        </p:nvSpPr>
        <p:spPr/>
        <p:txBody>
          <a:bodyPr/>
          <a:lstStyle/>
          <a:p>
            <a:r>
              <a:rPr lang="en-GB"/>
              <a:t>Mini challenge </a:t>
            </a:r>
            <a:r>
              <a:rPr lang="en-GB" dirty="0"/>
              <a:t>1</a:t>
            </a:r>
          </a:p>
        </p:txBody>
      </p:sp>
    </p:spTree>
    <p:extLst>
      <p:ext uri="{BB962C8B-B14F-4D97-AF65-F5344CB8AC3E}">
        <p14:creationId xmlns:p14="http://schemas.microsoft.com/office/powerpoint/2010/main" val="57155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FC0067-33E0-BDB1-F4D4-C992EB0C1168}"/>
              </a:ext>
            </a:extLst>
          </p:cNvPr>
          <p:cNvSpPr>
            <a:spLocks noGrp="1"/>
          </p:cNvSpPr>
          <p:nvPr>
            <p:ph sz="half" idx="1"/>
          </p:nvPr>
        </p:nvSpPr>
        <p:spPr>
          <a:xfrm>
            <a:off x="588911" y="1868748"/>
            <a:ext cx="5181600" cy="4351338"/>
          </a:xfrm>
        </p:spPr>
        <p:txBody>
          <a:bodyPr>
            <a:normAutofit/>
          </a:bodyPr>
          <a:lstStyle/>
          <a:p>
            <a:pPr>
              <a:lnSpc>
                <a:spcPct val="150000"/>
              </a:lnSpc>
            </a:pPr>
            <a:r>
              <a:rPr lang="en-GB" sz="1800" dirty="0"/>
              <a:t>The robot should spawn in the RVIZ world.</a:t>
            </a:r>
          </a:p>
          <a:p>
            <a:pPr>
              <a:lnSpc>
                <a:spcPct val="150000"/>
              </a:lnSpc>
            </a:pPr>
            <a:r>
              <a:rPr lang="en-GB" sz="1800" dirty="0"/>
              <a:t>The robot should be able to move around a central position.</a:t>
            </a:r>
          </a:p>
          <a:p>
            <a:pPr>
              <a:lnSpc>
                <a:spcPct val="150000"/>
              </a:lnSpc>
            </a:pPr>
            <a:r>
              <a:rPr lang="en-GB" sz="1800" dirty="0"/>
              <a:t>If possible, move the wheels!.</a:t>
            </a:r>
          </a:p>
        </p:txBody>
      </p:sp>
      <p:sp>
        <p:nvSpPr>
          <p:cNvPr id="4" name="Title 3">
            <a:extLst>
              <a:ext uri="{FF2B5EF4-FFF2-40B4-BE49-F238E27FC236}">
                <a16:creationId xmlns:a16="http://schemas.microsoft.com/office/drawing/2014/main" id="{EAAF3362-7279-F1C6-D522-2451621918A8}"/>
              </a:ext>
            </a:extLst>
          </p:cNvPr>
          <p:cNvSpPr>
            <a:spLocks noGrp="1"/>
          </p:cNvSpPr>
          <p:nvPr>
            <p:ph type="title"/>
          </p:nvPr>
        </p:nvSpPr>
        <p:spPr/>
        <p:txBody>
          <a:bodyPr/>
          <a:lstStyle/>
          <a:p>
            <a:r>
              <a:rPr lang="en-GB" dirty="0"/>
              <a:t>Expected results</a:t>
            </a:r>
          </a:p>
        </p:txBody>
      </p:sp>
      <p:pic>
        <p:nvPicPr>
          <p:cNvPr id="6" name="Picture 5">
            <a:extLst>
              <a:ext uri="{FF2B5EF4-FFF2-40B4-BE49-F238E27FC236}">
                <a16:creationId xmlns:a16="http://schemas.microsoft.com/office/drawing/2014/main" id="{B1E7BFCC-13EB-D1FC-4923-4CBCCAB52EA0}"/>
              </a:ext>
            </a:extLst>
          </p:cNvPr>
          <p:cNvPicPr>
            <a:picLocks noChangeAspect="1"/>
          </p:cNvPicPr>
          <p:nvPr/>
        </p:nvPicPr>
        <p:blipFill>
          <a:blip r:embed="rId2"/>
          <a:stretch>
            <a:fillRect/>
          </a:stretch>
        </p:blipFill>
        <p:spPr>
          <a:xfrm>
            <a:off x="5770511" y="2029598"/>
            <a:ext cx="6287377" cy="4029637"/>
          </a:xfrm>
          <a:prstGeom prst="rect">
            <a:avLst/>
          </a:prstGeom>
        </p:spPr>
      </p:pic>
    </p:spTree>
    <p:extLst>
      <p:ext uri="{BB962C8B-B14F-4D97-AF65-F5344CB8AC3E}">
        <p14:creationId xmlns:p14="http://schemas.microsoft.com/office/powerpoint/2010/main" val="94870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FC0067-33E0-BDB1-F4D4-C992EB0C1168}"/>
              </a:ext>
            </a:extLst>
          </p:cNvPr>
          <p:cNvSpPr>
            <a:spLocks noGrp="1"/>
          </p:cNvSpPr>
          <p:nvPr>
            <p:ph sz="half" idx="1"/>
          </p:nvPr>
        </p:nvSpPr>
        <p:spPr/>
        <p:txBody>
          <a:bodyPr>
            <a:normAutofit fontScale="62500" lnSpcReduction="20000"/>
          </a:bodyPr>
          <a:lstStyle/>
          <a:p>
            <a:pPr marL="0" indent="0">
              <a:lnSpc>
                <a:spcPct val="150000"/>
              </a:lnSpc>
              <a:buNone/>
            </a:pPr>
            <a:r>
              <a:rPr lang="en-US" sz="2800" dirty="0">
                <a:latin typeface="Nexa-Bold" panose="01000000000000000000" pitchFamily="2" charset="0"/>
              </a:rPr>
              <a:t>Introduction</a:t>
            </a:r>
            <a:endParaRPr lang="en-GB" sz="2800" dirty="0"/>
          </a:p>
          <a:p>
            <a:pPr marL="0" indent="0">
              <a:lnSpc>
                <a:spcPct val="150000"/>
              </a:lnSpc>
              <a:buNone/>
            </a:pPr>
            <a:r>
              <a:rPr lang="en-GB" sz="2800" dirty="0"/>
              <a:t>This mini challenge is intended for the student to review the concepts introduced in the previous sessions.</a:t>
            </a:r>
          </a:p>
          <a:p>
            <a:pPr>
              <a:lnSpc>
                <a:spcPct val="150000"/>
              </a:lnSpc>
            </a:pPr>
            <a:r>
              <a:rPr lang="en-GB" sz="2800" dirty="0"/>
              <a:t>The activity consists of modelling a differential drive robot in RVIZ.</a:t>
            </a:r>
          </a:p>
          <a:p>
            <a:pPr>
              <a:lnSpc>
                <a:spcPct val="150000"/>
              </a:lnSpc>
            </a:pPr>
            <a:r>
              <a:rPr lang="en-GB" sz="2800" dirty="0"/>
              <a:t>The robot must be modelled using ROS markers or URDF format.</a:t>
            </a:r>
          </a:p>
          <a:p>
            <a:pPr>
              <a:lnSpc>
                <a:spcPct val="150000"/>
              </a:lnSpc>
            </a:pPr>
            <a:r>
              <a:rPr lang="en-GB" sz="2800" dirty="0"/>
              <a:t>The robot must use the tf2 library of ROS.</a:t>
            </a:r>
          </a:p>
        </p:txBody>
      </p:sp>
      <p:sp>
        <p:nvSpPr>
          <p:cNvPr id="4" name="Title 3">
            <a:extLst>
              <a:ext uri="{FF2B5EF4-FFF2-40B4-BE49-F238E27FC236}">
                <a16:creationId xmlns:a16="http://schemas.microsoft.com/office/drawing/2014/main" id="{EAAF3362-7279-F1C6-D522-2451621918A8}"/>
              </a:ext>
            </a:extLst>
          </p:cNvPr>
          <p:cNvSpPr>
            <a:spLocks noGrp="1"/>
          </p:cNvSpPr>
          <p:nvPr>
            <p:ph type="title"/>
          </p:nvPr>
        </p:nvSpPr>
        <p:spPr/>
        <p:txBody>
          <a:bodyPr/>
          <a:lstStyle/>
          <a:p>
            <a:r>
              <a:rPr lang="en-GB" dirty="0"/>
              <a:t>Introduction</a:t>
            </a:r>
          </a:p>
        </p:txBody>
      </p:sp>
      <p:pic>
        <p:nvPicPr>
          <p:cNvPr id="5" name="Picture 4">
            <a:extLst>
              <a:ext uri="{FF2B5EF4-FFF2-40B4-BE49-F238E27FC236}">
                <a16:creationId xmlns:a16="http://schemas.microsoft.com/office/drawing/2014/main" id="{914D2831-D7ED-E944-83B3-ED4B5D6F223D}"/>
              </a:ext>
            </a:extLst>
          </p:cNvPr>
          <p:cNvPicPr>
            <a:picLocks noChangeAspect="1"/>
          </p:cNvPicPr>
          <p:nvPr/>
        </p:nvPicPr>
        <p:blipFill>
          <a:blip r:embed="rId2"/>
          <a:srcRect l="9082" t="8873" r="29616" b="210"/>
          <a:stretch/>
        </p:blipFill>
        <p:spPr>
          <a:xfrm>
            <a:off x="7266123" y="2060294"/>
            <a:ext cx="4087677" cy="3881999"/>
          </a:xfrm>
          <a:prstGeom prst="rect">
            <a:avLst/>
          </a:prstGeom>
        </p:spPr>
      </p:pic>
    </p:spTree>
    <p:extLst>
      <p:ext uri="{BB962C8B-B14F-4D97-AF65-F5344CB8AC3E}">
        <p14:creationId xmlns:p14="http://schemas.microsoft.com/office/powerpoint/2010/main" val="963834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1145AB58-4654-CC6C-450A-F662040E1614}"/>
              </a:ext>
            </a:extLst>
          </p:cNvPr>
          <p:cNvSpPr/>
          <p:nvPr/>
        </p:nvSpPr>
        <p:spPr>
          <a:xfrm>
            <a:off x="9775932" y="4044421"/>
            <a:ext cx="493059" cy="493059"/>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GB"/>
          </a:p>
        </p:txBody>
      </p:sp>
      <p:sp>
        <p:nvSpPr>
          <p:cNvPr id="19" name="Cylinder 18">
            <a:extLst>
              <a:ext uri="{FF2B5EF4-FFF2-40B4-BE49-F238E27FC236}">
                <a16:creationId xmlns:a16="http://schemas.microsoft.com/office/drawing/2014/main" id="{B1396605-544D-23AB-BD11-E098DE07579B}"/>
              </a:ext>
            </a:extLst>
          </p:cNvPr>
          <p:cNvSpPr/>
          <p:nvPr/>
        </p:nvSpPr>
        <p:spPr>
          <a:xfrm rot="5400000">
            <a:off x="8690733" y="3138300"/>
            <a:ext cx="1625795" cy="775448"/>
          </a:xfrm>
          <a:prstGeom prst="can">
            <a:avLst>
              <a:gd name="adj" fmla="val 50000"/>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dirty="0"/>
          </a:p>
        </p:txBody>
      </p:sp>
      <p:sp>
        <p:nvSpPr>
          <p:cNvPr id="2" name="Content Placeholder 1">
            <a:extLst>
              <a:ext uri="{FF2B5EF4-FFF2-40B4-BE49-F238E27FC236}">
                <a16:creationId xmlns:a16="http://schemas.microsoft.com/office/drawing/2014/main" id="{75FC0067-33E0-BDB1-F4D4-C992EB0C1168}"/>
              </a:ext>
            </a:extLst>
          </p:cNvPr>
          <p:cNvSpPr>
            <a:spLocks noGrp="1"/>
          </p:cNvSpPr>
          <p:nvPr>
            <p:ph sz="half" idx="1"/>
          </p:nvPr>
        </p:nvSpPr>
        <p:spPr>
          <a:xfrm>
            <a:off x="588911" y="1868748"/>
            <a:ext cx="5181600" cy="4351338"/>
          </a:xfrm>
        </p:spPr>
        <p:txBody>
          <a:bodyPr>
            <a:normAutofit/>
          </a:bodyPr>
          <a:lstStyle/>
          <a:p>
            <a:pPr>
              <a:lnSpc>
                <a:spcPct val="150000"/>
              </a:lnSpc>
            </a:pPr>
            <a:r>
              <a:rPr lang="en-GB" sz="1600" dirty="0"/>
              <a:t>Make a new package called “</a:t>
            </a:r>
            <a:r>
              <a:rPr lang="en-GB" sz="1600" dirty="0" err="1"/>
              <a:t>puzzlebot_sim</a:t>
            </a:r>
            <a:r>
              <a:rPr lang="en-GB" sz="1600" dirty="0"/>
              <a:t>”, with the following packages </a:t>
            </a:r>
          </a:p>
          <a:p>
            <a:pPr lvl="1">
              <a:lnSpc>
                <a:spcPct val="150000"/>
              </a:lnSpc>
            </a:pPr>
            <a:r>
              <a:rPr lang="en-GB" sz="1200" dirty="0"/>
              <a:t>std_msgs, sensor_msgs, geometry_msgs, ros2launch, tf2_ros_py, python3-numpy, python3-transforms3d, </a:t>
            </a:r>
            <a:r>
              <a:rPr lang="en-GB" sz="1200" dirty="0" err="1"/>
              <a:t>rclpy</a:t>
            </a:r>
            <a:r>
              <a:rPr lang="en-GB" sz="1200" dirty="0"/>
              <a:t>, robot_state_publisher, </a:t>
            </a:r>
            <a:r>
              <a:rPr lang="en-GB" sz="1200" dirty="0" err="1"/>
              <a:t>joint_state_publisher_gui</a:t>
            </a:r>
            <a:endParaRPr lang="en-GB" sz="1200" dirty="0"/>
          </a:p>
          <a:p>
            <a:pPr>
              <a:lnSpc>
                <a:spcPct val="150000"/>
              </a:lnSpc>
            </a:pPr>
            <a:r>
              <a:rPr lang="en-GB" sz="1600" dirty="0"/>
              <a:t>Use transformations and different markers (with meshes) or a URDF description file to build a simple mobile robot (differential drive).</a:t>
            </a:r>
          </a:p>
          <a:p>
            <a:pPr lvl="1">
              <a:lnSpc>
                <a:spcPct val="150000"/>
              </a:lnSpc>
            </a:pPr>
            <a:r>
              <a:rPr lang="en-GB" sz="1200" dirty="0"/>
              <a:t>The robot must contain a chassis, two wheels and a caster ball.</a:t>
            </a:r>
          </a:p>
          <a:p>
            <a:pPr lvl="1">
              <a:lnSpc>
                <a:spcPct val="150000"/>
              </a:lnSpc>
            </a:pPr>
            <a:r>
              <a:rPr lang="en-GB" sz="1200" dirty="0"/>
              <a:t>The student can use some basic shapes to test the robot and then replace them with the provided .</a:t>
            </a:r>
            <a:r>
              <a:rPr lang="en-GB" sz="1200" dirty="0" err="1"/>
              <a:t>stl</a:t>
            </a:r>
            <a:r>
              <a:rPr lang="en-GB" sz="1200" dirty="0"/>
              <a:t> files.</a:t>
            </a:r>
          </a:p>
          <a:p>
            <a:endParaRPr lang="en-GB" dirty="0"/>
          </a:p>
        </p:txBody>
      </p:sp>
      <p:sp>
        <p:nvSpPr>
          <p:cNvPr id="4" name="Title 3">
            <a:extLst>
              <a:ext uri="{FF2B5EF4-FFF2-40B4-BE49-F238E27FC236}">
                <a16:creationId xmlns:a16="http://schemas.microsoft.com/office/drawing/2014/main" id="{EAAF3362-7279-F1C6-D522-2451621918A8}"/>
              </a:ext>
            </a:extLst>
          </p:cNvPr>
          <p:cNvSpPr>
            <a:spLocks noGrp="1"/>
          </p:cNvSpPr>
          <p:nvPr>
            <p:ph type="title"/>
          </p:nvPr>
        </p:nvSpPr>
        <p:spPr/>
        <p:txBody>
          <a:bodyPr/>
          <a:lstStyle/>
          <a:p>
            <a:r>
              <a:rPr lang="en-GB" dirty="0"/>
              <a:t>Robot modelling</a:t>
            </a:r>
          </a:p>
        </p:txBody>
      </p:sp>
      <p:sp>
        <p:nvSpPr>
          <p:cNvPr id="17" name="Cube 16">
            <a:extLst>
              <a:ext uri="{FF2B5EF4-FFF2-40B4-BE49-F238E27FC236}">
                <a16:creationId xmlns:a16="http://schemas.microsoft.com/office/drawing/2014/main" id="{A7BA214A-C123-DF99-73C6-326F629F7558}"/>
              </a:ext>
            </a:extLst>
          </p:cNvPr>
          <p:cNvSpPr/>
          <p:nvPr/>
        </p:nvSpPr>
        <p:spPr>
          <a:xfrm>
            <a:off x="9146241" y="2483224"/>
            <a:ext cx="2207559" cy="1712288"/>
          </a:xfrm>
          <a:prstGeom prst="cube">
            <a:avLst>
              <a:gd name="adj" fmla="val 345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18" name="Cylinder 17">
            <a:extLst>
              <a:ext uri="{FF2B5EF4-FFF2-40B4-BE49-F238E27FC236}">
                <a16:creationId xmlns:a16="http://schemas.microsoft.com/office/drawing/2014/main" id="{81CB81B4-4178-6CAC-B4E1-E9E2BE0D874E}"/>
              </a:ext>
            </a:extLst>
          </p:cNvPr>
          <p:cNvSpPr/>
          <p:nvPr/>
        </p:nvSpPr>
        <p:spPr>
          <a:xfrm rot="5400000">
            <a:off x="10658332" y="3138301"/>
            <a:ext cx="1625795" cy="775448"/>
          </a:xfrm>
          <a:prstGeom prst="can">
            <a:avLst>
              <a:gd name="adj" fmla="val 50000"/>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a:p>
        </p:txBody>
      </p:sp>
      <p:sp>
        <p:nvSpPr>
          <p:cNvPr id="22" name="Cylinder 21">
            <a:extLst>
              <a:ext uri="{FF2B5EF4-FFF2-40B4-BE49-F238E27FC236}">
                <a16:creationId xmlns:a16="http://schemas.microsoft.com/office/drawing/2014/main" id="{51D5F84C-0572-6F7C-0C18-6ED0B6568174}"/>
              </a:ext>
            </a:extLst>
          </p:cNvPr>
          <p:cNvSpPr/>
          <p:nvPr/>
        </p:nvSpPr>
        <p:spPr>
          <a:xfrm rot="5400000">
            <a:off x="5486465" y="3336854"/>
            <a:ext cx="1625795" cy="775448"/>
          </a:xfrm>
          <a:prstGeom prst="can">
            <a:avLst>
              <a:gd name="adj" fmla="val 50000"/>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dirty="0"/>
          </a:p>
        </p:txBody>
      </p:sp>
      <p:sp>
        <p:nvSpPr>
          <p:cNvPr id="23" name="Cube 22">
            <a:extLst>
              <a:ext uri="{FF2B5EF4-FFF2-40B4-BE49-F238E27FC236}">
                <a16:creationId xmlns:a16="http://schemas.microsoft.com/office/drawing/2014/main" id="{52CFE157-4AA3-F366-A132-4A6319312163}"/>
              </a:ext>
            </a:extLst>
          </p:cNvPr>
          <p:cNvSpPr/>
          <p:nvPr/>
        </p:nvSpPr>
        <p:spPr>
          <a:xfrm>
            <a:off x="6217922" y="2483224"/>
            <a:ext cx="2207559" cy="1712288"/>
          </a:xfrm>
          <a:prstGeom prst="cube">
            <a:avLst>
              <a:gd name="adj" fmla="val 3454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24" name="Cylinder 23">
            <a:extLst>
              <a:ext uri="{FF2B5EF4-FFF2-40B4-BE49-F238E27FC236}">
                <a16:creationId xmlns:a16="http://schemas.microsoft.com/office/drawing/2014/main" id="{6D983890-110F-4E9C-D3AF-F683D4C69BEB}"/>
              </a:ext>
            </a:extLst>
          </p:cNvPr>
          <p:cNvSpPr/>
          <p:nvPr/>
        </p:nvSpPr>
        <p:spPr>
          <a:xfrm rot="5400000">
            <a:off x="7454064" y="3336855"/>
            <a:ext cx="1625795" cy="775448"/>
          </a:xfrm>
          <a:prstGeom prst="can">
            <a:avLst>
              <a:gd name="adj" fmla="val 50000"/>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F25670F2-F427-B0B1-551F-0515CF863FF0}"/>
              </a:ext>
            </a:extLst>
          </p:cNvPr>
          <p:cNvSpPr txBox="1"/>
          <p:nvPr/>
        </p:nvSpPr>
        <p:spPr>
          <a:xfrm>
            <a:off x="6645431" y="4537476"/>
            <a:ext cx="1305963" cy="338554"/>
          </a:xfrm>
          <a:prstGeom prst="rect">
            <a:avLst/>
          </a:prstGeom>
          <a:noFill/>
        </p:spPr>
        <p:txBody>
          <a:bodyPr wrap="square">
            <a:spAutoFit/>
          </a:bodyPr>
          <a:lstStyle/>
          <a:p>
            <a:r>
              <a:rPr lang="en-GB" sz="1600" dirty="0">
                <a:solidFill>
                  <a:schemeClr val="bg2">
                    <a:lumMod val="50000"/>
                  </a:schemeClr>
                </a:solidFill>
                <a:latin typeface="Nexa-Light" panose="01000000000000000000" pitchFamily="2" charset="0"/>
              </a:rPr>
              <a:t>Front View</a:t>
            </a:r>
          </a:p>
        </p:txBody>
      </p:sp>
      <p:sp>
        <p:nvSpPr>
          <p:cNvPr id="27" name="TextBox 26">
            <a:extLst>
              <a:ext uri="{FF2B5EF4-FFF2-40B4-BE49-F238E27FC236}">
                <a16:creationId xmlns:a16="http://schemas.microsoft.com/office/drawing/2014/main" id="{CEA79E80-0CBB-BAF2-24BC-9D2E7ABB0E85}"/>
              </a:ext>
            </a:extLst>
          </p:cNvPr>
          <p:cNvSpPr txBox="1"/>
          <p:nvPr/>
        </p:nvSpPr>
        <p:spPr>
          <a:xfrm>
            <a:off x="9476536" y="4568824"/>
            <a:ext cx="1305963" cy="338554"/>
          </a:xfrm>
          <a:prstGeom prst="rect">
            <a:avLst/>
          </a:prstGeom>
          <a:noFill/>
        </p:spPr>
        <p:txBody>
          <a:bodyPr wrap="square">
            <a:spAutoFit/>
          </a:bodyPr>
          <a:lstStyle/>
          <a:p>
            <a:r>
              <a:rPr lang="en-GB" sz="1600" dirty="0">
                <a:solidFill>
                  <a:schemeClr val="bg2">
                    <a:lumMod val="50000"/>
                  </a:schemeClr>
                </a:solidFill>
                <a:latin typeface="Nexa-Light" panose="01000000000000000000" pitchFamily="2" charset="0"/>
              </a:rPr>
              <a:t>Back View</a:t>
            </a:r>
          </a:p>
        </p:txBody>
      </p:sp>
    </p:spTree>
    <p:extLst>
      <p:ext uri="{BB962C8B-B14F-4D97-AF65-F5344CB8AC3E}">
        <p14:creationId xmlns:p14="http://schemas.microsoft.com/office/powerpoint/2010/main" val="119778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FC0067-33E0-BDB1-F4D4-C992EB0C1168}"/>
              </a:ext>
            </a:extLst>
          </p:cNvPr>
          <p:cNvSpPr>
            <a:spLocks noGrp="1"/>
          </p:cNvSpPr>
          <p:nvPr>
            <p:ph sz="half" idx="1"/>
          </p:nvPr>
        </p:nvSpPr>
        <p:spPr>
          <a:xfrm>
            <a:off x="588911" y="1868748"/>
            <a:ext cx="5181600" cy="4281040"/>
          </a:xfrm>
        </p:spPr>
        <p:txBody>
          <a:bodyPr>
            <a:normAutofit/>
          </a:bodyPr>
          <a:lstStyle/>
          <a:p>
            <a:pPr>
              <a:lnSpc>
                <a:spcPct val="150000"/>
              </a:lnSpc>
            </a:pPr>
            <a:r>
              <a:rPr lang="en-GB" sz="1600" dirty="0"/>
              <a:t>The expected transformations are represented on the right diagram. </a:t>
            </a:r>
          </a:p>
          <a:p>
            <a:pPr>
              <a:lnSpc>
                <a:spcPct val="150000"/>
              </a:lnSpc>
            </a:pPr>
            <a:r>
              <a:rPr lang="en-GB" sz="1600" dirty="0"/>
              <a:t>map: fixed frame</a:t>
            </a:r>
          </a:p>
          <a:p>
            <a:pPr>
              <a:lnSpc>
                <a:spcPct val="150000"/>
              </a:lnSpc>
            </a:pPr>
            <a:r>
              <a:rPr lang="en-GB" sz="1600" dirty="0" err="1"/>
              <a:t>base_footprint</a:t>
            </a:r>
            <a:r>
              <a:rPr lang="en-GB" sz="1600" dirty="0"/>
              <a:t>: robot pose representation in the 2D (</a:t>
            </a:r>
            <a:r>
              <a:rPr lang="en-GB" sz="1600" dirty="0" err="1"/>
              <a:t>x,y</a:t>
            </a:r>
            <a:r>
              <a:rPr lang="en-GB" sz="1600" dirty="0"/>
              <a:t> plane).</a:t>
            </a:r>
          </a:p>
          <a:p>
            <a:pPr>
              <a:lnSpc>
                <a:spcPct val="150000"/>
              </a:lnSpc>
            </a:pPr>
            <a:r>
              <a:rPr lang="en-GB" sz="1600" dirty="0" err="1"/>
              <a:t>base_link</a:t>
            </a:r>
            <a:r>
              <a:rPr lang="en-GB" sz="1600" dirty="0"/>
              <a:t>: base link representing the robot’s centre.</a:t>
            </a:r>
          </a:p>
          <a:p>
            <a:pPr>
              <a:lnSpc>
                <a:spcPct val="150000"/>
              </a:lnSpc>
            </a:pPr>
            <a:r>
              <a:rPr lang="en-GB" sz="1600" dirty="0" err="1"/>
              <a:t>wheel_r</a:t>
            </a:r>
            <a:r>
              <a:rPr lang="en-GB" sz="1600" dirty="0"/>
              <a:t>, </a:t>
            </a:r>
            <a:r>
              <a:rPr lang="en-GB" sz="1600" dirty="0" err="1"/>
              <a:t>wheel_l</a:t>
            </a:r>
            <a:r>
              <a:rPr lang="en-GB" sz="1600" dirty="0"/>
              <a:t>: wheel link</a:t>
            </a:r>
          </a:p>
          <a:p>
            <a:pPr>
              <a:lnSpc>
                <a:spcPct val="150000"/>
              </a:lnSpc>
            </a:pPr>
            <a:r>
              <a:rPr lang="en-GB" sz="1600" dirty="0"/>
              <a:t>caster: caster ball link.</a:t>
            </a:r>
          </a:p>
          <a:p>
            <a:endParaRPr lang="en-GB" dirty="0"/>
          </a:p>
        </p:txBody>
      </p:sp>
      <p:sp>
        <p:nvSpPr>
          <p:cNvPr id="4" name="Title 3">
            <a:extLst>
              <a:ext uri="{FF2B5EF4-FFF2-40B4-BE49-F238E27FC236}">
                <a16:creationId xmlns:a16="http://schemas.microsoft.com/office/drawing/2014/main" id="{EAAF3362-7279-F1C6-D522-2451621918A8}"/>
              </a:ext>
            </a:extLst>
          </p:cNvPr>
          <p:cNvSpPr>
            <a:spLocks noGrp="1"/>
          </p:cNvSpPr>
          <p:nvPr>
            <p:ph type="title"/>
          </p:nvPr>
        </p:nvSpPr>
        <p:spPr/>
        <p:txBody>
          <a:bodyPr/>
          <a:lstStyle/>
          <a:p>
            <a:r>
              <a:rPr lang="en-GB" dirty="0"/>
              <a:t>Robot modelling</a:t>
            </a:r>
          </a:p>
        </p:txBody>
      </p:sp>
      <p:sp>
        <p:nvSpPr>
          <p:cNvPr id="3" name="Oval 2">
            <a:extLst>
              <a:ext uri="{FF2B5EF4-FFF2-40B4-BE49-F238E27FC236}">
                <a16:creationId xmlns:a16="http://schemas.microsoft.com/office/drawing/2014/main" id="{81190010-AB00-251F-1AD7-9FDD08121317}"/>
              </a:ext>
            </a:extLst>
          </p:cNvPr>
          <p:cNvSpPr/>
          <p:nvPr/>
        </p:nvSpPr>
        <p:spPr>
          <a:xfrm>
            <a:off x="8333736" y="1489268"/>
            <a:ext cx="1506070" cy="576921"/>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50000"/>
                  </a:schemeClr>
                </a:solidFill>
                <a:latin typeface="Nexa-Light" panose="01000000000000000000" pitchFamily="2" charset="0"/>
              </a:rPr>
              <a:t>map</a:t>
            </a:r>
          </a:p>
        </p:txBody>
      </p:sp>
      <p:sp>
        <p:nvSpPr>
          <p:cNvPr id="5" name="Oval 4">
            <a:extLst>
              <a:ext uri="{FF2B5EF4-FFF2-40B4-BE49-F238E27FC236}">
                <a16:creationId xmlns:a16="http://schemas.microsoft.com/office/drawing/2014/main" id="{00F32092-0955-97A0-09E7-9C278938E458}"/>
              </a:ext>
            </a:extLst>
          </p:cNvPr>
          <p:cNvSpPr/>
          <p:nvPr/>
        </p:nvSpPr>
        <p:spPr>
          <a:xfrm>
            <a:off x="8334007" y="3166559"/>
            <a:ext cx="1506070" cy="576921"/>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bg2">
                    <a:lumMod val="50000"/>
                  </a:schemeClr>
                </a:solidFill>
                <a:latin typeface="Nexa-Light" panose="01000000000000000000" pitchFamily="2" charset="0"/>
              </a:rPr>
              <a:t>base_footprint</a:t>
            </a:r>
            <a:endParaRPr lang="en-GB" sz="1400" dirty="0">
              <a:solidFill>
                <a:schemeClr val="bg2">
                  <a:lumMod val="50000"/>
                </a:schemeClr>
              </a:solidFill>
              <a:latin typeface="Nexa-Light" panose="01000000000000000000" pitchFamily="2" charset="0"/>
            </a:endParaRPr>
          </a:p>
        </p:txBody>
      </p:sp>
      <p:sp>
        <p:nvSpPr>
          <p:cNvPr id="6" name="Oval 5">
            <a:extLst>
              <a:ext uri="{FF2B5EF4-FFF2-40B4-BE49-F238E27FC236}">
                <a16:creationId xmlns:a16="http://schemas.microsoft.com/office/drawing/2014/main" id="{FF07B935-D834-0B57-0528-8EDB1EE0FE41}"/>
              </a:ext>
            </a:extLst>
          </p:cNvPr>
          <p:cNvSpPr/>
          <p:nvPr/>
        </p:nvSpPr>
        <p:spPr>
          <a:xfrm>
            <a:off x="8334007" y="4011259"/>
            <a:ext cx="1506070" cy="576921"/>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bg2">
                    <a:lumMod val="50000"/>
                  </a:schemeClr>
                </a:solidFill>
                <a:latin typeface="Nexa-Light" panose="01000000000000000000" pitchFamily="2" charset="0"/>
              </a:rPr>
              <a:t>base_link</a:t>
            </a:r>
            <a:endParaRPr lang="en-GB" sz="1400" dirty="0">
              <a:solidFill>
                <a:schemeClr val="bg2">
                  <a:lumMod val="50000"/>
                </a:schemeClr>
              </a:solidFill>
              <a:latin typeface="Nexa-Light" panose="01000000000000000000" pitchFamily="2" charset="0"/>
            </a:endParaRPr>
          </a:p>
        </p:txBody>
      </p:sp>
      <p:sp>
        <p:nvSpPr>
          <p:cNvPr id="7" name="Oval 6">
            <a:extLst>
              <a:ext uri="{FF2B5EF4-FFF2-40B4-BE49-F238E27FC236}">
                <a16:creationId xmlns:a16="http://schemas.microsoft.com/office/drawing/2014/main" id="{F3391953-B1A0-07EF-1708-A50256DD52A3}"/>
              </a:ext>
            </a:extLst>
          </p:cNvPr>
          <p:cNvSpPr/>
          <p:nvPr/>
        </p:nvSpPr>
        <p:spPr>
          <a:xfrm>
            <a:off x="6409767" y="4855958"/>
            <a:ext cx="1506070" cy="576921"/>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bg2">
                    <a:lumMod val="50000"/>
                  </a:schemeClr>
                </a:solidFill>
                <a:latin typeface="Nexa-Light" panose="01000000000000000000" pitchFamily="2" charset="0"/>
              </a:rPr>
              <a:t>wheel_r</a:t>
            </a:r>
            <a:endParaRPr lang="en-GB" sz="1400" dirty="0">
              <a:solidFill>
                <a:schemeClr val="bg2">
                  <a:lumMod val="50000"/>
                </a:schemeClr>
              </a:solidFill>
              <a:latin typeface="Nexa-Light" panose="01000000000000000000" pitchFamily="2" charset="0"/>
            </a:endParaRPr>
          </a:p>
        </p:txBody>
      </p:sp>
      <p:sp>
        <p:nvSpPr>
          <p:cNvPr id="8" name="Oval 7">
            <a:extLst>
              <a:ext uri="{FF2B5EF4-FFF2-40B4-BE49-F238E27FC236}">
                <a16:creationId xmlns:a16="http://schemas.microsoft.com/office/drawing/2014/main" id="{601B6FE2-0D46-08FB-4F42-8CCB53257BB4}"/>
              </a:ext>
            </a:extLst>
          </p:cNvPr>
          <p:cNvSpPr/>
          <p:nvPr/>
        </p:nvSpPr>
        <p:spPr>
          <a:xfrm>
            <a:off x="8334007" y="4855958"/>
            <a:ext cx="1506070" cy="576921"/>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err="1">
                <a:solidFill>
                  <a:schemeClr val="bg2">
                    <a:lumMod val="50000"/>
                  </a:schemeClr>
                </a:solidFill>
                <a:latin typeface="Nexa-Light" panose="01000000000000000000" pitchFamily="2" charset="0"/>
              </a:rPr>
              <a:t>wheel_l</a:t>
            </a:r>
            <a:endParaRPr lang="en-GB" sz="1400" dirty="0"/>
          </a:p>
        </p:txBody>
      </p:sp>
      <p:sp>
        <p:nvSpPr>
          <p:cNvPr id="9" name="Oval 8">
            <a:extLst>
              <a:ext uri="{FF2B5EF4-FFF2-40B4-BE49-F238E27FC236}">
                <a16:creationId xmlns:a16="http://schemas.microsoft.com/office/drawing/2014/main" id="{EFF5CE99-F823-10C6-5E5E-00B1A4AA2705}"/>
              </a:ext>
            </a:extLst>
          </p:cNvPr>
          <p:cNvSpPr/>
          <p:nvPr/>
        </p:nvSpPr>
        <p:spPr>
          <a:xfrm>
            <a:off x="10245063" y="4855958"/>
            <a:ext cx="1506070" cy="576921"/>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2">
                    <a:lumMod val="50000"/>
                  </a:schemeClr>
                </a:solidFill>
                <a:latin typeface="Nexa-Light" panose="01000000000000000000" pitchFamily="2" charset="0"/>
              </a:rPr>
              <a:t>caster</a:t>
            </a:r>
          </a:p>
        </p:txBody>
      </p:sp>
      <p:cxnSp>
        <p:nvCxnSpPr>
          <p:cNvPr id="12" name="Straight Arrow Connector 11">
            <a:extLst>
              <a:ext uri="{FF2B5EF4-FFF2-40B4-BE49-F238E27FC236}">
                <a16:creationId xmlns:a16="http://schemas.microsoft.com/office/drawing/2014/main" id="{A912A82C-12B9-48BE-6834-3D07275F25B1}"/>
              </a:ext>
            </a:extLst>
          </p:cNvPr>
          <p:cNvCxnSpPr>
            <a:cxnSpLocks/>
            <a:stCxn id="3" idx="4"/>
            <a:endCxn id="11" idx="0"/>
          </p:cNvCxnSpPr>
          <p:nvPr/>
        </p:nvCxnSpPr>
        <p:spPr>
          <a:xfrm>
            <a:off x="9086771" y="2066189"/>
            <a:ext cx="0" cy="189865"/>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98FEC48-527C-FFB1-5464-20ACD4875E95}"/>
              </a:ext>
            </a:extLst>
          </p:cNvPr>
          <p:cNvCxnSpPr>
            <a:cxnSpLocks/>
            <a:stCxn id="5" idx="4"/>
            <a:endCxn id="6" idx="0"/>
          </p:cNvCxnSpPr>
          <p:nvPr/>
        </p:nvCxnSpPr>
        <p:spPr>
          <a:xfrm>
            <a:off x="9087042" y="3743480"/>
            <a:ext cx="0" cy="267779"/>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00476D2-DFB4-80F7-9519-670C8D91DB83}"/>
              </a:ext>
            </a:extLst>
          </p:cNvPr>
          <p:cNvCxnSpPr>
            <a:cxnSpLocks/>
            <a:stCxn id="6" idx="4"/>
            <a:endCxn id="8" idx="0"/>
          </p:cNvCxnSpPr>
          <p:nvPr/>
        </p:nvCxnSpPr>
        <p:spPr>
          <a:xfrm>
            <a:off x="9087042" y="4588180"/>
            <a:ext cx="0" cy="267778"/>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5FA0EF02-944E-C7C0-D718-FD7D0EA37F9F}"/>
              </a:ext>
            </a:extLst>
          </p:cNvPr>
          <p:cNvCxnSpPr>
            <a:stCxn id="6" idx="2"/>
            <a:endCxn id="7" idx="0"/>
          </p:cNvCxnSpPr>
          <p:nvPr/>
        </p:nvCxnSpPr>
        <p:spPr>
          <a:xfrm rot="10800000" flipV="1">
            <a:off x="7162803" y="4299720"/>
            <a:ext cx="1171205" cy="556238"/>
          </a:xfrm>
          <a:prstGeom prst="bentConnector2">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80A04399-EDBB-2E77-5C86-D68E09AD195B}"/>
              </a:ext>
            </a:extLst>
          </p:cNvPr>
          <p:cNvCxnSpPr>
            <a:cxnSpLocks/>
            <a:stCxn id="6" idx="6"/>
            <a:endCxn id="9" idx="0"/>
          </p:cNvCxnSpPr>
          <p:nvPr/>
        </p:nvCxnSpPr>
        <p:spPr>
          <a:xfrm>
            <a:off x="9840077" y="4299720"/>
            <a:ext cx="1158021" cy="556238"/>
          </a:xfrm>
          <a:prstGeom prst="bentConnector2">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A60DC34-62F2-D877-13AF-CA3825A6EF21}"/>
              </a:ext>
            </a:extLst>
          </p:cNvPr>
          <p:cNvSpPr txBox="1"/>
          <p:nvPr/>
        </p:nvSpPr>
        <p:spPr>
          <a:xfrm>
            <a:off x="9259592" y="2839198"/>
            <a:ext cx="1825628" cy="307777"/>
          </a:xfrm>
          <a:prstGeom prst="rect">
            <a:avLst/>
          </a:prstGeom>
          <a:noFill/>
        </p:spPr>
        <p:txBody>
          <a:bodyPr wrap="square">
            <a:spAutoFit/>
          </a:bodyPr>
          <a:lstStyle/>
          <a:p>
            <a:r>
              <a:rPr lang="en-GB" sz="1400" dirty="0">
                <a:solidFill>
                  <a:schemeClr val="bg2">
                    <a:lumMod val="50000"/>
                  </a:schemeClr>
                </a:solidFill>
                <a:latin typeface="Nexa-Light" panose="01000000000000000000" pitchFamily="2" charset="0"/>
              </a:rPr>
              <a:t>dynamic tf / joint</a:t>
            </a:r>
            <a:endParaRPr lang="en-GB" sz="1400" dirty="0"/>
          </a:p>
        </p:txBody>
      </p:sp>
      <p:sp>
        <p:nvSpPr>
          <p:cNvPr id="35" name="TextBox 34">
            <a:extLst>
              <a:ext uri="{FF2B5EF4-FFF2-40B4-BE49-F238E27FC236}">
                <a16:creationId xmlns:a16="http://schemas.microsoft.com/office/drawing/2014/main" id="{CD59F8C9-7FC7-BFDB-FE15-48473CCB7689}"/>
              </a:ext>
            </a:extLst>
          </p:cNvPr>
          <p:cNvSpPr txBox="1"/>
          <p:nvPr/>
        </p:nvSpPr>
        <p:spPr>
          <a:xfrm>
            <a:off x="9259592" y="3727506"/>
            <a:ext cx="1383735" cy="307777"/>
          </a:xfrm>
          <a:prstGeom prst="rect">
            <a:avLst/>
          </a:prstGeom>
          <a:noFill/>
        </p:spPr>
        <p:txBody>
          <a:bodyPr wrap="square">
            <a:spAutoFit/>
          </a:bodyPr>
          <a:lstStyle/>
          <a:p>
            <a:r>
              <a:rPr lang="en-GB" sz="1400" dirty="0">
                <a:solidFill>
                  <a:schemeClr val="bg2">
                    <a:lumMod val="50000"/>
                  </a:schemeClr>
                </a:solidFill>
                <a:latin typeface="Nexa-Light" panose="01000000000000000000" pitchFamily="2" charset="0"/>
              </a:rPr>
              <a:t>static tf</a:t>
            </a:r>
            <a:endParaRPr lang="en-GB" sz="1400" dirty="0"/>
          </a:p>
        </p:txBody>
      </p:sp>
      <p:sp>
        <p:nvSpPr>
          <p:cNvPr id="36" name="TextBox 35">
            <a:extLst>
              <a:ext uri="{FF2B5EF4-FFF2-40B4-BE49-F238E27FC236}">
                <a16:creationId xmlns:a16="http://schemas.microsoft.com/office/drawing/2014/main" id="{9B16A424-F97D-4B98-25DB-F24F887FC62C}"/>
              </a:ext>
            </a:extLst>
          </p:cNvPr>
          <p:cNvSpPr txBox="1"/>
          <p:nvPr/>
        </p:nvSpPr>
        <p:spPr>
          <a:xfrm>
            <a:off x="6523546" y="3973743"/>
            <a:ext cx="1683373" cy="307777"/>
          </a:xfrm>
          <a:prstGeom prst="rect">
            <a:avLst/>
          </a:prstGeom>
          <a:noFill/>
        </p:spPr>
        <p:txBody>
          <a:bodyPr wrap="square">
            <a:spAutoFit/>
          </a:bodyPr>
          <a:lstStyle/>
          <a:p>
            <a:r>
              <a:rPr lang="en-GB" sz="1400" dirty="0">
                <a:solidFill>
                  <a:schemeClr val="bg2">
                    <a:lumMod val="50000"/>
                  </a:schemeClr>
                </a:solidFill>
                <a:latin typeface="Nexa-Light" panose="01000000000000000000" pitchFamily="2" charset="0"/>
              </a:rPr>
              <a:t>dynamic tf / joint</a:t>
            </a:r>
            <a:endParaRPr lang="en-GB" sz="1400" dirty="0"/>
          </a:p>
        </p:txBody>
      </p:sp>
      <p:sp>
        <p:nvSpPr>
          <p:cNvPr id="37" name="TextBox 36">
            <a:extLst>
              <a:ext uri="{FF2B5EF4-FFF2-40B4-BE49-F238E27FC236}">
                <a16:creationId xmlns:a16="http://schemas.microsoft.com/office/drawing/2014/main" id="{DD4F442B-2427-48D9-AD32-698770790625}"/>
              </a:ext>
            </a:extLst>
          </p:cNvPr>
          <p:cNvSpPr txBox="1"/>
          <p:nvPr/>
        </p:nvSpPr>
        <p:spPr>
          <a:xfrm>
            <a:off x="10441749" y="3971260"/>
            <a:ext cx="1383735" cy="307777"/>
          </a:xfrm>
          <a:prstGeom prst="rect">
            <a:avLst/>
          </a:prstGeom>
          <a:noFill/>
        </p:spPr>
        <p:txBody>
          <a:bodyPr wrap="square">
            <a:spAutoFit/>
          </a:bodyPr>
          <a:lstStyle/>
          <a:p>
            <a:r>
              <a:rPr lang="en-GB" sz="1400" dirty="0">
                <a:solidFill>
                  <a:schemeClr val="bg2">
                    <a:lumMod val="50000"/>
                  </a:schemeClr>
                </a:solidFill>
                <a:latin typeface="Nexa-Light" panose="01000000000000000000" pitchFamily="2" charset="0"/>
              </a:rPr>
              <a:t>static tf / joint</a:t>
            </a:r>
            <a:endParaRPr lang="en-GB" sz="1400" dirty="0"/>
          </a:p>
        </p:txBody>
      </p:sp>
      <p:sp>
        <p:nvSpPr>
          <p:cNvPr id="38" name="TextBox 37">
            <a:extLst>
              <a:ext uri="{FF2B5EF4-FFF2-40B4-BE49-F238E27FC236}">
                <a16:creationId xmlns:a16="http://schemas.microsoft.com/office/drawing/2014/main" id="{F2831363-8B50-0B68-05CA-3D21EB63A345}"/>
              </a:ext>
            </a:extLst>
          </p:cNvPr>
          <p:cNvSpPr txBox="1"/>
          <p:nvPr/>
        </p:nvSpPr>
        <p:spPr>
          <a:xfrm>
            <a:off x="7915837" y="4573180"/>
            <a:ext cx="1383735" cy="307777"/>
          </a:xfrm>
          <a:prstGeom prst="rect">
            <a:avLst/>
          </a:prstGeom>
          <a:noFill/>
        </p:spPr>
        <p:txBody>
          <a:bodyPr wrap="square">
            <a:spAutoFit/>
          </a:bodyPr>
          <a:lstStyle/>
          <a:p>
            <a:r>
              <a:rPr lang="en-GB" sz="1400" dirty="0">
                <a:solidFill>
                  <a:schemeClr val="bg2">
                    <a:lumMod val="50000"/>
                  </a:schemeClr>
                </a:solidFill>
                <a:latin typeface="Nexa-Light" panose="01000000000000000000" pitchFamily="2" charset="0"/>
              </a:rPr>
              <a:t>dynamic tf</a:t>
            </a:r>
            <a:endParaRPr lang="en-GB" sz="1400" dirty="0"/>
          </a:p>
        </p:txBody>
      </p:sp>
      <p:sp>
        <p:nvSpPr>
          <p:cNvPr id="11" name="Oval 10">
            <a:extLst>
              <a:ext uri="{FF2B5EF4-FFF2-40B4-BE49-F238E27FC236}">
                <a16:creationId xmlns:a16="http://schemas.microsoft.com/office/drawing/2014/main" id="{EB4A8A85-1EBA-6CA9-5E58-26243C6E3073}"/>
              </a:ext>
            </a:extLst>
          </p:cNvPr>
          <p:cNvSpPr/>
          <p:nvPr/>
        </p:nvSpPr>
        <p:spPr>
          <a:xfrm>
            <a:off x="8333736" y="2256054"/>
            <a:ext cx="1506070" cy="576921"/>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err="1">
                <a:solidFill>
                  <a:schemeClr val="bg2">
                    <a:lumMod val="50000"/>
                  </a:schemeClr>
                </a:solidFill>
                <a:latin typeface="Nexa-Light" panose="01000000000000000000" pitchFamily="2" charset="0"/>
              </a:rPr>
              <a:t>odom</a:t>
            </a:r>
            <a:endParaRPr lang="en-GB" sz="1600" dirty="0">
              <a:solidFill>
                <a:schemeClr val="bg2">
                  <a:lumMod val="50000"/>
                </a:schemeClr>
              </a:solidFill>
              <a:latin typeface="Nexa-Light" panose="01000000000000000000" pitchFamily="2" charset="0"/>
            </a:endParaRPr>
          </a:p>
        </p:txBody>
      </p:sp>
      <p:cxnSp>
        <p:nvCxnSpPr>
          <p:cNvPr id="17" name="Straight Arrow Connector 16">
            <a:extLst>
              <a:ext uri="{FF2B5EF4-FFF2-40B4-BE49-F238E27FC236}">
                <a16:creationId xmlns:a16="http://schemas.microsoft.com/office/drawing/2014/main" id="{7E0B111E-90B0-C24C-F39B-562822AE1B43}"/>
              </a:ext>
            </a:extLst>
          </p:cNvPr>
          <p:cNvCxnSpPr>
            <a:cxnSpLocks/>
            <a:stCxn id="11" idx="4"/>
            <a:endCxn id="5" idx="0"/>
          </p:cNvCxnSpPr>
          <p:nvPr/>
        </p:nvCxnSpPr>
        <p:spPr>
          <a:xfrm>
            <a:off x="9086771" y="2832975"/>
            <a:ext cx="271" cy="333584"/>
          </a:xfrm>
          <a:prstGeom prst="straightConnector1">
            <a:avLst/>
          </a:prstGeom>
          <a:ln w="28575">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84B2681-F5A2-742A-6CFD-420E222D1235}"/>
              </a:ext>
            </a:extLst>
          </p:cNvPr>
          <p:cNvSpPr txBox="1"/>
          <p:nvPr/>
        </p:nvSpPr>
        <p:spPr>
          <a:xfrm>
            <a:off x="9299571" y="1965436"/>
            <a:ext cx="1383735" cy="307777"/>
          </a:xfrm>
          <a:prstGeom prst="rect">
            <a:avLst/>
          </a:prstGeom>
          <a:noFill/>
        </p:spPr>
        <p:txBody>
          <a:bodyPr wrap="square">
            <a:spAutoFit/>
          </a:bodyPr>
          <a:lstStyle/>
          <a:p>
            <a:r>
              <a:rPr lang="en-GB" sz="1400" dirty="0">
                <a:solidFill>
                  <a:schemeClr val="bg2">
                    <a:lumMod val="50000"/>
                  </a:schemeClr>
                </a:solidFill>
                <a:latin typeface="Nexa-Light" panose="01000000000000000000" pitchFamily="2" charset="0"/>
              </a:rPr>
              <a:t>static tf</a:t>
            </a:r>
            <a:endParaRPr lang="en-GB" sz="1400" dirty="0"/>
          </a:p>
        </p:txBody>
      </p:sp>
    </p:spTree>
    <p:extLst>
      <p:ext uri="{BB962C8B-B14F-4D97-AF65-F5344CB8AC3E}">
        <p14:creationId xmlns:p14="http://schemas.microsoft.com/office/powerpoint/2010/main" val="27066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0FC467-BB73-1DDB-55B1-71B54B8DEDF7}"/>
              </a:ext>
            </a:extLst>
          </p:cNvPr>
          <p:cNvSpPr>
            <a:spLocks noGrp="1"/>
          </p:cNvSpPr>
          <p:nvPr>
            <p:ph type="title"/>
          </p:nvPr>
        </p:nvSpPr>
        <p:spPr/>
        <p:txBody>
          <a:bodyPr/>
          <a:lstStyle/>
          <a:p>
            <a:r>
              <a:rPr lang="en-GB" dirty="0"/>
              <a:t>Robot modelling</a:t>
            </a:r>
          </a:p>
        </p:txBody>
      </p:sp>
      <p:grpSp>
        <p:nvGrpSpPr>
          <p:cNvPr id="7" name="Group 6">
            <a:extLst>
              <a:ext uri="{FF2B5EF4-FFF2-40B4-BE49-F238E27FC236}">
                <a16:creationId xmlns:a16="http://schemas.microsoft.com/office/drawing/2014/main" id="{5136736E-AD85-8C6C-6312-2D31374C582E}"/>
              </a:ext>
            </a:extLst>
          </p:cNvPr>
          <p:cNvGrpSpPr/>
          <p:nvPr/>
        </p:nvGrpSpPr>
        <p:grpSpPr>
          <a:xfrm>
            <a:off x="2229701" y="1647437"/>
            <a:ext cx="7059785" cy="4379545"/>
            <a:chOff x="2896150" y="1333112"/>
            <a:chExt cx="7059785" cy="4379545"/>
          </a:xfrm>
        </p:grpSpPr>
        <p:pic>
          <p:nvPicPr>
            <p:cNvPr id="8" name="Picture 7" descr="Diagram, engineering drawing&#10;&#10;Description automatically generated">
              <a:extLst>
                <a:ext uri="{FF2B5EF4-FFF2-40B4-BE49-F238E27FC236}">
                  <a16:creationId xmlns:a16="http://schemas.microsoft.com/office/drawing/2014/main" id="{C626EAC8-3C1C-3A9F-5F7A-9E31D53D560D}"/>
                </a:ext>
              </a:extLst>
            </p:cNvPr>
            <p:cNvPicPr>
              <a:picLocks noChangeAspect="1"/>
            </p:cNvPicPr>
            <p:nvPr/>
          </p:nvPicPr>
          <p:blipFill>
            <a:blip r:embed="rId2">
              <a:clrChange>
                <a:clrFrom>
                  <a:srgbClr val="FFFFFF"/>
                </a:clrFrom>
                <a:clrTo>
                  <a:srgbClr val="FFFFFF">
                    <a:alpha val="0"/>
                  </a:srgbClr>
                </a:clrTo>
              </a:clrChange>
              <a:alphaModFix amt="50000"/>
              <a:extLst>
                <a:ext uri="{28A0092B-C50C-407E-A947-70E740481C1C}">
                  <a14:useLocalDpi xmlns:a14="http://schemas.microsoft.com/office/drawing/2010/main" val="0"/>
                </a:ext>
              </a:extLst>
            </a:blip>
            <a:stretch>
              <a:fillRect/>
            </a:stretch>
          </p:blipFill>
          <p:spPr>
            <a:xfrm>
              <a:off x="5986786" y="2165117"/>
              <a:ext cx="3131909" cy="2639752"/>
            </a:xfrm>
            <a:prstGeom prst="rect">
              <a:avLst/>
            </a:prstGeom>
          </p:spPr>
        </p:pic>
        <p:cxnSp>
          <p:nvCxnSpPr>
            <p:cNvPr id="9" name="Straight Arrow Connector 8">
              <a:extLst>
                <a:ext uri="{FF2B5EF4-FFF2-40B4-BE49-F238E27FC236}">
                  <a16:creationId xmlns:a16="http://schemas.microsoft.com/office/drawing/2014/main" id="{0DE4A3B5-33B9-53B8-3FBE-2AD5D4247E1F}"/>
                </a:ext>
              </a:extLst>
            </p:cNvPr>
            <p:cNvCxnSpPr>
              <a:cxnSpLocks/>
              <a:stCxn id="41" idx="3"/>
              <a:endCxn id="61" idx="6"/>
            </p:cNvCxnSpPr>
            <p:nvPr/>
          </p:nvCxnSpPr>
          <p:spPr>
            <a:xfrm flipH="1" flipV="1">
              <a:off x="7153750" y="3474198"/>
              <a:ext cx="8522" cy="844164"/>
            </a:xfrm>
            <a:prstGeom prst="straightConnector1">
              <a:avLst/>
            </a:prstGeom>
            <a:ln w="28575">
              <a:solidFill>
                <a:srgbClr val="FFC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3C478EF-925E-E788-9683-01E3CA0E4EA6}"/>
                </a:ext>
              </a:extLst>
            </p:cNvPr>
            <p:cNvGrpSpPr/>
            <p:nvPr/>
          </p:nvGrpSpPr>
          <p:grpSpPr>
            <a:xfrm>
              <a:off x="5097684" y="4278183"/>
              <a:ext cx="623495" cy="614531"/>
              <a:chOff x="1079799" y="4984376"/>
              <a:chExt cx="623495" cy="614531"/>
            </a:xfrm>
          </p:grpSpPr>
          <p:cxnSp>
            <p:nvCxnSpPr>
              <p:cNvPr id="62" name="Straight Arrow Connector 61">
                <a:extLst>
                  <a:ext uri="{FF2B5EF4-FFF2-40B4-BE49-F238E27FC236}">
                    <a16:creationId xmlns:a16="http://schemas.microsoft.com/office/drawing/2014/main" id="{9FF984AE-712C-4139-53A1-93A28DE65B6D}"/>
                  </a:ext>
                </a:extLst>
              </p:cNvPr>
              <p:cNvCxnSpPr>
                <a:cxnSpLocks/>
              </p:cNvCxnSpPr>
              <p:nvPr/>
            </p:nvCxnSpPr>
            <p:spPr>
              <a:xfrm flipV="1">
                <a:off x="1102659" y="4984376"/>
                <a:ext cx="0" cy="591671"/>
              </a:xfrm>
              <a:prstGeom prst="straightConnector1">
                <a:avLst/>
              </a:prstGeom>
              <a:ln w="38100">
                <a:solidFill>
                  <a:srgbClr val="2C0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0647034-3F0A-C162-DDC2-DF8596E0521C}"/>
                  </a:ext>
                </a:extLst>
              </p:cNvPr>
              <p:cNvCxnSpPr>
                <a:cxnSpLocks/>
              </p:cNvCxnSpPr>
              <p:nvPr/>
            </p:nvCxnSpPr>
            <p:spPr>
              <a:xfrm>
                <a:off x="1083469" y="5576047"/>
                <a:ext cx="619825"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5CB7808-B0B5-DA6F-2AA7-48332DD078E0}"/>
                  </a:ext>
                </a:extLst>
              </p:cNvPr>
              <p:cNvCxnSpPr>
                <a:cxnSpLocks/>
              </p:cNvCxnSpPr>
              <p:nvPr/>
            </p:nvCxnSpPr>
            <p:spPr>
              <a:xfrm flipV="1">
                <a:off x="1094109" y="5258954"/>
                <a:ext cx="377692" cy="322697"/>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79F5435B-0756-526A-6864-D808A3D7E5D5}"/>
                  </a:ext>
                </a:extLst>
              </p:cNvPr>
              <p:cNvSpPr/>
              <p:nvPr/>
            </p:nvSpPr>
            <p:spPr>
              <a:xfrm>
                <a:off x="1079799" y="5553188"/>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sz="2381"/>
              </a:p>
            </p:txBody>
          </p:sp>
        </p:grpSp>
        <p:grpSp>
          <p:nvGrpSpPr>
            <p:cNvPr id="11" name="Group 10">
              <a:extLst>
                <a:ext uri="{FF2B5EF4-FFF2-40B4-BE49-F238E27FC236}">
                  <a16:creationId xmlns:a16="http://schemas.microsoft.com/office/drawing/2014/main" id="{53E81DED-228D-42CB-7BDE-B230299F72B1}"/>
                </a:ext>
              </a:extLst>
            </p:cNvPr>
            <p:cNvGrpSpPr/>
            <p:nvPr/>
          </p:nvGrpSpPr>
          <p:grpSpPr>
            <a:xfrm>
              <a:off x="6692960" y="2986591"/>
              <a:ext cx="860373" cy="762000"/>
              <a:chOff x="3950084" y="3082219"/>
              <a:chExt cx="860373" cy="762000"/>
            </a:xfrm>
          </p:grpSpPr>
          <p:cxnSp>
            <p:nvCxnSpPr>
              <p:cNvPr id="58" name="Straight Arrow Connector 57">
                <a:extLst>
                  <a:ext uri="{FF2B5EF4-FFF2-40B4-BE49-F238E27FC236}">
                    <a16:creationId xmlns:a16="http://schemas.microsoft.com/office/drawing/2014/main" id="{08B01C0B-7891-51B6-0834-9ABAA0258E4A}"/>
                  </a:ext>
                </a:extLst>
              </p:cNvPr>
              <p:cNvCxnSpPr>
                <a:cxnSpLocks/>
              </p:cNvCxnSpPr>
              <p:nvPr/>
            </p:nvCxnSpPr>
            <p:spPr>
              <a:xfrm flipV="1">
                <a:off x="4388015" y="3082219"/>
                <a:ext cx="0" cy="487606"/>
              </a:xfrm>
              <a:prstGeom prst="straightConnector1">
                <a:avLst/>
              </a:prstGeom>
              <a:ln w="38100">
                <a:solidFill>
                  <a:srgbClr val="2C0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1120E283-29AD-F290-2518-DE6F6F3945B6}"/>
                  </a:ext>
                </a:extLst>
              </p:cNvPr>
              <p:cNvCxnSpPr>
                <a:cxnSpLocks/>
                <a:stCxn id="61" idx="3"/>
              </p:cNvCxnSpPr>
              <p:nvPr/>
            </p:nvCxnSpPr>
            <p:spPr>
              <a:xfrm flipH="1">
                <a:off x="3950084" y="3585990"/>
                <a:ext cx="421766" cy="213779"/>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D1504BC-CE98-4494-DECC-CA7801485043}"/>
                  </a:ext>
                </a:extLst>
              </p:cNvPr>
              <p:cNvCxnSpPr>
                <a:cxnSpLocks/>
              </p:cNvCxnSpPr>
              <p:nvPr/>
            </p:nvCxnSpPr>
            <p:spPr>
              <a:xfrm>
                <a:off x="4379465" y="3575429"/>
                <a:ext cx="430992" cy="26879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83D85ADF-7B88-5364-EBA2-36C83BC0176A}"/>
                  </a:ext>
                </a:extLst>
              </p:cNvPr>
              <p:cNvSpPr/>
              <p:nvPr/>
            </p:nvSpPr>
            <p:spPr>
              <a:xfrm>
                <a:off x="4365155" y="3546966"/>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sz="2381"/>
              </a:p>
            </p:txBody>
          </p:sp>
        </p:grpSp>
        <p:cxnSp>
          <p:nvCxnSpPr>
            <p:cNvPr id="12" name="Straight Arrow Connector 11">
              <a:extLst>
                <a:ext uri="{FF2B5EF4-FFF2-40B4-BE49-F238E27FC236}">
                  <a16:creationId xmlns:a16="http://schemas.microsoft.com/office/drawing/2014/main" id="{DC66165A-AFEF-5667-77F3-4BDE717F6876}"/>
                </a:ext>
              </a:extLst>
            </p:cNvPr>
            <p:cNvCxnSpPr>
              <a:cxnSpLocks/>
              <a:stCxn id="61" idx="4"/>
              <a:endCxn id="45" idx="0"/>
            </p:cNvCxnSpPr>
            <p:nvPr/>
          </p:nvCxnSpPr>
          <p:spPr>
            <a:xfrm flipV="1">
              <a:off x="7130891" y="2566411"/>
              <a:ext cx="164431" cy="930646"/>
            </a:xfrm>
            <a:prstGeom prst="straightConnector1">
              <a:avLst/>
            </a:prstGeom>
            <a:ln w="28575">
              <a:solidFill>
                <a:srgbClr val="FFC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4650536-0D5C-3B23-F2A2-DD2A2D8549C0}"/>
                </a:ext>
              </a:extLst>
            </p:cNvPr>
            <p:cNvSpPr txBox="1"/>
            <p:nvPr/>
          </p:nvSpPr>
          <p:spPr>
            <a:xfrm>
              <a:off x="4685757" y="4910170"/>
              <a:ext cx="1281953" cy="338554"/>
            </a:xfrm>
            <a:prstGeom prst="rect">
              <a:avLst/>
            </a:prstGeom>
            <a:noFill/>
          </p:spPr>
          <p:txBody>
            <a:bodyPr wrap="square" rtlCol="0">
              <a:spAutoFit/>
            </a:bodyPr>
            <a:lstStyle/>
            <a:p>
              <a:pPr algn="ctr"/>
              <a:r>
                <a:rPr lang="en-GB" sz="1600" b="1" dirty="0">
                  <a:latin typeface="Nexa-Light" panose="01000000000000000000" pitchFamily="2" charset="0"/>
                </a:rPr>
                <a:t>odom</a:t>
              </a:r>
            </a:p>
          </p:txBody>
        </p:sp>
        <p:sp>
          <p:nvSpPr>
            <p:cNvPr id="14" name="TextBox 13">
              <a:extLst>
                <a:ext uri="{FF2B5EF4-FFF2-40B4-BE49-F238E27FC236}">
                  <a16:creationId xmlns:a16="http://schemas.microsoft.com/office/drawing/2014/main" id="{7959AB37-5460-70DB-85A9-E5C7C5F1DE00}"/>
                </a:ext>
              </a:extLst>
            </p:cNvPr>
            <p:cNvSpPr txBox="1"/>
            <p:nvPr/>
          </p:nvSpPr>
          <p:spPr>
            <a:xfrm>
              <a:off x="8223577" y="3889369"/>
              <a:ext cx="1281953" cy="338554"/>
            </a:xfrm>
            <a:prstGeom prst="rect">
              <a:avLst/>
            </a:prstGeom>
            <a:noFill/>
          </p:spPr>
          <p:txBody>
            <a:bodyPr wrap="square" rtlCol="0">
              <a:spAutoFit/>
            </a:bodyPr>
            <a:lstStyle/>
            <a:p>
              <a:pPr algn="ctr"/>
              <a:r>
                <a:rPr lang="en-GB" sz="1600" b="1" dirty="0" err="1">
                  <a:latin typeface="Nexa-Light" panose="01000000000000000000" pitchFamily="2" charset="0"/>
                </a:rPr>
                <a:t>wheel_l</a:t>
              </a:r>
              <a:endParaRPr lang="en-GB" sz="1600" b="1" dirty="0">
                <a:latin typeface="Nexa-Light" panose="01000000000000000000" pitchFamily="2" charset="0"/>
              </a:endParaRPr>
            </a:p>
          </p:txBody>
        </p:sp>
        <p:sp>
          <p:nvSpPr>
            <p:cNvPr id="15" name="TextBox 14">
              <a:extLst>
                <a:ext uri="{FF2B5EF4-FFF2-40B4-BE49-F238E27FC236}">
                  <a16:creationId xmlns:a16="http://schemas.microsoft.com/office/drawing/2014/main" id="{B2955BA4-32B0-6992-9FAE-1CF5394C278B}"/>
                </a:ext>
              </a:extLst>
            </p:cNvPr>
            <p:cNvSpPr txBox="1"/>
            <p:nvPr/>
          </p:nvSpPr>
          <p:spPr>
            <a:xfrm>
              <a:off x="7047932" y="3120988"/>
              <a:ext cx="1281953" cy="338554"/>
            </a:xfrm>
            <a:prstGeom prst="rect">
              <a:avLst/>
            </a:prstGeom>
            <a:noFill/>
          </p:spPr>
          <p:txBody>
            <a:bodyPr wrap="square" rtlCol="0">
              <a:spAutoFit/>
            </a:bodyPr>
            <a:lstStyle/>
            <a:p>
              <a:pPr algn="ctr"/>
              <a:r>
                <a:rPr lang="en-GB" sz="1600" b="1" dirty="0">
                  <a:latin typeface="Nexa-Light" panose="01000000000000000000" pitchFamily="2" charset="0"/>
                </a:rPr>
                <a:t>chassis</a:t>
              </a:r>
            </a:p>
          </p:txBody>
        </p:sp>
        <p:sp>
          <p:nvSpPr>
            <p:cNvPr id="16" name="TextBox 15">
              <a:extLst>
                <a:ext uri="{FF2B5EF4-FFF2-40B4-BE49-F238E27FC236}">
                  <a16:creationId xmlns:a16="http://schemas.microsoft.com/office/drawing/2014/main" id="{AD43AA9F-0CB0-1F80-DE12-46FBE732524A}"/>
                </a:ext>
              </a:extLst>
            </p:cNvPr>
            <p:cNvSpPr txBox="1"/>
            <p:nvPr/>
          </p:nvSpPr>
          <p:spPr>
            <a:xfrm>
              <a:off x="6854234" y="1333112"/>
              <a:ext cx="1281953" cy="338554"/>
            </a:xfrm>
            <a:prstGeom prst="rect">
              <a:avLst/>
            </a:prstGeom>
            <a:noFill/>
          </p:spPr>
          <p:txBody>
            <a:bodyPr wrap="square" rtlCol="0">
              <a:spAutoFit/>
            </a:bodyPr>
            <a:lstStyle/>
            <a:p>
              <a:pPr algn="ctr"/>
              <a:r>
                <a:rPr lang="en-GB" sz="1600" b="1" dirty="0">
                  <a:latin typeface="Nexa-Light" panose="01000000000000000000" pitchFamily="2" charset="0"/>
                </a:rPr>
                <a:t>Robot</a:t>
              </a:r>
            </a:p>
          </p:txBody>
        </p:sp>
        <p:grpSp>
          <p:nvGrpSpPr>
            <p:cNvPr id="17" name="Group 16">
              <a:extLst>
                <a:ext uri="{FF2B5EF4-FFF2-40B4-BE49-F238E27FC236}">
                  <a16:creationId xmlns:a16="http://schemas.microsoft.com/office/drawing/2014/main" id="{265CFB1D-6973-86C6-339B-6659E1464583}"/>
                </a:ext>
              </a:extLst>
            </p:cNvPr>
            <p:cNvGrpSpPr/>
            <p:nvPr/>
          </p:nvGrpSpPr>
          <p:grpSpPr>
            <a:xfrm>
              <a:off x="7744767" y="3721186"/>
              <a:ext cx="860373" cy="762000"/>
              <a:chOff x="3950084" y="3082219"/>
              <a:chExt cx="860373" cy="762000"/>
            </a:xfrm>
          </p:grpSpPr>
          <p:cxnSp>
            <p:nvCxnSpPr>
              <p:cNvPr id="54" name="Straight Arrow Connector 53">
                <a:extLst>
                  <a:ext uri="{FF2B5EF4-FFF2-40B4-BE49-F238E27FC236}">
                    <a16:creationId xmlns:a16="http://schemas.microsoft.com/office/drawing/2014/main" id="{D9979B05-3816-BB7D-7E5E-A70FAAB46E3B}"/>
                  </a:ext>
                </a:extLst>
              </p:cNvPr>
              <p:cNvCxnSpPr>
                <a:cxnSpLocks/>
              </p:cNvCxnSpPr>
              <p:nvPr/>
            </p:nvCxnSpPr>
            <p:spPr>
              <a:xfrm flipV="1">
                <a:off x="4388015" y="3082219"/>
                <a:ext cx="0" cy="487606"/>
              </a:xfrm>
              <a:prstGeom prst="straightConnector1">
                <a:avLst/>
              </a:prstGeom>
              <a:ln w="38100">
                <a:solidFill>
                  <a:srgbClr val="2C0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D680043-1DC4-FDE4-E9BC-A19EA842FCC6}"/>
                  </a:ext>
                </a:extLst>
              </p:cNvPr>
              <p:cNvCxnSpPr>
                <a:cxnSpLocks/>
                <a:stCxn id="57" idx="3"/>
              </p:cNvCxnSpPr>
              <p:nvPr/>
            </p:nvCxnSpPr>
            <p:spPr>
              <a:xfrm flipH="1">
                <a:off x="3950084" y="3585990"/>
                <a:ext cx="421766" cy="213779"/>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3F79FF-43C3-4276-1D26-F1F616334B22}"/>
                  </a:ext>
                </a:extLst>
              </p:cNvPr>
              <p:cNvCxnSpPr>
                <a:cxnSpLocks/>
              </p:cNvCxnSpPr>
              <p:nvPr/>
            </p:nvCxnSpPr>
            <p:spPr>
              <a:xfrm>
                <a:off x="4379465" y="3575429"/>
                <a:ext cx="430992" cy="26879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C4502F1B-C6A1-CF1D-6AF5-954654EADA78}"/>
                  </a:ext>
                </a:extLst>
              </p:cNvPr>
              <p:cNvSpPr/>
              <p:nvPr/>
            </p:nvSpPr>
            <p:spPr>
              <a:xfrm>
                <a:off x="4365155" y="3546966"/>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sz="2381"/>
              </a:p>
            </p:txBody>
          </p:sp>
        </p:grpSp>
        <p:grpSp>
          <p:nvGrpSpPr>
            <p:cNvPr id="18" name="Group 17">
              <a:extLst>
                <a:ext uri="{FF2B5EF4-FFF2-40B4-BE49-F238E27FC236}">
                  <a16:creationId xmlns:a16="http://schemas.microsoft.com/office/drawing/2014/main" id="{DF248EA1-3458-D99C-11FF-D85D5422DE45}"/>
                </a:ext>
              </a:extLst>
            </p:cNvPr>
            <p:cNvGrpSpPr/>
            <p:nvPr/>
          </p:nvGrpSpPr>
          <p:grpSpPr>
            <a:xfrm>
              <a:off x="6047795" y="2762138"/>
              <a:ext cx="860373" cy="762000"/>
              <a:chOff x="3950084" y="3082219"/>
              <a:chExt cx="860373" cy="762000"/>
            </a:xfrm>
          </p:grpSpPr>
          <p:cxnSp>
            <p:nvCxnSpPr>
              <p:cNvPr id="50" name="Straight Arrow Connector 49">
                <a:extLst>
                  <a:ext uri="{FF2B5EF4-FFF2-40B4-BE49-F238E27FC236}">
                    <a16:creationId xmlns:a16="http://schemas.microsoft.com/office/drawing/2014/main" id="{D7ACC735-D761-2F31-8C4A-6DA7219BD825}"/>
                  </a:ext>
                </a:extLst>
              </p:cNvPr>
              <p:cNvCxnSpPr>
                <a:cxnSpLocks/>
              </p:cNvCxnSpPr>
              <p:nvPr/>
            </p:nvCxnSpPr>
            <p:spPr>
              <a:xfrm flipV="1">
                <a:off x="4388015" y="3082219"/>
                <a:ext cx="0" cy="487606"/>
              </a:xfrm>
              <a:prstGeom prst="straightConnector1">
                <a:avLst/>
              </a:prstGeom>
              <a:ln w="38100">
                <a:solidFill>
                  <a:srgbClr val="2C0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67D7EA0-97DA-5EC1-38ED-BD0A59A7919A}"/>
                  </a:ext>
                </a:extLst>
              </p:cNvPr>
              <p:cNvCxnSpPr>
                <a:cxnSpLocks/>
                <a:stCxn id="53" idx="3"/>
              </p:cNvCxnSpPr>
              <p:nvPr/>
            </p:nvCxnSpPr>
            <p:spPr>
              <a:xfrm flipH="1">
                <a:off x="3950084" y="3585990"/>
                <a:ext cx="421766" cy="213779"/>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BBF51AB-83F4-1679-BEED-EEBB1743CC37}"/>
                  </a:ext>
                </a:extLst>
              </p:cNvPr>
              <p:cNvCxnSpPr>
                <a:cxnSpLocks/>
              </p:cNvCxnSpPr>
              <p:nvPr/>
            </p:nvCxnSpPr>
            <p:spPr>
              <a:xfrm>
                <a:off x="4379465" y="3575429"/>
                <a:ext cx="430992" cy="26879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314A4A41-2C1A-F5E7-7B9D-35BE38E93E64}"/>
                  </a:ext>
                </a:extLst>
              </p:cNvPr>
              <p:cNvSpPr/>
              <p:nvPr/>
            </p:nvSpPr>
            <p:spPr>
              <a:xfrm>
                <a:off x="4365155" y="3546966"/>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sz="2381"/>
              </a:p>
            </p:txBody>
          </p:sp>
        </p:grpSp>
        <p:cxnSp>
          <p:nvCxnSpPr>
            <p:cNvPr id="19" name="Straight Arrow Connector 18">
              <a:extLst>
                <a:ext uri="{FF2B5EF4-FFF2-40B4-BE49-F238E27FC236}">
                  <a16:creationId xmlns:a16="http://schemas.microsoft.com/office/drawing/2014/main" id="{C28EE482-79D5-5E4D-CD66-16DBED3D6140}"/>
                </a:ext>
              </a:extLst>
            </p:cNvPr>
            <p:cNvCxnSpPr>
              <a:cxnSpLocks/>
            </p:cNvCxnSpPr>
            <p:nvPr/>
          </p:nvCxnSpPr>
          <p:spPr>
            <a:xfrm flipH="1" flipV="1">
              <a:off x="6477176" y="3241005"/>
              <a:ext cx="653714" cy="288737"/>
            </a:xfrm>
            <a:prstGeom prst="straightConnector1">
              <a:avLst/>
            </a:prstGeom>
            <a:ln w="28575">
              <a:solidFill>
                <a:srgbClr val="FFC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E105123-9017-7EEA-4B80-3A908A8F7FAE}"/>
                </a:ext>
              </a:extLst>
            </p:cNvPr>
            <p:cNvCxnSpPr>
              <a:cxnSpLocks/>
              <a:endCxn id="57" idx="3"/>
            </p:cNvCxnSpPr>
            <p:nvPr/>
          </p:nvCxnSpPr>
          <p:spPr>
            <a:xfrm>
              <a:off x="7141717" y="3510419"/>
              <a:ext cx="1024816" cy="714538"/>
            </a:xfrm>
            <a:prstGeom prst="straightConnector1">
              <a:avLst/>
            </a:prstGeom>
            <a:ln w="28575">
              <a:solidFill>
                <a:srgbClr val="FFC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22D20B1-058C-EA20-CE01-44372A8626C2}"/>
                </a:ext>
              </a:extLst>
            </p:cNvPr>
            <p:cNvSpPr txBox="1"/>
            <p:nvPr/>
          </p:nvSpPr>
          <p:spPr>
            <a:xfrm>
              <a:off x="5207757" y="2912972"/>
              <a:ext cx="1281953" cy="338554"/>
            </a:xfrm>
            <a:prstGeom prst="rect">
              <a:avLst/>
            </a:prstGeom>
            <a:noFill/>
          </p:spPr>
          <p:txBody>
            <a:bodyPr wrap="square" rtlCol="0">
              <a:spAutoFit/>
            </a:bodyPr>
            <a:lstStyle/>
            <a:p>
              <a:pPr algn="ctr"/>
              <a:r>
                <a:rPr lang="en-GB" sz="1600" b="1" dirty="0" err="1">
                  <a:latin typeface="Nexa-Light" panose="01000000000000000000" pitchFamily="2" charset="0"/>
                </a:rPr>
                <a:t>wheel_r</a:t>
              </a:r>
              <a:endParaRPr lang="en-GB" sz="1600" b="1" dirty="0">
                <a:latin typeface="Nexa-Light" panose="01000000000000000000" pitchFamily="2" charset="0"/>
              </a:endParaRPr>
            </a:p>
          </p:txBody>
        </p:sp>
        <p:sp>
          <p:nvSpPr>
            <p:cNvPr id="22" name="TextBox 21">
              <a:extLst>
                <a:ext uri="{FF2B5EF4-FFF2-40B4-BE49-F238E27FC236}">
                  <a16:creationId xmlns:a16="http://schemas.microsoft.com/office/drawing/2014/main" id="{1BA6E5C5-B49A-B9DF-D867-BA2651364DE0}"/>
                </a:ext>
              </a:extLst>
            </p:cNvPr>
            <p:cNvSpPr txBox="1"/>
            <p:nvPr/>
          </p:nvSpPr>
          <p:spPr>
            <a:xfrm>
              <a:off x="6368756" y="3751762"/>
              <a:ext cx="1281953" cy="338554"/>
            </a:xfrm>
            <a:prstGeom prst="rect">
              <a:avLst/>
            </a:prstGeom>
            <a:noFill/>
          </p:spPr>
          <p:txBody>
            <a:bodyPr wrap="square" rtlCol="0">
              <a:spAutoFit/>
            </a:bodyPr>
            <a:lstStyle/>
            <a:p>
              <a:pPr algn="ctr"/>
              <a:r>
                <a:rPr lang="en-GB" sz="1600" b="1" dirty="0" err="1">
                  <a:latin typeface="Nexa-Light" panose="01000000000000000000" pitchFamily="2" charset="0"/>
                </a:rPr>
                <a:t>base_link</a:t>
              </a:r>
              <a:endParaRPr lang="en-GB" sz="1600" b="1" dirty="0">
                <a:latin typeface="Nexa-Light" panose="01000000000000000000" pitchFamily="2" charset="0"/>
              </a:endParaRPr>
            </a:p>
          </p:txBody>
        </p:sp>
        <p:grpSp>
          <p:nvGrpSpPr>
            <p:cNvPr id="23" name="Group 22">
              <a:extLst>
                <a:ext uri="{FF2B5EF4-FFF2-40B4-BE49-F238E27FC236}">
                  <a16:creationId xmlns:a16="http://schemas.microsoft.com/office/drawing/2014/main" id="{CE426B13-1C3C-5CEC-0279-26D11BBA0680}"/>
                </a:ext>
              </a:extLst>
            </p:cNvPr>
            <p:cNvGrpSpPr/>
            <p:nvPr/>
          </p:nvGrpSpPr>
          <p:grpSpPr>
            <a:xfrm>
              <a:off x="3308077" y="4742116"/>
              <a:ext cx="623495" cy="614531"/>
              <a:chOff x="1079799" y="4984376"/>
              <a:chExt cx="623495" cy="614531"/>
            </a:xfrm>
          </p:grpSpPr>
          <p:cxnSp>
            <p:nvCxnSpPr>
              <p:cNvPr id="46" name="Straight Arrow Connector 45">
                <a:extLst>
                  <a:ext uri="{FF2B5EF4-FFF2-40B4-BE49-F238E27FC236}">
                    <a16:creationId xmlns:a16="http://schemas.microsoft.com/office/drawing/2014/main" id="{1CDFF02F-C395-BA7D-DC5D-DF68EFE0BB52}"/>
                  </a:ext>
                </a:extLst>
              </p:cNvPr>
              <p:cNvCxnSpPr>
                <a:cxnSpLocks/>
              </p:cNvCxnSpPr>
              <p:nvPr/>
            </p:nvCxnSpPr>
            <p:spPr>
              <a:xfrm flipV="1">
                <a:off x="1102659" y="4984376"/>
                <a:ext cx="0" cy="591671"/>
              </a:xfrm>
              <a:prstGeom prst="straightConnector1">
                <a:avLst/>
              </a:prstGeom>
              <a:ln w="38100">
                <a:solidFill>
                  <a:srgbClr val="2C0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1DB17B3-A582-2598-6054-0777C9962814}"/>
                  </a:ext>
                </a:extLst>
              </p:cNvPr>
              <p:cNvCxnSpPr>
                <a:cxnSpLocks/>
              </p:cNvCxnSpPr>
              <p:nvPr/>
            </p:nvCxnSpPr>
            <p:spPr>
              <a:xfrm>
                <a:off x="1083469" y="5576047"/>
                <a:ext cx="619825" cy="0"/>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17020FF-5F0B-2C73-2B12-8852D523034B}"/>
                  </a:ext>
                </a:extLst>
              </p:cNvPr>
              <p:cNvCxnSpPr>
                <a:cxnSpLocks/>
              </p:cNvCxnSpPr>
              <p:nvPr/>
            </p:nvCxnSpPr>
            <p:spPr>
              <a:xfrm flipV="1">
                <a:off x="1094109" y="5258954"/>
                <a:ext cx="377692" cy="322697"/>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B37CD864-3AF2-5B3D-DDE4-6390821F1F07}"/>
                  </a:ext>
                </a:extLst>
              </p:cNvPr>
              <p:cNvSpPr/>
              <p:nvPr/>
            </p:nvSpPr>
            <p:spPr>
              <a:xfrm>
                <a:off x="1079799" y="5553188"/>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sz="2381"/>
              </a:p>
            </p:txBody>
          </p:sp>
        </p:grpSp>
        <p:sp>
          <p:nvSpPr>
            <p:cNvPr id="24" name="TextBox 23">
              <a:extLst>
                <a:ext uri="{FF2B5EF4-FFF2-40B4-BE49-F238E27FC236}">
                  <a16:creationId xmlns:a16="http://schemas.microsoft.com/office/drawing/2014/main" id="{1551ECED-3179-91AF-854C-5AD482EB6664}"/>
                </a:ext>
              </a:extLst>
            </p:cNvPr>
            <p:cNvSpPr txBox="1"/>
            <p:nvPr/>
          </p:nvSpPr>
          <p:spPr>
            <a:xfrm>
              <a:off x="2896150" y="5374103"/>
              <a:ext cx="1281953" cy="338554"/>
            </a:xfrm>
            <a:prstGeom prst="rect">
              <a:avLst/>
            </a:prstGeom>
            <a:noFill/>
          </p:spPr>
          <p:txBody>
            <a:bodyPr wrap="square" rtlCol="0">
              <a:spAutoFit/>
            </a:bodyPr>
            <a:lstStyle/>
            <a:p>
              <a:pPr algn="ctr"/>
              <a:r>
                <a:rPr lang="en-GB" sz="1600" b="1" dirty="0">
                  <a:latin typeface="Nexa-Light" panose="01000000000000000000" pitchFamily="2" charset="0"/>
                </a:rPr>
                <a:t>map</a:t>
              </a:r>
            </a:p>
          </p:txBody>
        </p:sp>
        <p:cxnSp>
          <p:nvCxnSpPr>
            <p:cNvPr id="25" name="Straight Arrow Connector 24">
              <a:extLst>
                <a:ext uri="{FF2B5EF4-FFF2-40B4-BE49-F238E27FC236}">
                  <a16:creationId xmlns:a16="http://schemas.microsoft.com/office/drawing/2014/main" id="{2E064879-ADB8-ACB8-1A12-FB9B1DBA0114}"/>
                </a:ext>
              </a:extLst>
            </p:cNvPr>
            <p:cNvCxnSpPr>
              <a:cxnSpLocks/>
              <a:stCxn id="49" idx="6"/>
              <a:endCxn id="65" idx="2"/>
            </p:cNvCxnSpPr>
            <p:nvPr/>
          </p:nvCxnSpPr>
          <p:spPr>
            <a:xfrm flipV="1">
              <a:off x="3353796" y="4869855"/>
              <a:ext cx="1743888" cy="463933"/>
            </a:xfrm>
            <a:prstGeom prst="straightConnector1">
              <a:avLst/>
            </a:prstGeom>
            <a:ln w="28575">
              <a:solidFill>
                <a:srgbClr val="FFC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41A7D45D-01B9-A532-51A5-10E6E7741B5A}"/>
                </a:ext>
              </a:extLst>
            </p:cNvPr>
            <p:cNvGrpSpPr/>
            <p:nvPr/>
          </p:nvGrpSpPr>
          <p:grpSpPr>
            <a:xfrm>
              <a:off x="6905758" y="1997599"/>
              <a:ext cx="864157" cy="614531"/>
              <a:chOff x="713095" y="4984376"/>
              <a:chExt cx="864157" cy="614531"/>
            </a:xfrm>
          </p:grpSpPr>
          <p:cxnSp>
            <p:nvCxnSpPr>
              <p:cNvPr id="42" name="Straight Arrow Connector 41">
                <a:extLst>
                  <a:ext uri="{FF2B5EF4-FFF2-40B4-BE49-F238E27FC236}">
                    <a16:creationId xmlns:a16="http://schemas.microsoft.com/office/drawing/2014/main" id="{59597830-30EC-E90F-D811-2A0FB4DE2BC1}"/>
                  </a:ext>
                </a:extLst>
              </p:cNvPr>
              <p:cNvCxnSpPr>
                <a:cxnSpLocks/>
              </p:cNvCxnSpPr>
              <p:nvPr/>
            </p:nvCxnSpPr>
            <p:spPr>
              <a:xfrm flipV="1">
                <a:off x="1102659" y="4984376"/>
                <a:ext cx="0" cy="591671"/>
              </a:xfrm>
              <a:prstGeom prst="straightConnector1">
                <a:avLst/>
              </a:prstGeom>
              <a:ln w="38100">
                <a:solidFill>
                  <a:srgbClr val="2C0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B6FDE96-6E82-65FB-C51D-72D172008B24}"/>
                  </a:ext>
                </a:extLst>
              </p:cNvPr>
              <p:cNvCxnSpPr>
                <a:cxnSpLocks/>
              </p:cNvCxnSpPr>
              <p:nvPr/>
            </p:nvCxnSpPr>
            <p:spPr>
              <a:xfrm flipH="1" flipV="1">
                <a:off x="713095" y="5296057"/>
                <a:ext cx="412423" cy="294023"/>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5AF5B2C-611F-FAB7-47AD-D872B77A10C2}"/>
                  </a:ext>
                </a:extLst>
              </p:cNvPr>
              <p:cNvCxnSpPr>
                <a:cxnSpLocks/>
              </p:cNvCxnSpPr>
              <p:nvPr/>
            </p:nvCxnSpPr>
            <p:spPr>
              <a:xfrm flipV="1">
                <a:off x="1094109" y="5348207"/>
                <a:ext cx="483143" cy="23344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7D5F8637-7C1C-B329-DCDD-F24719657DD2}"/>
                  </a:ext>
                </a:extLst>
              </p:cNvPr>
              <p:cNvSpPr/>
              <p:nvPr/>
            </p:nvSpPr>
            <p:spPr>
              <a:xfrm>
                <a:off x="1079799" y="5553188"/>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sz="2381"/>
              </a:p>
            </p:txBody>
          </p:sp>
        </p:grpSp>
        <p:sp>
          <p:nvSpPr>
            <p:cNvPr id="27" name="TextBox 26">
              <a:extLst>
                <a:ext uri="{FF2B5EF4-FFF2-40B4-BE49-F238E27FC236}">
                  <a16:creationId xmlns:a16="http://schemas.microsoft.com/office/drawing/2014/main" id="{0E55AE99-AA11-4542-92FE-A35F4A3E637A}"/>
                </a:ext>
              </a:extLst>
            </p:cNvPr>
            <p:cNvSpPr txBox="1"/>
            <p:nvPr/>
          </p:nvSpPr>
          <p:spPr>
            <a:xfrm>
              <a:off x="5931153" y="1909006"/>
              <a:ext cx="1281953" cy="338554"/>
            </a:xfrm>
            <a:prstGeom prst="rect">
              <a:avLst/>
            </a:prstGeom>
            <a:noFill/>
          </p:spPr>
          <p:txBody>
            <a:bodyPr wrap="square" rtlCol="0">
              <a:spAutoFit/>
            </a:bodyPr>
            <a:lstStyle/>
            <a:p>
              <a:pPr algn="ctr"/>
              <a:r>
                <a:rPr lang="en-GB" sz="1600" b="1" dirty="0" err="1">
                  <a:latin typeface="Nexa-Light" panose="01000000000000000000" pitchFamily="2" charset="0"/>
                </a:rPr>
                <a:t>base_laser</a:t>
              </a:r>
              <a:endParaRPr lang="en-GB" sz="1600" b="1" dirty="0">
                <a:latin typeface="Nexa-Light" panose="01000000000000000000" pitchFamily="2" charset="0"/>
              </a:endParaRPr>
            </a:p>
          </p:txBody>
        </p:sp>
        <p:grpSp>
          <p:nvGrpSpPr>
            <p:cNvPr id="28" name="Group 27">
              <a:extLst>
                <a:ext uri="{FF2B5EF4-FFF2-40B4-BE49-F238E27FC236}">
                  <a16:creationId xmlns:a16="http://schemas.microsoft.com/office/drawing/2014/main" id="{84133085-4FE3-F609-CA13-3D3079453715}"/>
                </a:ext>
              </a:extLst>
            </p:cNvPr>
            <p:cNvGrpSpPr/>
            <p:nvPr/>
          </p:nvGrpSpPr>
          <p:grpSpPr>
            <a:xfrm>
              <a:off x="6910377" y="4017491"/>
              <a:ext cx="513850" cy="455095"/>
              <a:chOff x="3950084" y="3082219"/>
              <a:chExt cx="860377" cy="761998"/>
            </a:xfrm>
          </p:grpSpPr>
          <p:cxnSp>
            <p:nvCxnSpPr>
              <p:cNvPr id="38" name="Straight Arrow Connector 37">
                <a:extLst>
                  <a:ext uri="{FF2B5EF4-FFF2-40B4-BE49-F238E27FC236}">
                    <a16:creationId xmlns:a16="http://schemas.microsoft.com/office/drawing/2014/main" id="{FDE1B864-1346-54C0-8614-BDBE23ED1BC1}"/>
                  </a:ext>
                </a:extLst>
              </p:cNvPr>
              <p:cNvCxnSpPr>
                <a:cxnSpLocks/>
              </p:cNvCxnSpPr>
              <p:nvPr/>
            </p:nvCxnSpPr>
            <p:spPr>
              <a:xfrm flipV="1">
                <a:off x="4388015" y="3082219"/>
                <a:ext cx="0" cy="487606"/>
              </a:xfrm>
              <a:prstGeom prst="straightConnector1">
                <a:avLst/>
              </a:prstGeom>
              <a:ln w="38100">
                <a:solidFill>
                  <a:srgbClr val="2C0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A74557E-A419-DAB7-3FC4-D3987B409A5D}"/>
                  </a:ext>
                </a:extLst>
              </p:cNvPr>
              <p:cNvCxnSpPr>
                <a:cxnSpLocks/>
                <a:stCxn id="41" idx="3"/>
              </p:cNvCxnSpPr>
              <p:nvPr/>
            </p:nvCxnSpPr>
            <p:spPr>
              <a:xfrm flipH="1">
                <a:off x="3950084" y="3585990"/>
                <a:ext cx="421766" cy="213779"/>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998A2DA-93B7-B7A5-CBBB-D6055E8F8BB0}"/>
                  </a:ext>
                </a:extLst>
              </p:cNvPr>
              <p:cNvCxnSpPr>
                <a:cxnSpLocks/>
              </p:cNvCxnSpPr>
              <p:nvPr/>
            </p:nvCxnSpPr>
            <p:spPr>
              <a:xfrm>
                <a:off x="4379469" y="3575427"/>
                <a:ext cx="430992" cy="26879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11089239-663F-BDEB-5023-2838151A2D21}"/>
                  </a:ext>
                </a:extLst>
              </p:cNvPr>
              <p:cNvSpPr/>
              <p:nvPr/>
            </p:nvSpPr>
            <p:spPr>
              <a:xfrm>
                <a:off x="4365155" y="3546966"/>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sz="2381"/>
              </a:p>
            </p:txBody>
          </p:sp>
        </p:grpSp>
        <p:sp>
          <p:nvSpPr>
            <p:cNvPr id="29" name="TextBox 28">
              <a:extLst>
                <a:ext uri="{FF2B5EF4-FFF2-40B4-BE49-F238E27FC236}">
                  <a16:creationId xmlns:a16="http://schemas.microsoft.com/office/drawing/2014/main" id="{15780449-696A-A3E3-03EB-929808EDF805}"/>
                </a:ext>
              </a:extLst>
            </p:cNvPr>
            <p:cNvSpPr txBox="1"/>
            <p:nvPr/>
          </p:nvSpPr>
          <p:spPr>
            <a:xfrm>
              <a:off x="6262246" y="4574018"/>
              <a:ext cx="1691569" cy="276999"/>
            </a:xfrm>
            <a:prstGeom prst="rect">
              <a:avLst/>
            </a:prstGeom>
            <a:noFill/>
          </p:spPr>
          <p:txBody>
            <a:bodyPr wrap="square" rtlCol="0">
              <a:spAutoFit/>
            </a:bodyPr>
            <a:lstStyle/>
            <a:p>
              <a:pPr algn="ctr"/>
              <a:r>
                <a:rPr lang="en-GB" sz="1200" b="1" dirty="0" err="1">
                  <a:latin typeface="Nexa-Light" panose="01000000000000000000" pitchFamily="2" charset="0"/>
                </a:rPr>
                <a:t>base_footprint</a:t>
              </a:r>
              <a:endParaRPr lang="en-GB" sz="1200" b="1" dirty="0">
                <a:latin typeface="Nexa-Light" panose="01000000000000000000" pitchFamily="2" charset="0"/>
              </a:endParaRPr>
            </a:p>
          </p:txBody>
        </p:sp>
        <p:cxnSp>
          <p:nvCxnSpPr>
            <p:cNvPr id="30" name="Straight Arrow Connector 29">
              <a:extLst>
                <a:ext uri="{FF2B5EF4-FFF2-40B4-BE49-F238E27FC236}">
                  <a16:creationId xmlns:a16="http://schemas.microsoft.com/office/drawing/2014/main" id="{CDCD5CBE-8BF1-3871-4805-6AE277CA10B0}"/>
                </a:ext>
              </a:extLst>
            </p:cNvPr>
            <p:cNvCxnSpPr>
              <a:cxnSpLocks/>
              <a:stCxn id="65" idx="0"/>
              <a:endCxn id="41" idx="0"/>
            </p:cNvCxnSpPr>
            <p:nvPr/>
          </p:nvCxnSpPr>
          <p:spPr>
            <a:xfrm flipV="1">
              <a:off x="5120544" y="4295056"/>
              <a:ext cx="2051382" cy="551939"/>
            </a:xfrm>
            <a:prstGeom prst="straightConnector1">
              <a:avLst/>
            </a:prstGeom>
            <a:ln w="28575">
              <a:solidFill>
                <a:srgbClr val="FFC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ECB98A2-BDBF-7458-CB27-47283A0E1623}"/>
                </a:ext>
              </a:extLst>
            </p:cNvPr>
            <p:cNvSpPr txBox="1"/>
            <p:nvPr/>
          </p:nvSpPr>
          <p:spPr>
            <a:xfrm>
              <a:off x="8673982" y="2839684"/>
              <a:ext cx="1281953" cy="338554"/>
            </a:xfrm>
            <a:prstGeom prst="rect">
              <a:avLst/>
            </a:prstGeom>
            <a:noFill/>
          </p:spPr>
          <p:txBody>
            <a:bodyPr wrap="square" rtlCol="0">
              <a:spAutoFit/>
            </a:bodyPr>
            <a:lstStyle/>
            <a:p>
              <a:pPr algn="ctr"/>
              <a:r>
                <a:rPr lang="en-GB" sz="1600" b="1" dirty="0">
                  <a:latin typeface="Nexa-Light" panose="01000000000000000000" pitchFamily="2" charset="0"/>
                </a:rPr>
                <a:t>caster</a:t>
              </a:r>
            </a:p>
          </p:txBody>
        </p:sp>
        <p:grpSp>
          <p:nvGrpSpPr>
            <p:cNvPr id="32" name="Group 31">
              <a:extLst>
                <a:ext uri="{FF2B5EF4-FFF2-40B4-BE49-F238E27FC236}">
                  <a16:creationId xmlns:a16="http://schemas.microsoft.com/office/drawing/2014/main" id="{8F07D384-E771-CC88-D596-5C061DC666B0}"/>
                </a:ext>
              </a:extLst>
            </p:cNvPr>
            <p:cNvGrpSpPr/>
            <p:nvPr/>
          </p:nvGrpSpPr>
          <p:grpSpPr>
            <a:xfrm>
              <a:off x="8427907" y="2986591"/>
              <a:ext cx="517231" cy="458092"/>
              <a:chOff x="3950084" y="3082219"/>
              <a:chExt cx="860373" cy="762000"/>
            </a:xfrm>
          </p:grpSpPr>
          <p:cxnSp>
            <p:nvCxnSpPr>
              <p:cNvPr id="34" name="Straight Arrow Connector 33">
                <a:extLst>
                  <a:ext uri="{FF2B5EF4-FFF2-40B4-BE49-F238E27FC236}">
                    <a16:creationId xmlns:a16="http://schemas.microsoft.com/office/drawing/2014/main" id="{42C973F2-B3B6-A064-5532-3F0931CC9CFE}"/>
                  </a:ext>
                </a:extLst>
              </p:cNvPr>
              <p:cNvCxnSpPr>
                <a:cxnSpLocks/>
              </p:cNvCxnSpPr>
              <p:nvPr/>
            </p:nvCxnSpPr>
            <p:spPr>
              <a:xfrm flipV="1">
                <a:off x="4388015" y="3082219"/>
                <a:ext cx="0" cy="487606"/>
              </a:xfrm>
              <a:prstGeom prst="straightConnector1">
                <a:avLst/>
              </a:prstGeom>
              <a:ln w="38100">
                <a:solidFill>
                  <a:srgbClr val="2C09F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0DED90C-A85A-DAA1-6FCC-4B6FB9236970}"/>
                  </a:ext>
                </a:extLst>
              </p:cNvPr>
              <p:cNvCxnSpPr>
                <a:cxnSpLocks/>
                <a:stCxn id="37" idx="3"/>
              </p:cNvCxnSpPr>
              <p:nvPr/>
            </p:nvCxnSpPr>
            <p:spPr>
              <a:xfrm flipH="1">
                <a:off x="3950084" y="3585990"/>
                <a:ext cx="421766" cy="213779"/>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986A2E7-6E70-B462-0600-750BE20FF285}"/>
                  </a:ext>
                </a:extLst>
              </p:cNvPr>
              <p:cNvCxnSpPr>
                <a:cxnSpLocks/>
              </p:cNvCxnSpPr>
              <p:nvPr/>
            </p:nvCxnSpPr>
            <p:spPr>
              <a:xfrm>
                <a:off x="4379465" y="3575429"/>
                <a:ext cx="430992" cy="268790"/>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614ADC6B-BA9E-090D-8CF9-4F1C019EFAB3}"/>
                  </a:ext>
                </a:extLst>
              </p:cNvPr>
              <p:cNvSpPr/>
              <p:nvPr/>
            </p:nvSpPr>
            <p:spPr>
              <a:xfrm>
                <a:off x="4365155" y="3546966"/>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sz="2381"/>
              </a:p>
            </p:txBody>
          </p:sp>
        </p:grpSp>
        <p:cxnSp>
          <p:nvCxnSpPr>
            <p:cNvPr id="33" name="Straight Arrow Connector 32">
              <a:extLst>
                <a:ext uri="{FF2B5EF4-FFF2-40B4-BE49-F238E27FC236}">
                  <a16:creationId xmlns:a16="http://schemas.microsoft.com/office/drawing/2014/main" id="{C7B680B8-85D3-48C9-B05D-170AE5D606BF}"/>
                </a:ext>
              </a:extLst>
            </p:cNvPr>
            <p:cNvCxnSpPr>
              <a:cxnSpLocks/>
              <a:stCxn id="61" idx="5"/>
              <a:endCxn id="37" idx="2"/>
            </p:cNvCxnSpPr>
            <p:nvPr/>
          </p:nvCxnSpPr>
          <p:spPr>
            <a:xfrm flipV="1">
              <a:off x="7147055" y="3279726"/>
              <a:ext cx="1530381" cy="210636"/>
            </a:xfrm>
            <a:prstGeom prst="straightConnector1">
              <a:avLst/>
            </a:prstGeom>
            <a:ln w="28575">
              <a:solidFill>
                <a:srgbClr val="FFC00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9153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A5DD9D2-8A38-FA8C-EB97-2EA307449973}"/>
              </a:ext>
            </a:extLst>
          </p:cNvPr>
          <p:cNvGraphicFramePr>
            <a:graphicFrameLocks noGrp="1"/>
          </p:cNvGraphicFramePr>
          <p:nvPr>
            <p:ph sz="half" idx="1"/>
            <p:extLst>
              <p:ext uri="{D42A27DB-BD31-4B8C-83A1-F6EECF244321}">
                <p14:modId xmlns:p14="http://schemas.microsoft.com/office/powerpoint/2010/main" val="496818826"/>
              </p:ext>
            </p:extLst>
          </p:nvPr>
        </p:nvGraphicFramePr>
        <p:xfrm>
          <a:off x="1009650" y="2101850"/>
          <a:ext cx="10172700" cy="3415030"/>
        </p:xfrm>
        <a:graphic>
          <a:graphicData uri="http://schemas.openxmlformats.org/drawingml/2006/table">
            <a:tbl>
              <a:tblPr firstRow="1" bandRow="1">
                <a:tableStyleId>{5940675A-B579-460E-94D1-54222C63F5DA}</a:tableStyleId>
              </a:tblPr>
              <a:tblGrid>
                <a:gridCol w="2034540">
                  <a:extLst>
                    <a:ext uri="{9D8B030D-6E8A-4147-A177-3AD203B41FA5}">
                      <a16:colId xmlns:a16="http://schemas.microsoft.com/office/drawing/2014/main" val="2537611214"/>
                    </a:ext>
                  </a:extLst>
                </a:gridCol>
                <a:gridCol w="2034540">
                  <a:extLst>
                    <a:ext uri="{9D8B030D-6E8A-4147-A177-3AD203B41FA5}">
                      <a16:colId xmlns:a16="http://schemas.microsoft.com/office/drawing/2014/main" val="2107058067"/>
                    </a:ext>
                  </a:extLst>
                </a:gridCol>
                <a:gridCol w="2034540">
                  <a:extLst>
                    <a:ext uri="{9D8B030D-6E8A-4147-A177-3AD203B41FA5}">
                      <a16:colId xmlns:a16="http://schemas.microsoft.com/office/drawing/2014/main" val="3558927242"/>
                    </a:ext>
                  </a:extLst>
                </a:gridCol>
                <a:gridCol w="2034540">
                  <a:extLst>
                    <a:ext uri="{9D8B030D-6E8A-4147-A177-3AD203B41FA5}">
                      <a16:colId xmlns:a16="http://schemas.microsoft.com/office/drawing/2014/main" val="3498303301"/>
                    </a:ext>
                  </a:extLst>
                </a:gridCol>
                <a:gridCol w="2034540">
                  <a:extLst>
                    <a:ext uri="{9D8B030D-6E8A-4147-A177-3AD203B41FA5}">
                      <a16:colId xmlns:a16="http://schemas.microsoft.com/office/drawing/2014/main" val="121693720"/>
                    </a:ext>
                  </a:extLst>
                </a:gridCol>
              </a:tblGrid>
              <a:tr h="488950">
                <a:tc>
                  <a:txBody>
                    <a:bodyPr/>
                    <a:lstStyle/>
                    <a:p>
                      <a:pPr algn="ctr"/>
                      <a:r>
                        <a:rPr lang="en-GB" sz="1400" dirty="0"/>
                        <a:t>Joint / TF</a:t>
                      </a:r>
                    </a:p>
                  </a:txBody>
                  <a:tcPr anchor="ctr"/>
                </a:tc>
                <a:tc>
                  <a:txBody>
                    <a:bodyPr/>
                    <a:lstStyle/>
                    <a:p>
                      <a:pPr algn="ctr"/>
                      <a:r>
                        <a:rPr lang="en-GB" sz="1400" dirty="0"/>
                        <a:t>Parent Link</a:t>
                      </a:r>
                    </a:p>
                  </a:txBody>
                  <a:tcPr anchor="ctr"/>
                </a:tc>
                <a:tc>
                  <a:txBody>
                    <a:bodyPr/>
                    <a:lstStyle/>
                    <a:p>
                      <a:pPr algn="ctr"/>
                      <a:r>
                        <a:rPr lang="en-GB" sz="1400" dirty="0"/>
                        <a:t>Child Link </a:t>
                      </a:r>
                    </a:p>
                  </a:txBody>
                  <a:tcPr anchor="ctr"/>
                </a:tc>
                <a:tc>
                  <a:txBody>
                    <a:bodyPr/>
                    <a:lstStyle/>
                    <a:p>
                      <a:pPr algn="ctr"/>
                      <a:r>
                        <a:rPr lang="en-GB" sz="1400" dirty="0"/>
                        <a:t>Translation</a:t>
                      </a:r>
                    </a:p>
                  </a:txBody>
                  <a:tcPr anchor="ctr"/>
                </a:tc>
                <a:tc>
                  <a:txBody>
                    <a:bodyPr/>
                    <a:lstStyle/>
                    <a:p>
                      <a:pPr algn="ctr"/>
                      <a:r>
                        <a:rPr lang="en-GB" sz="1400" dirty="0"/>
                        <a:t>Rotation</a:t>
                      </a:r>
                    </a:p>
                  </a:txBody>
                  <a:tcPr anchor="ctr"/>
                </a:tc>
                <a:extLst>
                  <a:ext uri="{0D108BD9-81ED-4DB2-BD59-A6C34878D82A}">
                    <a16:rowId xmlns:a16="http://schemas.microsoft.com/office/drawing/2014/main" val="3566270606"/>
                  </a:ext>
                </a:extLst>
              </a:tr>
              <a:tr h="661670">
                <a:tc>
                  <a:txBody>
                    <a:bodyPr/>
                    <a:lstStyle/>
                    <a:p>
                      <a:pPr algn="ctr"/>
                      <a:r>
                        <a:rPr lang="en-GB" sz="1400" dirty="0" err="1"/>
                        <a:t>base_link_joint</a:t>
                      </a:r>
                      <a:endParaRPr lang="en-GB" sz="1400" dirty="0"/>
                    </a:p>
                  </a:txBody>
                  <a:tcPr anchor="ctr"/>
                </a:tc>
                <a:tc>
                  <a:txBody>
                    <a:bodyPr/>
                    <a:lstStyle/>
                    <a:p>
                      <a:pPr algn="ctr"/>
                      <a:r>
                        <a:rPr lang="en-GB" sz="1400" dirty="0" err="1"/>
                        <a:t>base_footprint</a:t>
                      </a:r>
                      <a:endParaRPr lang="en-GB" sz="1400" dirty="0"/>
                    </a:p>
                  </a:txBody>
                  <a:tcPr anchor="ctr"/>
                </a:tc>
                <a:tc>
                  <a:txBody>
                    <a:bodyPr/>
                    <a:lstStyle/>
                    <a:p>
                      <a:pPr algn="ctr"/>
                      <a:r>
                        <a:rPr lang="en-GB" sz="1400" dirty="0" err="1"/>
                        <a:t>base_link</a:t>
                      </a:r>
                      <a:endParaRPr lang="en-GB" sz="1400" dirty="0"/>
                    </a:p>
                  </a:txBody>
                  <a:tcPr anchor="ctr"/>
                </a:tc>
                <a:tc>
                  <a:txBody>
                    <a:bodyPr/>
                    <a:lstStyle/>
                    <a:p>
                      <a:r>
                        <a:rPr lang="en-GB" sz="1400" dirty="0"/>
                        <a:t>x= 0.0</a:t>
                      </a:r>
                    </a:p>
                    <a:p>
                      <a:r>
                        <a:rPr lang="en-GB" sz="1400" dirty="0"/>
                        <a:t>y = 0.0</a:t>
                      </a:r>
                    </a:p>
                    <a:p>
                      <a:r>
                        <a:rPr lang="en-GB" sz="1400" dirty="0"/>
                        <a:t>z = 0.05</a:t>
                      </a:r>
                    </a:p>
                  </a:txBody>
                  <a:tcPr/>
                </a:tc>
                <a:tc>
                  <a:txBody>
                    <a:bodyPr/>
                    <a:lstStyle/>
                    <a:p>
                      <a:r>
                        <a:rPr lang="en-GB" sz="1400" dirty="0"/>
                        <a:t>r = 0.0</a:t>
                      </a:r>
                    </a:p>
                    <a:p>
                      <a:r>
                        <a:rPr lang="en-GB" sz="1400" dirty="0"/>
                        <a:t>p = 0.0</a:t>
                      </a:r>
                    </a:p>
                    <a:p>
                      <a:r>
                        <a:rPr lang="en-GB" sz="1400" dirty="0"/>
                        <a:t>y = 0.0</a:t>
                      </a:r>
                    </a:p>
                  </a:txBody>
                  <a:tcPr/>
                </a:tc>
                <a:extLst>
                  <a:ext uri="{0D108BD9-81ED-4DB2-BD59-A6C34878D82A}">
                    <a16:rowId xmlns:a16="http://schemas.microsoft.com/office/drawing/2014/main" val="2039512661"/>
                  </a:ext>
                </a:extLst>
              </a:tr>
              <a:tr h="661670">
                <a:tc>
                  <a:txBody>
                    <a:bodyPr/>
                    <a:lstStyle/>
                    <a:p>
                      <a:pPr algn="ctr"/>
                      <a:r>
                        <a:rPr lang="en-GB" sz="1400" dirty="0" err="1"/>
                        <a:t>wheel_r_joint</a:t>
                      </a:r>
                      <a:endParaRPr lang="en-GB" sz="1400" dirty="0"/>
                    </a:p>
                  </a:txBody>
                  <a:tcPr anchor="ctr"/>
                </a:tc>
                <a:tc>
                  <a:txBody>
                    <a:bodyPr/>
                    <a:lstStyle/>
                    <a:p>
                      <a:pPr algn="ctr"/>
                      <a:r>
                        <a:rPr lang="en-GB" sz="1400" dirty="0" err="1"/>
                        <a:t>base_link</a:t>
                      </a:r>
                      <a:endParaRPr lang="en-GB" sz="1400" dirty="0"/>
                    </a:p>
                  </a:txBody>
                  <a:tcPr anchor="ctr"/>
                </a:tc>
                <a:tc>
                  <a:txBody>
                    <a:bodyPr/>
                    <a:lstStyle/>
                    <a:p>
                      <a:pPr algn="ctr"/>
                      <a:r>
                        <a:rPr lang="en-GB" sz="1400" dirty="0" err="1"/>
                        <a:t>wheel_r_link</a:t>
                      </a:r>
                      <a:endParaRPr lang="en-GB" sz="1400" dirty="0"/>
                    </a:p>
                  </a:txBody>
                  <a:tcPr anchor="ctr"/>
                </a:tc>
                <a:tc>
                  <a:txBody>
                    <a:bodyPr/>
                    <a:lstStyle/>
                    <a:p>
                      <a:r>
                        <a:rPr lang="en-GB" sz="1400" dirty="0"/>
                        <a:t>x= 0.052</a:t>
                      </a:r>
                    </a:p>
                    <a:p>
                      <a:r>
                        <a:rPr lang="en-GB" sz="1400" dirty="0"/>
                        <a:t>y = -0.095</a:t>
                      </a:r>
                    </a:p>
                    <a:p>
                      <a:r>
                        <a:rPr lang="en-GB" sz="1400" dirty="0"/>
                        <a:t>z = -0.0025</a:t>
                      </a:r>
                    </a:p>
                  </a:txBody>
                  <a:tcPr/>
                </a:tc>
                <a:tc>
                  <a:txBody>
                    <a:bodyPr/>
                    <a:lstStyle/>
                    <a:p>
                      <a:r>
                        <a:rPr lang="en-GB" sz="1400" dirty="0"/>
                        <a:t>r = 0.0</a:t>
                      </a:r>
                    </a:p>
                    <a:p>
                      <a:r>
                        <a:rPr lang="en-GB" sz="1400" dirty="0"/>
                        <a:t>p = 0.0</a:t>
                      </a:r>
                    </a:p>
                    <a:p>
                      <a:r>
                        <a:rPr lang="en-GB" sz="1400" dirty="0"/>
                        <a:t>y = 0.0</a:t>
                      </a:r>
                    </a:p>
                  </a:txBody>
                  <a:tcPr/>
                </a:tc>
                <a:extLst>
                  <a:ext uri="{0D108BD9-81ED-4DB2-BD59-A6C34878D82A}">
                    <a16:rowId xmlns:a16="http://schemas.microsoft.com/office/drawing/2014/main" val="1915919847"/>
                  </a:ext>
                </a:extLst>
              </a:tr>
              <a:tr h="661670">
                <a:tc>
                  <a:txBody>
                    <a:bodyPr/>
                    <a:lstStyle/>
                    <a:p>
                      <a:pPr algn="ctr"/>
                      <a:r>
                        <a:rPr lang="en-GB" sz="1400" dirty="0" err="1"/>
                        <a:t>wheel_l_joint</a:t>
                      </a:r>
                      <a:endParaRPr lang="en-GB"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err="1"/>
                        <a:t>base_link</a:t>
                      </a:r>
                      <a:endParaRPr lang="en-GB" sz="14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dirty="0" err="1"/>
                        <a:t>wheel_l_link</a:t>
                      </a:r>
                      <a:endParaRPr lang="en-GB" sz="1400" dirty="0"/>
                    </a:p>
                  </a:txBody>
                  <a:tcPr anchor="ctr"/>
                </a:tc>
                <a:tc>
                  <a:txBody>
                    <a:bodyPr/>
                    <a:lstStyle/>
                    <a:p>
                      <a:r>
                        <a:rPr lang="en-GB" sz="1400" dirty="0"/>
                        <a:t>x= 0.052</a:t>
                      </a:r>
                    </a:p>
                    <a:p>
                      <a:r>
                        <a:rPr lang="en-GB" sz="1400" dirty="0"/>
                        <a:t>y = 0.095</a:t>
                      </a:r>
                    </a:p>
                    <a:p>
                      <a:r>
                        <a:rPr lang="en-GB" sz="1400" dirty="0"/>
                        <a:t>z = -0.0025</a:t>
                      </a:r>
                    </a:p>
                  </a:txBody>
                  <a:tcPr/>
                </a:tc>
                <a:tc>
                  <a:txBody>
                    <a:bodyPr/>
                    <a:lstStyle/>
                    <a:p>
                      <a:r>
                        <a:rPr lang="en-GB" sz="1400" dirty="0"/>
                        <a:t>r = 0.0</a:t>
                      </a:r>
                    </a:p>
                    <a:p>
                      <a:r>
                        <a:rPr lang="en-GB" sz="1400" dirty="0"/>
                        <a:t>p = 0.0</a:t>
                      </a:r>
                    </a:p>
                    <a:p>
                      <a:r>
                        <a:rPr lang="en-GB" sz="1400" dirty="0"/>
                        <a:t>y = 0.0</a:t>
                      </a:r>
                    </a:p>
                  </a:txBody>
                  <a:tcPr/>
                </a:tc>
                <a:extLst>
                  <a:ext uri="{0D108BD9-81ED-4DB2-BD59-A6C34878D82A}">
                    <a16:rowId xmlns:a16="http://schemas.microsoft.com/office/drawing/2014/main" val="2363032695"/>
                  </a:ext>
                </a:extLst>
              </a:tr>
              <a:tr h="661670">
                <a:tc>
                  <a:txBody>
                    <a:bodyPr/>
                    <a:lstStyle/>
                    <a:p>
                      <a:pPr algn="ctr"/>
                      <a:r>
                        <a:rPr lang="en-GB" sz="1400" dirty="0" err="1"/>
                        <a:t>caster_joint</a:t>
                      </a:r>
                      <a:endParaRPr lang="en-GB" sz="1400" dirty="0"/>
                    </a:p>
                  </a:txBody>
                  <a:tcPr anchor="ctr"/>
                </a:tc>
                <a:tc>
                  <a:txBody>
                    <a:bodyPr/>
                    <a:lstStyle/>
                    <a:p>
                      <a:pPr algn="ctr"/>
                      <a:r>
                        <a:rPr lang="en-GB" sz="1400" dirty="0" err="1"/>
                        <a:t>base_link</a:t>
                      </a:r>
                      <a:endParaRPr lang="en-GB" sz="1400" dirty="0"/>
                    </a:p>
                  </a:txBody>
                  <a:tcPr anchor="ctr"/>
                </a:tc>
                <a:tc>
                  <a:txBody>
                    <a:bodyPr/>
                    <a:lstStyle/>
                    <a:p>
                      <a:pPr algn="ctr"/>
                      <a:r>
                        <a:rPr lang="en-GB" sz="1400" dirty="0" err="1"/>
                        <a:t>caster_link</a:t>
                      </a:r>
                      <a:endParaRPr lang="en-GB" sz="1400" dirty="0"/>
                    </a:p>
                  </a:txBody>
                  <a:tcPr anchor="ctr"/>
                </a:tc>
                <a:tc>
                  <a:txBody>
                    <a:bodyPr/>
                    <a:lstStyle/>
                    <a:p>
                      <a:r>
                        <a:rPr lang="en-GB" sz="1400" dirty="0"/>
                        <a:t>x= -0.095</a:t>
                      </a:r>
                    </a:p>
                    <a:p>
                      <a:r>
                        <a:rPr lang="en-GB" sz="1400" dirty="0"/>
                        <a:t>y = 0.0</a:t>
                      </a:r>
                    </a:p>
                    <a:p>
                      <a:r>
                        <a:rPr lang="en-GB" sz="1400" dirty="0"/>
                        <a:t>z = -0.03</a:t>
                      </a:r>
                    </a:p>
                  </a:txBody>
                  <a:tcPr/>
                </a:tc>
                <a:tc>
                  <a:txBody>
                    <a:bodyPr/>
                    <a:lstStyle/>
                    <a:p>
                      <a:r>
                        <a:rPr lang="en-GB" sz="1400" dirty="0"/>
                        <a:t>r = 0.0</a:t>
                      </a:r>
                    </a:p>
                    <a:p>
                      <a:r>
                        <a:rPr lang="en-GB" sz="1400" dirty="0"/>
                        <a:t>p = 0.0</a:t>
                      </a:r>
                    </a:p>
                    <a:p>
                      <a:r>
                        <a:rPr lang="en-GB" sz="1400" dirty="0"/>
                        <a:t>y = 0.0</a:t>
                      </a:r>
                    </a:p>
                  </a:txBody>
                  <a:tcPr/>
                </a:tc>
                <a:extLst>
                  <a:ext uri="{0D108BD9-81ED-4DB2-BD59-A6C34878D82A}">
                    <a16:rowId xmlns:a16="http://schemas.microsoft.com/office/drawing/2014/main" val="1246637560"/>
                  </a:ext>
                </a:extLst>
              </a:tr>
            </a:tbl>
          </a:graphicData>
        </a:graphic>
      </p:graphicFrame>
      <p:sp>
        <p:nvSpPr>
          <p:cNvPr id="4" name="Title 3">
            <a:extLst>
              <a:ext uri="{FF2B5EF4-FFF2-40B4-BE49-F238E27FC236}">
                <a16:creationId xmlns:a16="http://schemas.microsoft.com/office/drawing/2014/main" id="{B563D8BA-21B0-7B30-C624-ACC99B57D73F}"/>
              </a:ext>
            </a:extLst>
          </p:cNvPr>
          <p:cNvSpPr>
            <a:spLocks noGrp="1"/>
          </p:cNvSpPr>
          <p:nvPr>
            <p:ph type="title"/>
          </p:nvPr>
        </p:nvSpPr>
        <p:spPr/>
        <p:txBody>
          <a:bodyPr/>
          <a:lstStyle/>
          <a:p>
            <a:r>
              <a:rPr lang="en-GB" dirty="0"/>
              <a:t>Robot Modelling</a:t>
            </a:r>
          </a:p>
        </p:txBody>
      </p:sp>
    </p:spTree>
    <p:extLst>
      <p:ext uri="{BB962C8B-B14F-4D97-AF65-F5344CB8AC3E}">
        <p14:creationId xmlns:p14="http://schemas.microsoft.com/office/powerpoint/2010/main" val="383505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3A44-D7B0-804D-A815-CFD53D22919D}"/>
              </a:ext>
            </a:extLst>
          </p:cNvPr>
          <p:cNvSpPr>
            <a:spLocks noGrp="1"/>
          </p:cNvSpPr>
          <p:nvPr>
            <p:ph type="title"/>
          </p:nvPr>
        </p:nvSpPr>
        <p:spPr/>
        <p:txBody>
          <a:bodyPr/>
          <a:lstStyle/>
          <a:p>
            <a:r>
              <a:rPr lang="en-GB" dirty="0"/>
              <a:t>Robot Modelling</a:t>
            </a:r>
          </a:p>
        </p:txBody>
      </p:sp>
      <p:pic>
        <p:nvPicPr>
          <p:cNvPr id="4" name="Picture 3">
            <a:extLst>
              <a:ext uri="{FF2B5EF4-FFF2-40B4-BE49-F238E27FC236}">
                <a16:creationId xmlns:a16="http://schemas.microsoft.com/office/drawing/2014/main" id="{8A597674-6F81-7812-890D-1FC82D1EF17A}"/>
              </a:ext>
            </a:extLst>
          </p:cNvPr>
          <p:cNvPicPr>
            <a:picLocks noChangeAspect="1"/>
          </p:cNvPicPr>
          <p:nvPr/>
        </p:nvPicPr>
        <p:blipFill>
          <a:blip r:embed="rId2"/>
          <a:stretch>
            <a:fillRect/>
          </a:stretch>
        </p:blipFill>
        <p:spPr>
          <a:xfrm>
            <a:off x="6436032" y="2138023"/>
            <a:ext cx="5598234" cy="3434102"/>
          </a:xfrm>
          <a:prstGeom prst="rect">
            <a:avLst/>
          </a:prstGeom>
        </p:spPr>
      </p:pic>
      <p:pic>
        <p:nvPicPr>
          <p:cNvPr id="6" name="Picture 5">
            <a:extLst>
              <a:ext uri="{FF2B5EF4-FFF2-40B4-BE49-F238E27FC236}">
                <a16:creationId xmlns:a16="http://schemas.microsoft.com/office/drawing/2014/main" id="{74D5458C-D20F-1F0A-9AF1-156145376056}"/>
              </a:ext>
            </a:extLst>
          </p:cNvPr>
          <p:cNvPicPr>
            <a:picLocks noChangeAspect="1"/>
          </p:cNvPicPr>
          <p:nvPr/>
        </p:nvPicPr>
        <p:blipFill>
          <a:blip r:embed="rId3"/>
          <a:stretch>
            <a:fillRect/>
          </a:stretch>
        </p:blipFill>
        <p:spPr>
          <a:xfrm>
            <a:off x="157734" y="2138023"/>
            <a:ext cx="5712303" cy="3434102"/>
          </a:xfrm>
          <a:prstGeom prst="rect">
            <a:avLst/>
          </a:prstGeom>
        </p:spPr>
      </p:pic>
      <p:sp>
        <p:nvSpPr>
          <p:cNvPr id="8" name="TextBox 7">
            <a:extLst>
              <a:ext uri="{FF2B5EF4-FFF2-40B4-BE49-F238E27FC236}">
                <a16:creationId xmlns:a16="http://schemas.microsoft.com/office/drawing/2014/main" id="{F42E08DC-8FDC-4EF2-F828-42451CB9D399}"/>
              </a:ext>
            </a:extLst>
          </p:cNvPr>
          <p:cNvSpPr txBox="1"/>
          <p:nvPr/>
        </p:nvSpPr>
        <p:spPr>
          <a:xfrm>
            <a:off x="2356660" y="5572125"/>
            <a:ext cx="1314450" cy="369332"/>
          </a:xfrm>
          <a:prstGeom prst="rect">
            <a:avLst/>
          </a:prstGeom>
          <a:noFill/>
        </p:spPr>
        <p:txBody>
          <a:bodyPr wrap="square">
            <a:spAutoFit/>
          </a:bodyPr>
          <a:lstStyle/>
          <a:p>
            <a:r>
              <a:rPr lang="en-GB" sz="1800" dirty="0"/>
              <a:t>Front View</a:t>
            </a:r>
            <a:endParaRPr lang="en-GB" dirty="0"/>
          </a:p>
        </p:txBody>
      </p:sp>
      <p:sp>
        <p:nvSpPr>
          <p:cNvPr id="9" name="TextBox 8">
            <a:extLst>
              <a:ext uri="{FF2B5EF4-FFF2-40B4-BE49-F238E27FC236}">
                <a16:creationId xmlns:a16="http://schemas.microsoft.com/office/drawing/2014/main" id="{51BF900C-E975-1E27-FC03-3D656FEDAFAC}"/>
              </a:ext>
            </a:extLst>
          </p:cNvPr>
          <p:cNvSpPr txBox="1"/>
          <p:nvPr/>
        </p:nvSpPr>
        <p:spPr>
          <a:xfrm>
            <a:off x="8577924" y="5572125"/>
            <a:ext cx="1314450" cy="369332"/>
          </a:xfrm>
          <a:prstGeom prst="rect">
            <a:avLst/>
          </a:prstGeom>
          <a:noFill/>
        </p:spPr>
        <p:txBody>
          <a:bodyPr wrap="square">
            <a:spAutoFit/>
          </a:bodyPr>
          <a:lstStyle/>
          <a:p>
            <a:r>
              <a:rPr lang="en-GB" sz="1800" dirty="0"/>
              <a:t>Back View</a:t>
            </a:r>
            <a:endParaRPr lang="en-GB" dirty="0"/>
          </a:p>
        </p:txBody>
      </p:sp>
    </p:spTree>
    <p:extLst>
      <p:ext uri="{BB962C8B-B14F-4D97-AF65-F5344CB8AC3E}">
        <p14:creationId xmlns:p14="http://schemas.microsoft.com/office/powerpoint/2010/main" val="195397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34B2C-0397-7EBF-528A-19A377B01B1A}"/>
              </a:ext>
            </a:extLst>
          </p:cNvPr>
          <p:cNvSpPr>
            <a:spLocks noGrp="1"/>
          </p:cNvSpPr>
          <p:nvPr>
            <p:ph sz="half" idx="1"/>
          </p:nvPr>
        </p:nvSpPr>
        <p:spPr/>
        <p:txBody>
          <a:bodyPr>
            <a:normAutofit fontScale="92500" lnSpcReduction="10000"/>
          </a:bodyPr>
          <a:lstStyle/>
          <a:p>
            <a:pPr>
              <a:lnSpc>
                <a:spcPct val="150000"/>
              </a:lnSpc>
            </a:pPr>
            <a:r>
              <a:rPr lang="en-GB" sz="1600" dirty="0"/>
              <a:t>Use the .</a:t>
            </a:r>
            <a:r>
              <a:rPr lang="en-GB" sz="1600" dirty="0" err="1"/>
              <a:t>stl</a:t>
            </a:r>
            <a:r>
              <a:rPr lang="en-GB" sz="1600" dirty="0"/>
              <a:t> files provided to make the robot look like the Puzzlebot.</a:t>
            </a:r>
          </a:p>
          <a:p>
            <a:pPr lvl="1">
              <a:lnSpc>
                <a:spcPct val="150000"/>
              </a:lnSpc>
            </a:pPr>
            <a:r>
              <a:rPr lang="en-GB" sz="1600" dirty="0"/>
              <a:t>MCR2_puzzlebot_jetson_lidar_base.stl</a:t>
            </a:r>
          </a:p>
          <a:p>
            <a:pPr lvl="1">
              <a:lnSpc>
                <a:spcPct val="150000"/>
              </a:lnSpc>
            </a:pPr>
            <a:r>
              <a:rPr lang="en-GB" sz="1600" dirty="0"/>
              <a:t>MCR2_wheel.stl</a:t>
            </a:r>
          </a:p>
          <a:p>
            <a:pPr lvl="1">
              <a:lnSpc>
                <a:spcPct val="150000"/>
              </a:lnSpc>
            </a:pPr>
            <a:r>
              <a:rPr lang="en-GB" sz="1600" dirty="0"/>
              <a:t>MCR2_caster_wheel.stl </a:t>
            </a:r>
          </a:p>
          <a:p>
            <a:pPr>
              <a:lnSpc>
                <a:spcPct val="150000"/>
              </a:lnSpc>
            </a:pPr>
            <a:r>
              <a:rPr lang="en-GB" sz="1600" dirty="0"/>
              <a:t>The .</a:t>
            </a:r>
            <a:r>
              <a:rPr lang="en-GB" sz="1600" dirty="0" err="1"/>
              <a:t>stl</a:t>
            </a:r>
            <a:r>
              <a:rPr lang="en-GB" sz="1600" dirty="0"/>
              <a:t> files are off-centre and some rotated, use the following measurements to centre them to each defined link. Alternatively, you can use any CAD software to verify the distances to the centre of the figure.</a:t>
            </a:r>
          </a:p>
          <a:p>
            <a:pPr>
              <a:lnSpc>
                <a:spcPct val="150000"/>
              </a:lnSpc>
            </a:pPr>
            <a:r>
              <a:rPr lang="en-GB" sz="1600" dirty="0"/>
              <a:t>Please be aware that these measurements are when the links are defined by default.</a:t>
            </a:r>
          </a:p>
        </p:txBody>
      </p:sp>
      <p:graphicFrame>
        <p:nvGraphicFramePr>
          <p:cNvPr id="5" name="Content Placeholder 4">
            <a:extLst>
              <a:ext uri="{FF2B5EF4-FFF2-40B4-BE49-F238E27FC236}">
                <a16:creationId xmlns:a16="http://schemas.microsoft.com/office/drawing/2014/main" id="{2A6C8F08-E8B5-A082-8533-10C1E6D75E56}"/>
              </a:ext>
            </a:extLst>
          </p:cNvPr>
          <p:cNvGraphicFramePr>
            <a:graphicFrameLocks noGrp="1"/>
          </p:cNvGraphicFramePr>
          <p:nvPr>
            <p:ph sz="half" idx="2"/>
            <p:extLst>
              <p:ext uri="{D42A27DB-BD31-4B8C-83A1-F6EECF244321}">
                <p14:modId xmlns:p14="http://schemas.microsoft.com/office/powerpoint/2010/main" val="3952176039"/>
              </p:ext>
            </p:extLst>
          </p:nvPr>
        </p:nvGraphicFramePr>
        <p:xfrm>
          <a:off x="6448425" y="2401094"/>
          <a:ext cx="5181600" cy="32004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3109070694"/>
                    </a:ext>
                  </a:extLst>
                </a:gridCol>
                <a:gridCol w="1295400">
                  <a:extLst>
                    <a:ext uri="{9D8B030D-6E8A-4147-A177-3AD203B41FA5}">
                      <a16:colId xmlns:a16="http://schemas.microsoft.com/office/drawing/2014/main" val="1130335206"/>
                    </a:ext>
                  </a:extLst>
                </a:gridCol>
                <a:gridCol w="1295400">
                  <a:extLst>
                    <a:ext uri="{9D8B030D-6E8A-4147-A177-3AD203B41FA5}">
                      <a16:colId xmlns:a16="http://schemas.microsoft.com/office/drawing/2014/main" val="3973775711"/>
                    </a:ext>
                  </a:extLst>
                </a:gridCol>
                <a:gridCol w="1295400">
                  <a:extLst>
                    <a:ext uri="{9D8B030D-6E8A-4147-A177-3AD203B41FA5}">
                      <a16:colId xmlns:a16="http://schemas.microsoft.com/office/drawing/2014/main" val="4148309417"/>
                    </a:ext>
                  </a:extLst>
                </a:gridCol>
              </a:tblGrid>
              <a:tr h="370840">
                <a:tc>
                  <a:txBody>
                    <a:bodyPr/>
                    <a:lstStyle/>
                    <a:p>
                      <a:pPr algn="ctr"/>
                      <a:r>
                        <a:rPr lang="en-GB" dirty="0"/>
                        <a:t>Link/Frame</a:t>
                      </a:r>
                    </a:p>
                  </a:txBody>
                  <a:tcPr anchor="ctr"/>
                </a:tc>
                <a:tc>
                  <a:txBody>
                    <a:bodyPr/>
                    <a:lstStyle/>
                    <a:p>
                      <a:pPr algn="ctr"/>
                      <a:r>
                        <a:rPr lang="en-GB" dirty="0"/>
                        <a:t>.</a:t>
                      </a:r>
                      <a:r>
                        <a:rPr lang="en-GB" dirty="0" err="1"/>
                        <a:t>stl</a:t>
                      </a:r>
                      <a:r>
                        <a:rPr lang="en-GB" dirty="0"/>
                        <a:t> file</a:t>
                      </a:r>
                    </a:p>
                  </a:txBody>
                  <a:tcPr anchor="ctr"/>
                </a:tc>
                <a:tc>
                  <a:txBody>
                    <a:bodyPr/>
                    <a:lstStyle/>
                    <a:p>
                      <a:pPr algn="ctr"/>
                      <a:r>
                        <a:rPr lang="en-GB" dirty="0"/>
                        <a:t>Translation to centre</a:t>
                      </a:r>
                    </a:p>
                  </a:txBody>
                  <a:tcPr anchor="ctr"/>
                </a:tc>
                <a:tc>
                  <a:txBody>
                    <a:bodyPr/>
                    <a:lstStyle/>
                    <a:p>
                      <a:pPr algn="ctr"/>
                      <a:r>
                        <a:rPr lang="en-GB" dirty="0"/>
                        <a:t>Rotation</a:t>
                      </a:r>
                    </a:p>
                    <a:p>
                      <a:pPr algn="ctr"/>
                      <a:r>
                        <a:rPr lang="en-GB" dirty="0"/>
                        <a:t>to centre</a:t>
                      </a:r>
                    </a:p>
                  </a:txBody>
                  <a:tcPr anchor="ctr"/>
                </a:tc>
                <a:extLst>
                  <a:ext uri="{0D108BD9-81ED-4DB2-BD59-A6C34878D82A}">
                    <a16:rowId xmlns:a16="http://schemas.microsoft.com/office/drawing/2014/main" val="1434040457"/>
                  </a:ext>
                </a:extLst>
              </a:tr>
              <a:tr h="370840">
                <a:tc>
                  <a:txBody>
                    <a:bodyPr/>
                    <a:lstStyle/>
                    <a:p>
                      <a:pPr algn="ctr"/>
                      <a:r>
                        <a:rPr lang="en-GB" sz="1200" dirty="0" err="1"/>
                        <a:t>base_link</a:t>
                      </a:r>
                      <a:endParaRPr lang="en-GB" sz="1200" dirty="0">
                        <a:latin typeface="Nexa-Regular" panose="01000000000000000000" pitchFamily="2" charset="0"/>
                      </a:endParaRPr>
                    </a:p>
                  </a:txBody>
                  <a:tcPr anchor="ctr"/>
                </a:tc>
                <a:tc>
                  <a:txBody>
                    <a:bodyPr/>
                    <a:lstStyle/>
                    <a:p>
                      <a:pPr algn="ctr"/>
                      <a:r>
                        <a:rPr lang="en-GB" sz="1050" dirty="0"/>
                        <a:t>MCR2_puzzlebot_jetson_lidar_base.stl</a:t>
                      </a:r>
                      <a:endParaRPr lang="en-GB" sz="1050" dirty="0">
                        <a:latin typeface="Nexa-Regular" panose="01000000000000000000" pitchFamily="2" charset="0"/>
                      </a:endParaRPr>
                    </a:p>
                  </a:txBody>
                  <a:tcPr anchor="ctr"/>
                </a:tc>
                <a:tc>
                  <a:txBody>
                    <a:bodyPr/>
                    <a:lstStyle/>
                    <a:p>
                      <a:pPr algn="l"/>
                      <a:r>
                        <a:rPr lang="en-GB" sz="1200" dirty="0"/>
                        <a:t>x= 0.05</a:t>
                      </a:r>
                    </a:p>
                    <a:p>
                      <a:pPr algn="l"/>
                      <a:r>
                        <a:rPr lang="en-GB" sz="1200" dirty="0"/>
                        <a:t>y = 0.0</a:t>
                      </a:r>
                    </a:p>
                    <a:p>
                      <a:pPr algn="l"/>
                      <a:r>
                        <a:rPr lang="en-GB" sz="1200" dirty="0"/>
                        <a:t>z = 0.097</a:t>
                      </a:r>
                    </a:p>
                  </a:txBody>
                  <a:tcPr anchor="ctr"/>
                </a:tc>
                <a:tc>
                  <a:txBody>
                    <a:bodyPr/>
                    <a:lstStyle/>
                    <a:p>
                      <a:pPr algn="l"/>
                      <a:r>
                        <a:rPr lang="en-GB" sz="1200" dirty="0"/>
                        <a:t>r = 1.57</a:t>
                      </a:r>
                    </a:p>
                    <a:p>
                      <a:pPr algn="l"/>
                      <a:r>
                        <a:rPr lang="en-GB" sz="1200" dirty="0"/>
                        <a:t>p = 0.0</a:t>
                      </a:r>
                    </a:p>
                    <a:p>
                      <a:pPr algn="l"/>
                      <a:r>
                        <a:rPr lang="en-GB" sz="1200" dirty="0"/>
                        <a:t>y = 3.1416</a:t>
                      </a:r>
                    </a:p>
                  </a:txBody>
                  <a:tcPr anchor="ctr"/>
                </a:tc>
                <a:extLst>
                  <a:ext uri="{0D108BD9-81ED-4DB2-BD59-A6C34878D82A}">
                    <a16:rowId xmlns:a16="http://schemas.microsoft.com/office/drawing/2014/main" val="3077901669"/>
                  </a:ext>
                </a:extLst>
              </a:tr>
              <a:tr h="370840">
                <a:tc>
                  <a:txBody>
                    <a:bodyPr/>
                    <a:lstStyle/>
                    <a:p>
                      <a:pPr algn="ctr"/>
                      <a:r>
                        <a:rPr lang="en-GB" sz="1200" dirty="0" err="1"/>
                        <a:t>wheel_l_link</a:t>
                      </a:r>
                      <a:endParaRPr lang="en-GB" sz="1200" dirty="0">
                        <a:latin typeface="Nexa-Regular" panose="01000000000000000000" pitchFamily="2" charset="0"/>
                      </a:endParaRPr>
                    </a:p>
                  </a:txBody>
                  <a:tcPr anchor="ctr"/>
                </a:tc>
                <a:tc>
                  <a:txBody>
                    <a:bodyPr/>
                    <a:lstStyle/>
                    <a:p>
                      <a:pPr algn="ctr"/>
                      <a:r>
                        <a:rPr lang="en-GB" sz="1050" dirty="0"/>
                        <a:t>MCR2_wheel.stl</a:t>
                      </a:r>
                      <a:endParaRPr lang="en-GB" sz="1050" dirty="0">
                        <a:latin typeface="Nexa-Regular" panose="01000000000000000000" pitchFamily="2" charset="0"/>
                      </a:endParaRPr>
                    </a:p>
                  </a:txBody>
                  <a:tcPr anchor="ctr"/>
                </a:tc>
                <a:tc>
                  <a:txBody>
                    <a:bodyPr/>
                    <a:lstStyle/>
                    <a:p>
                      <a:pPr algn="l"/>
                      <a:r>
                        <a:rPr lang="en-GB" sz="1200" dirty="0"/>
                        <a:t>x= 0.055</a:t>
                      </a:r>
                    </a:p>
                    <a:p>
                      <a:pPr algn="l"/>
                      <a:r>
                        <a:rPr lang="en-GB" sz="1200" dirty="0"/>
                        <a:t>y = 0.005</a:t>
                      </a:r>
                    </a:p>
                    <a:p>
                      <a:pPr algn="l"/>
                      <a:r>
                        <a:rPr lang="en-GB" sz="1200" dirty="0"/>
                        <a:t>z = 0</a:t>
                      </a:r>
                    </a:p>
                  </a:txBody>
                  <a:tcPr anchor="ctr"/>
                </a:tc>
                <a:tc>
                  <a:txBody>
                    <a:bodyPr/>
                    <a:lstStyle/>
                    <a:p>
                      <a:pPr algn="l"/>
                      <a:r>
                        <a:rPr lang="en-GB" sz="1200" dirty="0"/>
                        <a:t>r = -1.57</a:t>
                      </a:r>
                    </a:p>
                    <a:p>
                      <a:pPr algn="l"/>
                      <a:r>
                        <a:rPr lang="en-GB" sz="1200" dirty="0"/>
                        <a:t>p =0</a:t>
                      </a:r>
                    </a:p>
                    <a:p>
                      <a:pPr algn="l"/>
                      <a:r>
                        <a:rPr lang="en-GB" sz="1200" dirty="0"/>
                        <a:t>y =0</a:t>
                      </a:r>
                    </a:p>
                  </a:txBody>
                  <a:tcPr anchor="ctr"/>
                </a:tc>
                <a:extLst>
                  <a:ext uri="{0D108BD9-81ED-4DB2-BD59-A6C34878D82A}">
                    <a16:rowId xmlns:a16="http://schemas.microsoft.com/office/drawing/2014/main" val="1082218771"/>
                  </a:ext>
                </a:extLst>
              </a:tr>
              <a:tr h="370840">
                <a:tc>
                  <a:txBody>
                    <a:bodyPr/>
                    <a:lstStyle/>
                    <a:p>
                      <a:pPr algn="ctr"/>
                      <a:r>
                        <a:rPr lang="en-GB" sz="1200" dirty="0" err="1"/>
                        <a:t>wheel_r_link</a:t>
                      </a:r>
                      <a:endParaRPr lang="en-GB" sz="1200" dirty="0">
                        <a:latin typeface="Nexa-Regular" panose="01000000000000000000" pitchFamily="2" charset="0"/>
                      </a:endParaRPr>
                    </a:p>
                  </a:txBody>
                  <a:tcPr anchor="ctr"/>
                </a:tc>
                <a:tc>
                  <a:txBody>
                    <a:bodyPr/>
                    <a:lstStyle/>
                    <a:p>
                      <a:pPr algn="ctr"/>
                      <a:r>
                        <a:rPr lang="en-GB" sz="1050" dirty="0"/>
                        <a:t>MCR2_wheel.stl</a:t>
                      </a:r>
                      <a:endParaRPr lang="en-GB" sz="1050" dirty="0">
                        <a:latin typeface="Nexa-Regular" panose="01000000000000000000" pitchFamily="2" charset="0"/>
                      </a:endParaRPr>
                    </a:p>
                  </a:txBody>
                  <a:tcPr anchor="ctr"/>
                </a:tc>
                <a:tc>
                  <a:txBody>
                    <a:bodyPr/>
                    <a:lstStyle/>
                    <a:p>
                      <a:pPr algn="l"/>
                      <a:r>
                        <a:rPr lang="en-GB" sz="1200" dirty="0"/>
                        <a:t>x= 0.055</a:t>
                      </a:r>
                    </a:p>
                    <a:p>
                      <a:pPr algn="l"/>
                      <a:r>
                        <a:rPr lang="en-GB" sz="1200" dirty="0"/>
                        <a:t>y = -0.005</a:t>
                      </a:r>
                    </a:p>
                    <a:p>
                      <a:pPr algn="l"/>
                      <a:r>
                        <a:rPr lang="en-GB" sz="1200" dirty="0"/>
                        <a:t>z = 0</a:t>
                      </a:r>
                    </a:p>
                  </a:txBody>
                  <a:tcPr anchor="ctr"/>
                </a:tc>
                <a:tc>
                  <a:txBody>
                    <a:bodyPr/>
                    <a:lstStyle/>
                    <a:p>
                      <a:pPr algn="l"/>
                      <a:r>
                        <a:rPr lang="en-GB" sz="1200" dirty="0"/>
                        <a:t>r = 1.57</a:t>
                      </a:r>
                    </a:p>
                    <a:p>
                      <a:pPr algn="l"/>
                      <a:r>
                        <a:rPr lang="en-GB" sz="1200" dirty="0"/>
                        <a:t>p =0</a:t>
                      </a:r>
                    </a:p>
                    <a:p>
                      <a:pPr algn="l"/>
                      <a:r>
                        <a:rPr lang="en-GB" sz="1200" dirty="0"/>
                        <a:t>y =0</a:t>
                      </a:r>
                    </a:p>
                  </a:txBody>
                  <a:tcPr anchor="ctr"/>
                </a:tc>
                <a:extLst>
                  <a:ext uri="{0D108BD9-81ED-4DB2-BD59-A6C34878D82A}">
                    <a16:rowId xmlns:a16="http://schemas.microsoft.com/office/drawing/2014/main" val="1752314657"/>
                  </a:ext>
                </a:extLst>
              </a:tr>
              <a:tr h="370840">
                <a:tc>
                  <a:txBody>
                    <a:bodyPr/>
                    <a:lstStyle/>
                    <a:p>
                      <a:pPr algn="ctr"/>
                      <a:r>
                        <a:rPr lang="en-GB" sz="1200" dirty="0" err="1"/>
                        <a:t>caster_link</a:t>
                      </a:r>
                      <a:endParaRPr lang="en-GB" sz="1200" dirty="0">
                        <a:latin typeface="Nexa-Regular" panose="01000000000000000000" pitchFamily="2" charset="0"/>
                      </a:endParaRPr>
                    </a:p>
                  </a:txBody>
                  <a:tcPr anchor="ctr"/>
                </a:tc>
                <a:tc>
                  <a:txBody>
                    <a:bodyPr/>
                    <a:lstStyle/>
                    <a:p>
                      <a:pPr algn="ctr"/>
                      <a:r>
                        <a:rPr lang="en-GB" sz="1050" dirty="0"/>
                        <a:t>MCR2_caster_wheel.stl</a:t>
                      </a:r>
                      <a:endParaRPr lang="en-GB" sz="1050" dirty="0">
                        <a:latin typeface="Nexa-Regular" panose="01000000000000000000" pitchFamily="2" charset="0"/>
                      </a:endParaRPr>
                    </a:p>
                  </a:txBody>
                  <a:tcPr anchor="ctr"/>
                </a:tc>
                <a:tc>
                  <a:txBody>
                    <a:bodyPr/>
                    <a:lstStyle/>
                    <a:p>
                      <a:pPr algn="l"/>
                      <a:r>
                        <a:rPr lang="en-GB" sz="1200" dirty="0"/>
                        <a:t>x= 0</a:t>
                      </a:r>
                    </a:p>
                    <a:p>
                      <a:pPr algn="l"/>
                      <a:r>
                        <a:rPr lang="en-GB" sz="1200" dirty="0"/>
                        <a:t>y = 0</a:t>
                      </a:r>
                    </a:p>
                    <a:p>
                      <a:pPr algn="l"/>
                      <a:r>
                        <a:rPr lang="en-GB" sz="1200" dirty="0"/>
                        <a:t>z = -0.015</a:t>
                      </a:r>
                    </a:p>
                  </a:txBody>
                  <a:tcPr anchor="ctr"/>
                </a:tc>
                <a:tc>
                  <a:txBody>
                    <a:bodyPr/>
                    <a:lstStyle/>
                    <a:p>
                      <a:pPr algn="l"/>
                      <a:r>
                        <a:rPr lang="en-GB" sz="1200" dirty="0"/>
                        <a:t>r = 0</a:t>
                      </a:r>
                    </a:p>
                    <a:p>
                      <a:pPr algn="l"/>
                      <a:r>
                        <a:rPr lang="en-GB" sz="1200" dirty="0"/>
                        <a:t>p =0</a:t>
                      </a:r>
                    </a:p>
                    <a:p>
                      <a:pPr algn="l"/>
                      <a:r>
                        <a:rPr lang="en-GB" sz="1200" dirty="0"/>
                        <a:t>y =0</a:t>
                      </a:r>
                    </a:p>
                  </a:txBody>
                  <a:tcPr anchor="ctr"/>
                </a:tc>
                <a:extLst>
                  <a:ext uri="{0D108BD9-81ED-4DB2-BD59-A6C34878D82A}">
                    <a16:rowId xmlns:a16="http://schemas.microsoft.com/office/drawing/2014/main" val="2599839000"/>
                  </a:ext>
                </a:extLst>
              </a:tr>
            </a:tbl>
          </a:graphicData>
        </a:graphic>
      </p:graphicFrame>
      <p:sp>
        <p:nvSpPr>
          <p:cNvPr id="4" name="Title 3">
            <a:extLst>
              <a:ext uri="{FF2B5EF4-FFF2-40B4-BE49-F238E27FC236}">
                <a16:creationId xmlns:a16="http://schemas.microsoft.com/office/drawing/2014/main" id="{AC7038B3-E235-B2E4-7310-E9B1CFE42340}"/>
              </a:ext>
            </a:extLst>
          </p:cNvPr>
          <p:cNvSpPr>
            <a:spLocks noGrp="1"/>
          </p:cNvSpPr>
          <p:nvPr>
            <p:ph type="title"/>
          </p:nvPr>
        </p:nvSpPr>
        <p:spPr/>
        <p:txBody>
          <a:bodyPr/>
          <a:lstStyle/>
          <a:p>
            <a:r>
              <a:rPr lang="en-GB" dirty="0"/>
              <a:t>Robot modelling</a:t>
            </a:r>
          </a:p>
        </p:txBody>
      </p:sp>
    </p:spTree>
    <p:extLst>
      <p:ext uri="{BB962C8B-B14F-4D97-AF65-F5344CB8AC3E}">
        <p14:creationId xmlns:p14="http://schemas.microsoft.com/office/powerpoint/2010/main" val="338481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C47E-2557-B34F-4434-FD56DF6B2C8F}"/>
              </a:ext>
            </a:extLst>
          </p:cNvPr>
          <p:cNvSpPr>
            <a:spLocks noGrp="1"/>
          </p:cNvSpPr>
          <p:nvPr>
            <p:ph type="title"/>
          </p:nvPr>
        </p:nvSpPr>
        <p:spPr/>
        <p:txBody>
          <a:bodyPr/>
          <a:lstStyle/>
          <a:p>
            <a:r>
              <a:rPr lang="en-GB" dirty="0"/>
              <a:t>Robot modelling</a:t>
            </a:r>
          </a:p>
        </p:txBody>
      </p:sp>
      <p:pic>
        <p:nvPicPr>
          <p:cNvPr id="3" name="Picture 2">
            <a:extLst>
              <a:ext uri="{FF2B5EF4-FFF2-40B4-BE49-F238E27FC236}">
                <a16:creationId xmlns:a16="http://schemas.microsoft.com/office/drawing/2014/main" id="{1EA8F34B-BBF9-BCB7-485D-6DB86BC6EE36}"/>
              </a:ext>
            </a:extLst>
          </p:cNvPr>
          <p:cNvPicPr>
            <a:picLocks noChangeAspect="1"/>
          </p:cNvPicPr>
          <p:nvPr/>
        </p:nvPicPr>
        <p:blipFill>
          <a:blip r:embed="rId2"/>
          <a:srcRect l="9082" t="8873" r="29616" b="210"/>
          <a:stretch/>
        </p:blipFill>
        <p:spPr>
          <a:xfrm>
            <a:off x="3040709" y="1446302"/>
            <a:ext cx="5437770" cy="5164160"/>
          </a:xfrm>
          <a:prstGeom prst="rect">
            <a:avLst/>
          </a:prstGeom>
        </p:spPr>
      </p:pic>
    </p:spTree>
    <p:extLst>
      <p:ext uri="{BB962C8B-B14F-4D97-AF65-F5344CB8AC3E}">
        <p14:creationId xmlns:p14="http://schemas.microsoft.com/office/powerpoint/2010/main" val="1392243063"/>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docProps/app.xml><?xml version="1.0" encoding="utf-8"?>
<Properties xmlns="http://schemas.openxmlformats.org/officeDocument/2006/extended-properties" xmlns:vt="http://schemas.openxmlformats.org/officeDocument/2006/docPropsVTypes">
  <Template>MCR2_PowerPoint_Template</Template>
  <TotalTime>247</TotalTime>
  <Words>691</Words>
  <Application>Microsoft Office PowerPoint</Application>
  <PresentationFormat>Widescreen</PresentationFormat>
  <Paragraphs>141</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Consolas</vt:lpstr>
      <vt:lpstr>Nexa Bold</vt:lpstr>
      <vt:lpstr>Nexa-Bold</vt:lpstr>
      <vt:lpstr>Nexa-Book</vt:lpstr>
      <vt:lpstr>Nexa-Light</vt:lpstr>
      <vt:lpstr>Nexa-Regular</vt:lpstr>
      <vt:lpstr>MCR2 Theme</vt:lpstr>
      <vt:lpstr>Robot Modelling</vt:lpstr>
      <vt:lpstr>Introduction</vt:lpstr>
      <vt:lpstr>Robot modelling</vt:lpstr>
      <vt:lpstr>Robot modelling</vt:lpstr>
      <vt:lpstr>Robot modelling</vt:lpstr>
      <vt:lpstr>Robot Modelling</vt:lpstr>
      <vt:lpstr>Robot Modelling</vt:lpstr>
      <vt:lpstr>Robot modelling</vt:lpstr>
      <vt:lpstr>Robot modelling</vt:lpstr>
      <vt:lpstr>Expected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dc:title>
  <dc:creator>Mario Martinez</dc:creator>
  <cp:lastModifiedBy>Mario Martinez</cp:lastModifiedBy>
  <cp:revision>5</cp:revision>
  <dcterms:created xsi:type="dcterms:W3CDTF">2023-11-30T18:12:36Z</dcterms:created>
  <dcterms:modified xsi:type="dcterms:W3CDTF">2025-02-24T19:43:43Z</dcterms:modified>
</cp:coreProperties>
</file>