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343" r:id="rId6"/>
    <p:sldId id="344" r:id="rId7"/>
    <p:sldId id="345" r:id="rId8"/>
    <p:sldId id="346" r:id="rId9"/>
    <p:sldId id="856" r:id="rId10"/>
    <p:sldId id="263" r:id="rId11"/>
    <p:sldId id="265" r:id="rId12"/>
    <p:sldId id="266" r:id="rId13"/>
    <p:sldId id="259" r:id="rId14"/>
    <p:sldId id="34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0751-EF2E-CEA5-3491-9F7F15487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1CB86-3501-482A-9D88-16A0CC162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</p:spTree>
    <p:extLst>
      <p:ext uri="{BB962C8B-B14F-4D97-AF65-F5344CB8AC3E}">
        <p14:creationId xmlns:p14="http://schemas.microsoft.com/office/powerpoint/2010/main" val="64204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1800" b="1" dirty="0"/>
                  <a:t>Tips: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The robot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>
                            <a:latin typeface="Cambria Math"/>
                          </a:rPr>
                          <m:t>𝐬</m:t>
                        </m:r>
                      </m:e>
                      <m:sub>
                        <m:r>
                          <a:rPr lang="en-GB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GB" sz="1800" dirty="0"/>
                  <a:t>is given by a random variable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latin typeface="Cambria Math"/>
                            </a:rPr>
                            <m:t>𝐬</m:t>
                          </m:r>
                        </m:e>
                        <m:sub>
                          <m:r>
                            <a:rPr lang="en-GB" sz="1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latin typeface="Cambria Math"/>
                        </a:rPr>
                        <m:t>~</m:t>
                      </m:r>
                      <m:r>
                        <a:rPr lang="en-GB" sz="1800" i="1">
                          <a:latin typeface="Cambria Math"/>
                        </a:rPr>
                        <m:t>𝒩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1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Where, the mean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is the best estimate of the pose,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is the covariance matrix.</a:t>
                </a:r>
              </a:p>
              <a:p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C7A4-7E6D-CE31-041E-5FB2A5C7AA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9116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The 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800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is the one given by your dead reckoning localisation  node.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The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can be approximated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GB" sz="1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is a 3x3 covariance matrix.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800" b="1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𝚺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Times New Roman"/>
                                        <a:cs typeface="Times New Roman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𝑦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𝜃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𝜃</m:t>
                                    </m:r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𝜃𝜃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1" dirty="0">
                  <a:effectLst/>
                  <a:latin typeface="Cambria Math" panose="02040503050406030204" pitchFamily="18" charset="0"/>
                  <a:ea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1800" b="1" i="1" dirty="0">
                  <a:effectLst/>
                  <a:latin typeface="Cambria Math" panose="02040503050406030204" pitchFamily="18" charset="0"/>
                  <a:ea typeface="Times New Roman"/>
                  <a:cs typeface="Times New Roman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GB" sz="1800" dirty="0"/>
                  <a:t> represents rotation around z-axis (yaw)</a:t>
                </a:r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C7A4-7E6D-CE31-041E-5FB2A5C7A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911636"/>
              </a:xfrm>
              <a:blipFill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5EEC7A0-5D83-D1A3-9D4A-9E061F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</p:spTree>
    <p:extLst>
      <p:ext uri="{BB962C8B-B14F-4D97-AF65-F5344CB8AC3E}">
        <p14:creationId xmlns:p14="http://schemas.microsoft.com/office/powerpoint/2010/main" val="359269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is a 3x3 Linear model Jacobian of the robot.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𝐇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/>
                              <a:ea typeface="Times New Roman"/>
                              <a:cs typeface="Times New Roman"/>
                            </a:rPr>
                            <m:t>𝑘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/>
                          <a:ea typeface="Times New Roman"/>
                          <a:cs typeface="Times New Roman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1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sin</m:t>
                                </m:r>
                                <m:r>
                                  <a:rPr lang="en-GB" sz="18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⁡</m:t>
                                </m:r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𝜃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Δ</m:t>
                                </m:r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𝑡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/>
                                        <a:ea typeface="Cambria Math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cos</m:t>
                                </m:r>
                                <m:r>
                                  <a:rPr lang="en-GB" sz="1800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⁡</m:t>
                                </m:r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𝜃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𝑘</m:t>
                                    </m:r>
                                    <m:r>
                                      <a:rPr lang="en-GB" sz="1800" i="1">
                                        <a:latin typeface="Cambria Math"/>
                                        <a:ea typeface="Times New Roman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/>
                                    <a:ea typeface="Times New Roman"/>
                                    <a:cs typeface="Times New Roman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i="1">
                                    <a:latin typeface="Cambria Math"/>
                                    <a:ea typeface="Cambria Math"/>
                                    <a:cs typeface="Times New Roman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C7A4-7E6D-CE31-041E-5FB2A5C7AA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911636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is the  nondeterministic error matrix, given by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where,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800" dirty="0"/>
                  <a:t> must be tunned according to some metric or test (Task 2).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8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GB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80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GB" sz="180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  <m:func>
                                      <m:func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fName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si</m:t>
                                    </m:r>
                                    <m:func>
                                      <m:func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fName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</m:e>
                                    </m:func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18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18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i="1" dirty="0">
                  <a:effectLst/>
                  <a:latin typeface="Cambria Math" panose="02040503050406030204" pitchFamily="18" charset="0"/>
                  <a:ea typeface="Times New Roman"/>
                  <a:cs typeface="Times New Roman"/>
                </a:endParaRPr>
              </a:p>
              <a:p>
                <a:endParaRPr lang="en-GB" sz="1800" b="1" i="1" dirty="0">
                  <a:effectLst/>
                  <a:latin typeface="Cambria Math"/>
                  <a:ea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C7A4-7E6D-CE31-041E-5FB2A5C7A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911636"/>
              </a:xfrm>
              <a:blipFill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5EEC7A0-5D83-D1A3-9D4A-9E061F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</p:spTree>
    <p:extLst>
      <p:ext uri="{BB962C8B-B14F-4D97-AF65-F5344CB8AC3E}">
        <p14:creationId xmlns:p14="http://schemas.microsoft.com/office/powerpoint/2010/main" val="182152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0753" y="1673622"/>
                <a:ext cx="6373906" cy="465585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 must accommodate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into the covariance matrix of the odometry message.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RVIZ automatically plots the covariance ellipsoid for the pose of the robot, given that the correct message and transformation are used (odometry message).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As per the previous task, the student must define the transformation to be used.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students must define the required launch files for this activity.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simulation must be tested under different conditions, i.e., different speeds.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students must define a correct sampling time for the simulation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students must solve the differential equations using numerical methods.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usage of any library is strictly </a:t>
                </a:r>
                <a:r>
                  <a:rPr lang="en-GB" sz="1800" b="1" dirty="0"/>
                  <a:t>forbidden</a:t>
                </a:r>
                <a:r>
                  <a:rPr lang="en-GB" sz="1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6A919F-9ACD-71B0-4BBE-E4C211147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0753" y="1673622"/>
                <a:ext cx="6373906" cy="4655857"/>
              </a:xfrm>
              <a:blipFill>
                <a:blip r:embed="rId2"/>
                <a:stretch>
                  <a:fillRect r="-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AC7A4-7E6D-CE31-041E-5FB2A5C7A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11636"/>
          </a:xfrm>
        </p:spPr>
        <p:txBody>
          <a:bodyPr>
            <a:normAutofit/>
          </a:bodyPr>
          <a:lstStyle/>
          <a:p>
            <a:endParaRPr lang="en-GB" sz="1800" b="1" i="1" dirty="0">
              <a:effectLst/>
              <a:latin typeface="Cambria Math"/>
              <a:ea typeface="Times New Roman"/>
              <a:cs typeface="Times New Roman"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EEC7A0-5D83-D1A3-9D4A-9E061F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49A0B-2D8A-CE82-2C2E-32A5C460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454" y="1665143"/>
            <a:ext cx="3831587" cy="2681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D0DEE-AA23-B3D4-2FD2-ACF7ACF6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17" y="4725692"/>
            <a:ext cx="4097952" cy="16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53423F-1DA5-D4AA-4685-69A4AA8094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50323" y="1347159"/>
                <a:ext cx="5669478" cy="530826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/>
                  <a:t>Task 2: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Tune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sz="1600" dirty="0"/>
                  <a:t> of the matrix: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GB" sz="16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6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Using any of the methodologies viewed in class.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Prove that the values are well tunned by making an experiment with the real robot.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As per the previous task, the students must define the required packages and files for this activity.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53423F-1DA5-D4AA-4685-69A4AA809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50323" y="1347159"/>
                <a:ext cx="5669478" cy="5308269"/>
              </a:xfrm>
              <a:blipFill>
                <a:blip r:embed="rId2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4D3A00E-B673-3DD4-0260-05839B5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95146D-FCA3-D147-6844-9DE43C8C88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3640" y="1556079"/>
            <a:ext cx="5655897" cy="2723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34AF1-ECA8-E6D9-2566-A47598367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640" y="4389719"/>
            <a:ext cx="4212345" cy="22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1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241B7-C958-95B7-9772-3F293DAE8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students how the noise and other perturbations affect robotic platforms.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into different sections. 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22E4C-B954-4C07-70B5-968CCC2B5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ABA9BA-FC0A-B279-1266-477596B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</p:spTree>
    <p:extLst>
      <p:ext uri="{BB962C8B-B14F-4D97-AF65-F5344CB8AC3E}">
        <p14:creationId xmlns:p14="http://schemas.microsoft.com/office/powerpoint/2010/main" val="318219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53423F-1DA5-D4AA-4685-69A4AA8094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This challenge will use the simulator developed for Mini-challenge 2 to observe the behaviour of the robot.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 must be able to plot the confidence ellipsoid for the simulated  Puzzlebot.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The student must define some tests to estimate and analyse the position uncertainty and calibrate the error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sz="1800" dirty="0"/>
              </a:p>
              <a:p>
                <a:pPr>
                  <a:lnSpc>
                    <a:spcPct val="150000"/>
                  </a:lnSpc>
                </a:pPr>
                <a:endParaRPr lang="en-GB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53423F-1DA5-D4AA-4685-69A4AA809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8E551-70E6-6CA6-004D-6EB35C56D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1713" y="2038212"/>
            <a:ext cx="4962574" cy="39261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D3A00E-B673-3DD4-0260-05839B5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 </a:t>
            </a:r>
          </a:p>
        </p:txBody>
      </p:sp>
    </p:spTree>
    <p:extLst>
      <p:ext uri="{BB962C8B-B14F-4D97-AF65-F5344CB8AC3E}">
        <p14:creationId xmlns:p14="http://schemas.microsoft.com/office/powerpoint/2010/main" val="214223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A919F-9ACD-71B0-4BBE-E4C211147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Task 1: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 Plot the covariance ellipsoid for the robot's pose using the uncertainty propagation model and the different tests to analyse uncertainty.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For this part of the challenge, the student must complete the 3x3 pose covariance matrix of the “odometry” message in the localisation node, shown in the previous challenge. 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517A0-6E5E-EC51-5C51-117A247372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664" y="2038212"/>
            <a:ext cx="4968671" cy="39261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EEC7A0-5D83-D1A3-9D4A-9E061F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B5863-76A1-ADDE-1CDB-65FA20B5219C}"/>
              </a:ext>
            </a:extLst>
          </p:cNvPr>
          <p:cNvCxnSpPr/>
          <p:nvPr/>
        </p:nvCxnSpPr>
        <p:spPr>
          <a:xfrm flipH="1">
            <a:off x="9648701" y="2297875"/>
            <a:ext cx="380011" cy="6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51421D-C0DC-881E-FD30-2A2F01CA8F2F}"/>
              </a:ext>
            </a:extLst>
          </p:cNvPr>
          <p:cNvCxnSpPr/>
          <p:nvPr/>
        </p:nvCxnSpPr>
        <p:spPr>
          <a:xfrm flipH="1">
            <a:off x="10028712" y="2740231"/>
            <a:ext cx="380011" cy="68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1C62D0-F91E-6743-E5C2-D2AAC29F3BA4}"/>
              </a:ext>
            </a:extLst>
          </p:cNvPr>
          <p:cNvSpPr txBox="1"/>
          <p:nvPr/>
        </p:nvSpPr>
        <p:spPr>
          <a:xfrm>
            <a:off x="9963398" y="1974709"/>
            <a:ext cx="149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 Robot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0C1AA-8E33-9FD6-7C9A-FA948E28FA07}"/>
              </a:ext>
            </a:extLst>
          </p:cNvPr>
          <p:cNvSpPr txBox="1"/>
          <p:nvPr/>
        </p:nvSpPr>
        <p:spPr>
          <a:xfrm>
            <a:off x="10366293" y="2457593"/>
            <a:ext cx="1490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Simulated Robot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43524A-0ACA-C15A-35E4-71D1E459D1C5}"/>
              </a:ext>
            </a:extLst>
          </p:cNvPr>
          <p:cNvSpPr/>
          <p:nvPr/>
        </p:nvSpPr>
        <p:spPr>
          <a:xfrm>
            <a:off x="9898083" y="3382834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3423F-1DA5-D4AA-4685-69A4AA80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7" y="1446302"/>
            <a:ext cx="6846125" cy="53082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Odom Message:</a:t>
            </a:r>
          </a:p>
          <a:p>
            <a:pPr>
              <a:lnSpc>
                <a:spcPct val="150000"/>
              </a:lnSpc>
            </a:pPr>
            <a:r>
              <a:rPr lang="en-GB" sz="1800" b="1" dirty="0"/>
              <a:t>Odometry():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odometry.header.stamp</a:t>
            </a:r>
            <a:r>
              <a:rPr lang="en-GB" sz="1400" b="1" dirty="0"/>
              <a:t> = </a:t>
            </a:r>
            <a:r>
              <a:rPr lang="en-GB" sz="1400" b="1" dirty="0" err="1"/>
              <a:t>rospy.Time.now</a:t>
            </a:r>
            <a:r>
              <a:rPr lang="en-GB" sz="1400" b="1" dirty="0"/>
              <a:t>()       	#time stamp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odometry.header.frame_id</a:t>
            </a:r>
            <a:r>
              <a:rPr lang="en-GB" sz="1400" b="1" dirty="0"/>
              <a:t> = "world“	         	 #parent frame (joint)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odometry.child_frame_id</a:t>
            </a:r>
            <a:r>
              <a:rPr lang="en-GB" sz="1400" b="1" dirty="0"/>
              <a:t> = "</a:t>
            </a:r>
            <a:r>
              <a:rPr lang="en-GB" sz="1400" b="1" dirty="0" err="1"/>
              <a:t>base_link</a:t>
            </a:r>
            <a:r>
              <a:rPr lang="en-GB" sz="1400" b="1" dirty="0"/>
              <a:t>“	        	 #child frame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odometry.pose.pose.position.x</a:t>
            </a:r>
            <a:r>
              <a:rPr lang="en-GB" sz="1400" b="1" dirty="0"/>
              <a:t> = 0.0	                                #position of the robot “x”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odometry.pose.pose.position.y</a:t>
            </a:r>
            <a:r>
              <a:rPr lang="en-GB" sz="1400" b="1" dirty="0"/>
              <a:t> = 0.0	       	 # position of the robot “x”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odometry.pose.pose.position.z</a:t>
            </a:r>
            <a:r>
              <a:rPr lang="en-GB" sz="1400" b="1" dirty="0"/>
              <a:t> = (Wheel Radius)	 #position of the robot “x” w.r.t “parent frame”             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odometry.pose.pose.orientation.x</a:t>
            </a:r>
            <a:r>
              <a:rPr lang="en-GB" sz="1400" b="1" dirty="0"/>
              <a:t> = 0.0		 #Orientation quaternion “x”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odometry.pose.pose.orientation.y</a:t>
            </a:r>
            <a:r>
              <a:rPr lang="en-GB" sz="1400" b="1" dirty="0"/>
              <a:t> = 0.0		 #Orientation quaternion “y”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odometry.pose.pose.orientation.z</a:t>
            </a:r>
            <a:r>
              <a:rPr lang="en-GB" sz="1400" b="1" dirty="0"/>
              <a:t> = 0.0		 #Orientation quaternion “z”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odometry.pose.pose.orientation.w</a:t>
            </a:r>
            <a:r>
              <a:rPr lang="en-GB" sz="1400" b="1" dirty="0"/>
              <a:t> = 0.0		 #Orientation quaternion “w” w.r.t “parent frame”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odometry.pose.covariance</a:t>
            </a:r>
            <a:r>
              <a:rPr lang="en-GB" sz="1400" b="1" dirty="0"/>
              <a:t> = [0]*36		#Pose Covariance 6x6 matrix (empty for now)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odometry.twist.twist.linear.x</a:t>
            </a:r>
            <a:r>
              <a:rPr lang="en-GB" sz="1400" b="1" dirty="0"/>
              <a:t> = 0.0		#Linear velocity “x”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odometry.twist.twist.linear.y</a:t>
            </a:r>
            <a:r>
              <a:rPr lang="en-GB" sz="1400" b="1" dirty="0"/>
              <a:t> = 0.0		#Linear velocity “y”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odometry.twist.twist.linear.z</a:t>
            </a:r>
            <a:r>
              <a:rPr lang="en-GB" sz="1400" b="1" dirty="0"/>
              <a:t> = 0.0		 #Linear velocity “z”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odometry.twist.twist.angular.x</a:t>
            </a:r>
            <a:r>
              <a:rPr lang="en-GB" sz="1400" b="1" dirty="0"/>
              <a:t> = 0.0		 #Angular velocity around x axis (roll)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odometry.twist.twist.angular.y</a:t>
            </a:r>
            <a:r>
              <a:rPr lang="en-GB" sz="1400" b="1" dirty="0"/>
              <a:t> = 0.0		 #Angular velocity around x axis (pitch)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odometry.twist.twist.angular.z</a:t>
            </a:r>
            <a:r>
              <a:rPr lang="en-GB" sz="1400" b="1" dirty="0"/>
              <a:t> = 0.0		 #Angular velocity around x axis (yaw)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400" b="1" dirty="0" err="1"/>
              <a:t>odometry.twist.covariance</a:t>
            </a:r>
            <a:r>
              <a:rPr lang="en-GB" sz="1400" b="1" dirty="0"/>
              <a:t> = [0]*36		#Velocity Covariance 6x6 matrix (empty for now)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400" b="1" dirty="0"/>
          </a:p>
          <a:p>
            <a:pPr marL="0" indent="0">
              <a:lnSpc>
                <a:spcPct val="150000"/>
              </a:lnSpc>
              <a:buNone/>
            </a:pPr>
            <a:endParaRPr lang="en-GB" sz="1800" b="1" dirty="0"/>
          </a:p>
          <a:p>
            <a:pPr marL="0" indent="0">
              <a:lnSpc>
                <a:spcPct val="150000"/>
              </a:lnSpc>
              <a:buNone/>
            </a:pPr>
            <a:endParaRPr lang="en-GB" sz="1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D3A00E-B673-3DD4-0260-05839B5C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Odometry Message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13EA1-5F17-CF93-2AB0-02C75A47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6" y="1825625"/>
            <a:ext cx="4204854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odometry message is specially used for publishing the estimated pose, velocity and covariance of a robot.</a:t>
            </a:r>
          </a:p>
          <a:p>
            <a:pPr>
              <a:lnSpc>
                <a:spcPct val="150000"/>
              </a:lnSpc>
            </a:pPr>
            <a:r>
              <a:rPr lang="en-GB" sz="1800" u="sng" dirty="0"/>
              <a:t>This message is read by RVIZ and plotted automatically.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ROS automatically relates the transformation tree with the header and child frames IDs to plot the results in RVIZ alongside the covariance ellipsoids (if implemented).</a:t>
            </a:r>
          </a:p>
        </p:txBody>
      </p:sp>
    </p:spTree>
    <p:extLst>
      <p:ext uri="{BB962C8B-B14F-4D97-AF65-F5344CB8AC3E}">
        <p14:creationId xmlns:p14="http://schemas.microsoft.com/office/powerpoint/2010/main" val="189654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0919-787E-5BA3-A307-334FBEDAA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393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According to the definition of the  “Odometry.msg” from the library “nav_msgs”, the position and orientation of the robot must be defined with respect to the parent frame. As an example, in the side figure the parent frame would be “</a:t>
            </a:r>
            <a:r>
              <a:rPr lang="en-GB" sz="1600" dirty="0" err="1"/>
              <a:t>odom</a:t>
            </a:r>
            <a:r>
              <a:rPr lang="en-GB" sz="1600" dirty="0"/>
              <a:t>”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168EE1B3-5EEC-22C6-D715-6AAA4E498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827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592CC-45EC-DCD7-06E2-DA1AF5A1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Odometry Message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37240-95F8-7FF3-5C2D-4E5ACA1C455C}"/>
              </a:ext>
            </a:extLst>
          </p:cNvPr>
          <p:cNvSpPr/>
          <p:nvPr/>
        </p:nvSpPr>
        <p:spPr>
          <a:xfrm>
            <a:off x="838200" y="4074870"/>
            <a:ext cx="5181600" cy="175218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# Position of the robot 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x,y,z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 and Orientation of the robot </a:t>
            </a:r>
          </a:p>
          <a:p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# w.r.t “frame” 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parent_frame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odometry.pose.pose.position.x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odometry.pose.pose.position.y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odometry.pose.pose.position.z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odometry.pose.pose.orientation.x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odometry.pose.pose.orientation.y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 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odometry.pose.pose.orientation.z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 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odometry.pose.pose.orientation.w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 = 0.0</a:t>
            </a:r>
            <a:r>
              <a:rPr lang="en-GB" sz="1100" dirty="0">
                <a:latin typeface="Consolas" panose="020B0609020204030204" pitchFamily="49" charset="0"/>
              </a:rPr>
              <a:t>	</a:t>
            </a:r>
            <a:endParaRPr lang="en-GB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9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0919-787E-5BA3-A307-334FBEDA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According to the definition of the  “Odometry.msg” from the library “nav_msgs”, the velocity of the robot must be defined with respect to the child frame. For the example shown in the figure this must be “</a:t>
            </a:r>
            <a:r>
              <a:rPr lang="en-GB" sz="1600" dirty="0" err="1"/>
              <a:t>base_link</a:t>
            </a:r>
            <a:r>
              <a:rPr lang="en-GB" sz="1600" dirty="0"/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id="{168EE1B3-5EEC-22C6-D715-6AAA4E4984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87320"/>
            <a:ext cx="5181600" cy="3827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592CC-45EC-DCD7-06E2-DA1AF5A1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Odometry Message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437240-95F8-7FF3-5C2D-4E5ACA1C455C}"/>
                  </a:ext>
                </a:extLst>
              </p:cNvPr>
              <p:cNvSpPr/>
              <p:nvPr/>
            </p:nvSpPr>
            <p:spPr>
              <a:xfrm>
                <a:off x="838200" y="4117886"/>
                <a:ext cx="5181600" cy="2438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# Velocity, linear and angular, of the robot 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1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GB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GB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GB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GB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acc>
                    <m:r>
                      <a:rPr lang="en-GB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and</a:t>
                </a:r>
              </a:p>
              <a:p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# w.r.t “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child_frame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”</a:t>
                </a:r>
              </a:p>
              <a:p>
                <a:endParaRPr lang="en-GB" sz="11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odometry.twist.twist.linear.x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	</a:t>
                </a:r>
              </a:p>
              <a:p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odometry.twist.twist.linear.y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	</a:t>
                </a:r>
              </a:p>
              <a:p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odometry.twist.twist.linear.z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		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odometry.twist.twist.angular.x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		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odometry.twist.twist.angular.y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		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odometry.twist.twist.angular.z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0.0 	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437240-95F8-7FF3-5C2D-4E5ACA1C4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7886"/>
                <a:ext cx="5181600" cy="243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6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44EE9D-A782-BF5F-E380-857BA46FCD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odometry messages contains two different covariance matrices for the position and for the speed.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pose covariance matrix is a 6x6 matrix, for a 6DOF robot. The order of the parameters is as follows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100" b="0" i="0" dirty="0">
                    <a:effectLst/>
                    <a:highlight>
                      <a:srgbClr val="FFFFFF"/>
                    </a:highlight>
                    <a:latin typeface="Courier New" panose="02070309020205020404" pitchFamily="49" charset="0"/>
                  </a:rPr>
                  <a:t>(x, y, z, rotation about X axis, rotation about Y axis, rotation about Z axis)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other words (using the class convention):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GB" sz="110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44EE9D-A782-BF5F-E380-857BA46FC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72E16-7B8F-190D-EC0C-0DB5DE4795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Therefore, the pose covariance matrix can be defined as follows: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𝜃𝜃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For this challenge the velocity covariance matrix will be zero.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72E16-7B8F-190D-EC0C-0DB5DE479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646406E-7149-BCB0-7AE3-553D7149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Odometry Message </a:t>
            </a:r>
          </a:p>
        </p:txBody>
      </p:sp>
    </p:spTree>
    <p:extLst>
      <p:ext uri="{BB962C8B-B14F-4D97-AF65-F5344CB8AC3E}">
        <p14:creationId xmlns:p14="http://schemas.microsoft.com/office/powerpoint/2010/main" val="36446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B0B8C8-376A-1F00-39CD-1E2F933D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9" y="940065"/>
            <a:ext cx="9111095" cy="472731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25752B-FEF5-568C-1461-5374F056F4B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35388" y="1918672"/>
            <a:ext cx="174812" cy="144309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AE1DF9-1E0A-1064-87DF-F885C94F253D}"/>
              </a:ext>
            </a:extLst>
          </p:cNvPr>
          <p:cNvSpPr txBox="1"/>
          <p:nvPr/>
        </p:nvSpPr>
        <p:spPr>
          <a:xfrm>
            <a:off x="4545106" y="841454"/>
            <a:ext cx="17301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Nexa-Light" panose="01000000000000000000" pitchFamily="2" charset="0"/>
              </a:rPr>
              <a:t>The covariance matrix should be estimated here</a:t>
            </a:r>
          </a:p>
        </p:txBody>
      </p:sp>
    </p:spTree>
    <p:extLst>
      <p:ext uri="{BB962C8B-B14F-4D97-AF65-F5344CB8AC3E}">
        <p14:creationId xmlns:p14="http://schemas.microsoft.com/office/powerpoint/2010/main" val="2640638262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554</TotalTime>
  <Words>1634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Courier New</vt:lpstr>
      <vt:lpstr>Nexa Bold</vt:lpstr>
      <vt:lpstr>Nexa-Bold</vt:lpstr>
      <vt:lpstr>Nexa-Book</vt:lpstr>
      <vt:lpstr>Nexa-Light</vt:lpstr>
      <vt:lpstr>MCR2 Theme</vt:lpstr>
      <vt:lpstr>Challenges</vt:lpstr>
      <vt:lpstr>Mini challenge 4</vt:lpstr>
      <vt:lpstr>Mini challenge 4 </vt:lpstr>
      <vt:lpstr>Mini challenge 4</vt:lpstr>
      <vt:lpstr>Odometry Message </vt:lpstr>
      <vt:lpstr>Odometry Message </vt:lpstr>
      <vt:lpstr>Odometry Message </vt:lpstr>
      <vt:lpstr>Odometry Message </vt:lpstr>
      <vt:lpstr>PowerPoint Presentation</vt:lpstr>
      <vt:lpstr>Mini challenge 4</vt:lpstr>
      <vt:lpstr>Mini challenge 4</vt:lpstr>
      <vt:lpstr>Mini challenge 4</vt:lpstr>
      <vt:lpstr>Mini challenge 4 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6</cp:revision>
  <dcterms:created xsi:type="dcterms:W3CDTF">2023-04-14T05:29:49Z</dcterms:created>
  <dcterms:modified xsi:type="dcterms:W3CDTF">2025-02-26T18:40:47Z</dcterms:modified>
</cp:coreProperties>
</file>