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343" r:id="rId7"/>
    <p:sldId id="497" r:id="rId8"/>
    <p:sldId id="498" r:id="rId9"/>
    <p:sldId id="261" r:id="rId10"/>
    <p:sldId id="499" r:id="rId11"/>
    <p:sldId id="500" r:id="rId12"/>
    <p:sldId id="34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0767-43CB-901F-3FD3-6970AD225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72C1A-CF2D-312D-488C-2D01E8772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Mini challenge 2</a:t>
            </a:r>
          </a:p>
        </p:txBody>
      </p:sp>
    </p:spTree>
    <p:extLst>
      <p:ext uri="{BB962C8B-B14F-4D97-AF65-F5344CB8AC3E}">
        <p14:creationId xmlns:p14="http://schemas.microsoft.com/office/powerpoint/2010/main" val="42842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55FDAE-A1D1-3199-625E-31A517655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3423" y="1825625"/>
            <a:ext cx="5181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Make a simple node called </a:t>
            </a:r>
            <a:r>
              <a:rPr lang="en-GB" sz="1600" i="1" dirty="0"/>
              <a:t>“control” </a:t>
            </a:r>
            <a:r>
              <a:rPr lang="en-GB" sz="1600" dirty="0"/>
              <a:t>that subscribes to the </a:t>
            </a:r>
            <a:r>
              <a:rPr lang="en-GB" sz="1600" i="1" dirty="0"/>
              <a:t>“</a:t>
            </a:r>
            <a:r>
              <a:rPr lang="en-GB" sz="1600" i="1" dirty="0" err="1"/>
              <a:t>odom</a:t>
            </a:r>
            <a:r>
              <a:rPr lang="en-GB" sz="1600" i="1" dirty="0"/>
              <a:t>”</a:t>
            </a:r>
            <a:r>
              <a:rPr lang="en-GB" sz="1600" dirty="0"/>
              <a:t> topic of the simulated robot.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Set Points can be stablished as parameters.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Use this information to send commands to the robot.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Verify that the results are correct using “</a:t>
            </a:r>
            <a:r>
              <a:rPr lang="en-GB" sz="1600" i="1" dirty="0"/>
              <a:t>rviz”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 The user is encouraged to set a trajectory (square, pentagon, etc.) to test the controller algorithm.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B35C78-F47A-707D-4007-DB9F7CB0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2: Part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E28E1C-EDE6-18B0-F08F-0450D5BAF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482" y="2525284"/>
            <a:ext cx="6592518" cy="256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8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2D36C-7640-CE13-23BB-E1009C31B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CC0B1A-12F6-2C7F-7A28-9C12D2457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3423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600" dirty="0">
                <a:latin typeface="Nexa-Bold" panose="01000000000000000000" pitchFamily="2" charset="0"/>
              </a:rPr>
              <a:t>Set Point Generator: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Make a simple node to pass the different set points to the controller.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Set a flag to be published from the controller node once the robot has reached the goal point.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In this node the user can define different trajectories (square, pentagon, etc.) to test the controller algorithm.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DC0287-78A0-290C-DC94-E01765BEC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2: Extra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1F44751-D126-FD02-374E-8AF1BF49F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344" y="2240721"/>
            <a:ext cx="6602656" cy="338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02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620AE8E-8767-C555-2D23-F792DAD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E51542-C980-BEAE-5D84-CF98B0737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This is challenge </a:t>
            </a:r>
            <a:r>
              <a:rPr lang="en-GB" sz="1200" b="1" dirty="0"/>
              <a:t>not</a:t>
            </a:r>
            <a:r>
              <a:rPr lang="en-GB" sz="1200" dirty="0"/>
              <a:t> a class. The students are encouraged to research, improve tune explain their algorithms by themselves.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MCR2(Manchester Robotics) Reserves the right to answer a question if it is determined that the questions contains partially or totally an answer.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The students are welcomed to ask only about the theoretical aspect of the classed.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No remote control or any other form of human interaction with the simulator or ROS is allowed (except at the start when launching the files).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It is </a:t>
            </a:r>
            <a:r>
              <a:rPr lang="en-GB" sz="1200" b="1" dirty="0"/>
              <a:t>forbidden</a:t>
            </a:r>
            <a:r>
              <a:rPr lang="en-GB" sz="1200" dirty="0"/>
              <a:t> to use any other internet libraires with the exception of standard libraires or NumPy.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If in doubt about libraires please ask any teaching assistant.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Improvements to the algorithms are encouraged and may be used as long as the students provide the reasons and a detailed explanation on the improvements.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All the students must be respectful towards each other and abide by the previously defined rules.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Manchester robotics reserves the right to provide any form of grading. Grading and grading methodology are done by the professor in charge of the unit.</a:t>
            </a:r>
          </a:p>
        </p:txBody>
      </p:sp>
    </p:spTree>
    <p:extLst>
      <p:ext uri="{BB962C8B-B14F-4D97-AF65-F5344CB8AC3E}">
        <p14:creationId xmlns:p14="http://schemas.microsoft.com/office/powerpoint/2010/main" val="326018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92B82E-BEE8-5042-7A60-D1F7252F8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8836" y="1526393"/>
            <a:ext cx="6285743" cy="521086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sz="1900" dirty="0"/>
              <a:t>This challenge is intended for the student to review the concepts introduced in this week. The challenge is divided into three parts: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1900" dirty="0">
                <a:latin typeface="Nexa-Bold" panose="01000000000000000000" pitchFamily="50" charset="0"/>
              </a:rPr>
              <a:t>Part 1:</a:t>
            </a:r>
          </a:p>
          <a:p>
            <a:pPr>
              <a:lnSpc>
                <a:spcPct val="170000"/>
              </a:lnSpc>
            </a:pPr>
            <a:r>
              <a:rPr lang="en-GB" sz="1900" dirty="0"/>
              <a:t>Development of a kinematic simulator for the Puzzlebot robotic platform using the kinematic model of a nonholonomic robot.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1900" dirty="0">
                <a:latin typeface="Nexa-Bold" panose="01000000000000000000" pitchFamily="50" charset="0"/>
              </a:rPr>
              <a:t>Part 2: </a:t>
            </a:r>
          </a:p>
          <a:p>
            <a:pPr>
              <a:lnSpc>
                <a:spcPct val="170000"/>
              </a:lnSpc>
            </a:pPr>
            <a:r>
              <a:rPr lang="en-GB" sz="1900" dirty="0"/>
              <a:t>Develop a dead reckoning localisation node for the Puzzlebot. The results of the simulation must be visualised in RVIZ.</a:t>
            </a:r>
          </a:p>
          <a:p>
            <a:pPr>
              <a:lnSpc>
                <a:spcPct val="170000"/>
              </a:lnSpc>
            </a:pPr>
            <a:r>
              <a:rPr lang="en-GB" sz="1900" dirty="0"/>
              <a:t>The visualisation must be a 3D robot on RVIZ.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sz="1900" dirty="0">
                <a:latin typeface="Nexa-Bold" panose="01000000000000000000" pitchFamily="50" charset="0"/>
              </a:rPr>
              <a:t>Part 3: </a:t>
            </a:r>
          </a:p>
          <a:p>
            <a:pPr>
              <a:lnSpc>
                <a:spcPct val="170000"/>
              </a:lnSpc>
            </a:pPr>
            <a:r>
              <a:rPr lang="en-GB" sz="1900" dirty="0"/>
              <a:t>Develop a node for controlling the position of the Puzzlebot (point stabilisation).</a:t>
            </a:r>
            <a:endParaRPr lang="en-GB" sz="1500" dirty="0"/>
          </a:p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72488B-FED4-58EE-4142-53F1B13BD0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88710" y="1825625"/>
            <a:ext cx="5159720" cy="435133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35EAF29-C32F-5F4B-DE89-423A9CF5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2</a:t>
            </a:r>
          </a:p>
        </p:txBody>
      </p:sp>
    </p:spTree>
    <p:extLst>
      <p:ext uri="{BB962C8B-B14F-4D97-AF65-F5344CB8AC3E}">
        <p14:creationId xmlns:p14="http://schemas.microsoft.com/office/powerpoint/2010/main" val="6765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92B82E-BEE8-5042-7A60-D1F7252F8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7994" y="1835150"/>
            <a:ext cx="5181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This part of the activity consists of creating a node that simulates a dynamical system.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Simulate a nonholonomic robot (e.g., Puzzlebot) using ROS.</a:t>
            </a:r>
          </a:p>
          <a:p>
            <a:pPr>
              <a:lnSpc>
                <a:spcPct val="150000"/>
              </a:lnSpc>
            </a:pPr>
            <a:endParaRPr lang="en-GB" sz="1600" dirty="0"/>
          </a:p>
          <a:p>
            <a:pPr>
              <a:lnSpc>
                <a:spcPct val="150000"/>
              </a:lnSpc>
            </a:pPr>
            <a:endParaRPr lang="en-GB" sz="1800" dirty="0"/>
          </a:p>
          <a:p>
            <a:endParaRPr lang="en-GB" sz="1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5EAF29-C32F-5F4B-DE89-423A9CF5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2: Part 1</a:t>
            </a:r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A97B0735-1942-069E-1D08-84BCE76F6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956620"/>
            <a:ext cx="5181600" cy="40893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0483C6-4E1D-B0C2-57ED-A512852FB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463" y="4092515"/>
            <a:ext cx="3578662" cy="12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4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C92B82E-BEE8-5042-7A60-D1F7252F80F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911636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2000" dirty="0"/>
                  <a:t>The robot kinematical model is given by:</a:t>
                </a:r>
              </a:p>
              <a:p>
                <a:pPr>
                  <a:lnSpc>
                    <a:spcPct val="100000"/>
                  </a:lnSpc>
                </a:pPr>
                <a:endParaRPr lang="en-GB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GB" sz="20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0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GB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2000" i="1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GB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0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GB" sz="20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0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func>
                                <m:funcPr>
                                  <m:ctrlPr>
                                    <a:rPr lang="en-GB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000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sz="20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GB" sz="20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0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m:rPr>
                                  <m:nor/>
                                </m:rPr>
                                <a:rPr lang="en-GB" sz="2000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2000" dirty="0"/>
              </a:p>
              <a:p>
                <a:pPr>
                  <a:lnSpc>
                    <a:spcPct val="150000"/>
                  </a:lnSpc>
                </a:pPr>
                <a:r>
                  <a:rPr lang="en-GB" sz="2000" dirty="0"/>
                  <a:t>The name of the package for the simulated node must be </a:t>
                </a:r>
                <a:r>
                  <a:rPr lang="en-GB" sz="2000" i="1" dirty="0"/>
                  <a:t>“</a:t>
                </a:r>
                <a:r>
                  <a:rPr lang="en-GB" sz="2000" i="1" dirty="0" err="1"/>
                  <a:t>puzzlebot_sim</a:t>
                </a:r>
                <a:r>
                  <a:rPr lang="en-GB" sz="2000" i="1" dirty="0"/>
                  <a:t>”.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2000" dirty="0"/>
                  <a:t>For the robot's pose, use the “</a:t>
                </a:r>
                <a:r>
                  <a:rPr lang="en-GB" sz="2000" dirty="0" err="1"/>
                  <a:t>PoseStamped</a:t>
                </a:r>
                <a:r>
                  <a:rPr lang="en-GB" sz="2000" dirty="0"/>
                  <a:t>” message.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sz="2000" dirty="0"/>
                  <a:t>The pose topic must be named </a:t>
                </a:r>
                <a:r>
                  <a:rPr lang="en-GB" sz="2000" i="1" dirty="0"/>
                  <a:t>“</a:t>
                </a:r>
                <a:r>
                  <a:rPr lang="en-GB" sz="2000" i="1" dirty="0" err="1"/>
                  <a:t>pose_sim</a:t>
                </a:r>
                <a:r>
                  <a:rPr lang="en-GB" sz="2000" i="1" dirty="0"/>
                  <a:t>”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2000" dirty="0"/>
                  <a:t>For the input to the robot use </a:t>
                </a:r>
                <a:r>
                  <a:rPr lang="en-GB" sz="2000" i="1" dirty="0"/>
                  <a:t>“Twist”  </a:t>
                </a:r>
                <a:r>
                  <a:rPr lang="en-GB" sz="2000" dirty="0"/>
                  <a:t>message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sz="2000" dirty="0"/>
                  <a:t>The topic for commanding the robot must be named </a:t>
                </a:r>
                <a:r>
                  <a:rPr lang="en-GB" sz="2000" i="1" dirty="0"/>
                  <a:t>“</a:t>
                </a:r>
                <a:r>
                  <a:rPr lang="en-GB" sz="2000" i="1" dirty="0" err="1"/>
                  <a:t>cmd_vel</a:t>
                </a:r>
                <a:r>
                  <a:rPr lang="en-GB" sz="2000" i="1" dirty="0"/>
                  <a:t>”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C92B82E-BEE8-5042-7A60-D1F7252F80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911636"/>
              </a:xfrm>
              <a:blipFill>
                <a:blip r:embed="rId2"/>
                <a:stretch>
                  <a:fillRect l="-471" t="-1365" r="-1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C35EAF29-C32F-5F4B-DE89-423A9CF5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2: Part 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D3539D-8599-5E22-85AE-EBC6B352A9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4577" y="2671779"/>
            <a:ext cx="5181600" cy="265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C92B82E-BEE8-5042-7A60-D1F7252F80F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5598459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400" dirty="0"/>
                  <a:t>The wheel’s speed must also be published using a </a:t>
                </a:r>
                <a:r>
                  <a:rPr lang="en-GB" sz="1400" i="1" dirty="0"/>
                  <a:t>“Float 32” </a:t>
                </a:r>
                <a:r>
                  <a:rPr lang="en-GB" sz="1400" i="1" dirty="0" err="1"/>
                  <a:t>std_msg</a:t>
                </a:r>
                <a:r>
                  <a:rPr lang="en-GB" sz="1400" i="1" dirty="0"/>
                  <a:t>.</a:t>
                </a:r>
                <a:r>
                  <a:rPr lang="en-GB" sz="14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400" dirty="0"/>
                  <a:t>The topics for each wheel must be </a:t>
                </a:r>
                <a:r>
                  <a:rPr lang="en-GB" sz="1400" i="1" dirty="0"/>
                  <a:t>“</a:t>
                </a:r>
                <a:r>
                  <a:rPr lang="en-GB" sz="1400" i="1" dirty="0" err="1"/>
                  <a:t>wr</a:t>
                </a:r>
                <a:r>
                  <a:rPr lang="en-GB" sz="1400" i="1" dirty="0"/>
                  <a:t>”</a:t>
                </a:r>
                <a:r>
                  <a:rPr lang="en-GB" sz="1400" dirty="0"/>
                  <a:t> and </a:t>
                </a:r>
                <a:r>
                  <a:rPr lang="en-GB" sz="1400" i="1" dirty="0"/>
                  <a:t>“</a:t>
                </a:r>
                <a:r>
                  <a:rPr lang="en-GB" sz="1400" i="1" dirty="0" err="1"/>
                  <a:t>wl</a:t>
                </a:r>
                <a:r>
                  <a:rPr lang="en-GB" sz="1400" i="1" dirty="0"/>
                  <a:t>”, </a:t>
                </a:r>
                <a:r>
                  <a:rPr lang="en-GB" sz="1400" dirty="0"/>
                  <a:t>for  the left and right wheels respectively</a:t>
                </a:r>
                <a:r>
                  <a:rPr lang="en-GB" sz="1400" i="1" dirty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1400" i="1" dirty="0"/>
                  <a:t>	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𝑅𝑒𝑚𝑒𝑚𝑏𝑒𝑟</m:t>
                    </m:r>
                  </m:oMath>
                </a14:m>
                <a:r>
                  <a:rPr lang="en-GB" sz="1400" i="1" dirty="0"/>
                  <a:t>:</a:t>
                </a:r>
                <a:endParaRPr lang="en-GB" sz="1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sz="14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lit/>
                            </m:rPr>
                            <a:rPr lang="en-GB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  <a:p>
                <a:pPr>
                  <a:lnSpc>
                    <a:spcPct val="150000"/>
                  </a:lnSpc>
                </a:pPr>
                <a:r>
                  <a:rPr lang="en-GB" sz="1400" dirty="0"/>
                  <a:t>Puzzlebot parameters: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sz="1400" b="1" dirty="0"/>
                  <a:t>Radius of the wheel: 5 cm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sz="1400" b="1" dirty="0"/>
                  <a:t>Wheelbase: 19 cm</a:t>
                </a:r>
              </a:p>
              <a:p>
                <a:pPr>
                  <a:lnSpc>
                    <a:spcPct val="150000"/>
                  </a:lnSpc>
                </a:pPr>
                <a:endParaRPr lang="en-GB" sz="1400" dirty="0"/>
              </a:p>
              <a:p>
                <a:pPr marL="0" indent="0">
                  <a:buNone/>
                </a:pPr>
                <a:endParaRPr lang="en-GB" sz="14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C92B82E-BEE8-5042-7A60-D1F7252F80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5598459" cy="4351338"/>
              </a:xfrm>
              <a:blipFill>
                <a:blip r:embed="rId2"/>
                <a:stretch>
                  <a:fillRect l="-1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C35EAF29-C32F-5F4B-DE89-423A9CF5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2: Part 1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46FD896-B003-2CC8-E574-1E3EBC52F9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81628" y="2114418"/>
            <a:ext cx="3962743" cy="37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8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79456D-3178-BA13-0428-E23CCA2C2A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Test your simulation by </a:t>
            </a:r>
            <a:r>
              <a:rPr lang="en-GB" sz="1800" dirty="0" err="1"/>
              <a:t>inputing</a:t>
            </a:r>
            <a:r>
              <a:rPr lang="en-GB" sz="1800" dirty="0"/>
              <a:t> some commands into the “</a:t>
            </a:r>
            <a:r>
              <a:rPr lang="en-GB" sz="1800" dirty="0" err="1"/>
              <a:t>cmd_vel</a:t>
            </a:r>
            <a:r>
              <a:rPr lang="en-GB" sz="1800" dirty="0"/>
              <a:t>” topic.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Test the linear speed and position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Test angular speed and angle.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Use the “</a:t>
            </a:r>
            <a:r>
              <a:rPr lang="en-GB" sz="1800" dirty="0" err="1"/>
              <a:t>rqt_plot</a:t>
            </a:r>
            <a:r>
              <a:rPr lang="en-GB" sz="1800" dirty="0"/>
              <a:t>” to verify your results.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Plot the position and wheel speeds.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Verify if the results are correct.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You can use the “</a:t>
            </a:r>
            <a:r>
              <a:rPr lang="en-GB" sz="1800" dirty="0" err="1"/>
              <a:t>teleop_twist_keyboard</a:t>
            </a:r>
            <a:r>
              <a:rPr lang="en-GB" sz="1800" dirty="0"/>
              <a:t>” node to test your results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130CC8-48A7-B26C-AB17-8FB4A470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2: Part 1</a:t>
            </a: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0F3662B0-F78C-3D8D-9F52-99E53D62AF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31812"/>
            <a:ext cx="5181600" cy="313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65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55FDAE-A1D1-3199-625E-31A517655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3423" y="1825625"/>
            <a:ext cx="5181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Make a simple node called </a:t>
            </a:r>
            <a:r>
              <a:rPr lang="en-GB" sz="1600" i="1" dirty="0"/>
              <a:t>“localisation” </a:t>
            </a:r>
            <a:r>
              <a:rPr lang="en-GB" sz="1600" dirty="0"/>
              <a:t>that subscribes to the </a:t>
            </a:r>
            <a:r>
              <a:rPr lang="en-GB" sz="1600" i="1" dirty="0"/>
              <a:t>“</a:t>
            </a:r>
            <a:r>
              <a:rPr lang="en-GB" sz="1600" i="1" dirty="0" err="1"/>
              <a:t>wr</a:t>
            </a:r>
            <a:r>
              <a:rPr lang="en-GB" sz="1600" i="1" dirty="0"/>
              <a:t>”</a:t>
            </a:r>
            <a:r>
              <a:rPr lang="en-GB" sz="1600" dirty="0"/>
              <a:t> and </a:t>
            </a:r>
            <a:r>
              <a:rPr lang="en-GB" sz="1600" i="1" dirty="0"/>
              <a:t>“</a:t>
            </a:r>
            <a:r>
              <a:rPr lang="en-GB" sz="1600" i="1" dirty="0" err="1"/>
              <a:t>wl</a:t>
            </a:r>
            <a:r>
              <a:rPr lang="en-GB" sz="1600" i="1" dirty="0"/>
              <a:t>”</a:t>
            </a:r>
            <a:r>
              <a:rPr lang="en-GB" sz="1600" dirty="0"/>
              <a:t> topics of the simulated robot.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Use this information to create an Odometry Message and publish the message in an </a:t>
            </a:r>
            <a:r>
              <a:rPr lang="en-GB" sz="1600" i="1" dirty="0" err="1"/>
              <a:t>odom</a:t>
            </a:r>
            <a:r>
              <a:rPr lang="en-GB" sz="1600" dirty="0"/>
              <a:t> topic.</a:t>
            </a:r>
          </a:p>
          <a:p>
            <a:pPr>
              <a:lnSpc>
                <a:spcPct val="150000"/>
              </a:lnSpc>
            </a:pPr>
            <a:r>
              <a:rPr lang="en-GB" sz="1600" b="1" dirty="0"/>
              <a:t>For this activity, it is not required to fill in the covariance part of the odometry message.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Verify that the results are correct using the “</a:t>
            </a:r>
            <a:r>
              <a:rPr lang="en-GB" sz="1600" i="1" dirty="0" err="1"/>
              <a:t>rqt_plot</a:t>
            </a:r>
            <a:r>
              <a:rPr lang="en-GB" sz="1600" dirty="0"/>
              <a:t>” or the </a:t>
            </a:r>
            <a:r>
              <a:rPr lang="en-GB" sz="1600" i="1" dirty="0"/>
              <a:t>“</a:t>
            </a:r>
            <a:r>
              <a:rPr lang="en-GB" sz="1600" i="1" dirty="0" err="1"/>
              <a:t>rqt_multiplot</a:t>
            </a:r>
            <a:r>
              <a:rPr lang="en-GB" sz="1600" i="1" dirty="0"/>
              <a:t>”</a:t>
            </a:r>
          </a:p>
          <a:p>
            <a:pPr>
              <a:lnSpc>
                <a:spcPct val="150000"/>
              </a:lnSpc>
            </a:pPr>
            <a:endParaRPr lang="en-GB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B35C78-F47A-707D-4007-DB9F7CB0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2: Part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871498-907F-84A3-5EE2-E24F39351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86092"/>
            <a:ext cx="6069206" cy="159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25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55FDAE-A1D1-3199-625E-31A517655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3423" y="1825625"/>
            <a:ext cx="5181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Modify the custom joint publisher for the Puzzlebot of the previous challenge to read the odometry message and publish the joint information, to the simulated robot.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Establish the inertial frame to be called </a:t>
            </a:r>
            <a:r>
              <a:rPr lang="en-GB" sz="1600" i="1" dirty="0"/>
              <a:t>“</a:t>
            </a:r>
            <a:r>
              <a:rPr lang="en-GB" sz="1600" i="1" dirty="0" err="1"/>
              <a:t>odom</a:t>
            </a:r>
            <a:r>
              <a:rPr lang="en-GB" sz="1600" i="1" dirty="0"/>
              <a:t>” (the frame can be set up in the launch file)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Make a transform between the </a:t>
            </a:r>
            <a:r>
              <a:rPr lang="en-GB" sz="1600" i="1" dirty="0"/>
              <a:t>“</a:t>
            </a:r>
            <a:r>
              <a:rPr lang="en-GB" sz="1600" i="1" dirty="0" err="1"/>
              <a:t>odom</a:t>
            </a:r>
            <a:r>
              <a:rPr lang="en-GB" sz="1600" i="1" dirty="0"/>
              <a:t>” </a:t>
            </a:r>
            <a:r>
              <a:rPr lang="en-GB" sz="1600" dirty="0"/>
              <a:t>frame and the </a:t>
            </a:r>
            <a:r>
              <a:rPr lang="en-GB" sz="1600" i="1" dirty="0"/>
              <a:t>“</a:t>
            </a:r>
            <a:r>
              <a:rPr lang="en-GB" sz="1600" i="1" dirty="0" err="1"/>
              <a:t>base_link</a:t>
            </a:r>
            <a:r>
              <a:rPr lang="en-GB" sz="1600" dirty="0"/>
              <a:t>” or </a:t>
            </a:r>
            <a:r>
              <a:rPr lang="en-GB" sz="1600" i="1" dirty="0"/>
              <a:t>“</a:t>
            </a:r>
            <a:r>
              <a:rPr lang="en-GB" sz="1600" i="1" dirty="0" err="1"/>
              <a:t>base_footprint</a:t>
            </a:r>
            <a:r>
              <a:rPr lang="en-GB" sz="1600" i="1" dirty="0"/>
              <a:t>” </a:t>
            </a:r>
            <a:r>
              <a:rPr lang="en-GB" sz="1600" dirty="0"/>
              <a:t>frame. The transformation can be set up in the Joint State publisher node or a separate node.</a:t>
            </a:r>
          </a:p>
          <a:p>
            <a:pPr>
              <a:lnSpc>
                <a:spcPct val="150000"/>
              </a:lnSpc>
            </a:pPr>
            <a:endParaRPr lang="en-GB" sz="1600" dirty="0"/>
          </a:p>
          <a:p>
            <a:pPr>
              <a:lnSpc>
                <a:spcPct val="150000"/>
              </a:lnSpc>
            </a:pPr>
            <a:endParaRPr lang="en-GB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B35C78-F47A-707D-4007-DB9F7CB0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2: Part 2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EBD3700-AD58-5A0D-7871-9E478B97A7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1400" dirty="0"/>
              <a:t>Use the teleoperation node or a command to test your simulation.</a:t>
            </a:r>
          </a:p>
          <a:p>
            <a:endParaRPr lang="en-GB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03E38A8-AFC8-DE35-C6C0-BD4D643BC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023" y="3665627"/>
            <a:ext cx="6785824" cy="212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25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92B82E-BEE8-5042-7A60-D1F7252F80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GB" sz="1500" dirty="0"/>
              <a:t>The student is allowed to use “</a:t>
            </a:r>
            <a:r>
              <a:rPr lang="en-GB" sz="1500" i="1" dirty="0"/>
              <a:t>tf”  </a:t>
            </a:r>
            <a:r>
              <a:rPr lang="en-GB" sz="1500" dirty="0"/>
              <a:t>coordinate transforms or “</a:t>
            </a:r>
            <a:r>
              <a:rPr lang="en-GB" sz="1500" i="1" dirty="0"/>
              <a:t>URDF</a:t>
            </a:r>
            <a:r>
              <a:rPr lang="en-GB" sz="1500" dirty="0"/>
              <a:t> “ files for the simulation, or a combination of both.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The student must define the coordinate frames and transformations to be used.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The students must define the required launch files for this activity.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The simulation must be tested under different conditions, i.e., different speeds.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The students must define a correct sampling time for the simulation .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The students must solve the differential equations using numerical methods. 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The usage of any library is strictly </a:t>
            </a:r>
            <a:r>
              <a:rPr lang="en-GB" sz="1500" b="1" dirty="0"/>
              <a:t>forbidden</a:t>
            </a:r>
            <a:r>
              <a:rPr lang="en-GB" sz="1500" dirty="0"/>
              <a:t>.</a:t>
            </a:r>
          </a:p>
          <a:p>
            <a:pPr>
              <a:lnSpc>
                <a:spcPct val="150000"/>
              </a:lnSpc>
            </a:pPr>
            <a:endParaRPr lang="en-GB" sz="1500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5EAF29-C32F-5F4B-DE89-423A9CF5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2: Part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B5A562-096E-604E-A934-73E57D766C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b="1" dirty="0">
                <a:latin typeface="Nexa-Bold" panose="01000000000000000000" pitchFamily="50" charset="0"/>
              </a:rPr>
              <a:t>Expected results:</a:t>
            </a:r>
          </a:p>
          <a:p>
            <a:endParaRPr lang="en-GB" b="1" dirty="0"/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4E0C616-4965-FA64-4ADB-7EF42C9FC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0" y="2195283"/>
            <a:ext cx="3160117" cy="1805217"/>
          </a:xfrm>
          <a:prstGeom prst="rect">
            <a:avLst/>
          </a:prstGeom>
        </p:spPr>
      </p:pic>
      <p:pic>
        <p:nvPicPr>
          <p:cNvPr id="10" name="Picture 9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22680B3C-94C5-F404-15DF-C0F484C11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0" y="4208248"/>
            <a:ext cx="3154649" cy="245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64205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1005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Consolas</vt:lpstr>
      <vt:lpstr>Nexa Bold</vt:lpstr>
      <vt:lpstr>Nexa-Bold</vt:lpstr>
      <vt:lpstr>Nexa-Book</vt:lpstr>
      <vt:lpstr>Nexa-Light</vt:lpstr>
      <vt:lpstr>MCR2 Theme</vt:lpstr>
      <vt:lpstr>Challenges</vt:lpstr>
      <vt:lpstr>Mini challenge 2</vt:lpstr>
      <vt:lpstr>Mini challenge 2: Part 1</vt:lpstr>
      <vt:lpstr>Mini challenge 2: Part 1</vt:lpstr>
      <vt:lpstr>Mini challenge 2: Part 1</vt:lpstr>
      <vt:lpstr>Mini challenge 2: Part 1</vt:lpstr>
      <vt:lpstr>Mini challenge 2: Part 2</vt:lpstr>
      <vt:lpstr>Mini challenge 2: Part 2</vt:lpstr>
      <vt:lpstr>Mini challenge 2: Part 2</vt:lpstr>
      <vt:lpstr>Mini challenge 2: Part 3</vt:lpstr>
      <vt:lpstr>Mini challenge 2: Extra</vt:lpstr>
      <vt:lpstr>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Martinez</dc:creator>
  <cp:lastModifiedBy>Mario Martinez</cp:lastModifiedBy>
  <cp:revision>18</cp:revision>
  <dcterms:created xsi:type="dcterms:W3CDTF">2022-11-10T18:38:46Z</dcterms:created>
  <dcterms:modified xsi:type="dcterms:W3CDTF">2025-02-25T16:39:00Z</dcterms:modified>
</cp:coreProperties>
</file>