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610" r:id="rId2"/>
    <p:sldId id="508" r:id="rId3"/>
    <p:sldId id="611" r:id="rId4"/>
    <p:sldId id="547" r:id="rId5"/>
    <p:sldId id="625" r:id="rId6"/>
    <p:sldId id="626" r:id="rId7"/>
    <p:sldId id="597" r:id="rId8"/>
    <p:sldId id="612" r:id="rId9"/>
    <p:sldId id="613" r:id="rId10"/>
    <p:sldId id="614" r:id="rId11"/>
    <p:sldId id="615" r:id="rId12"/>
    <p:sldId id="616" r:id="rId13"/>
    <p:sldId id="617" r:id="rId14"/>
    <p:sldId id="618" r:id="rId15"/>
    <p:sldId id="619" r:id="rId16"/>
    <p:sldId id="620" r:id="rId17"/>
    <p:sldId id="621" r:id="rId18"/>
    <p:sldId id="622" r:id="rId19"/>
    <p:sldId id="623" r:id="rId20"/>
    <p:sldId id="624" r:id="rId21"/>
    <p:sldId id="548" r:id="rId22"/>
    <p:sldId id="60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3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93" autoAdjust="0"/>
    <p:restoredTop sz="99798" autoAdjust="0"/>
  </p:normalViewPr>
  <p:slideViewPr>
    <p:cSldViewPr snapToGrid="0" snapToObjects="1">
      <p:cViewPr varScale="1">
        <p:scale>
          <a:sx n="84" d="100"/>
          <a:sy n="84" d="100"/>
        </p:scale>
        <p:origin x="1330" y="3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D54C2B-113F-A740-BE99-297A41714E95}" type="datetimeFigureOut">
              <a:rPr lang="en-US" smtClean="0"/>
              <a:pPr/>
              <a:t>5/14/2024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318984-D47B-D840-80F5-EFE5F342DB60}" type="slidenum">
              <a:rPr lang="en-US" smtClean="0"/>
              <a:pPr/>
              <a:t>‹#›</a:t>
            </a:fld>
            <a:endParaRPr lang="en-US"/>
          </a:p>
        </p:txBody>
      </p:sp>
    </p:spTree>
    <p:extLst>
      <p:ext uri="{BB962C8B-B14F-4D97-AF65-F5344CB8AC3E}">
        <p14:creationId xmlns:p14="http://schemas.microsoft.com/office/powerpoint/2010/main" val="35856361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471B6-8E2C-2B4C-9E23-477BA7292A96}" type="datetimeFigureOut">
              <a:rPr lang="en-US" smtClean="0"/>
              <a:pPr/>
              <a:t>5/14/2024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74CD45-20DD-8F4B-812E-3FE4703FBDD3}" type="slidenum">
              <a:rPr lang="en-US" smtClean="0"/>
              <a:pPr/>
              <a:t>‹#›</a:t>
            </a:fld>
            <a:endParaRPr lang="en-US"/>
          </a:p>
        </p:txBody>
      </p:sp>
    </p:spTree>
    <p:extLst>
      <p:ext uri="{BB962C8B-B14F-4D97-AF65-F5344CB8AC3E}">
        <p14:creationId xmlns:p14="http://schemas.microsoft.com/office/powerpoint/2010/main" val="2507709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827D59-91EE-7E47-91CB-3410FD06FC84}" type="datetime1">
              <a:rPr lang="en-GB" smtClean="0"/>
              <a:pPr/>
              <a:t>14/05/2024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354D5-2CD7-D241-BA26-530CBB4F1809}" type="slidenum">
              <a:rPr lang="en-US" smtClean="0"/>
              <a:pPr/>
              <a:t>‹#›</a:t>
            </a:fld>
            <a:endParaRPr lang="en-US"/>
          </a:p>
        </p:txBody>
      </p:sp>
    </p:spTree>
    <p:extLst>
      <p:ext uri="{BB962C8B-B14F-4D97-AF65-F5344CB8AC3E}">
        <p14:creationId xmlns:p14="http://schemas.microsoft.com/office/powerpoint/2010/main" val="2651543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0969CA-9EB0-A349-BCE1-8BD3D96C85CA}" type="datetime1">
              <a:rPr lang="en-GB" smtClean="0"/>
              <a:pPr/>
              <a:t>14/05/2024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354D5-2CD7-D241-BA26-530CBB4F1809}" type="slidenum">
              <a:rPr lang="en-US" smtClean="0"/>
              <a:pPr/>
              <a:t>‹#›</a:t>
            </a:fld>
            <a:endParaRPr lang="en-US"/>
          </a:p>
        </p:txBody>
      </p:sp>
    </p:spTree>
    <p:extLst>
      <p:ext uri="{BB962C8B-B14F-4D97-AF65-F5344CB8AC3E}">
        <p14:creationId xmlns:p14="http://schemas.microsoft.com/office/powerpoint/2010/main" val="2605586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DD0D45-CA42-2C45-9F93-65C4DA144958}" type="datetime1">
              <a:rPr lang="en-GB" smtClean="0"/>
              <a:pPr/>
              <a:t>14/05/2024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354D5-2CD7-D241-BA26-530CBB4F1809}" type="slidenum">
              <a:rPr lang="en-US" smtClean="0"/>
              <a:pPr/>
              <a:t>‹#›</a:t>
            </a:fld>
            <a:endParaRPr lang="en-US"/>
          </a:p>
        </p:txBody>
      </p:sp>
    </p:spTree>
    <p:extLst>
      <p:ext uri="{BB962C8B-B14F-4D97-AF65-F5344CB8AC3E}">
        <p14:creationId xmlns:p14="http://schemas.microsoft.com/office/powerpoint/2010/main" val="220025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E2193B-340E-E44B-97B0-DACCDE7474DB}" type="datetime1">
              <a:rPr lang="en-GB" smtClean="0"/>
              <a:pPr/>
              <a:t>14/05/2024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354D5-2CD7-D241-BA26-530CBB4F1809}" type="slidenum">
              <a:rPr lang="en-US" smtClean="0"/>
              <a:pPr/>
              <a:t>‹#›</a:t>
            </a:fld>
            <a:endParaRPr lang="en-US"/>
          </a:p>
        </p:txBody>
      </p:sp>
    </p:spTree>
    <p:extLst>
      <p:ext uri="{BB962C8B-B14F-4D97-AF65-F5344CB8AC3E}">
        <p14:creationId xmlns:p14="http://schemas.microsoft.com/office/powerpoint/2010/main" val="21639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D7498-F058-9547-AE99-93CB1FAFE4B8}" type="datetime1">
              <a:rPr lang="en-GB" smtClean="0"/>
              <a:pPr/>
              <a:t>14/05/2024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5354D5-2CD7-D241-BA26-530CBB4F1809}" type="slidenum">
              <a:rPr lang="en-US" smtClean="0"/>
              <a:pPr/>
              <a:t>‹#›</a:t>
            </a:fld>
            <a:endParaRPr lang="en-US"/>
          </a:p>
        </p:txBody>
      </p:sp>
    </p:spTree>
    <p:extLst>
      <p:ext uri="{BB962C8B-B14F-4D97-AF65-F5344CB8AC3E}">
        <p14:creationId xmlns:p14="http://schemas.microsoft.com/office/powerpoint/2010/main" val="350224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748B96-F155-4C43-BF92-183B479CD844}" type="datetime1">
              <a:rPr lang="en-GB" smtClean="0"/>
              <a:pPr/>
              <a:t>14/05/2024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354D5-2CD7-D241-BA26-530CBB4F1809}" type="slidenum">
              <a:rPr lang="en-US" smtClean="0"/>
              <a:pPr/>
              <a:t>‹#›</a:t>
            </a:fld>
            <a:endParaRPr lang="en-US"/>
          </a:p>
        </p:txBody>
      </p:sp>
    </p:spTree>
    <p:extLst>
      <p:ext uri="{BB962C8B-B14F-4D97-AF65-F5344CB8AC3E}">
        <p14:creationId xmlns:p14="http://schemas.microsoft.com/office/powerpoint/2010/main" val="412223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37658C-33FA-C748-85A8-4CB0B7EBDDA8}" type="datetime1">
              <a:rPr lang="en-GB" smtClean="0"/>
              <a:pPr/>
              <a:t>14/05/2024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5354D5-2CD7-D241-BA26-530CBB4F1809}" type="slidenum">
              <a:rPr lang="en-US" smtClean="0"/>
              <a:pPr/>
              <a:t>‹#›</a:t>
            </a:fld>
            <a:endParaRPr lang="en-US"/>
          </a:p>
        </p:txBody>
      </p:sp>
    </p:spTree>
    <p:extLst>
      <p:ext uri="{BB962C8B-B14F-4D97-AF65-F5344CB8AC3E}">
        <p14:creationId xmlns:p14="http://schemas.microsoft.com/office/powerpoint/2010/main" val="3222636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D81757-B8A9-AC46-8D7B-0C04986C3F13}" type="datetime1">
              <a:rPr lang="en-GB" smtClean="0"/>
              <a:pPr/>
              <a:t>14/05/2024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5354D5-2CD7-D241-BA26-530CBB4F1809}" type="slidenum">
              <a:rPr lang="en-US" smtClean="0"/>
              <a:pPr/>
              <a:t>‹#›</a:t>
            </a:fld>
            <a:endParaRPr lang="en-US"/>
          </a:p>
        </p:txBody>
      </p:sp>
    </p:spTree>
    <p:extLst>
      <p:ext uri="{BB962C8B-B14F-4D97-AF65-F5344CB8AC3E}">
        <p14:creationId xmlns:p14="http://schemas.microsoft.com/office/powerpoint/2010/main" val="2353765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1FA5F-4C1D-584F-9E2B-28560D1C23D7}" type="datetime1">
              <a:rPr lang="en-GB" smtClean="0"/>
              <a:pPr/>
              <a:t>14/05/2024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5354D5-2CD7-D241-BA26-530CBB4F1809}" type="slidenum">
              <a:rPr lang="en-US" smtClean="0"/>
              <a:pPr/>
              <a:t>‹#›</a:t>
            </a:fld>
            <a:endParaRPr lang="en-US"/>
          </a:p>
        </p:txBody>
      </p:sp>
    </p:spTree>
    <p:extLst>
      <p:ext uri="{BB962C8B-B14F-4D97-AF65-F5344CB8AC3E}">
        <p14:creationId xmlns:p14="http://schemas.microsoft.com/office/powerpoint/2010/main" val="273995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14F2B-A253-304D-94EB-9DE53D202F84}" type="datetime1">
              <a:rPr lang="en-GB" smtClean="0"/>
              <a:pPr/>
              <a:t>14/05/2024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354D5-2CD7-D241-BA26-530CBB4F1809}" type="slidenum">
              <a:rPr lang="en-US" smtClean="0"/>
              <a:pPr/>
              <a:t>‹#›</a:t>
            </a:fld>
            <a:endParaRPr lang="en-US"/>
          </a:p>
        </p:txBody>
      </p:sp>
    </p:spTree>
    <p:extLst>
      <p:ext uri="{BB962C8B-B14F-4D97-AF65-F5344CB8AC3E}">
        <p14:creationId xmlns:p14="http://schemas.microsoft.com/office/powerpoint/2010/main" val="186635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C04820-899B-FD4A-8F46-2277239FD086}" type="datetime1">
              <a:rPr lang="en-GB" smtClean="0"/>
              <a:pPr/>
              <a:t>14/05/2024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5354D5-2CD7-D241-BA26-530CBB4F1809}" type="slidenum">
              <a:rPr lang="en-US" smtClean="0"/>
              <a:pPr/>
              <a:t>‹#›</a:t>
            </a:fld>
            <a:endParaRPr lang="en-US"/>
          </a:p>
        </p:txBody>
      </p:sp>
    </p:spTree>
    <p:extLst>
      <p:ext uri="{BB962C8B-B14F-4D97-AF65-F5344CB8AC3E}">
        <p14:creationId xmlns:p14="http://schemas.microsoft.com/office/powerpoint/2010/main" val="114987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9C858-5C6F-DF4D-AA41-183276144214}" type="datetime1">
              <a:rPr lang="en-GB" smtClean="0"/>
              <a:pPr/>
              <a:t>14/05/2024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354D5-2CD7-D241-BA26-530CBB4F1809}" type="slidenum">
              <a:rPr lang="en-US" smtClean="0"/>
              <a:pPr/>
              <a:t>‹#›</a:t>
            </a:fld>
            <a:endParaRPr lang="en-US"/>
          </a:p>
        </p:txBody>
      </p:sp>
    </p:spTree>
    <p:extLst>
      <p:ext uri="{BB962C8B-B14F-4D97-AF65-F5344CB8AC3E}">
        <p14:creationId xmlns:p14="http://schemas.microsoft.com/office/powerpoint/2010/main" val="112005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11.xml.rels><?xml version="1.0" encoding="UTF-8" standalone="yes"?>
<Relationships xmlns="http://schemas.openxmlformats.org/package/2006/relationships"><Relationship Id="rId8" Type="http://schemas.openxmlformats.org/officeDocument/2006/relationships/image" Target="../media/image220.png"/><Relationship Id="rId7"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180.png"/></Relationships>
</file>

<file path=ppt/slides/_rels/slide12.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240.png"/></Relationships>
</file>

<file path=ppt/slides/_rels/slide13.xml.rels><?xml version="1.0" encoding="UTF-8" standalone="yes"?>
<Relationships xmlns="http://schemas.openxmlformats.org/package/2006/relationships"><Relationship Id="rId8" Type="http://schemas.openxmlformats.org/officeDocument/2006/relationships/image" Target="../media/image300.png"/><Relationship Id="rId7"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60.png"/></Relationships>
</file>

<file path=ppt/slides/_rels/slide14.xml.rels><?xml version="1.0" encoding="UTF-8" standalone="yes"?>
<Relationships xmlns="http://schemas.openxmlformats.org/package/2006/relationships"><Relationship Id="rId7"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0.png"/><Relationship Id="rId4" Type="http://schemas.openxmlformats.org/officeDocument/2006/relationships/image" Target="../media/image310.png"/></Relationships>
</file>

<file path=ppt/slides/_rels/slide15.xml.rels><?xml version="1.0" encoding="UTF-8" standalone="yes"?>
<Relationships xmlns="http://schemas.openxmlformats.org/package/2006/relationships"><Relationship Id="rId8" Type="http://schemas.openxmlformats.org/officeDocument/2006/relationships/image" Target="../media/image390.png"/><Relationship Id="rId7"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370.png"/><Relationship Id="rId5" Type="http://schemas.openxmlformats.org/officeDocument/2006/relationships/image" Target="../media/image360.png"/><Relationship Id="rId10" Type="http://schemas.openxmlformats.org/officeDocument/2006/relationships/image" Target="../media/image411.png"/><Relationship Id="rId4" Type="http://schemas.openxmlformats.org/officeDocument/2006/relationships/image" Target="../media/image350.png"/><Relationship Id="rId9" Type="http://schemas.openxmlformats.org/officeDocument/2006/relationships/image" Target="../media/image400.png"/></Relationships>
</file>

<file path=ppt/slides/_rels/slide16.xml.rels><?xml version="1.0" encoding="UTF-8" standalone="yes"?>
<Relationships xmlns="http://schemas.openxmlformats.org/package/2006/relationships"><Relationship Id="rId8" Type="http://schemas.openxmlformats.org/officeDocument/2006/relationships/image" Target="../media/image460.png"/><Relationship Id="rId7" Type="http://schemas.openxmlformats.org/officeDocument/2006/relationships/image" Target="../media/image44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430.png"/><Relationship Id="rId10" Type="http://schemas.openxmlformats.org/officeDocument/2006/relationships/image" Target="../media/image480.png"/><Relationship Id="rId4" Type="http://schemas.openxmlformats.org/officeDocument/2006/relationships/image" Target="../media/image420.png"/><Relationship Id="rId9" Type="http://schemas.openxmlformats.org/officeDocument/2006/relationships/image" Target="../media/image47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5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3.png"/><Relationship Id="rId5" Type="http://schemas.openxmlformats.org/officeDocument/2006/relationships/slideLayout" Target="../slideLayouts/slideLayout2.xml"/><Relationship Id="rId4" Type="http://schemas.openxmlformats.org/officeDocument/2006/relationships/video" Target="../media/media2.mp4"/></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9" Type="http://schemas.openxmlformats.org/officeDocument/2006/relationships/image" Target="../media/image16.emf"/><Relationship Id="rId21" Type="http://schemas.openxmlformats.org/officeDocument/2006/relationships/image" Target="../media/image20.png"/><Relationship Id="rId34" Type="http://schemas.openxmlformats.org/officeDocument/2006/relationships/image" Target="../media/image15.png"/><Relationship Id="rId42" Type="http://schemas.openxmlformats.org/officeDocument/2006/relationships/image" Target="../media/image41.png"/><Relationship Id="rId7" Type="http://schemas.openxmlformats.org/officeDocument/2006/relationships/image" Target="../media/image6.png"/><Relationship Id="rId2" Type="http://schemas.openxmlformats.org/officeDocument/2006/relationships/image" Target="../media/image110.png"/><Relationship Id="rId16" Type="http://schemas.openxmlformats.org/officeDocument/2006/relationships/image" Target="../media/image2.emf"/><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3.emf"/><Relationship Id="rId32" Type="http://schemas.openxmlformats.org/officeDocument/2006/relationships/image" Target="../media/image31.png"/><Relationship Id="rId37" Type="http://schemas.openxmlformats.org/officeDocument/2006/relationships/image" Target="../media/image36.png"/><Relationship Id="rId40" Type="http://schemas.openxmlformats.org/officeDocument/2006/relationships/image" Target="../media/image39.png"/><Relationship Id="rId45" Type="http://schemas.openxmlformats.org/officeDocument/2006/relationships/image" Target="../media/image44.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4" Type="http://schemas.openxmlformats.org/officeDocument/2006/relationships/image" Target="../media/image43.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43" Type="http://schemas.openxmlformats.org/officeDocument/2006/relationships/image" Target="../media/image42.png"/><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7.png"/><Relationship Id="rId46" Type="http://schemas.openxmlformats.org/officeDocument/2006/relationships/image" Target="../media/image45.png"/><Relationship Id="rId20" Type="http://schemas.openxmlformats.org/officeDocument/2006/relationships/image" Target="../media/image19.png"/><Relationship Id="rId41"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4.png"/></Relationships>
</file>

<file path=ppt/slides/_rels/slide8.xml.rels><?xml version="1.0" encoding="UTF-8" standalone="yes"?>
<Relationships xmlns="http://schemas.openxmlformats.org/package/2006/relationships"><Relationship Id="rId8" Type="http://schemas.openxmlformats.org/officeDocument/2006/relationships/image" Target="../media/image111.png"/><Relationship Id="rId7"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917" y="950476"/>
            <a:ext cx="8767119" cy="2386613"/>
          </a:xfrm>
        </p:spPr>
        <p:txBody>
          <a:bodyPr>
            <a:normAutofit/>
          </a:bodyPr>
          <a:lstStyle/>
          <a:p>
            <a:r>
              <a:rPr lang="en-US" b="1" dirty="0">
                <a:solidFill>
                  <a:srgbClr val="660066"/>
                </a:solidFill>
              </a:rPr>
              <a:t>Autonomous Systems</a:t>
            </a:r>
            <a:br>
              <a:rPr lang="en-US" b="1" dirty="0">
                <a:solidFill>
                  <a:srgbClr val="660066"/>
                </a:solidFill>
              </a:rPr>
            </a:br>
            <a:r>
              <a:rPr lang="en-US" b="1" dirty="0">
                <a:solidFill>
                  <a:srgbClr val="660066"/>
                </a:solidFill>
              </a:rPr>
              <a:t>- Map-based </a:t>
            </a:r>
            <a:r>
              <a:rPr lang="en-US" b="1" dirty="0" err="1">
                <a:solidFill>
                  <a:srgbClr val="660066"/>
                </a:solidFill>
              </a:rPr>
              <a:t>localisation</a:t>
            </a:r>
            <a:r>
              <a:rPr lang="en-US" b="1" dirty="0">
                <a:solidFill>
                  <a:srgbClr val="660066"/>
                </a:solidFill>
              </a:rPr>
              <a:t> -</a:t>
            </a:r>
          </a:p>
        </p:txBody>
      </p:sp>
      <p:sp>
        <p:nvSpPr>
          <p:cNvPr id="4" name="Slide Number Placeholder 3"/>
          <p:cNvSpPr>
            <a:spLocks noGrp="1"/>
          </p:cNvSpPr>
          <p:nvPr>
            <p:ph type="sldNum" sz="quarter" idx="12"/>
          </p:nvPr>
        </p:nvSpPr>
        <p:spPr/>
        <p:txBody>
          <a:bodyPr/>
          <a:lstStyle/>
          <a:p>
            <a:fld id="{3E5354D5-2CD7-D241-BA26-530CBB4F1809}" type="slidenum">
              <a:rPr lang="en-US" smtClean="0"/>
              <a:pPr/>
              <a:t>1</a:t>
            </a:fld>
            <a:endParaRPr lang="en-US" dirty="0"/>
          </a:p>
        </p:txBody>
      </p:sp>
      <p:sp>
        <p:nvSpPr>
          <p:cNvPr id="8" name="Subtitle 2">
            <a:extLst>
              <a:ext uri="{FF2B5EF4-FFF2-40B4-BE49-F238E27FC236}">
                <a16:creationId xmlns:a16="http://schemas.microsoft.com/office/drawing/2014/main" id="{514B6BC6-7E48-4DC3-B1C4-E7A3F0DCC057}"/>
              </a:ext>
            </a:extLst>
          </p:cNvPr>
          <p:cNvSpPr>
            <a:spLocks noGrp="1"/>
          </p:cNvSpPr>
          <p:nvPr>
            <p:ph type="subTitle" idx="1"/>
          </p:nvPr>
        </p:nvSpPr>
        <p:spPr>
          <a:xfrm>
            <a:off x="1371600" y="4755778"/>
            <a:ext cx="6400800" cy="1222992"/>
          </a:xfrm>
        </p:spPr>
        <p:txBody>
          <a:bodyPr>
            <a:normAutofit/>
          </a:bodyPr>
          <a:lstStyle/>
          <a:p>
            <a:r>
              <a:rPr lang="en-US" sz="2000" dirty="0"/>
              <a:t>Dr Alexandru </a:t>
            </a:r>
            <a:r>
              <a:rPr lang="en-US" sz="2000" dirty="0" err="1"/>
              <a:t>Stancu</a:t>
            </a:r>
            <a:endParaRPr lang="en-US" sz="2000" dirty="0"/>
          </a:p>
          <a:p>
            <a:r>
              <a:rPr lang="en-US" sz="2000" dirty="0" err="1"/>
              <a:t>Dr</a:t>
            </a:r>
            <a:r>
              <a:rPr lang="en-US" sz="2000" dirty="0"/>
              <a:t> Mario Martinez</a:t>
            </a:r>
          </a:p>
        </p:txBody>
      </p:sp>
    </p:spTree>
    <p:extLst>
      <p:ext uri="{BB962C8B-B14F-4D97-AF65-F5344CB8AC3E}">
        <p14:creationId xmlns:p14="http://schemas.microsoft.com/office/powerpoint/2010/main" val="722893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10</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5" name="Content Placeholder 2"/>
          <p:cNvSpPr txBox="1">
            <a:spLocks/>
          </p:cNvSpPr>
          <p:nvPr/>
        </p:nvSpPr>
        <p:spPr>
          <a:xfrm>
            <a:off x="340237" y="1504575"/>
            <a:ext cx="5532849" cy="53494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Let’s apply Bayes’ Theorem to</a:t>
            </a:r>
            <a:endParaRPr lang="en-GB" sz="2400" dirty="0"/>
          </a:p>
        </p:txBody>
      </p:sp>
      <mc:AlternateContent xmlns:mc="http://schemas.openxmlformats.org/markup-compatibility/2006" xmlns:a14="http://schemas.microsoft.com/office/drawing/2010/main">
        <mc:Choice Requires="a14">
          <p:sp>
            <p:nvSpPr>
              <p:cNvPr id="4" name="Rectangle 3"/>
              <p:cNvSpPr/>
              <p:nvPr/>
            </p:nvSpPr>
            <p:spPr>
              <a:xfrm>
                <a:off x="4100329" y="1495622"/>
                <a:ext cx="569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oMath>
                  </m:oMathPara>
                </a14:m>
                <a:endParaRPr lang="en-GB" dirty="0"/>
              </a:p>
            </p:txBody>
          </p:sp>
        </mc:Choice>
        <mc:Fallback xmlns="">
          <p:sp>
            <p:nvSpPr>
              <p:cNvPr id="4" name="Rectangle 3"/>
              <p:cNvSpPr>
                <a:spLocks noRot="1" noChangeAspect="1" noMove="1" noResize="1" noEditPoints="1" noAdjustHandles="1" noChangeArrowheads="1" noChangeShapeType="1" noTextEdit="1"/>
              </p:cNvSpPr>
              <p:nvPr/>
            </p:nvSpPr>
            <p:spPr>
              <a:xfrm>
                <a:off x="4100329" y="1495622"/>
                <a:ext cx="569708" cy="461665"/>
              </a:xfrm>
              <a:prstGeom prst="rect">
                <a:avLst/>
              </a:prstGeom>
              <a:blipFill>
                <a:blip r:embed="rId4"/>
                <a:stretch>
                  <a:fillRect b="-2632"/>
                </a:stretch>
              </a:blipFill>
            </p:spPr>
            <p:txBody>
              <a:bodyPr/>
              <a:lstStyle/>
              <a:p>
                <a:r>
                  <a:rPr lang="en-GB">
                    <a:noFill/>
                  </a:rPr>
                  <a:t> </a:t>
                </a:r>
              </a:p>
            </p:txBody>
          </p:sp>
        </mc:Fallback>
      </mc:AlternateContent>
      <p:sp>
        <p:nvSpPr>
          <p:cNvPr id="11" name="Content Placeholder 2"/>
          <p:cNvSpPr txBox="1">
            <a:spLocks/>
          </p:cNvSpPr>
          <p:nvPr/>
        </p:nvSpPr>
        <p:spPr>
          <a:xfrm>
            <a:off x="4561407" y="1491479"/>
            <a:ext cx="659422" cy="53494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and</a:t>
            </a:r>
            <a:endParaRPr lang="en-GB" sz="2400" dirty="0"/>
          </a:p>
        </p:txBody>
      </p:sp>
      <mc:AlternateContent xmlns:mc="http://schemas.openxmlformats.org/markup-compatibility/2006" xmlns:a14="http://schemas.microsoft.com/office/drawing/2010/main">
        <mc:Choice Requires="a14">
          <p:sp>
            <p:nvSpPr>
              <p:cNvPr id="7" name="Rectangle 6"/>
              <p:cNvSpPr/>
              <p:nvPr/>
            </p:nvSpPr>
            <p:spPr>
              <a:xfrm>
                <a:off x="5131115" y="1494255"/>
                <a:ext cx="5507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oMath>
                  </m:oMathPara>
                </a14:m>
                <a:endParaRPr lang="en-GB" dirty="0"/>
              </a:p>
            </p:txBody>
          </p:sp>
        </mc:Choice>
        <mc:Fallback xmlns="">
          <p:sp>
            <p:nvSpPr>
              <p:cNvPr id="7" name="Rectangle 6"/>
              <p:cNvSpPr>
                <a:spLocks noRot="1" noChangeAspect="1" noMove="1" noResize="1" noEditPoints="1" noAdjustHandles="1" noChangeArrowheads="1" noChangeShapeType="1" noTextEdit="1"/>
              </p:cNvSpPr>
              <p:nvPr/>
            </p:nvSpPr>
            <p:spPr>
              <a:xfrm>
                <a:off x="5131115" y="1494255"/>
                <a:ext cx="550792" cy="461665"/>
              </a:xfrm>
              <a:prstGeom prst="rect">
                <a:avLst/>
              </a:prstGeom>
              <a:blipFill>
                <a:blip r:embed="rId5"/>
                <a:stretch>
                  <a:fillRect b="-2632"/>
                </a:stretch>
              </a:blipFill>
            </p:spPr>
            <p:txBody>
              <a:bodyPr/>
              <a:lstStyle/>
              <a:p>
                <a:r>
                  <a:rPr lang="en-GB">
                    <a:noFill/>
                  </a:rPr>
                  <a:t> </a:t>
                </a:r>
              </a:p>
            </p:txBody>
          </p:sp>
        </mc:Fallback>
      </mc:AlternateContent>
      <p:sp>
        <p:nvSpPr>
          <p:cNvPr id="9" name="Rectangle 8"/>
          <p:cNvSpPr/>
          <p:nvPr/>
        </p:nvSpPr>
        <p:spPr>
          <a:xfrm>
            <a:off x="340239" y="2307795"/>
            <a:ext cx="8133333" cy="830997"/>
          </a:xfrm>
          <a:prstGeom prst="rect">
            <a:avLst/>
          </a:prstGeom>
        </p:spPr>
        <p:txBody>
          <a:bodyPr wrap="square">
            <a:spAutoFit/>
          </a:bodyPr>
          <a:lstStyle/>
          <a:p>
            <a:r>
              <a:rPr lang="en-US" sz="2400" dirty="0"/>
              <a:t>Therefore, we will swap the two variables and Bayes’ Theorem tells us how to do that:</a:t>
            </a:r>
            <a:endParaRPr lang="en-GB" sz="2400" dirty="0"/>
          </a:p>
        </p:txBody>
      </p:sp>
      <mc:AlternateContent xmlns:mc="http://schemas.openxmlformats.org/markup-compatibility/2006" xmlns:a14="http://schemas.microsoft.com/office/drawing/2010/main">
        <mc:Choice Requires="a14">
          <p:sp>
            <p:nvSpPr>
              <p:cNvPr id="12" name="Rectangle 11"/>
              <p:cNvSpPr/>
              <p:nvPr/>
            </p:nvSpPr>
            <p:spPr>
              <a:xfrm>
                <a:off x="434701" y="3834680"/>
                <a:ext cx="6726634"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m:t>
                      </m:r>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0">
                                  <a:latin typeface="Cambria Math" panose="02040503050406030204" pitchFamily="18" charset="0"/>
                                </a:rPr>
                                <m:t>2</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0">
                                  <a:latin typeface="Cambria Math" panose="02040503050406030204" pitchFamily="18" charset="0"/>
                                </a:rPr>
                                <m:t>2</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d>
                      <m:r>
                        <a:rPr lang="en-US" sz="2400" b="0" i="1" smtClean="0">
                          <a:latin typeface="Cambria Math" panose="02040503050406030204" pitchFamily="18" charset="0"/>
                        </a:rPr>
                        <m:t>=</m:t>
                      </m:r>
                    </m:oMath>
                  </m:oMathPara>
                </a14:m>
                <a:endParaRPr lang="en-GB" dirty="0"/>
              </a:p>
            </p:txBody>
          </p:sp>
        </mc:Choice>
        <mc:Fallback xmlns="">
          <p:sp>
            <p:nvSpPr>
              <p:cNvPr id="12" name="Rectangle 11"/>
              <p:cNvSpPr>
                <a:spLocks noRot="1" noChangeAspect="1" noMove="1" noResize="1" noEditPoints="1" noAdjustHandles="1" noChangeArrowheads="1" noChangeShapeType="1" noTextEdit="1"/>
              </p:cNvSpPr>
              <p:nvPr/>
            </p:nvSpPr>
            <p:spPr>
              <a:xfrm>
                <a:off x="434701" y="3834680"/>
                <a:ext cx="6726634" cy="461665"/>
              </a:xfrm>
              <a:prstGeom prst="rect">
                <a:avLst/>
              </a:prstGeom>
              <a:blipFill>
                <a:blip r:embed="rId6"/>
                <a:stretch>
                  <a:fillRect b="-105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34701" y="4516932"/>
                <a:ext cx="8253413" cy="7416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smtClean="0">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𝑝</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1">
                                      <a:latin typeface="Cambria Math" panose="02040503050406030204" pitchFamily="18" charset="0"/>
                                    </a:rPr>
                                    <m:t>𝑘</m:t>
                                  </m:r>
                                </m:sub>
                              </m:sSub>
                            </m:e>
                            <m:e>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𝑘</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0">
                                      <a:latin typeface="Cambria Math" panose="02040503050406030204" pitchFamily="18" charset="0"/>
                                    </a:rPr>
                                    <m:t>1</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0">
                                      <a:latin typeface="Cambria Math" panose="02040503050406030204" pitchFamily="18" charset="0"/>
                                    </a:rPr>
                                    <m:t>2</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1">
                                      <a:latin typeface="Cambria Math" panose="02040503050406030204" pitchFamily="18" charset="0"/>
                                    </a:rPr>
                                    <m:t>𝑘</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0">
                                      <a:latin typeface="Cambria Math" panose="02040503050406030204" pitchFamily="18" charset="0"/>
                                    </a:rPr>
                                    <m:t>1</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0">
                                      <a:latin typeface="Cambria Math" panose="02040503050406030204" pitchFamily="18" charset="0"/>
                                    </a:rPr>
                                    <m:t>2</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1">
                                      <a:latin typeface="Cambria Math" panose="02040503050406030204" pitchFamily="18" charset="0"/>
                                    </a:rPr>
                                    <m:t>𝑘</m:t>
                                  </m:r>
                                  <m:r>
                                    <a:rPr lang="en-GB" sz="2000" i="0">
                                      <a:latin typeface="Cambria Math" panose="02040503050406030204" pitchFamily="18" charset="0"/>
                                    </a:rPr>
                                    <m:t>−1</m:t>
                                  </m:r>
                                </m:sub>
                              </m:sSub>
                            </m:e>
                          </m:d>
                          <m:r>
                            <a:rPr lang="en-GB" sz="2000" i="0">
                              <a:latin typeface="Cambria Math" panose="02040503050406030204" pitchFamily="18" charset="0"/>
                            </a:rPr>
                            <m:t>∙</m:t>
                          </m:r>
                          <m:r>
                            <a:rPr lang="en-GB" sz="2000" i="1">
                              <a:latin typeface="Cambria Math" panose="02040503050406030204" pitchFamily="18" charset="0"/>
                            </a:rPr>
                            <m:t>𝑝</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𝑘</m:t>
                                  </m:r>
                                </m:sub>
                              </m:sSub>
                            </m:e>
                            <m:e>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0">
                                      <a:latin typeface="Cambria Math" panose="02040503050406030204" pitchFamily="18" charset="0"/>
                                    </a:rPr>
                                    <m:t>1</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0">
                                      <a:latin typeface="Cambria Math" panose="02040503050406030204" pitchFamily="18" charset="0"/>
                                    </a:rPr>
                                    <m:t>2</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1">
                                      <a:latin typeface="Cambria Math" panose="02040503050406030204" pitchFamily="18" charset="0"/>
                                    </a:rPr>
                                    <m:t>𝑘</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0">
                                      <a:latin typeface="Cambria Math" panose="02040503050406030204" pitchFamily="18" charset="0"/>
                                    </a:rPr>
                                    <m:t>1</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0">
                                      <a:latin typeface="Cambria Math" panose="02040503050406030204" pitchFamily="18" charset="0"/>
                                    </a:rPr>
                                    <m:t>2</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1">
                                      <a:latin typeface="Cambria Math" panose="02040503050406030204" pitchFamily="18" charset="0"/>
                                    </a:rPr>
                                    <m:t>𝑘</m:t>
                                  </m:r>
                                  <m:r>
                                    <a:rPr lang="en-GB" sz="2000" i="0">
                                      <a:latin typeface="Cambria Math" panose="02040503050406030204" pitchFamily="18" charset="0"/>
                                    </a:rPr>
                                    <m:t>−1</m:t>
                                  </m:r>
                                </m:sub>
                              </m:sSub>
                            </m:e>
                          </m:d>
                        </m:num>
                        <m:den>
                          <m:r>
                            <a:rPr lang="en-GB" sz="2000" i="1">
                              <a:latin typeface="Cambria Math" panose="02040503050406030204" pitchFamily="18" charset="0"/>
                            </a:rPr>
                            <m:t>𝑝</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1">
                                      <a:latin typeface="Cambria Math" panose="02040503050406030204" pitchFamily="18" charset="0"/>
                                    </a:rPr>
                                    <m:t>𝑘</m:t>
                                  </m:r>
                                </m:sub>
                              </m:sSub>
                            </m:e>
                            <m:e>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0">
                                      <a:latin typeface="Cambria Math" panose="02040503050406030204" pitchFamily="18" charset="0"/>
                                    </a:rPr>
                                    <m:t>1</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0">
                                      <a:latin typeface="Cambria Math" panose="02040503050406030204" pitchFamily="18" charset="0"/>
                                    </a:rPr>
                                    <m:t>2</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1">
                                      <a:latin typeface="Cambria Math" panose="02040503050406030204" pitchFamily="18" charset="0"/>
                                    </a:rPr>
                                    <m:t>𝑘</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0">
                                      <a:latin typeface="Cambria Math" panose="02040503050406030204" pitchFamily="18" charset="0"/>
                                    </a:rPr>
                                    <m:t>1</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0">
                                      <a:latin typeface="Cambria Math" panose="02040503050406030204" pitchFamily="18" charset="0"/>
                                    </a:rPr>
                                    <m:t>2</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1">
                                      <a:latin typeface="Cambria Math" panose="02040503050406030204" pitchFamily="18" charset="0"/>
                                    </a:rPr>
                                    <m:t>𝑘</m:t>
                                  </m:r>
                                  <m:r>
                                    <a:rPr lang="en-GB" sz="2000" i="0">
                                      <a:latin typeface="Cambria Math" panose="02040503050406030204" pitchFamily="18" charset="0"/>
                                    </a:rPr>
                                    <m:t>−1</m:t>
                                  </m:r>
                                </m:sub>
                              </m:sSub>
                            </m:e>
                          </m:d>
                        </m:den>
                      </m:f>
                    </m:oMath>
                  </m:oMathPara>
                </a14:m>
                <a:endParaRPr lang="en-GB" dirty="0"/>
              </a:p>
            </p:txBody>
          </p:sp>
        </mc:Choice>
        <mc:Fallback xmlns="">
          <p:sp>
            <p:nvSpPr>
              <p:cNvPr id="13" name="Rectangle 12"/>
              <p:cNvSpPr>
                <a:spLocks noRot="1" noChangeAspect="1" noMove="1" noResize="1" noEditPoints="1" noAdjustHandles="1" noChangeArrowheads="1" noChangeShapeType="1" noTextEdit="1"/>
              </p:cNvSpPr>
              <p:nvPr/>
            </p:nvSpPr>
            <p:spPr>
              <a:xfrm>
                <a:off x="434701" y="4516932"/>
                <a:ext cx="8253413" cy="74161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0948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11</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5" name="Content Placeholder 2"/>
          <p:cNvSpPr txBox="1">
            <a:spLocks/>
          </p:cNvSpPr>
          <p:nvPr/>
        </p:nvSpPr>
        <p:spPr>
          <a:xfrm>
            <a:off x="340238" y="1342217"/>
            <a:ext cx="4561473" cy="53494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Considering the following notation:</a:t>
            </a:r>
            <a:endParaRPr lang="en-GB" sz="2400" dirty="0"/>
          </a:p>
        </p:txBody>
      </p:sp>
      <p:sp>
        <p:nvSpPr>
          <p:cNvPr id="9" name="Rectangle 8"/>
          <p:cNvSpPr/>
          <p:nvPr/>
        </p:nvSpPr>
        <p:spPr>
          <a:xfrm>
            <a:off x="1793901" y="3403965"/>
            <a:ext cx="6875314" cy="461665"/>
          </a:xfrm>
          <a:prstGeom prst="rect">
            <a:avLst/>
          </a:prstGeom>
        </p:spPr>
        <p:txBody>
          <a:bodyPr wrap="square">
            <a:spAutoFit/>
          </a:bodyPr>
          <a:lstStyle/>
          <a:p>
            <a:r>
              <a:rPr lang="en-US" sz="2400" dirty="0"/>
              <a:t>is a </a:t>
            </a:r>
            <a:r>
              <a:rPr lang="en-US" sz="2400" dirty="0" err="1"/>
              <a:t>normalisation</a:t>
            </a:r>
            <a:r>
              <a:rPr lang="en-US" sz="2400" dirty="0"/>
              <a:t> constant that is independent of      .     </a:t>
            </a:r>
            <a:endParaRPr lang="en-GB" sz="2400" dirty="0"/>
          </a:p>
        </p:txBody>
      </p:sp>
      <mc:AlternateContent xmlns:mc="http://schemas.openxmlformats.org/markup-compatibility/2006" xmlns:a14="http://schemas.microsoft.com/office/drawing/2010/main">
        <mc:Choice Requires="a14">
          <p:sp>
            <p:nvSpPr>
              <p:cNvPr id="2" name="Rectangle 1"/>
              <p:cNvSpPr/>
              <p:nvPr/>
            </p:nvSpPr>
            <p:spPr>
              <a:xfrm>
                <a:off x="1892285" y="2071638"/>
                <a:ext cx="5125506" cy="8486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𝜂</m:t>
                      </m:r>
                      <m:r>
                        <a:rPr lang="en-GB" sz="2400" i="0">
                          <a:latin typeface="Cambria Math" panose="02040503050406030204" pitchFamily="18" charset="0"/>
                        </a:rPr>
                        <m:t>=</m:t>
                      </m:r>
                      <m:f>
                        <m:fPr>
                          <m:ctrlPr>
                            <a:rPr lang="en-GB" sz="2400" i="1">
                              <a:latin typeface="Cambria Math" panose="02040503050406030204" pitchFamily="18" charset="0"/>
                            </a:rPr>
                          </m:ctrlPr>
                        </m:fPr>
                        <m:num>
                          <m:r>
                            <a:rPr lang="en-GB" sz="2400" i="0">
                              <a:latin typeface="Cambria Math" panose="02040503050406030204" pitchFamily="18" charset="0"/>
                            </a:rPr>
                            <m:t>1</m:t>
                          </m:r>
                        </m:num>
                        <m:den>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0">
                                      <a:latin typeface="Cambria Math" panose="02040503050406030204" pitchFamily="18" charset="0"/>
                                    </a:rPr>
                                    <m:t>2</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0">
                                      <a:latin typeface="Cambria Math" panose="02040503050406030204" pitchFamily="18" charset="0"/>
                                    </a:rPr>
                                    <m:t>2</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r>
                                    <a:rPr lang="en-GB" sz="2400" i="0">
                                      <a:latin typeface="Cambria Math" panose="02040503050406030204" pitchFamily="18" charset="0"/>
                                    </a:rPr>
                                    <m:t>−1</m:t>
                                  </m:r>
                                </m:sub>
                              </m:sSub>
                            </m:e>
                          </m:d>
                        </m:den>
                      </m:f>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1892285" y="2071638"/>
                <a:ext cx="5125506" cy="848630"/>
              </a:xfrm>
              <a:prstGeom prst="rect">
                <a:avLst/>
              </a:prstGeom>
              <a:blipFill>
                <a:blip r:embed="rId4"/>
                <a:stretch>
                  <a:fillRect/>
                </a:stretch>
              </a:blipFill>
            </p:spPr>
            <p:txBody>
              <a:bodyPr/>
              <a:lstStyle/>
              <a:p>
                <a:r>
                  <a:rPr lang="en-GB">
                    <a:noFill/>
                  </a:rPr>
                  <a:t> </a:t>
                </a:r>
              </a:p>
            </p:txBody>
          </p:sp>
        </mc:Fallback>
      </mc:AlternateContent>
      <p:sp>
        <p:nvSpPr>
          <p:cNvPr id="15" name="Rectangle 14"/>
          <p:cNvSpPr/>
          <p:nvPr/>
        </p:nvSpPr>
        <p:spPr>
          <a:xfrm>
            <a:off x="492639" y="3380398"/>
            <a:ext cx="993262" cy="461665"/>
          </a:xfrm>
          <a:prstGeom prst="rect">
            <a:avLst/>
          </a:prstGeom>
        </p:spPr>
        <p:txBody>
          <a:bodyPr wrap="square">
            <a:spAutoFit/>
          </a:bodyPr>
          <a:lstStyle/>
          <a:p>
            <a:r>
              <a:rPr lang="en-US" sz="2400" dirty="0"/>
              <a:t>where</a:t>
            </a:r>
            <a:endParaRPr lang="en-GB" sz="2400" dirty="0"/>
          </a:p>
        </p:txBody>
      </p:sp>
      <p:sp>
        <p:nvSpPr>
          <p:cNvPr id="17" name="Rectangle 16"/>
          <p:cNvSpPr/>
          <p:nvPr/>
        </p:nvSpPr>
        <p:spPr>
          <a:xfrm>
            <a:off x="549789" y="4218371"/>
            <a:ext cx="1459253" cy="461665"/>
          </a:xfrm>
          <a:prstGeom prst="rect">
            <a:avLst/>
          </a:prstGeom>
        </p:spPr>
        <p:txBody>
          <a:bodyPr wrap="square">
            <a:spAutoFit/>
          </a:bodyPr>
          <a:lstStyle/>
          <a:p>
            <a:r>
              <a:rPr lang="en-US" sz="2400" dirty="0"/>
              <a:t>Therefore</a:t>
            </a:r>
            <a:endParaRPr lang="en-GB" sz="2400" dirty="0"/>
          </a:p>
        </p:txBody>
      </p:sp>
      <mc:AlternateContent xmlns:mc="http://schemas.openxmlformats.org/markup-compatibility/2006" xmlns:a14="http://schemas.microsoft.com/office/drawing/2010/main">
        <mc:Choice Requires="a14">
          <p:sp>
            <p:nvSpPr>
              <p:cNvPr id="3" name="Rectangle 2"/>
              <p:cNvSpPr/>
              <p:nvPr/>
            </p:nvSpPr>
            <p:spPr>
              <a:xfrm>
                <a:off x="1408344" y="3367182"/>
                <a:ext cx="4245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𝜂</m:t>
                      </m:r>
                    </m:oMath>
                  </m:oMathPara>
                </a14:m>
                <a:endParaRPr lang="en-GB" sz="2400" dirty="0"/>
              </a:p>
            </p:txBody>
          </p:sp>
        </mc:Choice>
        <mc:Fallback xmlns="">
          <p:sp>
            <p:nvSpPr>
              <p:cNvPr id="3" name="Rectangle 2"/>
              <p:cNvSpPr>
                <a:spLocks noRot="1" noChangeAspect="1" noMove="1" noResize="1" noEditPoints="1" noAdjustHandles="1" noChangeArrowheads="1" noChangeShapeType="1" noTextEdit="1"/>
              </p:cNvSpPr>
              <p:nvPr/>
            </p:nvSpPr>
            <p:spPr>
              <a:xfrm>
                <a:off x="1408344" y="3367182"/>
                <a:ext cx="424540" cy="461665"/>
              </a:xfrm>
              <a:prstGeom prst="rect">
                <a:avLst/>
              </a:prstGeom>
              <a:blipFill>
                <a:blip r:embed="rId5"/>
                <a:stretch>
                  <a:fillRect b="-105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969358" y="3380398"/>
                <a:ext cx="569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oMath>
                  </m:oMathPara>
                </a14:m>
                <a:endParaRPr lang="en-GB" dirty="0"/>
              </a:p>
            </p:txBody>
          </p:sp>
        </mc:Choice>
        <mc:Fallback xmlns="">
          <p:sp>
            <p:nvSpPr>
              <p:cNvPr id="8" name="Rectangle 7"/>
              <p:cNvSpPr>
                <a:spLocks noRot="1" noChangeAspect="1" noMove="1" noResize="1" noEditPoints="1" noAdjustHandles="1" noChangeArrowheads="1" noChangeShapeType="1" noTextEdit="1"/>
              </p:cNvSpPr>
              <p:nvPr/>
            </p:nvSpPr>
            <p:spPr>
              <a:xfrm>
                <a:off x="7969358" y="3380398"/>
                <a:ext cx="569708" cy="461665"/>
              </a:xfrm>
              <a:prstGeom prst="rect">
                <a:avLst/>
              </a:prstGeom>
              <a:blipFill>
                <a:blip r:embed="rId6"/>
                <a:stretch>
                  <a:fillRect b="-2667"/>
                </a:stretch>
              </a:blipFill>
            </p:spPr>
            <p:txBody>
              <a:bodyPr/>
              <a:lstStyle/>
              <a:p>
                <a:r>
                  <a:rPr lang="en-GB">
                    <a:noFill/>
                  </a:rPr>
                  <a:t> </a:t>
                </a:r>
              </a:p>
            </p:txBody>
          </p:sp>
        </mc:Fallback>
      </mc:AlternateContent>
      <p:sp>
        <p:nvSpPr>
          <p:cNvPr id="18" name="Rectangle 17"/>
          <p:cNvSpPr/>
          <p:nvPr/>
        </p:nvSpPr>
        <p:spPr>
          <a:xfrm>
            <a:off x="2982391" y="4251208"/>
            <a:ext cx="4035400" cy="461665"/>
          </a:xfrm>
          <a:prstGeom prst="rect">
            <a:avLst/>
          </a:prstGeom>
        </p:spPr>
        <p:txBody>
          <a:bodyPr wrap="square">
            <a:spAutoFit/>
          </a:bodyPr>
          <a:lstStyle/>
          <a:p>
            <a:r>
              <a:rPr lang="en-US" sz="2400" dirty="0"/>
              <a:t>can be expressed as following:</a:t>
            </a:r>
            <a:endParaRPr lang="en-GB" sz="2400" dirty="0"/>
          </a:p>
        </p:txBody>
      </p:sp>
      <mc:AlternateContent xmlns:mc="http://schemas.openxmlformats.org/markup-compatibility/2006" xmlns:a14="http://schemas.microsoft.com/office/drawing/2010/main">
        <mc:Choice Requires="a14">
          <p:sp>
            <p:nvSpPr>
              <p:cNvPr id="19" name="Rectangle 18"/>
              <p:cNvSpPr/>
              <p:nvPr/>
            </p:nvSpPr>
            <p:spPr>
              <a:xfrm>
                <a:off x="1832884" y="4251209"/>
                <a:ext cx="12516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dirty="0"/>
              </a:p>
            </p:txBody>
          </p:sp>
        </mc:Choice>
        <mc:Fallback xmlns="">
          <p:sp>
            <p:nvSpPr>
              <p:cNvPr id="19" name="Rectangle 18"/>
              <p:cNvSpPr>
                <a:spLocks noRot="1" noChangeAspect="1" noMove="1" noResize="1" noEditPoints="1" noAdjustHandles="1" noChangeArrowheads="1" noChangeShapeType="1" noTextEdit="1"/>
              </p:cNvSpPr>
              <p:nvPr/>
            </p:nvSpPr>
            <p:spPr>
              <a:xfrm>
                <a:off x="1832884" y="4251209"/>
                <a:ext cx="1251689" cy="461665"/>
              </a:xfrm>
              <a:prstGeom prst="rect">
                <a:avLst/>
              </a:prstGeom>
              <a:blipFill>
                <a:blip r:embed="rId7"/>
                <a:stretch>
                  <a:fillRect b="-26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92321" y="5207045"/>
                <a:ext cx="935061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𝑏𝑒𝑙</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𝑘</m:t>
                              </m:r>
                            </m:sub>
                          </m:sSub>
                        </m:e>
                      </m:d>
                      <m:r>
                        <a:rPr lang="en-GB" sz="2000" i="0">
                          <a:latin typeface="Cambria Math" panose="02040503050406030204" pitchFamily="18" charset="0"/>
                        </a:rPr>
                        <m:t>=</m:t>
                      </m:r>
                      <m:r>
                        <a:rPr lang="en-GB" sz="2000" i="1">
                          <a:latin typeface="Cambria Math" panose="02040503050406030204" pitchFamily="18" charset="0"/>
                        </a:rPr>
                        <m:t>𝜂</m:t>
                      </m:r>
                      <m:r>
                        <a:rPr lang="en-GB" sz="2000" i="0">
                          <a:latin typeface="Cambria Math" panose="02040503050406030204" pitchFamily="18" charset="0"/>
                        </a:rPr>
                        <m:t>∙</m:t>
                      </m:r>
                      <m:r>
                        <a:rPr lang="en-GB" sz="2000" i="1">
                          <a:latin typeface="Cambria Math" panose="02040503050406030204" pitchFamily="18" charset="0"/>
                        </a:rPr>
                        <m:t>𝑝</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1">
                                  <a:latin typeface="Cambria Math" panose="02040503050406030204" pitchFamily="18" charset="0"/>
                                </a:rPr>
                                <m:t>𝑘</m:t>
                              </m:r>
                            </m:sub>
                          </m:sSub>
                        </m:e>
                        <m:e>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𝑘</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0">
                                  <a:latin typeface="Cambria Math" panose="02040503050406030204" pitchFamily="18" charset="0"/>
                                </a:rPr>
                                <m:t>1</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0">
                                  <a:latin typeface="Cambria Math" panose="02040503050406030204" pitchFamily="18" charset="0"/>
                                </a:rPr>
                                <m:t>2</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1">
                                  <a:latin typeface="Cambria Math" panose="02040503050406030204" pitchFamily="18" charset="0"/>
                                </a:rPr>
                                <m:t>𝑘</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0">
                                  <a:latin typeface="Cambria Math" panose="02040503050406030204" pitchFamily="18" charset="0"/>
                                </a:rPr>
                                <m:t>1</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0">
                                  <a:latin typeface="Cambria Math" panose="02040503050406030204" pitchFamily="18" charset="0"/>
                                </a:rPr>
                                <m:t>2</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1">
                                  <a:latin typeface="Cambria Math" panose="02040503050406030204" pitchFamily="18" charset="0"/>
                                </a:rPr>
                                <m:t>𝑘</m:t>
                              </m:r>
                              <m:r>
                                <a:rPr lang="en-GB" sz="2000" i="0">
                                  <a:latin typeface="Cambria Math" panose="02040503050406030204" pitchFamily="18" charset="0"/>
                                </a:rPr>
                                <m:t>−1</m:t>
                              </m:r>
                            </m:sub>
                          </m:sSub>
                        </m:e>
                      </m:d>
                      <m:r>
                        <a:rPr lang="en-GB" sz="2000" i="0">
                          <a:latin typeface="Cambria Math" panose="02040503050406030204" pitchFamily="18" charset="0"/>
                        </a:rPr>
                        <m:t>∙</m:t>
                      </m:r>
                      <m:r>
                        <a:rPr lang="en-GB" sz="2000" i="1">
                          <a:latin typeface="Cambria Math" panose="02040503050406030204" pitchFamily="18" charset="0"/>
                        </a:rPr>
                        <m:t>𝑝</m:t>
                      </m:r>
                      <m:d>
                        <m:dPr>
                          <m:ctrlPr>
                            <a:rPr lang="en-GB" sz="2000" i="1">
                              <a:latin typeface="Cambria Math" panose="02040503050406030204" pitchFamily="18" charset="0"/>
                            </a:rPr>
                          </m:ctrlPr>
                        </m:dPr>
                        <m:e>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𝑘</m:t>
                              </m:r>
                            </m:sub>
                          </m:sSub>
                        </m:e>
                        <m:e>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0">
                                  <a:latin typeface="Cambria Math" panose="02040503050406030204" pitchFamily="18" charset="0"/>
                                </a:rPr>
                                <m:t>1</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0">
                                  <a:latin typeface="Cambria Math" panose="02040503050406030204" pitchFamily="18" charset="0"/>
                                </a:rPr>
                                <m:t>2</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𝑢</m:t>
                              </m:r>
                            </m:e>
                            <m:sub>
                              <m:r>
                                <a:rPr lang="en-GB" sz="2000" i="1">
                                  <a:latin typeface="Cambria Math" panose="02040503050406030204" pitchFamily="18" charset="0"/>
                                </a:rPr>
                                <m:t>𝑘</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0">
                                  <a:latin typeface="Cambria Math" panose="02040503050406030204" pitchFamily="18" charset="0"/>
                                </a:rPr>
                                <m:t>1</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0">
                                  <a:latin typeface="Cambria Math" panose="02040503050406030204" pitchFamily="18" charset="0"/>
                                </a:rPr>
                                <m:t>2</m:t>
                              </m:r>
                            </m:sub>
                          </m:sSub>
                          <m:r>
                            <a:rPr lang="en-GB" sz="2000" i="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rPr>
                                <m:t>𝑧</m:t>
                              </m:r>
                            </m:e>
                            <m:sub>
                              <m:r>
                                <a:rPr lang="en-GB" sz="2000" i="1">
                                  <a:latin typeface="Cambria Math" panose="02040503050406030204" pitchFamily="18" charset="0"/>
                                </a:rPr>
                                <m:t>𝑘</m:t>
                              </m:r>
                              <m:r>
                                <a:rPr lang="en-GB" sz="2000" i="0">
                                  <a:latin typeface="Cambria Math" panose="02040503050406030204" pitchFamily="18" charset="0"/>
                                </a:rPr>
                                <m:t>−1</m:t>
                              </m:r>
                            </m:sub>
                          </m:sSub>
                        </m:e>
                      </m:d>
                    </m:oMath>
                  </m:oMathPara>
                </a14:m>
                <a:endParaRPr lang="en-GB" dirty="0"/>
              </a:p>
            </p:txBody>
          </p:sp>
        </mc:Choice>
        <mc:Fallback xmlns="">
          <p:sp>
            <p:nvSpPr>
              <p:cNvPr id="20" name="Rectangle 19"/>
              <p:cNvSpPr>
                <a:spLocks noRot="1" noChangeAspect="1" noMove="1" noResize="1" noEditPoints="1" noAdjustHandles="1" noChangeArrowheads="1" noChangeShapeType="1" noTextEdit="1"/>
              </p:cNvSpPr>
              <p:nvPr/>
            </p:nvSpPr>
            <p:spPr>
              <a:xfrm>
                <a:off x="-92321" y="5207045"/>
                <a:ext cx="9350619" cy="400110"/>
              </a:xfrm>
              <a:prstGeom prst="rect">
                <a:avLst/>
              </a:prstGeom>
              <a:blipFill>
                <a:blip r:embed="rId8"/>
                <a:stretch>
                  <a:fillRect b="-7576"/>
                </a:stretch>
              </a:blipFill>
            </p:spPr>
            <p:txBody>
              <a:bodyPr/>
              <a:lstStyle/>
              <a:p>
                <a:r>
                  <a:rPr lang="en-GB">
                    <a:noFill/>
                  </a:rPr>
                  <a:t> </a:t>
                </a:r>
              </a:p>
            </p:txBody>
          </p:sp>
        </mc:Fallback>
      </mc:AlternateContent>
    </p:spTree>
    <p:extLst>
      <p:ext uri="{BB962C8B-B14F-4D97-AF65-F5344CB8AC3E}">
        <p14:creationId xmlns:p14="http://schemas.microsoft.com/office/powerpoint/2010/main" val="340936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12</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5" name="Content Placeholder 2"/>
          <p:cNvSpPr txBox="1">
            <a:spLocks/>
          </p:cNvSpPr>
          <p:nvPr/>
        </p:nvSpPr>
        <p:spPr>
          <a:xfrm>
            <a:off x="340237" y="1342217"/>
            <a:ext cx="7398930" cy="53494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We consider the</a:t>
            </a:r>
            <a:r>
              <a:rPr lang="en-US" sz="2400" b="1" dirty="0"/>
              <a:t> Markov assumption</a:t>
            </a:r>
            <a:r>
              <a:rPr lang="en-US" sz="2400" dirty="0"/>
              <a:t> for the first term of </a:t>
            </a:r>
            <a:endParaRPr lang="en-GB" sz="2400" dirty="0"/>
          </a:p>
        </p:txBody>
      </p:sp>
      <p:sp>
        <p:nvSpPr>
          <p:cNvPr id="9" name="Rectangle 8"/>
          <p:cNvSpPr/>
          <p:nvPr/>
        </p:nvSpPr>
        <p:spPr>
          <a:xfrm>
            <a:off x="286019" y="2646943"/>
            <a:ext cx="7657831" cy="461665"/>
          </a:xfrm>
          <a:prstGeom prst="rect">
            <a:avLst/>
          </a:prstGeom>
        </p:spPr>
        <p:txBody>
          <a:bodyPr wrap="square">
            <a:spAutoFit/>
          </a:bodyPr>
          <a:lstStyle/>
          <a:p>
            <a:r>
              <a:rPr lang="en-US" sz="2400" dirty="0"/>
              <a:t>If we know the probability of obtaining the measurement     </a:t>
            </a:r>
            <a:endParaRPr lang="en-GB" sz="2400" dirty="0"/>
          </a:p>
        </p:txBody>
      </p:sp>
      <p:sp>
        <p:nvSpPr>
          <p:cNvPr id="18" name="Rectangle 17"/>
          <p:cNvSpPr/>
          <p:nvPr/>
        </p:nvSpPr>
        <p:spPr>
          <a:xfrm>
            <a:off x="286020" y="3121846"/>
            <a:ext cx="8655304" cy="1938992"/>
          </a:xfrm>
          <a:prstGeom prst="rect">
            <a:avLst/>
          </a:prstGeom>
        </p:spPr>
        <p:txBody>
          <a:bodyPr wrap="square">
            <a:spAutoFit/>
          </a:bodyPr>
          <a:lstStyle/>
          <a:p>
            <a:r>
              <a:rPr lang="en-US" sz="2400" dirty="0"/>
              <a:t>given that we know the state, then we can ignore the previous measurements and the previous commands executed. Therefore, given the state of the world we can ignore what happened in the past. Consequently, we can get rid of the observations and measurements. Therefore, considering the following assumption:</a:t>
            </a:r>
            <a:endParaRPr lang="en-GB" sz="2400" dirty="0"/>
          </a:p>
        </p:txBody>
      </p:sp>
      <mc:AlternateContent xmlns:mc="http://schemas.openxmlformats.org/markup-compatibility/2006" xmlns:a14="http://schemas.microsoft.com/office/drawing/2010/main">
        <mc:Choice Requires="a14">
          <p:sp>
            <p:nvSpPr>
              <p:cNvPr id="14" name="Rectangle 13"/>
              <p:cNvSpPr/>
              <p:nvPr/>
            </p:nvSpPr>
            <p:spPr>
              <a:xfrm>
                <a:off x="7536943" y="1338462"/>
                <a:ext cx="12516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dirty="0"/>
              </a:p>
            </p:txBody>
          </p:sp>
        </mc:Choice>
        <mc:Fallback xmlns="">
          <p:sp>
            <p:nvSpPr>
              <p:cNvPr id="14" name="Rectangle 13"/>
              <p:cNvSpPr>
                <a:spLocks noRot="1" noChangeAspect="1" noMove="1" noResize="1" noEditPoints="1" noAdjustHandles="1" noChangeArrowheads="1" noChangeShapeType="1" noTextEdit="1"/>
              </p:cNvSpPr>
              <p:nvPr/>
            </p:nvSpPr>
            <p:spPr>
              <a:xfrm>
                <a:off x="7536943" y="1338462"/>
                <a:ext cx="1251689" cy="461665"/>
              </a:xfrm>
              <a:prstGeom prst="rect">
                <a:avLst/>
              </a:prstGeom>
              <a:blipFill>
                <a:blip r:embed="rId2"/>
                <a:stretch>
                  <a:fillRect b="-2667"/>
                </a:stretch>
              </a:blipFill>
            </p:spPr>
            <p:txBody>
              <a:bodyPr/>
              <a:lstStyle/>
              <a:p>
                <a:r>
                  <a:rPr lang="en-GB">
                    <a:noFill/>
                  </a:rPr>
                  <a:t> </a:t>
                </a:r>
              </a:p>
            </p:txBody>
          </p:sp>
        </mc:Fallback>
      </mc:AlternateContent>
      <p:sp>
        <p:nvSpPr>
          <p:cNvPr id="4" name="Down Arrow 3"/>
          <p:cNvSpPr/>
          <p:nvPr/>
        </p:nvSpPr>
        <p:spPr>
          <a:xfrm>
            <a:off x="4026877" y="1850901"/>
            <a:ext cx="360485" cy="70326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Rectangle 6"/>
              <p:cNvSpPr/>
              <p:nvPr/>
            </p:nvSpPr>
            <p:spPr>
              <a:xfrm>
                <a:off x="7418565" y="2621144"/>
                <a:ext cx="5507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oMath>
                  </m:oMathPara>
                </a14:m>
                <a:endParaRPr lang="en-GB" dirty="0"/>
              </a:p>
            </p:txBody>
          </p:sp>
        </mc:Choice>
        <mc:Fallback xmlns="">
          <p:sp>
            <p:nvSpPr>
              <p:cNvPr id="7" name="Rectangle 6"/>
              <p:cNvSpPr>
                <a:spLocks noRot="1" noChangeAspect="1" noMove="1" noResize="1" noEditPoints="1" noAdjustHandles="1" noChangeArrowheads="1" noChangeShapeType="1" noTextEdit="1"/>
              </p:cNvSpPr>
              <p:nvPr/>
            </p:nvSpPr>
            <p:spPr>
              <a:xfrm>
                <a:off x="7418565" y="2621144"/>
                <a:ext cx="550792" cy="461665"/>
              </a:xfrm>
              <a:prstGeom prst="rect">
                <a:avLst/>
              </a:prstGeom>
              <a:blipFill>
                <a:blip r:embed="rId5"/>
                <a:stretch>
                  <a:fillRect b="-1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387324" y="5488604"/>
                <a:ext cx="41354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𝑈</m:t>
                              </m:r>
                            </m:e>
                            <m:sub>
                              <m:r>
                                <a:rPr lang="en-GB" sz="2400" i="1">
                                  <a:latin typeface="Cambria Math" panose="02040503050406030204" pitchFamily="18" charset="0"/>
                                </a:rPr>
                                <m:t>𝑘</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𝑍</m:t>
                              </m:r>
                            </m:e>
                            <m:sub>
                              <m:r>
                                <a:rPr lang="en-GB" sz="2400" i="1">
                                  <a:latin typeface="Cambria Math" panose="02040503050406030204" pitchFamily="18" charset="0"/>
                                </a:rPr>
                                <m:t>𝑘</m:t>
                              </m:r>
                              <m:r>
                                <a:rPr lang="en-GB" sz="2400" i="0">
                                  <a:latin typeface="Cambria Math" panose="02040503050406030204" pitchFamily="18" charset="0"/>
                                </a:rPr>
                                <m:t>−1</m:t>
                              </m:r>
                            </m:sub>
                          </m:sSub>
                        </m:e>
                      </m:d>
                      <m:r>
                        <a:rPr lang="en-US" sz="2400" b="0" i="1" smtClean="0">
                          <a:latin typeface="Cambria Math" panose="02040503050406030204" pitchFamily="18" charset="0"/>
                        </a:rPr>
                        <m:t>=</m:t>
                      </m:r>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sz="2400" dirty="0"/>
              </a:p>
            </p:txBody>
          </p:sp>
        </mc:Choice>
        <mc:Fallback xmlns="">
          <p:sp>
            <p:nvSpPr>
              <p:cNvPr id="11" name="Rectangle 10"/>
              <p:cNvSpPr>
                <a:spLocks noRot="1" noChangeAspect="1" noMove="1" noResize="1" noEditPoints="1" noAdjustHandles="1" noChangeArrowheads="1" noChangeShapeType="1" noTextEdit="1"/>
              </p:cNvSpPr>
              <p:nvPr/>
            </p:nvSpPr>
            <p:spPr>
              <a:xfrm>
                <a:off x="2387324" y="5488604"/>
                <a:ext cx="4135427" cy="461665"/>
              </a:xfrm>
              <a:prstGeom prst="rect">
                <a:avLst/>
              </a:prstGeom>
              <a:blipFill>
                <a:blip r:embed="rId6"/>
                <a:stretch>
                  <a:fillRect b="-10526"/>
                </a:stretch>
              </a:blipFill>
            </p:spPr>
            <p:txBody>
              <a:bodyPr/>
              <a:lstStyle/>
              <a:p>
                <a:r>
                  <a:rPr lang="en-GB">
                    <a:noFill/>
                  </a:rPr>
                  <a:t> </a:t>
                </a:r>
              </a:p>
            </p:txBody>
          </p:sp>
        </mc:Fallback>
      </mc:AlternateContent>
    </p:spTree>
    <p:extLst>
      <p:ext uri="{BB962C8B-B14F-4D97-AF65-F5344CB8AC3E}">
        <p14:creationId xmlns:p14="http://schemas.microsoft.com/office/powerpoint/2010/main" val="124960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13</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5" name="Content Placeholder 2"/>
          <p:cNvSpPr txBox="1">
            <a:spLocks/>
          </p:cNvSpPr>
          <p:nvPr/>
        </p:nvSpPr>
        <p:spPr>
          <a:xfrm>
            <a:off x="340237" y="1342217"/>
            <a:ext cx="7163997" cy="53494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Hence: </a:t>
            </a:r>
            <a:endParaRPr lang="en-GB" sz="2400" dirty="0"/>
          </a:p>
        </p:txBody>
      </p:sp>
      <mc:AlternateContent xmlns:mc="http://schemas.openxmlformats.org/markup-compatibility/2006" xmlns:a14="http://schemas.microsoft.com/office/drawing/2010/main">
        <mc:Choice Requires="a14">
          <p:sp>
            <p:nvSpPr>
              <p:cNvPr id="2" name="Rectangle 1"/>
              <p:cNvSpPr/>
              <p:nvPr/>
            </p:nvSpPr>
            <p:spPr>
              <a:xfrm>
                <a:off x="241789" y="2113532"/>
                <a:ext cx="788670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 </m:t>
                      </m:r>
                      <m:r>
                        <a:rPr lang="en-GB" sz="2400" i="1">
                          <a:latin typeface="Cambria Math" panose="02040503050406030204" pitchFamily="18" charset="0"/>
                        </a:rPr>
                        <m:t>𝜂</m:t>
                      </m:r>
                      <m:r>
                        <a:rPr lang="en-GB" sz="2400" i="0">
                          <a:latin typeface="Cambria Math" panose="02040503050406030204" pitchFamily="18" charset="0"/>
                        </a:rPr>
                        <m:t>∙</m:t>
                      </m:r>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m:t>
                      </m:r>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0">
                                  <a:latin typeface="Cambria Math" panose="02040503050406030204" pitchFamily="18" charset="0"/>
                                </a:rPr>
                                <m:t>2</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0">
                                  <a:latin typeface="Cambria Math" panose="02040503050406030204" pitchFamily="18" charset="0"/>
                                </a:rPr>
                                <m:t>2</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r>
                                <a:rPr lang="en-GB" sz="2400" i="0">
                                  <a:latin typeface="Cambria Math" panose="02040503050406030204" pitchFamily="18" charset="0"/>
                                </a:rPr>
                                <m:t>−1</m:t>
                              </m:r>
                            </m:sub>
                          </m:sSub>
                        </m:e>
                      </m:d>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241789" y="2113532"/>
                <a:ext cx="7886700" cy="461665"/>
              </a:xfrm>
              <a:prstGeom prst="rect">
                <a:avLst/>
              </a:prstGeom>
              <a:blipFill>
                <a:blip r:embed="rId4"/>
                <a:stretch>
                  <a:fillRect b="-10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40238" y="3035943"/>
                <a:ext cx="540757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 </m:t>
                      </m:r>
                      <m:r>
                        <a:rPr lang="en-GB" sz="2400" i="1">
                          <a:latin typeface="Cambria Math" panose="02040503050406030204" pitchFamily="18" charset="0"/>
                        </a:rPr>
                        <m:t>𝜂</m:t>
                      </m:r>
                      <m:r>
                        <a:rPr lang="en-GB" sz="2400" i="0">
                          <a:latin typeface="Cambria Math" panose="02040503050406030204" pitchFamily="18" charset="0"/>
                        </a:rPr>
                        <m:t>∙</m:t>
                      </m:r>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m:t>
                      </m:r>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𝑈</m:t>
                              </m:r>
                            </m:e>
                            <m:sub>
                              <m:r>
                                <a:rPr lang="en-GB" sz="2400" i="1">
                                  <a:latin typeface="Cambria Math" panose="02040503050406030204" pitchFamily="18" charset="0"/>
                                </a:rPr>
                                <m:t>𝑘</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𝑍</m:t>
                              </m:r>
                            </m:e>
                            <m:sub>
                              <m:r>
                                <a:rPr lang="en-GB" sz="2400" i="1">
                                  <a:latin typeface="Cambria Math" panose="02040503050406030204" pitchFamily="18" charset="0"/>
                                </a:rPr>
                                <m:t>𝑘</m:t>
                              </m:r>
                              <m:r>
                                <a:rPr lang="en-GB" sz="2400" i="0">
                                  <a:latin typeface="Cambria Math" panose="02040503050406030204" pitchFamily="18" charset="0"/>
                                </a:rPr>
                                <m:t>−1</m:t>
                              </m:r>
                            </m:sub>
                          </m:sSub>
                        </m:e>
                      </m:d>
                    </m:oMath>
                  </m:oMathPara>
                </a14:m>
                <a:endParaRPr lang="en-GB" sz="2400" dirty="0"/>
              </a:p>
            </p:txBody>
          </p:sp>
        </mc:Choice>
        <mc:Fallback xmlns="">
          <p:sp>
            <p:nvSpPr>
              <p:cNvPr id="3" name="Rectangle 2"/>
              <p:cNvSpPr>
                <a:spLocks noRot="1" noChangeAspect="1" noMove="1" noResize="1" noEditPoints="1" noAdjustHandles="1" noChangeArrowheads="1" noChangeShapeType="1" noTextEdit="1"/>
              </p:cNvSpPr>
              <p:nvPr/>
            </p:nvSpPr>
            <p:spPr>
              <a:xfrm>
                <a:off x="340238" y="3035943"/>
                <a:ext cx="5407571" cy="461665"/>
              </a:xfrm>
              <a:prstGeom prst="rect">
                <a:avLst/>
              </a:prstGeom>
              <a:blipFill>
                <a:blip r:embed="rId5"/>
                <a:stretch>
                  <a:fillRect b="-105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88797" y="3696453"/>
                <a:ext cx="13950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dirty="0"/>
              </a:p>
            </p:txBody>
          </p:sp>
        </mc:Choice>
        <mc:Fallback xmlns="">
          <p:sp>
            <p:nvSpPr>
              <p:cNvPr id="8" name="Rectangle 7"/>
              <p:cNvSpPr>
                <a:spLocks noRot="1" noChangeAspect="1" noMove="1" noResize="1" noEditPoints="1" noAdjustHandles="1" noChangeArrowheads="1" noChangeShapeType="1" noTextEdit="1"/>
              </p:cNvSpPr>
              <p:nvPr/>
            </p:nvSpPr>
            <p:spPr>
              <a:xfrm>
                <a:off x="388797" y="3696453"/>
                <a:ext cx="1395062" cy="461665"/>
              </a:xfrm>
              <a:prstGeom prst="rect">
                <a:avLst/>
              </a:prstGeom>
              <a:blipFill>
                <a:blip r:embed="rId6"/>
                <a:stretch>
                  <a:fillRect b="-10526"/>
                </a:stretch>
              </a:blipFill>
            </p:spPr>
            <p:txBody>
              <a:bodyPr/>
              <a:lstStyle/>
              <a:p>
                <a:r>
                  <a:rPr lang="en-GB">
                    <a:noFill/>
                  </a:rPr>
                  <a:t> </a:t>
                </a:r>
              </a:p>
            </p:txBody>
          </p:sp>
        </mc:Fallback>
      </mc:AlternateContent>
      <p:sp>
        <p:nvSpPr>
          <p:cNvPr id="15" name="Rectangle 14"/>
          <p:cNvSpPr/>
          <p:nvPr/>
        </p:nvSpPr>
        <p:spPr>
          <a:xfrm>
            <a:off x="1680286" y="3693565"/>
            <a:ext cx="7463714" cy="461665"/>
          </a:xfrm>
          <a:prstGeom prst="rect">
            <a:avLst/>
          </a:prstGeom>
        </p:spPr>
        <p:txBody>
          <a:bodyPr wrap="square">
            <a:spAutoFit/>
          </a:bodyPr>
          <a:lstStyle/>
          <a:p>
            <a:r>
              <a:rPr lang="en-US" sz="2400" dirty="0"/>
              <a:t>is the observation model. We make the following notation:</a:t>
            </a:r>
            <a:endParaRPr lang="en-GB" sz="2400" dirty="0"/>
          </a:p>
        </p:txBody>
      </p:sp>
      <mc:AlternateContent xmlns:mc="http://schemas.openxmlformats.org/markup-compatibility/2006" xmlns:a14="http://schemas.microsoft.com/office/drawing/2010/main">
        <mc:Choice Requires="a14">
          <p:sp>
            <p:nvSpPr>
              <p:cNvPr id="12" name="Rectangle 11"/>
              <p:cNvSpPr/>
              <p:nvPr/>
            </p:nvSpPr>
            <p:spPr>
              <a:xfrm>
                <a:off x="1680286" y="4532198"/>
                <a:ext cx="3694858" cy="4698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a:latin typeface="Cambria Math" panose="02040503050406030204" pitchFamily="18" charset="0"/>
                              <a:ea typeface="Times New Roman" panose="02020603050405020304" pitchFamily="18" charset="0"/>
                            </a:rPr>
                          </m:ctrlPr>
                        </m:accPr>
                        <m:e>
                          <m:r>
                            <a:rPr lang="en-GB" sz="2400" i="1">
                              <a:latin typeface="Cambria Math" panose="02040503050406030204" pitchFamily="18" charset="0"/>
                              <a:ea typeface="Times New Roman" panose="02020603050405020304" pitchFamily="18" charset="0"/>
                              <a:cs typeface="Arial" panose="020B0604020202020204" pitchFamily="34" charset="0"/>
                            </a:rPr>
                            <m:t>𝑏𝑒𝑙</m:t>
                          </m:r>
                          <m:r>
                            <a:rPr lang="en-GB" sz="2400" i="1">
                              <a:latin typeface="Cambria Math" panose="02040503050406030204" pitchFamily="18" charset="0"/>
                              <a:ea typeface="Times New Roman" panose="02020603050405020304" pitchFamily="18" charset="0"/>
                              <a:cs typeface="Arial" panose="020B0604020202020204" pitchFamily="34" charset="0"/>
                            </a:rPr>
                            <m:t> </m:t>
                          </m:r>
                        </m:e>
                      </m:acc>
                      <m:d>
                        <m:dPr>
                          <m:ctrlPr>
                            <a:rPr lang="en-GB" sz="2400" i="1">
                              <a:effectLst/>
                              <a:latin typeface="Cambria Math" panose="02040503050406030204" pitchFamily="18" charset="0"/>
                              <a:ea typeface="Times New Roman" panose="02020603050405020304" pitchFamily="18" charset="0"/>
                            </a:rPr>
                          </m:ctrlPr>
                        </m:dPr>
                        <m:e>
                          <m:sSub>
                            <m:sSubPr>
                              <m:ctrlPr>
                                <a:rPr lang="en-GB" sz="2400" i="1">
                                  <a:effectLst/>
                                  <a:latin typeface="Cambria Math" panose="02040503050406030204" pitchFamily="18" charset="0"/>
                                  <a:ea typeface="Times New Roman" panose="02020603050405020304" pitchFamily="18" charset="0"/>
                                </a:rPr>
                              </m:ctrlPr>
                            </m:sSubPr>
                            <m:e>
                              <m:r>
                                <a:rPr lang="en-GB" sz="2400" i="1">
                                  <a:latin typeface="Cambria Math" panose="02040503050406030204" pitchFamily="18" charset="0"/>
                                  <a:ea typeface="Times New Roman" panose="02020603050405020304" pitchFamily="18" charset="0"/>
                                  <a:cs typeface="Arial" panose="020B0604020202020204" pitchFamily="34" charset="0"/>
                                </a:rPr>
                                <m:t>𝑥</m:t>
                              </m:r>
                            </m:e>
                            <m:sub>
                              <m:r>
                                <a:rPr lang="en-GB" sz="2400" i="1">
                                  <a:latin typeface="Cambria Math" panose="02040503050406030204" pitchFamily="18" charset="0"/>
                                  <a:ea typeface="Times New Roman" panose="02020603050405020304" pitchFamily="18" charset="0"/>
                                  <a:cs typeface="Arial" panose="020B0604020202020204" pitchFamily="34" charset="0"/>
                                </a:rPr>
                                <m:t>𝑘</m:t>
                              </m:r>
                            </m:sub>
                          </m:sSub>
                        </m:e>
                      </m:d>
                      <m:r>
                        <a:rPr lang="en-GB" sz="2400" i="1">
                          <a:latin typeface="Cambria Math" panose="02040503050406030204" pitchFamily="18" charset="0"/>
                          <a:ea typeface="Times New Roman" panose="02020603050405020304" pitchFamily="18" charset="0"/>
                          <a:cs typeface="Arial" panose="020B0604020202020204" pitchFamily="34" charset="0"/>
                        </a:rPr>
                        <m:t>=</m:t>
                      </m:r>
                      <m:r>
                        <a:rPr lang="en-GB" sz="2400" i="1">
                          <a:latin typeface="Cambria Math" panose="02040503050406030204" pitchFamily="18" charset="0"/>
                          <a:ea typeface="Times New Roman" panose="02020603050405020304" pitchFamily="18" charset="0"/>
                          <a:cs typeface="Arial" panose="020B0604020202020204" pitchFamily="34" charset="0"/>
                        </a:rPr>
                        <m:t>𝑝</m:t>
                      </m:r>
                      <m:d>
                        <m:dPr>
                          <m:ctrlPr>
                            <a:rPr lang="en-GB" sz="2400" i="1">
                              <a:effectLst/>
                              <a:latin typeface="Cambria Math" panose="02040503050406030204" pitchFamily="18" charset="0"/>
                              <a:ea typeface="Times New Roman" panose="02020603050405020304" pitchFamily="18" charset="0"/>
                            </a:rPr>
                          </m:ctrlPr>
                        </m:dPr>
                        <m:e>
                          <m:sSub>
                            <m:sSubPr>
                              <m:ctrlPr>
                                <a:rPr lang="en-GB" sz="2400" i="1">
                                  <a:effectLst/>
                                  <a:latin typeface="Cambria Math" panose="02040503050406030204" pitchFamily="18" charset="0"/>
                                  <a:ea typeface="Times New Roman" panose="02020603050405020304" pitchFamily="18" charset="0"/>
                                </a:rPr>
                              </m:ctrlPr>
                            </m:sSubPr>
                            <m:e>
                              <m:r>
                                <a:rPr lang="en-GB" sz="2400" i="1">
                                  <a:latin typeface="Cambria Math" panose="02040503050406030204" pitchFamily="18" charset="0"/>
                                  <a:ea typeface="Times New Roman" panose="02020603050405020304" pitchFamily="18" charset="0"/>
                                  <a:cs typeface="Arial" panose="020B0604020202020204" pitchFamily="34" charset="0"/>
                                </a:rPr>
                                <m:t>𝑥</m:t>
                              </m:r>
                            </m:e>
                            <m:sub>
                              <m:r>
                                <a:rPr lang="en-GB" sz="2400" i="1">
                                  <a:latin typeface="Cambria Math" panose="02040503050406030204" pitchFamily="18" charset="0"/>
                                  <a:ea typeface="Times New Roman" panose="02020603050405020304" pitchFamily="18" charset="0"/>
                                  <a:cs typeface="Arial" panose="020B0604020202020204" pitchFamily="34" charset="0"/>
                                </a:rPr>
                                <m:t>𝑘</m:t>
                              </m:r>
                            </m:sub>
                          </m:sSub>
                        </m:e>
                        <m:e>
                          <m:sSub>
                            <m:sSubPr>
                              <m:ctrlPr>
                                <a:rPr lang="en-GB" sz="2400" i="1">
                                  <a:effectLst/>
                                  <a:latin typeface="Cambria Math" panose="02040503050406030204" pitchFamily="18" charset="0"/>
                                  <a:ea typeface="Times New Roman" panose="02020603050405020304" pitchFamily="18" charset="0"/>
                                </a:rPr>
                              </m:ctrlPr>
                            </m:sSubPr>
                            <m:e>
                              <m:r>
                                <a:rPr lang="en-GB" sz="2400" i="1">
                                  <a:latin typeface="Cambria Math" panose="02040503050406030204" pitchFamily="18" charset="0"/>
                                  <a:ea typeface="Times New Roman" panose="02020603050405020304" pitchFamily="18" charset="0"/>
                                  <a:cs typeface="Arial" panose="020B0604020202020204" pitchFamily="34" charset="0"/>
                                </a:rPr>
                                <m:t>𝑈</m:t>
                              </m:r>
                            </m:e>
                            <m:sub>
                              <m:r>
                                <a:rPr lang="en-GB" sz="2400" i="1">
                                  <a:latin typeface="Cambria Math" panose="02040503050406030204" pitchFamily="18" charset="0"/>
                                  <a:ea typeface="Times New Roman" panose="02020603050405020304" pitchFamily="18" charset="0"/>
                                  <a:cs typeface="Arial" panose="020B0604020202020204" pitchFamily="34" charset="0"/>
                                </a:rPr>
                                <m:t>𝑘</m:t>
                              </m:r>
                            </m:sub>
                          </m:sSub>
                          <m:r>
                            <a:rPr lang="en-GB" sz="24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2400" i="1">
                                  <a:effectLst/>
                                  <a:latin typeface="Cambria Math" panose="02040503050406030204" pitchFamily="18" charset="0"/>
                                  <a:ea typeface="Times New Roman" panose="02020603050405020304" pitchFamily="18" charset="0"/>
                                </a:rPr>
                              </m:ctrlPr>
                            </m:sSubPr>
                            <m:e>
                              <m:r>
                                <a:rPr lang="en-GB" sz="2400" i="1">
                                  <a:latin typeface="Cambria Math" panose="02040503050406030204" pitchFamily="18" charset="0"/>
                                  <a:ea typeface="Times New Roman" panose="02020603050405020304" pitchFamily="18" charset="0"/>
                                  <a:cs typeface="Arial" panose="020B0604020202020204" pitchFamily="34" charset="0"/>
                                </a:rPr>
                                <m:t>𝑍</m:t>
                              </m:r>
                            </m:e>
                            <m:sub>
                              <m:r>
                                <a:rPr lang="en-GB" sz="2400" i="1">
                                  <a:latin typeface="Cambria Math" panose="02040503050406030204" pitchFamily="18" charset="0"/>
                                  <a:ea typeface="Times New Roman" panose="02020603050405020304" pitchFamily="18" charset="0"/>
                                  <a:cs typeface="Arial" panose="020B0604020202020204" pitchFamily="34" charset="0"/>
                                </a:rPr>
                                <m:t>𝑘</m:t>
                              </m:r>
                              <m:r>
                                <a:rPr lang="en-GB" sz="2400" i="1">
                                  <a:latin typeface="Cambria Math" panose="02040503050406030204" pitchFamily="18" charset="0"/>
                                  <a:ea typeface="Times New Roman" panose="02020603050405020304" pitchFamily="18" charset="0"/>
                                  <a:cs typeface="Arial" panose="020B0604020202020204" pitchFamily="34" charset="0"/>
                                </a:rPr>
                                <m:t>−1</m:t>
                              </m:r>
                            </m:sub>
                          </m:sSub>
                        </m:e>
                      </m:d>
                    </m:oMath>
                  </m:oMathPara>
                </a14:m>
                <a:endParaRPr lang="en-GB" dirty="0"/>
              </a:p>
            </p:txBody>
          </p:sp>
        </mc:Choice>
        <mc:Fallback xmlns="">
          <p:sp>
            <p:nvSpPr>
              <p:cNvPr id="12" name="Rectangle 11"/>
              <p:cNvSpPr>
                <a:spLocks noRot="1" noChangeAspect="1" noMove="1" noResize="1" noEditPoints="1" noAdjustHandles="1" noChangeArrowheads="1" noChangeShapeType="1" noTextEdit="1"/>
              </p:cNvSpPr>
              <p:nvPr/>
            </p:nvSpPr>
            <p:spPr>
              <a:xfrm>
                <a:off x="1680286" y="4532198"/>
                <a:ext cx="3694858" cy="469809"/>
              </a:xfrm>
              <a:prstGeom prst="rect">
                <a:avLst/>
              </a:prstGeom>
              <a:blipFill>
                <a:blip r:embed="rId7"/>
                <a:stretch>
                  <a:fillRect b="-102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71360" y="5205368"/>
                <a:ext cx="1319015" cy="4698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a:latin typeface="Cambria Math" panose="02040503050406030204" pitchFamily="18" charset="0"/>
                            </a:rPr>
                          </m:ctrlPr>
                        </m:accPr>
                        <m:e>
                          <m:r>
                            <a:rPr lang="en-GB" sz="2400" i="1">
                              <a:latin typeface="Cambria Math" panose="02040503050406030204" pitchFamily="18" charset="0"/>
                            </a:rPr>
                            <m:t>𝑏𝑒𝑙</m:t>
                          </m:r>
                          <m:r>
                            <a:rPr lang="en-GB" sz="2400" i="0">
                              <a:latin typeface="Cambria Math" panose="02040503050406030204" pitchFamily="18" charset="0"/>
                            </a:rPr>
                            <m:t> </m:t>
                          </m:r>
                        </m:e>
                      </m:acc>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dirty="0"/>
              </a:p>
            </p:txBody>
          </p:sp>
        </mc:Choice>
        <mc:Fallback xmlns="">
          <p:sp>
            <p:nvSpPr>
              <p:cNvPr id="17" name="Rectangle 16"/>
              <p:cNvSpPr>
                <a:spLocks noRot="1" noChangeAspect="1" noMove="1" noResize="1" noEditPoints="1" noAdjustHandles="1" noChangeArrowheads="1" noChangeShapeType="1" noTextEdit="1"/>
              </p:cNvSpPr>
              <p:nvPr/>
            </p:nvSpPr>
            <p:spPr>
              <a:xfrm>
                <a:off x="171360" y="5205368"/>
                <a:ext cx="1319015" cy="469809"/>
              </a:xfrm>
              <a:prstGeom prst="rect">
                <a:avLst/>
              </a:prstGeom>
              <a:blipFill>
                <a:blip r:embed="rId8"/>
                <a:stretch>
                  <a:fillRect b="-2597"/>
                </a:stretch>
              </a:blipFill>
            </p:spPr>
            <p:txBody>
              <a:bodyPr/>
              <a:lstStyle/>
              <a:p>
                <a:r>
                  <a:rPr lang="en-GB">
                    <a:noFill/>
                  </a:rPr>
                  <a:t> </a:t>
                </a:r>
              </a:p>
            </p:txBody>
          </p:sp>
        </mc:Fallback>
      </mc:AlternateContent>
      <p:sp>
        <p:nvSpPr>
          <p:cNvPr id="19" name="Rectangle 18"/>
          <p:cNvSpPr/>
          <p:nvPr/>
        </p:nvSpPr>
        <p:spPr>
          <a:xfrm>
            <a:off x="193431" y="5214715"/>
            <a:ext cx="8801099" cy="1569660"/>
          </a:xfrm>
          <a:prstGeom prst="rect">
            <a:avLst/>
          </a:prstGeom>
        </p:spPr>
        <p:txBody>
          <a:bodyPr wrap="square">
            <a:spAutoFit/>
          </a:bodyPr>
          <a:lstStyle/>
          <a:p>
            <a:r>
              <a:rPr lang="en-US" sz="2400" dirty="0"/>
              <a:t>                 is the estimation of the current state of the system given the past observations up to the time step </a:t>
            </a:r>
            <a:r>
              <a:rPr lang="en-US" sz="2400" i="1" dirty="0"/>
              <a:t>k-1</a:t>
            </a:r>
            <a:r>
              <a:rPr lang="en-US" sz="2400" dirty="0"/>
              <a:t>, so the last observation is missing, but all commands executed. </a:t>
            </a:r>
            <a:r>
              <a:rPr lang="en-US" sz="2400" b="1" dirty="0"/>
              <a:t>So, having an estimate up to </a:t>
            </a:r>
            <a:r>
              <a:rPr lang="en-US" sz="2400" b="1" i="1" dirty="0"/>
              <a:t>k-1</a:t>
            </a:r>
            <a:r>
              <a:rPr lang="en-US" sz="2400" b="1" dirty="0"/>
              <a:t> and executing a motion command.</a:t>
            </a:r>
            <a:endParaRPr lang="en-GB" sz="2400" b="1" dirty="0"/>
          </a:p>
        </p:txBody>
      </p:sp>
    </p:spTree>
    <p:extLst>
      <p:ext uri="{BB962C8B-B14F-4D97-AF65-F5344CB8AC3E}">
        <p14:creationId xmlns:p14="http://schemas.microsoft.com/office/powerpoint/2010/main" val="908778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14</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5" name="Content Placeholder 2"/>
          <p:cNvSpPr txBox="1">
            <a:spLocks/>
          </p:cNvSpPr>
          <p:nvPr/>
        </p:nvSpPr>
        <p:spPr>
          <a:xfrm>
            <a:off x="446702" y="1933217"/>
            <a:ext cx="8123136" cy="134631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Marginal distribution is applied for continuous random variables and it is equivalent with Law of total probability for discrete random variables.  </a:t>
            </a:r>
            <a:endParaRPr lang="en-GB" sz="2400" dirty="0"/>
          </a:p>
        </p:txBody>
      </p:sp>
      <p:sp>
        <p:nvSpPr>
          <p:cNvPr id="15" name="Rectangle 14"/>
          <p:cNvSpPr/>
          <p:nvPr/>
        </p:nvSpPr>
        <p:spPr>
          <a:xfrm>
            <a:off x="410809" y="1285221"/>
            <a:ext cx="7463714" cy="461665"/>
          </a:xfrm>
          <a:prstGeom prst="rect">
            <a:avLst/>
          </a:prstGeom>
        </p:spPr>
        <p:txBody>
          <a:bodyPr wrap="square">
            <a:spAutoFit/>
          </a:bodyPr>
          <a:lstStyle/>
          <a:p>
            <a:r>
              <a:rPr lang="en-US" sz="2400" dirty="0"/>
              <a:t>We apply </a:t>
            </a:r>
            <a:r>
              <a:rPr lang="en-US" sz="2400" b="1" dirty="0"/>
              <a:t>Marginal Distribution</a:t>
            </a:r>
            <a:r>
              <a:rPr lang="en-US" sz="2400" dirty="0"/>
              <a:t> for</a:t>
            </a:r>
            <a:endParaRPr lang="en-GB" sz="2400" dirty="0"/>
          </a:p>
        </p:txBody>
      </p:sp>
      <mc:AlternateContent xmlns:mc="http://schemas.openxmlformats.org/markup-compatibility/2006" xmlns:a14="http://schemas.microsoft.com/office/drawing/2010/main">
        <mc:Choice Requires="a14">
          <p:sp>
            <p:nvSpPr>
              <p:cNvPr id="11" name="Rectangle 10"/>
              <p:cNvSpPr/>
              <p:nvPr/>
            </p:nvSpPr>
            <p:spPr>
              <a:xfrm>
                <a:off x="4831286" y="1289939"/>
                <a:ext cx="1319015" cy="4698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a:latin typeface="Cambria Math" panose="02040503050406030204" pitchFamily="18" charset="0"/>
                            </a:rPr>
                          </m:ctrlPr>
                        </m:accPr>
                        <m:e>
                          <m:r>
                            <a:rPr lang="en-GB" sz="2400" i="1">
                              <a:latin typeface="Cambria Math" panose="02040503050406030204" pitchFamily="18" charset="0"/>
                            </a:rPr>
                            <m:t>𝑏𝑒𝑙</m:t>
                          </m:r>
                          <m:r>
                            <a:rPr lang="en-GB" sz="2400" i="0">
                              <a:latin typeface="Cambria Math" panose="02040503050406030204" pitchFamily="18" charset="0"/>
                            </a:rPr>
                            <m:t> </m:t>
                          </m:r>
                        </m:e>
                      </m:acc>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dirty="0"/>
              </a:p>
            </p:txBody>
          </p:sp>
        </mc:Choice>
        <mc:Fallback xmlns="">
          <p:sp>
            <p:nvSpPr>
              <p:cNvPr id="11" name="Rectangle 10"/>
              <p:cNvSpPr>
                <a:spLocks noRot="1" noChangeAspect="1" noMove="1" noResize="1" noEditPoints="1" noAdjustHandles="1" noChangeArrowheads="1" noChangeShapeType="1" noTextEdit="1"/>
              </p:cNvSpPr>
              <p:nvPr/>
            </p:nvSpPr>
            <p:spPr>
              <a:xfrm>
                <a:off x="4831286" y="1289939"/>
                <a:ext cx="1319015" cy="469809"/>
              </a:xfrm>
              <a:prstGeom prst="rect">
                <a:avLst/>
              </a:prstGeom>
              <a:blipFill>
                <a:blip r:embed="rId4"/>
                <a:stretch>
                  <a:fillRect b="-25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22600" y="3616712"/>
                <a:ext cx="3581045" cy="4698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a:latin typeface="Cambria Math" panose="02040503050406030204" pitchFamily="18" charset="0"/>
                            </a:rPr>
                          </m:ctrlPr>
                        </m:accPr>
                        <m:e>
                          <m:r>
                            <a:rPr lang="en-GB" sz="2400" i="1">
                              <a:latin typeface="Cambria Math" panose="02040503050406030204" pitchFamily="18" charset="0"/>
                            </a:rPr>
                            <m:t>𝑏𝑒𝑙</m:t>
                          </m:r>
                        </m:e>
                      </m:acc>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m:t>
                      </m:r>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𝑈</m:t>
                              </m:r>
                            </m:e>
                            <m:sub>
                              <m:r>
                                <a:rPr lang="en-GB" sz="2400" i="1">
                                  <a:latin typeface="Cambria Math" panose="02040503050406030204" pitchFamily="18" charset="0"/>
                                </a:rPr>
                                <m:t>𝑘</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𝑍</m:t>
                              </m:r>
                            </m:e>
                            <m:sub>
                              <m:r>
                                <a:rPr lang="en-GB" sz="2400" i="1">
                                  <a:latin typeface="Cambria Math" panose="02040503050406030204" pitchFamily="18" charset="0"/>
                                </a:rPr>
                                <m:t>𝑘</m:t>
                              </m:r>
                              <m:r>
                                <a:rPr lang="en-GB" sz="2400" i="0">
                                  <a:latin typeface="Cambria Math" panose="02040503050406030204" pitchFamily="18" charset="0"/>
                                </a:rPr>
                                <m:t>−1</m:t>
                              </m:r>
                            </m:sub>
                          </m:sSub>
                        </m:e>
                      </m:d>
                    </m:oMath>
                  </m:oMathPara>
                </a14:m>
                <a:endParaRPr lang="en-GB" dirty="0"/>
              </a:p>
            </p:txBody>
          </p:sp>
        </mc:Choice>
        <mc:Fallback xmlns="">
          <p:sp>
            <p:nvSpPr>
              <p:cNvPr id="4" name="Rectangle 3"/>
              <p:cNvSpPr>
                <a:spLocks noRot="1" noChangeAspect="1" noMove="1" noResize="1" noEditPoints="1" noAdjustHandles="1" noChangeArrowheads="1" noChangeShapeType="1" noTextEdit="1"/>
              </p:cNvSpPr>
              <p:nvPr/>
            </p:nvSpPr>
            <p:spPr>
              <a:xfrm>
                <a:off x="522600" y="3616712"/>
                <a:ext cx="3581045" cy="469809"/>
              </a:xfrm>
              <a:prstGeom prst="rect">
                <a:avLst/>
              </a:prstGeom>
              <a:blipFill>
                <a:blip r:embed="rId5"/>
                <a:stretch>
                  <a:fillRect b="-1168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642514" y="4299047"/>
                <a:ext cx="6801156" cy="11095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a:latin typeface="Cambria Math" panose="02040503050406030204" pitchFamily="18" charset="0"/>
                        </a:rPr>
                        <m:t>=</m:t>
                      </m:r>
                      <m:nary>
                        <m:naryPr>
                          <m:limLoc m:val="undOvr"/>
                          <m:supHide m:val="on"/>
                          <m:ctrlPr>
                            <a:rPr lang="en-GB" sz="2400" i="1" smtClean="0">
                              <a:latin typeface="Cambria Math" panose="02040503050406030204" pitchFamily="18" charset="0"/>
                            </a:rPr>
                          </m:ctrlPr>
                        </m:naryPr>
                        <m: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i="0">
                                  <a:latin typeface="Cambria Math" panose="02040503050406030204" pitchFamily="18" charset="0"/>
                                </a:rPr>
                                <m:t>−1</m:t>
                              </m:r>
                            </m:sub>
                          </m:sSub>
                        </m:sub>
                        <m:sup/>
                        <m:e>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𝑈</m:t>
                                  </m:r>
                                </m:e>
                                <m:sub>
                                  <m:r>
                                    <a:rPr lang="en-GB" sz="2400" i="1">
                                      <a:latin typeface="Cambria Math" panose="02040503050406030204" pitchFamily="18" charset="0"/>
                                    </a:rPr>
                                    <m:t>𝑘</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𝑍</m:t>
                                  </m:r>
                                </m:e>
                                <m:sub>
                                  <m:r>
                                    <a:rPr lang="en-GB" sz="2400" i="1">
                                      <a:latin typeface="Cambria Math" panose="02040503050406030204" pitchFamily="18" charset="0"/>
                                    </a:rPr>
                                    <m:t>𝑘</m:t>
                                  </m:r>
                                  <m:r>
                                    <a:rPr lang="en-GB" sz="2400" i="0">
                                      <a:latin typeface="Cambria Math" panose="02040503050406030204" pitchFamily="18" charset="0"/>
                                    </a:rPr>
                                    <m:t>−1</m:t>
                                  </m:r>
                                </m:sub>
                              </m:sSub>
                            </m:e>
                          </m:d>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i="0">
                                      <a:latin typeface="Cambria Math" panose="02040503050406030204" pitchFamily="18" charset="0"/>
                                    </a:rPr>
                                    <m:t>−1</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𝑈</m:t>
                                  </m:r>
                                </m:e>
                                <m:sub>
                                  <m:r>
                                    <a:rPr lang="en-GB" sz="2400" i="1">
                                      <a:latin typeface="Cambria Math" panose="02040503050406030204" pitchFamily="18" charset="0"/>
                                    </a:rPr>
                                    <m:t>𝑘</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𝑍</m:t>
                                  </m:r>
                                </m:e>
                                <m:sub>
                                  <m:r>
                                    <a:rPr lang="en-GB" sz="2400" i="1">
                                      <a:latin typeface="Cambria Math" panose="02040503050406030204" pitchFamily="18" charset="0"/>
                                    </a:rPr>
                                    <m:t>𝑘</m:t>
                                  </m:r>
                                  <m:r>
                                    <a:rPr lang="en-GB" sz="2400" i="0">
                                      <a:latin typeface="Cambria Math" panose="02040503050406030204" pitchFamily="18" charset="0"/>
                                    </a:rPr>
                                    <m:t>−1</m:t>
                                  </m:r>
                                </m:sub>
                              </m:sSub>
                            </m:e>
                          </m:d>
                          <m:r>
                            <a:rPr lang="en-GB" sz="2400" i="1">
                              <a:latin typeface="Cambria Math" panose="02040503050406030204" pitchFamily="18" charset="0"/>
                            </a:rPr>
                            <m:t>𝑑</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i="0">
                                  <a:latin typeface="Cambria Math" panose="02040503050406030204" pitchFamily="18" charset="0"/>
                                </a:rPr>
                                <m:t>−1</m:t>
                              </m:r>
                            </m:sub>
                          </m:sSub>
                        </m:e>
                      </m:nary>
                    </m:oMath>
                  </m:oMathPara>
                </a14:m>
                <a:endParaRPr lang="en-GB" dirty="0"/>
              </a:p>
            </p:txBody>
          </p:sp>
        </mc:Choice>
        <mc:Fallback xmlns="">
          <p:sp>
            <p:nvSpPr>
              <p:cNvPr id="7" name="Rectangle 6"/>
              <p:cNvSpPr>
                <a:spLocks noRot="1" noChangeAspect="1" noMove="1" noResize="1" noEditPoints="1" noAdjustHandles="1" noChangeArrowheads="1" noChangeShapeType="1" noTextEdit="1"/>
              </p:cNvSpPr>
              <p:nvPr/>
            </p:nvSpPr>
            <p:spPr>
              <a:xfrm>
                <a:off x="1642514" y="4299047"/>
                <a:ext cx="6801156" cy="110953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46702" y="5631440"/>
                <a:ext cx="8630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i="0">
                              <a:latin typeface="Cambria Math" panose="02040503050406030204" pitchFamily="18" charset="0"/>
                            </a:rPr>
                            <m:t>−1</m:t>
                          </m:r>
                        </m:sub>
                      </m:sSub>
                    </m:oMath>
                  </m:oMathPara>
                </a14:m>
                <a:endParaRPr lang="en-GB" dirty="0"/>
              </a:p>
            </p:txBody>
          </p:sp>
        </mc:Choice>
        <mc:Fallback xmlns="">
          <p:sp>
            <p:nvSpPr>
              <p:cNvPr id="9" name="Rectangle 8"/>
              <p:cNvSpPr>
                <a:spLocks noRot="1" noChangeAspect="1" noMove="1" noResize="1" noEditPoints="1" noAdjustHandles="1" noChangeArrowheads="1" noChangeShapeType="1" noTextEdit="1"/>
              </p:cNvSpPr>
              <p:nvPr/>
            </p:nvSpPr>
            <p:spPr>
              <a:xfrm>
                <a:off x="446702" y="5631440"/>
                <a:ext cx="863057" cy="461665"/>
              </a:xfrm>
              <a:prstGeom prst="rect">
                <a:avLst/>
              </a:prstGeom>
              <a:blipFill>
                <a:blip r:embed="rId7"/>
                <a:stretch>
                  <a:fillRect b="-1316"/>
                </a:stretch>
              </a:blipFill>
            </p:spPr>
            <p:txBody>
              <a:bodyPr/>
              <a:lstStyle/>
              <a:p>
                <a:r>
                  <a:rPr lang="en-GB">
                    <a:noFill/>
                  </a:rPr>
                  <a:t> </a:t>
                </a:r>
              </a:p>
            </p:txBody>
          </p:sp>
        </mc:Fallback>
      </mc:AlternateContent>
      <p:sp>
        <p:nvSpPr>
          <p:cNvPr id="13" name="Rectangle 12"/>
          <p:cNvSpPr/>
          <p:nvPr/>
        </p:nvSpPr>
        <p:spPr>
          <a:xfrm>
            <a:off x="410808" y="5681095"/>
            <a:ext cx="8159029" cy="830997"/>
          </a:xfrm>
          <a:prstGeom prst="rect">
            <a:avLst/>
          </a:prstGeom>
        </p:spPr>
        <p:txBody>
          <a:bodyPr wrap="square">
            <a:spAutoFit/>
          </a:bodyPr>
          <a:lstStyle/>
          <a:p>
            <a:r>
              <a:rPr lang="en-US" dirty="0"/>
              <a:t>              </a:t>
            </a:r>
            <a:r>
              <a:rPr lang="en-US" sz="2400" dirty="0"/>
              <a:t>is a new variable which represents the state of the system at previous time step. </a:t>
            </a:r>
            <a:endParaRPr lang="en-GB" sz="2400" dirty="0"/>
          </a:p>
        </p:txBody>
      </p:sp>
    </p:spTree>
    <p:extLst>
      <p:ext uri="{BB962C8B-B14F-4D97-AF65-F5344CB8AC3E}">
        <p14:creationId xmlns:p14="http://schemas.microsoft.com/office/powerpoint/2010/main" val="2233676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15</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15" name="Rectangle 14"/>
          <p:cNvSpPr/>
          <p:nvPr/>
        </p:nvSpPr>
        <p:spPr>
          <a:xfrm>
            <a:off x="340238" y="4040776"/>
            <a:ext cx="8645500" cy="2308324"/>
          </a:xfrm>
          <a:prstGeom prst="rect">
            <a:avLst/>
          </a:prstGeom>
        </p:spPr>
        <p:txBody>
          <a:bodyPr wrap="square">
            <a:spAutoFit/>
          </a:bodyPr>
          <a:lstStyle/>
          <a:p>
            <a:r>
              <a:rPr lang="en-US" sz="2400" dirty="0"/>
              <a:t>Therefore,      is executed ‘to go’ from            to      . This tells us how the system should evolve form </a:t>
            </a:r>
            <a:r>
              <a:rPr lang="en-US" sz="2400" i="1" dirty="0"/>
              <a:t>k-1</a:t>
            </a:r>
            <a:r>
              <a:rPr lang="en-US" sz="2400" dirty="0"/>
              <a:t> to </a:t>
            </a:r>
            <a:r>
              <a:rPr lang="en-US" sz="2400" i="1" dirty="0"/>
              <a:t>k,</a:t>
            </a:r>
            <a:r>
              <a:rPr lang="en-US" sz="2400" dirty="0"/>
              <a:t> i.e.,                  represents the  motion model. In other words, given the state           and the command </a:t>
            </a:r>
            <a:r>
              <a:rPr lang="en-US" sz="2400" i="1" dirty="0"/>
              <a:t>GO 2 METERS FORWARD</a:t>
            </a:r>
            <a:r>
              <a:rPr lang="en-US" sz="2400" dirty="0"/>
              <a:t> then we can have a probability distribution about the estimation of the position of the robot at current time.</a:t>
            </a:r>
            <a:endParaRPr lang="en-GB" sz="2400" dirty="0"/>
          </a:p>
        </p:txBody>
      </p:sp>
      <p:sp>
        <p:nvSpPr>
          <p:cNvPr id="13" name="Rectangle 12"/>
          <p:cNvSpPr/>
          <p:nvPr/>
        </p:nvSpPr>
        <p:spPr>
          <a:xfrm>
            <a:off x="340238" y="1285221"/>
            <a:ext cx="8377335" cy="1200329"/>
          </a:xfrm>
          <a:prstGeom prst="rect">
            <a:avLst/>
          </a:prstGeom>
        </p:spPr>
        <p:txBody>
          <a:bodyPr wrap="square">
            <a:spAutoFit/>
          </a:bodyPr>
          <a:lstStyle/>
          <a:p>
            <a:r>
              <a:rPr lang="en-US" sz="2400" dirty="0"/>
              <a:t>Therefore, a new variable is introduced and we integrate over this new variable, so the expression will stay the same. We apply again Markov assumption and the expression of                   become:</a:t>
            </a:r>
            <a:endParaRPr lang="en-GB" sz="2400" dirty="0"/>
          </a:p>
        </p:txBody>
      </p:sp>
      <mc:AlternateContent xmlns:mc="http://schemas.openxmlformats.org/markup-compatibility/2006" xmlns:a14="http://schemas.microsoft.com/office/drawing/2010/main">
        <mc:Choice Requires="a14">
          <p:sp>
            <p:nvSpPr>
              <p:cNvPr id="2" name="Rectangle 1"/>
              <p:cNvSpPr/>
              <p:nvPr/>
            </p:nvSpPr>
            <p:spPr>
              <a:xfrm>
                <a:off x="272562" y="2900202"/>
                <a:ext cx="7904283" cy="11095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sz="2400" i="1" smtClean="0">
                              <a:latin typeface="Cambria Math" panose="02040503050406030204" pitchFamily="18" charset="0"/>
                            </a:rPr>
                          </m:ctrlPr>
                        </m:accPr>
                        <m:e>
                          <m:r>
                            <a:rPr lang="en-GB" sz="2400" i="1">
                              <a:latin typeface="Cambria Math" panose="02040503050406030204" pitchFamily="18" charset="0"/>
                            </a:rPr>
                            <m:t>𝑏𝑒𝑙</m:t>
                          </m:r>
                        </m:e>
                      </m:acc>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m:t>
                      </m:r>
                      <m:nary>
                        <m:naryPr>
                          <m:limLoc m:val="undOvr"/>
                          <m:supHide m:val="on"/>
                          <m:ctrlPr>
                            <a:rPr lang="en-GB" sz="2400" i="1">
                              <a:latin typeface="Cambria Math" panose="02040503050406030204" pitchFamily="18" charset="0"/>
                            </a:rPr>
                          </m:ctrlPr>
                        </m:naryPr>
                        <m: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sub>
                        <m:sup/>
                        <m:e>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sub>
                              </m:sSub>
                            </m:e>
                          </m:d>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𝑈</m:t>
                                  </m:r>
                                </m:e>
                                <m:sub>
                                  <m:r>
                                    <a:rPr lang="en-GB" sz="2400" i="1">
                                      <a:latin typeface="Cambria Math" panose="02040503050406030204" pitchFamily="18" charset="0"/>
                                    </a:rPr>
                                    <m:t>𝑘</m:t>
                                  </m:r>
                                  <m:r>
                                    <a:rPr lang="en-GB" sz="2400">
                                      <a:latin typeface="Cambria Math" panose="02040503050406030204" pitchFamily="18" charset="0"/>
                                    </a:rPr>
                                    <m:t>−1</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𝑍</m:t>
                                  </m:r>
                                </m:e>
                                <m:sub>
                                  <m:r>
                                    <a:rPr lang="en-GB" sz="2400" i="1">
                                      <a:latin typeface="Cambria Math" panose="02040503050406030204" pitchFamily="18" charset="0"/>
                                    </a:rPr>
                                    <m:t>𝑘</m:t>
                                  </m:r>
                                  <m:r>
                                    <a:rPr lang="en-GB" sz="2400">
                                      <a:latin typeface="Cambria Math" panose="02040503050406030204" pitchFamily="18" charset="0"/>
                                    </a:rPr>
                                    <m:t>−1</m:t>
                                  </m:r>
                                </m:sub>
                              </m:sSub>
                            </m:e>
                          </m:d>
                          <m:r>
                            <a:rPr lang="en-GB" sz="2400" i="1">
                              <a:latin typeface="Cambria Math" panose="02040503050406030204" pitchFamily="18" charset="0"/>
                            </a:rPr>
                            <m:t>𝑑</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e>
                      </m:nary>
                    </m:oMath>
                  </m:oMathPara>
                </a14:m>
                <a:endParaRPr lang="en-GB" sz="2400" dirty="0"/>
              </a:p>
            </p:txBody>
          </p:sp>
        </mc:Choice>
        <mc:Fallback xmlns="">
          <p:sp>
            <p:nvSpPr>
              <p:cNvPr id="2" name="Rectangle 1"/>
              <p:cNvSpPr>
                <a:spLocks noRot="1" noChangeAspect="1" noMove="1" noResize="1" noEditPoints="1" noAdjustHandles="1" noChangeArrowheads="1" noChangeShapeType="1" noTextEdit="1"/>
              </p:cNvSpPr>
              <p:nvPr/>
            </p:nvSpPr>
            <p:spPr>
              <a:xfrm>
                <a:off x="272562" y="2900202"/>
                <a:ext cx="7904283" cy="110953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618197" y="2015741"/>
                <a:ext cx="1319015" cy="4698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a:latin typeface="Cambria Math" panose="02040503050406030204" pitchFamily="18" charset="0"/>
                            </a:rPr>
                          </m:ctrlPr>
                        </m:accPr>
                        <m:e>
                          <m:r>
                            <a:rPr lang="en-GB" sz="2400" i="1">
                              <a:latin typeface="Cambria Math" panose="02040503050406030204" pitchFamily="18" charset="0"/>
                            </a:rPr>
                            <m:t>𝑏𝑒𝑙</m:t>
                          </m:r>
                          <m:r>
                            <a:rPr lang="en-GB" sz="2400" i="0">
                              <a:latin typeface="Cambria Math" panose="02040503050406030204" pitchFamily="18" charset="0"/>
                            </a:rPr>
                            <m:t> </m:t>
                          </m:r>
                        </m:e>
                      </m:acc>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dirty="0"/>
              </a:p>
            </p:txBody>
          </p:sp>
        </mc:Choice>
        <mc:Fallback xmlns="">
          <p:sp>
            <p:nvSpPr>
              <p:cNvPr id="12" name="Rectangle 11"/>
              <p:cNvSpPr>
                <a:spLocks noRot="1" noChangeAspect="1" noMove="1" noResize="1" noEditPoints="1" noAdjustHandles="1" noChangeArrowheads="1" noChangeShapeType="1" noTextEdit="1"/>
              </p:cNvSpPr>
              <p:nvPr/>
            </p:nvSpPr>
            <p:spPr>
              <a:xfrm>
                <a:off x="5618197" y="2015741"/>
                <a:ext cx="1319015" cy="469809"/>
              </a:xfrm>
              <a:prstGeom prst="rect">
                <a:avLst/>
              </a:prstGeom>
              <a:blipFill>
                <a:blip r:embed="rId5"/>
                <a:stretch>
                  <a:fillRect b="-25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642103" y="4033077"/>
                <a:ext cx="58554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sub>
                      </m:sSub>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1642103" y="4033077"/>
                <a:ext cx="585545" cy="461665"/>
              </a:xfrm>
              <a:prstGeom prst="rect">
                <a:avLst/>
              </a:prstGeom>
              <a:blipFill>
                <a:blip r:embed="rId6"/>
                <a:stretch>
                  <a:fillRect b="-2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056251" y="4017436"/>
                <a:ext cx="9303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i="0">
                              <a:latin typeface="Cambria Math" panose="02040503050406030204" pitchFamily="18" charset="0"/>
                            </a:rPr>
                            <m:t>−1</m:t>
                          </m:r>
                        </m:sub>
                      </m:sSub>
                      <m:r>
                        <a:rPr lang="en-US" sz="2400" b="0" i="1" smtClean="0">
                          <a:latin typeface="Cambria Math" panose="02040503050406030204" pitchFamily="18" charset="0"/>
                        </a:rPr>
                        <m:t> </m:t>
                      </m:r>
                    </m:oMath>
                  </m:oMathPara>
                </a14:m>
                <a:endParaRPr lang="en-GB" sz="2400" dirty="0"/>
              </a:p>
            </p:txBody>
          </p:sp>
        </mc:Choice>
        <mc:Fallback xmlns="">
          <p:sp>
            <p:nvSpPr>
              <p:cNvPr id="8" name="Rectangle 7"/>
              <p:cNvSpPr>
                <a:spLocks noRot="1" noChangeAspect="1" noMove="1" noResize="1" noEditPoints="1" noAdjustHandles="1" noChangeArrowheads="1" noChangeShapeType="1" noTextEdit="1"/>
              </p:cNvSpPr>
              <p:nvPr/>
            </p:nvSpPr>
            <p:spPr>
              <a:xfrm>
                <a:off x="5056251" y="4017436"/>
                <a:ext cx="930383" cy="461665"/>
              </a:xfrm>
              <a:prstGeom prst="rect">
                <a:avLst/>
              </a:prstGeom>
              <a:blipFill>
                <a:blip r:embed="rId7"/>
                <a:stretch>
                  <a:fillRect b="-26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6052310" y="4006591"/>
                <a:ext cx="569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oMath>
                  </m:oMathPara>
                </a14:m>
                <a:endParaRPr lang="en-GB" dirty="0"/>
              </a:p>
            </p:txBody>
          </p:sp>
        </mc:Choice>
        <mc:Fallback xmlns="">
          <p:sp>
            <p:nvSpPr>
              <p:cNvPr id="14" name="Rectangle 13"/>
              <p:cNvSpPr>
                <a:spLocks noRot="1" noChangeAspect="1" noMove="1" noResize="1" noEditPoints="1" noAdjustHandles="1" noChangeArrowheads="1" noChangeShapeType="1" noTextEdit="1"/>
              </p:cNvSpPr>
              <p:nvPr/>
            </p:nvSpPr>
            <p:spPr>
              <a:xfrm>
                <a:off x="6052310" y="4006591"/>
                <a:ext cx="569708" cy="461665"/>
              </a:xfrm>
              <a:prstGeom prst="rect">
                <a:avLst/>
              </a:prstGeom>
              <a:blipFill>
                <a:blip r:embed="rId8"/>
                <a:stretch>
                  <a:fillRect b="-26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5752163" y="4424389"/>
                <a:ext cx="1319015" cy="4698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a:latin typeface="Cambria Math" panose="02040503050406030204" pitchFamily="18" charset="0"/>
                            </a:rPr>
                          </m:ctrlPr>
                        </m:accPr>
                        <m:e>
                          <m:r>
                            <a:rPr lang="en-GB" sz="2400" i="1">
                              <a:latin typeface="Cambria Math" panose="02040503050406030204" pitchFamily="18" charset="0"/>
                            </a:rPr>
                            <m:t>𝑏𝑒𝑙</m:t>
                          </m:r>
                          <m:r>
                            <a:rPr lang="en-GB" sz="2400" i="0">
                              <a:latin typeface="Cambria Math" panose="02040503050406030204" pitchFamily="18" charset="0"/>
                            </a:rPr>
                            <m:t> </m:t>
                          </m:r>
                        </m:e>
                      </m:acc>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dirty="0"/>
              </a:p>
            </p:txBody>
          </p:sp>
        </mc:Choice>
        <mc:Fallback xmlns="">
          <p:sp>
            <p:nvSpPr>
              <p:cNvPr id="16" name="Rectangle 15"/>
              <p:cNvSpPr>
                <a:spLocks noRot="1" noChangeAspect="1" noMove="1" noResize="1" noEditPoints="1" noAdjustHandles="1" noChangeArrowheads="1" noChangeShapeType="1" noTextEdit="1"/>
              </p:cNvSpPr>
              <p:nvPr/>
            </p:nvSpPr>
            <p:spPr>
              <a:xfrm>
                <a:off x="5752163" y="4424389"/>
                <a:ext cx="1319015" cy="469809"/>
              </a:xfrm>
              <a:prstGeom prst="rect">
                <a:avLst/>
              </a:prstGeom>
              <a:blipFill>
                <a:blip r:embed="rId9"/>
                <a:stretch>
                  <a:fillRect b="-25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074155" y="4778084"/>
                <a:ext cx="8630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i="0">
                              <a:latin typeface="Cambria Math" panose="02040503050406030204" pitchFamily="18" charset="0"/>
                            </a:rPr>
                            <m:t>−1</m:t>
                          </m:r>
                        </m:sub>
                      </m:sSub>
                    </m:oMath>
                  </m:oMathPara>
                </a14:m>
                <a:endParaRPr lang="en-GB" dirty="0"/>
              </a:p>
            </p:txBody>
          </p:sp>
        </mc:Choice>
        <mc:Fallback xmlns="">
          <p:sp>
            <p:nvSpPr>
              <p:cNvPr id="17" name="Rectangle 16"/>
              <p:cNvSpPr>
                <a:spLocks noRot="1" noChangeAspect="1" noMove="1" noResize="1" noEditPoints="1" noAdjustHandles="1" noChangeArrowheads="1" noChangeShapeType="1" noTextEdit="1"/>
              </p:cNvSpPr>
              <p:nvPr/>
            </p:nvSpPr>
            <p:spPr>
              <a:xfrm>
                <a:off x="6074155" y="4778084"/>
                <a:ext cx="863057" cy="461665"/>
              </a:xfrm>
              <a:prstGeom prst="rect">
                <a:avLst/>
              </a:prstGeom>
              <a:blipFill>
                <a:blip r:embed="rId10"/>
                <a:stretch>
                  <a:fillRect b="-1316"/>
                </a:stretch>
              </a:blipFill>
            </p:spPr>
            <p:txBody>
              <a:bodyPr/>
              <a:lstStyle/>
              <a:p>
                <a:r>
                  <a:rPr lang="en-GB">
                    <a:noFill/>
                  </a:rPr>
                  <a:t> </a:t>
                </a:r>
              </a:p>
            </p:txBody>
          </p:sp>
        </mc:Fallback>
      </mc:AlternateContent>
    </p:spTree>
    <p:extLst>
      <p:ext uri="{BB962C8B-B14F-4D97-AF65-F5344CB8AC3E}">
        <p14:creationId xmlns:p14="http://schemas.microsoft.com/office/powerpoint/2010/main" val="786737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16</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13" name="Rectangle 12"/>
          <p:cNvSpPr/>
          <p:nvPr/>
        </p:nvSpPr>
        <p:spPr>
          <a:xfrm>
            <a:off x="340238" y="1285221"/>
            <a:ext cx="8377335" cy="461665"/>
          </a:xfrm>
          <a:prstGeom prst="rect">
            <a:avLst/>
          </a:prstGeom>
        </p:spPr>
        <p:txBody>
          <a:bodyPr wrap="square">
            <a:spAutoFit/>
          </a:bodyPr>
          <a:lstStyle/>
          <a:p>
            <a:r>
              <a:rPr lang="en-US" sz="2400" dirty="0"/>
              <a:t>Therefore, we can express                 as:</a:t>
            </a:r>
            <a:endParaRPr lang="en-GB" sz="2400" dirty="0"/>
          </a:p>
        </p:txBody>
      </p:sp>
      <mc:AlternateContent xmlns:mc="http://schemas.openxmlformats.org/markup-compatibility/2006" xmlns:a14="http://schemas.microsoft.com/office/drawing/2010/main">
        <mc:Choice Requires="a14">
          <p:sp>
            <p:nvSpPr>
              <p:cNvPr id="18" name="Rectangle 17"/>
              <p:cNvSpPr/>
              <p:nvPr/>
            </p:nvSpPr>
            <p:spPr>
              <a:xfrm>
                <a:off x="3597990" y="1285221"/>
                <a:ext cx="12516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dirty="0"/>
              </a:p>
            </p:txBody>
          </p:sp>
        </mc:Choice>
        <mc:Fallback xmlns="">
          <p:sp>
            <p:nvSpPr>
              <p:cNvPr id="18" name="Rectangle 17"/>
              <p:cNvSpPr>
                <a:spLocks noRot="1" noChangeAspect="1" noMove="1" noResize="1" noEditPoints="1" noAdjustHandles="1" noChangeArrowheads="1" noChangeShapeType="1" noTextEdit="1"/>
              </p:cNvSpPr>
              <p:nvPr/>
            </p:nvSpPr>
            <p:spPr>
              <a:xfrm>
                <a:off x="3597990" y="1285221"/>
                <a:ext cx="1251689" cy="461665"/>
              </a:xfrm>
              <a:prstGeom prst="rect">
                <a:avLst/>
              </a:prstGeom>
              <a:blipFill>
                <a:blip r:embed="rId4"/>
                <a:stretch>
                  <a:fillRect b="-1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71500" y="2054530"/>
                <a:ext cx="7939454" cy="11095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 </m:t>
                      </m:r>
                      <m:r>
                        <a:rPr lang="en-GB" sz="2400" i="1">
                          <a:latin typeface="Cambria Math" panose="02040503050406030204" pitchFamily="18" charset="0"/>
                        </a:rPr>
                        <m:t>𝜂</m:t>
                      </m:r>
                      <m:r>
                        <a:rPr lang="en-GB" sz="2400" i="0">
                          <a:latin typeface="Cambria Math" panose="02040503050406030204" pitchFamily="18" charset="0"/>
                        </a:rPr>
                        <m:t>∙</m:t>
                      </m:r>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nary>
                        <m:naryPr>
                          <m:limLoc m:val="undOvr"/>
                          <m:supHide m:val="on"/>
                          <m:ctrlPr>
                            <a:rPr lang="en-GB" sz="2400" i="1">
                              <a:latin typeface="Cambria Math" panose="02040503050406030204" pitchFamily="18" charset="0"/>
                            </a:rPr>
                          </m:ctrlPr>
                        </m:naryPr>
                        <m: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sub>
                        <m:sup/>
                        <m:e>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sub>
                              </m:sSub>
                            </m:e>
                          </m:d>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e>
                          </m:d>
                          <m:r>
                            <a:rPr lang="en-GB" sz="2400" i="1">
                              <a:latin typeface="Cambria Math" panose="02040503050406030204" pitchFamily="18" charset="0"/>
                            </a:rPr>
                            <m:t>𝑑</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e>
                      </m:nary>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571500" y="2054530"/>
                <a:ext cx="7939454" cy="1109535"/>
              </a:xfrm>
              <a:prstGeom prst="rect">
                <a:avLst/>
              </a:prstGeom>
              <a:blipFill>
                <a:blip r:embed="rId5"/>
                <a:stretch>
                  <a:fillRect/>
                </a:stretch>
              </a:blipFill>
            </p:spPr>
            <p:txBody>
              <a:bodyPr/>
              <a:lstStyle/>
              <a:p>
                <a:r>
                  <a:rPr lang="en-GB">
                    <a:noFill/>
                  </a:rPr>
                  <a:t> </a:t>
                </a:r>
              </a:p>
            </p:txBody>
          </p:sp>
        </mc:Fallback>
      </mc:AlternateContent>
      <p:sp>
        <p:nvSpPr>
          <p:cNvPr id="7" name="Rectangle 6"/>
          <p:cNvSpPr/>
          <p:nvPr/>
        </p:nvSpPr>
        <p:spPr>
          <a:xfrm>
            <a:off x="452804" y="3471640"/>
            <a:ext cx="8365881" cy="830997"/>
          </a:xfrm>
          <a:prstGeom prst="rect">
            <a:avLst/>
          </a:prstGeom>
        </p:spPr>
        <p:txBody>
          <a:bodyPr wrap="square">
            <a:spAutoFit/>
          </a:bodyPr>
          <a:lstStyle/>
          <a:p>
            <a:r>
              <a:rPr lang="en-US" sz="2400" dirty="0"/>
              <a:t>where                   is the observation model and                     is the previous believe, i.e., believe at </a:t>
            </a:r>
            <a:r>
              <a:rPr lang="en-US" sz="2400" i="1" dirty="0"/>
              <a:t>k-1</a:t>
            </a:r>
            <a:r>
              <a:rPr lang="en-US" sz="2400" dirty="0"/>
              <a:t>.</a:t>
            </a:r>
            <a:endParaRPr lang="en-GB" sz="2400" dirty="0"/>
          </a:p>
        </p:txBody>
      </p:sp>
      <mc:AlternateContent xmlns:mc="http://schemas.openxmlformats.org/markup-compatibility/2006" xmlns:a14="http://schemas.microsoft.com/office/drawing/2010/main">
        <mc:Choice Requires="a14">
          <p:sp>
            <p:nvSpPr>
              <p:cNvPr id="9" name="Rectangle 8"/>
              <p:cNvSpPr/>
              <p:nvPr/>
            </p:nvSpPr>
            <p:spPr>
              <a:xfrm>
                <a:off x="1331417" y="3460575"/>
                <a:ext cx="139506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dirty="0"/>
              </a:p>
            </p:txBody>
          </p:sp>
        </mc:Choice>
        <mc:Fallback xmlns="">
          <p:sp>
            <p:nvSpPr>
              <p:cNvPr id="9" name="Rectangle 8"/>
              <p:cNvSpPr>
                <a:spLocks noRot="1" noChangeAspect="1" noMove="1" noResize="1" noEditPoints="1" noAdjustHandles="1" noChangeArrowheads="1" noChangeShapeType="1" noTextEdit="1"/>
              </p:cNvSpPr>
              <p:nvPr/>
            </p:nvSpPr>
            <p:spPr>
              <a:xfrm>
                <a:off x="1331417" y="3460575"/>
                <a:ext cx="1395062" cy="461665"/>
              </a:xfrm>
              <a:prstGeom prst="rect">
                <a:avLst/>
              </a:prstGeom>
              <a:blipFill>
                <a:blip r:embed="rId6"/>
                <a:stretch>
                  <a:fillRect b="-10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196304" y="3475514"/>
                <a:ext cx="15450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e>
                      </m:d>
                    </m:oMath>
                  </m:oMathPara>
                </a14:m>
                <a:endParaRPr lang="en-GB" dirty="0"/>
              </a:p>
            </p:txBody>
          </p:sp>
        </mc:Choice>
        <mc:Fallback xmlns="">
          <p:sp>
            <p:nvSpPr>
              <p:cNvPr id="11" name="Rectangle 10"/>
              <p:cNvSpPr>
                <a:spLocks noRot="1" noChangeAspect="1" noMove="1" noResize="1" noEditPoints="1" noAdjustHandles="1" noChangeArrowheads="1" noChangeShapeType="1" noTextEdit="1"/>
              </p:cNvSpPr>
              <p:nvPr/>
            </p:nvSpPr>
            <p:spPr>
              <a:xfrm>
                <a:off x="6196304" y="3475514"/>
                <a:ext cx="1545038" cy="461665"/>
              </a:xfrm>
              <a:prstGeom prst="rect">
                <a:avLst/>
              </a:prstGeom>
              <a:blipFill>
                <a:blip r:embed="rId7"/>
                <a:stretch>
                  <a:fillRect b="-2632"/>
                </a:stretch>
              </a:blipFill>
            </p:spPr>
            <p:txBody>
              <a:bodyPr/>
              <a:lstStyle/>
              <a:p>
                <a:r>
                  <a:rPr lang="en-GB">
                    <a:noFill/>
                  </a:rPr>
                  <a:t> </a:t>
                </a:r>
              </a:p>
            </p:txBody>
          </p:sp>
        </mc:Fallback>
      </mc:AlternateContent>
      <p:sp>
        <p:nvSpPr>
          <p:cNvPr id="19" name="Rectangle 18"/>
          <p:cNvSpPr/>
          <p:nvPr/>
        </p:nvSpPr>
        <p:spPr>
          <a:xfrm>
            <a:off x="452803" y="4435609"/>
            <a:ext cx="8365881" cy="1200329"/>
          </a:xfrm>
          <a:prstGeom prst="rect">
            <a:avLst/>
          </a:prstGeom>
        </p:spPr>
        <p:txBody>
          <a:bodyPr wrap="square">
            <a:spAutoFit/>
          </a:bodyPr>
          <a:lstStyle/>
          <a:p>
            <a:r>
              <a:rPr lang="en-US" sz="2400" dirty="0"/>
              <a:t>We have a recursive update scheme which allows us to estimate the state of the system based on the previous state           , the current motion command       and the current observation      .</a:t>
            </a:r>
            <a:endParaRPr lang="en-GB" sz="2400" dirty="0"/>
          </a:p>
        </p:txBody>
      </p:sp>
      <mc:AlternateContent xmlns:mc="http://schemas.openxmlformats.org/markup-compatibility/2006" xmlns:a14="http://schemas.microsoft.com/office/drawing/2010/main">
        <mc:Choice Requires="a14">
          <p:sp>
            <p:nvSpPr>
              <p:cNvPr id="20" name="Rectangle 19"/>
              <p:cNvSpPr/>
              <p:nvPr/>
            </p:nvSpPr>
            <p:spPr>
              <a:xfrm>
                <a:off x="6807723" y="4779902"/>
                <a:ext cx="8630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i="0">
                              <a:latin typeface="Cambria Math" panose="02040503050406030204" pitchFamily="18" charset="0"/>
                            </a:rPr>
                            <m:t>−1</m:t>
                          </m:r>
                        </m:sub>
                      </m:sSub>
                    </m:oMath>
                  </m:oMathPara>
                </a14:m>
                <a:endParaRPr lang="en-GB" dirty="0"/>
              </a:p>
            </p:txBody>
          </p:sp>
        </mc:Choice>
        <mc:Fallback xmlns="">
          <p:sp>
            <p:nvSpPr>
              <p:cNvPr id="20" name="Rectangle 19"/>
              <p:cNvSpPr>
                <a:spLocks noRot="1" noChangeAspect="1" noMove="1" noResize="1" noEditPoints="1" noAdjustHandles="1" noChangeArrowheads="1" noChangeShapeType="1" noTextEdit="1"/>
              </p:cNvSpPr>
              <p:nvPr/>
            </p:nvSpPr>
            <p:spPr>
              <a:xfrm>
                <a:off x="6807723" y="4779902"/>
                <a:ext cx="863057" cy="461665"/>
              </a:xfrm>
              <a:prstGeom prst="rect">
                <a:avLst/>
              </a:prstGeom>
              <a:blipFill>
                <a:blip r:embed="rId8"/>
                <a:stretch>
                  <a:fillRect b="-26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674592" y="5147358"/>
                <a:ext cx="58554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sub>
                      </m:sSub>
                    </m:oMath>
                  </m:oMathPara>
                </a14:m>
                <a:endParaRPr lang="en-GB" dirty="0"/>
              </a:p>
            </p:txBody>
          </p:sp>
        </mc:Choice>
        <mc:Fallback xmlns="">
          <p:sp>
            <p:nvSpPr>
              <p:cNvPr id="21" name="Rectangle 20"/>
              <p:cNvSpPr>
                <a:spLocks noRot="1" noChangeAspect="1" noMove="1" noResize="1" noEditPoints="1" noAdjustHandles="1" noChangeArrowheads="1" noChangeShapeType="1" noTextEdit="1"/>
              </p:cNvSpPr>
              <p:nvPr/>
            </p:nvSpPr>
            <p:spPr>
              <a:xfrm>
                <a:off x="3674592" y="5147358"/>
                <a:ext cx="585545" cy="461665"/>
              </a:xfrm>
              <a:prstGeom prst="rect">
                <a:avLst/>
              </a:prstGeom>
              <a:blipFill>
                <a:blip r:embed="rId9"/>
                <a:stretch>
                  <a:fillRect b="-263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7613142" y="5148695"/>
                <a:ext cx="5507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oMath>
                  </m:oMathPara>
                </a14:m>
                <a:endParaRPr lang="en-GB" dirty="0"/>
              </a:p>
            </p:txBody>
          </p:sp>
        </mc:Choice>
        <mc:Fallback xmlns="">
          <p:sp>
            <p:nvSpPr>
              <p:cNvPr id="22" name="Rectangle 21"/>
              <p:cNvSpPr>
                <a:spLocks noRot="1" noChangeAspect="1" noMove="1" noResize="1" noEditPoints="1" noAdjustHandles="1" noChangeArrowheads="1" noChangeShapeType="1" noTextEdit="1"/>
              </p:cNvSpPr>
              <p:nvPr/>
            </p:nvSpPr>
            <p:spPr>
              <a:xfrm>
                <a:off x="7613142" y="5148695"/>
                <a:ext cx="550792" cy="461665"/>
              </a:xfrm>
              <a:prstGeom prst="rect">
                <a:avLst/>
              </a:prstGeom>
              <a:blipFill>
                <a:blip r:embed="rId10"/>
                <a:stretch>
                  <a:fillRect b="-2667"/>
                </a:stretch>
              </a:blipFill>
            </p:spPr>
            <p:txBody>
              <a:bodyPr/>
              <a:lstStyle/>
              <a:p>
                <a:r>
                  <a:rPr lang="en-GB">
                    <a:noFill/>
                  </a:rPr>
                  <a:t> </a:t>
                </a:r>
              </a:p>
            </p:txBody>
          </p:sp>
        </mc:Fallback>
      </mc:AlternateContent>
    </p:spTree>
    <p:extLst>
      <p:ext uri="{BB962C8B-B14F-4D97-AF65-F5344CB8AC3E}">
        <p14:creationId xmlns:p14="http://schemas.microsoft.com/office/powerpoint/2010/main" val="1758724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17</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13" name="Rectangle 12"/>
          <p:cNvSpPr/>
          <p:nvPr/>
        </p:nvSpPr>
        <p:spPr>
          <a:xfrm>
            <a:off x="3134458" y="4729475"/>
            <a:ext cx="3231173" cy="461665"/>
          </a:xfrm>
          <a:prstGeom prst="rect">
            <a:avLst/>
          </a:prstGeom>
        </p:spPr>
        <p:txBody>
          <a:bodyPr wrap="square">
            <a:spAutoFit/>
          </a:bodyPr>
          <a:lstStyle/>
          <a:p>
            <a:r>
              <a:rPr lang="en-US" sz="2400" b="1" dirty="0"/>
              <a:t>Recursive Bayes filter</a:t>
            </a:r>
            <a:endParaRPr lang="en-GB" sz="2400" b="1" dirty="0"/>
          </a:p>
        </p:txBody>
      </p:sp>
      <p:sp>
        <p:nvSpPr>
          <p:cNvPr id="19" name="Rectangle 18"/>
          <p:cNvSpPr/>
          <p:nvPr/>
        </p:nvSpPr>
        <p:spPr>
          <a:xfrm>
            <a:off x="340238" y="5619815"/>
            <a:ext cx="8541273" cy="830997"/>
          </a:xfrm>
          <a:prstGeom prst="rect">
            <a:avLst/>
          </a:prstGeom>
        </p:spPr>
        <p:txBody>
          <a:bodyPr wrap="square">
            <a:spAutoFit/>
          </a:bodyPr>
          <a:lstStyle/>
          <a:p>
            <a:r>
              <a:rPr lang="en-US" sz="2400" dirty="0"/>
              <a:t>In conclusion, the Bayes filter consists of two main steps: </a:t>
            </a:r>
            <a:r>
              <a:rPr lang="en-US" sz="2400" b="1" dirty="0"/>
              <a:t>Prediction</a:t>
            </a:r>
            <a:r>
              <a:rPr lang="en-US" sz="2400" dirty="0"/>
              <a:t> and </a:t>
            </a:r>
            <a:r>
              <a:rPr lang="en-US" sz="2400" b="1" dirty="0"/>
              <a:t>Correction</a:t>
            </a:r>
            <a:r>
              <a:rPr lang="en-US" sz="2400" dirty="0"/>
              <a:t>. </a:t>
            </a:r>
            <a:endParaRPr lang="en-GB" sz="2400" dirty="0"/>
          </a:p>
        </p:txBody>
      </p:sp>
      <mc:AlternateContent xmlns:mc="http://schemas.openxmlformats.org/markup-compatibility/2006" xmlns:a14="http://schemas.microsoft.com/office/drawing/2010/main">
        <mc:Choice Requires="a14">
          <p:sp>
            <p:nvSpPr>
              <p:cNvPr id="2" name="Rectangle 1"/>
              <p:cNvSpPr/>
              <p:nvPr/>
            </p:nvSpPr>
            <p:spPr>
              <a:xfrm>
                <a:off x="6606993" y="1176023"/>
                <a:ext cx="8630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i="0">
                              <a:latin typeface="Cambria Math" panose="02040503050406030204" pitchFamily="18" charset="0"/>
                            </a:rPr>
                            <m:t>−1</m:t>
                          </m:r>
                        </m:sub>
                      </m:sSub>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6606993" y="1176023"/>
                <a:ext cx="863057" cy="461665"/>
              </a:xfrm>
              <a:prstGeom prst="rect">
                <a:avLst/>
              </a:prstGeom>
              <a:blipFill>
                <a:blip r:embed="rId4"/>
                <a:stretch>
                  <a:fillRect b="-1316"/>
                </a:stretch>
              </a:blipFill>
            </p:spPr>
            <p:txBody>
              <a:bodyPr/>
              <a:lstStyle/>
              <a:p>
                <a:r>
                  <a:rPr lang="en-GB">
                    <a:noFill/>
                  </a:rPr>
                  <a:t> </a:t>
                </a:r>
              </a:p>
            </p:txBody>
          </p:sp>
        </mc:Fallback>
      </mc:AlternateContent>
      <p:sp>
        <p:nvSpPr>
          <p:cNvPr id="3" name="Down Arrow 2"/>
          <p:cNvSpPr/>
          <p:nvPr/>
        </p:nvSpPr>
        <p:spPr>
          <a:xfrm>
            <a:off x="4208854" y="3319095"/>
            <a:ext cx="448407" cy="129247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426426" y="1212330"/>
            <a:ext cx="8541273" cy="1938992"/>
          </a:xfrm>
          <a:prstGeom prst="rect">
            <a:avLst/>
          </a:prstGeom>
        </p:spPr>
        <p:txBody>
          <a:bodyPr wrap="square">
            <a:spAutoFit/>
          </a:bodyPr>
          <a:lstStyle/>
          <a:p>
            <a:r>
              <a:rPr lang="en-US" sz="2400" dirty="0"/>
              <a:t>Therefore, if we have a probability distribution for           (the previous state of the system), and if we execute a motion command and we get a new measurement from the </a:t>
            </a:r>
            <a:r>
              <a:rPr lang="en-US" sz="2400" dirty="0" err="1"/>
              <a:t>exteroceptive</a:t>
            </a:r>
            <a:r>
              <a:rPr lang="en-US" sz="2400" dirty="0"/>
              <a:t> sensor (observation), then we can compute the state of the system at the current time instant </a:t>
            </a:r>
            <a:r>
              <a:rPr lang="en-US" sz="2400" i="1" dirty="0"/>
              <a:t>k</a:t>
            </a:r>
            <a:r>
              <a:rPr lang="en-US" sz="2400" dirty="0"/>
              <a:t>.</a:t>
            </a:r>
            <a:endParaRPr lang="en-GB" sz="2400" dirty="0"/>
          </a:p>
        </p:txBody>
      </p:sp>
      <p:sp>
        <p:nvSpPr>
          <p:cNvPr id="4" name="Rectangle 3"/>
          <p:cNvSpPr/>
          <p:nvPr/>
        </p:nvSpPr>
        <p:spPr>
          <a:xfrm>
            <a:off x="3068515" y="4729475"/>
            <a:ext cx="3011366" cy="50634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4025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18</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19" name="Rectangle 18"/>
          <p:cNvSpPr/>
          <p:nvPr/>
        </p:nvSpPr>
        <p:spPr>
          <a:xfrm>
            <a:off x="435446" y="2012722"/>
            <a:ext cx="2171474" cy="461665"/>
          </a:xfrm>
          <a:prstGeom prst="rect">
            <a:avLst/>
          </a:prstGeom>
        </p:spPr>
        <p:txBody>
          <a:bodyPr wrap="square">
            <a:spAutoFit/>
          </a:bodyPr>
          <a:lstStyle/>
          <a:p>
            <a:r>
              <a:rPr lang="en-US" sz="2400" b="1" dirty="0"/>
              <a:t>Prediction step: </a:t>
            </a:r>
            <a:endParaRPr lang="en-GB" sz="2400" b="1" dirty="0"/>
          </a:p>
        </p:txBody>
      </p:sp>
      <p:sp>
        <p:nvSpPr>
          <p:cNvPr id="16" name="Rectangle 15"/>
          <p:cNvSpPr/>
          <p:nvPr/>
        </p:nvSpPr>
        <p:spPr>
          <a:xfrm>
            <a:off x="435446" y="1285221"/>
            <a:ext cx="8541273" cy="461665"/>
          </a:xfrm>
          <a:prstGeom prst="rect">
            <a:avLst/>
          </a:prstGeom>
        </p:spPr>
        <p:txBody>
          <a:bodyPr wrap="square">
            <a:spAutoFit/>
          </a:bodyPr>
          <a:lstStyle/>
          <a:p>
            <a:r>
              <a:rPr lang="en-US" sz="2400" dirty="0"/>
              <a:t>Recursive Bayes filter as a Prediction/Correction algorithm:</a:t>
            </a:r>
            <a:endParaRPr lang="en-GB" sz="2400" dirty="0"/>
          </a:p>
        </p:txBody>
      </p:sp>
      <mc:AlternateContent xmlns:mc="http://schemas.openxmlformats.org/markup-compatibility/2006" xmlns:a14="http://schemas.microsoft.com/office/drawing/2010/main">
        <mc:Choice Requires="a14">
          <p:sp>
            <p:nvSpPr>
              <p:cNvPr id="5" name="Rectangle 4"/>
              <p:cNvSpPr/>
              <p:nvPr/>
            </p:nvSpPr>
            <p:spPr>
              <a:xfrm>
                <a:off x="1178231" y="2740223"/>
                <a:ext cx="6200672" cy="11095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a:latin typeface="Cambria Math" panose="02040503050406030204" pitchFamily="18" charset="0"/>
                            </a:rPr>
                          </m:ctrlPr>
                        </m:accPr>
                        <m:e>
                          <m:r>
                            <a:rPr lang="en-GB" sz="2400" i="1">
                              <a:latin typeface="Cambria Math" panose="02040503050406030204" pitchFamily="18" charset="0"/>
                            </a:rPr>
                            <m:t>𝑏𝑒𝑙</m:t>
                          </m:r>
                        </m:e>
                      </m:acc>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m:t>
                      </m:r>
                      <m:nary>
                        <m:naryPr>
                          <m:limLoc m:val="undOvr"/>
                          <m:supHide m:val="on"/>
                          <m:ctrlPr>
                            <a:rPr lang="en-GB" sz="2400" i="1">
                              <a:latin typeface="Cambria Math" panose="02040503050406030204" pitchFamily="18" charset="0"/>
                            </a:rPr>
                          </m:ctrlPr>
                        </m:naryPr>
                        <m:sub>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sub>
                        <m:sup/>
                        <m:e>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sub>
                              </m:sSub>
                            </m:e>
                          </m:d>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e>
                          </m:d>
                          <m:r>
                            <a:rPr lang="en-GB" sz="2400" i="1">
                              <a:latin typeface="Cambria Math" panose="02040503050406030204" pitchFamily="18" charset="0"/>
                            </a:rPr>
                            <m:t>𝑑</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a:latin typeface="Cambria Math" panose="02040503050406030204" pitchFamily="18" charset="0"/>
                                </a:rPr>
                                <m:t>−1</m:t>
                              </m:r>
                            </m:sub>
                          </m:sSub>
                        </m:e>
                      </m:nary>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1178231" y="2740223"/>
                <a:ext cx="6200672" cy="1109535"/>
              </a:xfrm>
              <a:prstGeom prst="rect">
                <a:avLst/>
              </a:prstGeom>
              <a:blipFill>
                <a:blip r:embed="rId4"/>
                <a:stretch>
                  <a:fillRect/>
                </a:stretch>
              </a:blipFill>
            </p:spPr>
            <p:txBody>
              <a:bodyPr/>
              <a:lstStyle/>
              <a:p>
                <a:r>
                  <a:rPr lang="en-GB">
                    <a:noFill/>
                  </a:rPr>
                  <a:t> </a:t>
                </a:r>
              </a:p>
            </p:txBody>
          </p:sp>
        </mc:Fallback>
      </mc:AlternateContent>
      <p:sp>
        <p:nvSpPr>
          <p:cNvPr id="11" name="Rectangle 10"/>
          <p:cNvSpPr/>
          <p:nvPr/>
        </p:nvSpPr>
        <p:spPr>
          <a:xfrm>
            <a:off x="435446" y="3832680"/>
            <a:ext cx="2470412" cy="461665"/>
          </a:xfrm>
          <a:prstGeom prst="rect">
            <a:avLst/>
          </a:prstGeom>
        </p:spPr>
        <p:txBody>
          <a:bodyPr wrap="square">
            <a:spAutoFit/>
          </a:bodyPr>
          <a:lstStyle/>
          <a:p>
            <a:r>
              <a:rPr lang="en-US" sz="2400" b="1" dirty="0"/>
              <a:t>Correction step: </a:t>
            </a:r>
            <a:endParaRPr lang="en-GB" sz="2400" b="1" dirty="0"/>
          </a:p>
        </p:txBody>
      </p:sp>
      <mc:AlternateContent xmlns:mc="http://schemas.openxmlformats.org/markup-compatibility/2006" xmlns:a14="http://schemas.microsoft.com/office/drawing/2010/main">
        <mc:Choice Requires="a14">
          <p:sp>
            <p:nvSpPr>
              <p:cNvPr id="7" name="Rectangle 6"/>
              <p:cNvSpPr/>
              <p:nvPr/>
            </p:nvSpPr>
            <p:spPr>
              <a:xfrm>
                <a:off x="1178231" y="4600072"/>
                <a:ext cx="4543808" cy="4698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 </m:t>
                      </m:r>
                      <m:r>
                        <a:rPr lang="en-GB" sz="2400" i="1">
                          <a:latin typeface="Cambria Math" panose="02040503050406030204" pitchFamily="18" charset="0"/>
                        </a:rPr>
                        <m:t>𝜂</m:t>
                      </m:r>
                      <m:r>
                        <a:rPr lang="en-GB" sz="2400" i="0">
                          <a:latin typeface="Cambria Math" panose="02040503050406030204" pitchFamily="18" charset="0"/>
                        </a:rPr>
                        <m:t>∙</m:t>
                      </m:r>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m:t>
                      </m:r>
                      <m:acc>
                        <m:accPr>
                          <m:chr m:val="̅"/>
                          <m:ctrlPr>
                            <a:rPr lang="en-GB" sz="2400" i="1">
                              <a:latin typeface="Cambria Math" panose="02040503050406030204" pitchFamily="18" charset="0"/>
                            </a:rPr>
                          </m:ctrlPr>
                        </m:accPr>
                        <m:e>
                          <m:r>
                            <a:rPr lang="en-GB" sz="2400" i="1">
                              <a:latin typeface="Cambria Math" panose="02040503050406030204" pitchFamily="18" charset="0"/>
                            </a:rPr>
                            <m:t>𝑏𝑒𝑙</m:t>
                          </m:r>
                          <m:r>
                            <a:rPr lang="en-GB" sz="2400" i="0">
                              <a:latin typeface="Cambria Math" panose="02040503050406030204" pitchFamily="18" charset="0"/>
                            </a:rPr>
                            <m:t> </m:t>
                          </m:r>
                        </m:e>
                      </m:acc>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sz="2400" dirty="0"/>
              </a:p>
            </p:txBody>
          </p:sp>
        </mc:Choice>
        <mc:Fallback xmlns="">
          <p:sp>
            <p:nvSpPr>
              <p:cNvPr id="7" name="Rectangle 6"/>
              <p:cNvSpPr>
                <a:spLocks noRot="1" noChangeAspect="1" noMove="1" noResize="1" noEditPoints="1" noAdjustHandles="1" noChangeArrowheads="1" noChangeShapeType="1" noTextEdit="1"/>
              </p:cNvSpPr>
              <p:nvPr/>
            </p:nvSpPr>
            <p:spPr>
              <a:xfrm>
                <a:off x="1178231" y="4600072"/>
                <a:ext cx="4543808" cy="469809"/>
              </a:xfrm>
              <a:prstGeom prst="rect">
                <a:avLst/>
              </a:prstGeom>
              <a:blipFill>
                <a:blip r:embed="rId5"/>
                <a:stretch>
                  <a:fillRect b="-10390"/>
                </a:stretch>
              </a:blipFill>
            </p:spPr>
            <p:txBody>
              <a:bodyPr/>
              <a:lstStyle/>
              <a:p>
                <a:r>
                  <a:rPr lang="en-GB">
                    <a:noFill/>
                  </a:rPr>
                  <a:t> </a:t>
                </a:r>
              </a:p>
            </p:txBody>
          </p:sp>
        </mc:Fallback>
      </mc:AlternateContent>
      <p:sp>
        <p:nvSpPr>
          <p:cNvPr id="14" name="Rectangle 13"/>
          <p:cNvSpPr/>
          <p:nvPr/>
        </p:nvSpPr>
        <p:spPr>
          <a:xfrm>
            <a:off x="435446" y="5517252"/>
            <a:ext cx="8541273" cy="830997"/>
          </a:xfrm>
          <a:prstGeom prst="rect">
            <a:avLst/>
          </a:prstGeom>
        </p:spPr>
        <p:txBody>
          <a:bodyPr wrap="square">
            <a:spAutoFit/>
          </a:bodyPr>
          <a:lstStyle/>
          <a:p>
            <a:r>
              <a:rPr lang="en-US" sz="2400" dirty="0"/>
              <a:t>Because I don’t know the exact state of the system at time instant </a:t>
            </a:r>
            <a:r>
              <a:rPr lang="en-US" sz="2400" i="1" dirty="0"/>
              <a:t>k-1</a:t>
            </a:r>
            <a:r>
              <a:rPr lang="en-US" sz="2400" dirty="0"/>
              <a:t>, I have to integrate over all possible states.</a:t>
            </a:r>
            <a:endParaRPr lang="en-GB" sz="2400" dirty="0"/>
          </a:p>
        </p:txBody>
      </p:sp>
      <mc:AlternateContent xmlns:mc="http://schemas.openxmlformats.org/markup-compatibility/2006" xmlns:a14="http://schemas.microsoft.com/office/drawing/2010/main">
        <mc:Choice Requires="a14">
          <p:sp>
            <p:nvSpPr>
              <p:cNvPr id="8" name="Rectangle 7"/>
              <p:cNvSpPr/>
              <p:nvPr/>
            </p:nvSpPr>
            <p:spPr>
              <a:xfrm>
                <a:off x="397230" y="6299661"/>
                <a:ext cx="4245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𝜂</m:t>
                      </m:r>
                    </m:oMath>
                  </m:oMathPara>
                </a14:m>
                <a:endParaRPr lang="en-GB" sz="2400" dirty="0"/>
              </a:p>
            </p:txBody>
          </p:sp>
        </mc:Choice>
        <mc:Fallback xmlns="">
          <p:sp>
            <p:nvSpPr>
              <p:cNvPr id="8" name="Rectangle 7"/>
              <p:cNvSpPr>
                <a:spLocks noRot="1" noChangeAspect="1" noMove="1" noResize="1" noEditPoints="1" noAdjustHandles="1" noChangeArrowheads="1" noChangeShapeType="1" noTextEdit="1"/>
              </p:cNvSpPr>
              <p:nvPr/>
            </p:nvSpPr>
            <p:spPr>
              <a:xfrm>
                <a:off x="397230" y="6299661"/>
                <a:ext cx="424540" cy="461665"/>
              </a:xfrm>
              <a:prstGeom prst="rect">
                <a:avLst/>
              </a:prstGeom>
              <a:blipFill>
                <a:blip r:embed="rId6"/>
                <a:stretch>
                  <a:fillRect b="-10526"/>
                </a:stretch>
              </a:blipFill>
            </p:spPr>
            <p:txBody>
              <a:bodyPr/>
              <a:lstStyle/>
              <a:p>
                <a:r>
                  <a:rPr lang="en-GB">
                    <a:noFill/>
                  </a:rPr>
                  <a:t> </a:t>
                </a:r>
              </a:p>
            </p:txBody>
          </p:sp>
        </mc:Fallback>
      </mc:AlternateContent>
      <p:sp>
        <p:nvSpPr>
          <p:cNvPr id="9" name="Rectangle 8"/>
          <p:cNvSpPr/>
          <p:nvPr/>
        </p:nvSpPr>
        <p:spPr>
          <a:xfrm>
            <a:off x="723705" y="6292788"/>
            <a:ext cx="7883964" cy="461665"/>
          </a:xfrm>
          <a:prstGeom prst="rect">
            <a:avLst/>
          </a:prstGeom>
        </p:spPr>
        <p:txBody>
          <a:bodyPr wrap="square">
            <a:spAutoFit/>
          </a:bodyPr>
          <a:lstStyle/>
          <a:p>
            <a:r>
              <a:rPr lang="en-GB" sz="2400" dirty="0">
                <a:latin typeface="Calibri" panose="020F0502020204030204" pitchFamily="34" charset="0"/>
                <a:ea typeface="Times New Roman" panose="02020603050405020304" pitchFamily="18" charset="0"/>
                <a:cs typeface="Arial" panose="020B0604020202020204" pitchFamily="34" charset="0"/>
              </a:rPr>
              <a:t>makes the integral of all possible states to sum up to one.</a:t>
            </a:r>
            <a:endParaRPr lang="en-GB" sz="2400" dirty="0"/>
          </a:p>
        </p:txBody>
      </p:sp>
    </p:spTree>
    <p:extLst>
      <p:ext uri="{BB962C8B-B14F-4D97-AF65-F5344CB8AC3E}">
        <p14:creationId xmlns:p14="http://schemas.microsoft.com/office/powerpoint/2010/main" val="249637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19</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16" name="Rectangle 15"/>
          <p:cNvSpPr/>
          <p:nvPr/>
        </p:nvSpPr>
        <p:spPr>
          <a:xfrm>
            <a:off x="435446" y="1285221"/>
            <a:ext cx="8541273" cy="830997"/>
          </a:xfrm>
          <a:prstGeom prst="rect">
            <a:avLst/>
          </a:prstGeom>
        </p:spPr>
        <p:txBody>
          <a:bodyPr wrap="square">
            <a:spAutoFit/>
          </a:bodyPr>
          <a:lstStyle/>
          <a:p>
            <a:r>
              <a:rPr lang="en-US" sz="2400" dirty="0"/>
              <a:t>It is not possible to solve analytically the integral of system states at </a:t>
            </a:r>
            <a:r>
              <a:rPr lang="en-US" sz="2400" i="1" dirty="0"/>
              <a:t>k-1</a:t>
            </a:r>
            <a:r>
              <a:rPr lang="en-US" sz="2400" dirty="0"/>
              <a:t>.</a:t>
            </a:r>
            <a:endParaRPr lang="en-GB" sz="2400" dirty="0"/>
          </a:p>
        </p:txBody>
      </p:sp>
      <p:sp>
        <p:nvSpPr>
          <p:cNvPr id="14" name="Rectangle 13"/>
          <p:cNvSpPr/>
          <p:nvPr/>
        </p:nvSpPr>
        <p:spPr>
          <a:xfrm>
            <a:off x="435446" y="2428221"/>
            <a:ext cx="8541273" cy="1200329"/>
          </a:xfrm>
          <a:prstGeom prst="rect">
            <a:avLst/>
          </a:prstGeom>
        </p:spPr>
        <p:txBody>
          <a:bodyPr wrap="square">
            <a:spAutoFit/>
          </a:bodyPr>
          <a:lstStyle/>
          <a:p>
            <a:r>
              <a:rPr lang="en-US" sz="2400" dirty="0"/>
              <a:t>The Bayes filter is a general method for state estimation. It is a theoretical method. However, in robotics, we need an algorithm which can be implemented in a computer. </a:t>
            </a:r>
            <a:endParaRPr lang="en-GB" sz="2400" dirty="0"/>
          </a:p>
        </p:txBody>
      </p:sp>
      <p:sp>
        <p:nvSpPr>
          <p:cNvPr id="4" name="Down Arrow 3"/>
          <p:cNvSpPr/>
          <p:nvPr/>
        </p:nvSpPr>
        <p:spPr>
          <a:xfrm rot="2184399">
            <a:off x="2989385" y="3620536"/>
            <a:ext cx="360484" cy="14446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Down Arrow 12"/>
          <p:cNvSpPr/>
          <p:nvPr/>
        </p:nvSpPr>
        <p:spPr>
          <a:xfrm rot="19186406">
            <a:off x="5506916" y="3628550"/>
            <a:ext cx="360484" cy="14446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1790814" y="5229957"/>
            <a:ext cx="1860812" cy="461665"/>
          </a:xfrm>
          <a:prstGeom prst="rect">
            <a:avLst/>
          </a:prstGeom>
        </p:spPr>
        <p:txBody>
          <a:bodyPr wrap="square">
            <a:spAutoFit/>
          </a:bodyPr>
          <a:lstStyle/>
          <a:p>
            <a:r>
              <a:rPr lang="en-US" sz="2400" dirty="0" err="1"/>
              <a:t>Kalman</a:t>
            </a:r>
            <a:r>
              <a:rPr lang="en-US" sz="2400" dirty="0"/>
              <a:t> filter</a:t>
            </a:r>
            <a:endParaRPr lang="en-GB" sz="2400" dirty="0"/>
          </a:p>
        </p:txBody>
      </p:sp>
      <p:sp>
        <p:nvSpPr>
          <p:cNvPr id="17" name="Rectangle 16"/>
          <p:cNvSpPr/>
          <p:nvPr/>
        </p:nvSpPr>
        <p:spPr>
          <a:xfrm>
            <a:off x="5630010" y="5221863"/>
            <a:ext cx="1860812" cy="461665"/>
          </a:xfrm>
          <a:prstGeom prst="rect">
            <a:avLst/>
          </a:prstGeom>
        </p:spPr>
        <p:txBody>
          <a:bodyPr wrap="square">
            <a:spAutoFit/>
          </a:bodyPr>
          <a:lstStyle/>
          <a:p>
            <a:r>
              <a:rPr lang="en-US" sz="2400" dirty="0"/>
              <a:t>Particle filter</a:t>
            </a:r>
            <a:endParaRPr lang="en-GB" sz="2400" dirty="0"/>
          </a:p>
        </p:txBody>
      </p:sp>
      <p:sp>
        <p:nvSpPr>
          <p:cNvPr id="8" name="Rectangle 7"/>
          <p:cNvSpPr/>
          <p:nvPr/>
        </p:nvSpPr>
        <p:spPr>
          <a:xfrm>
            <a:off x="1790814" y="5229957"/>
            <a:ext cx="1809636" cy="52900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p:cNvSpPr/>
          <p:nvPr/>
        </p:nvSpPr>
        <p:spPr>
          <a:xfrm>
            <a:off x="5578834" y="5262803"/>
            <a:ext cx="1813919" cy="46331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537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4718" y="311917"/>
            <a:ext cx="8239027" cy="1403761"/>
          </a:xfrm>
        </p:spPr>
        <p:txBody>
          <a:bodyPr>
            <a:normAutofit/>
          </a:bodyPr>
          <a:lstStyle/>
          <a:p>
            <a:r>
              <a:rPr lang="en-US" sz="4000" dirty="0">
                <a:solidFill>
                  <a:srgbClr val="660066"/>
                </a:solidFill>
              </a:rPr>
              <a:t>Next two lectures</a:t>
            </a:r>
          </a:p>
        </p:txBody>
      </p:sp>
      <p:sp>
        <p:nvSpPr>
          <p:cNvPr id="6" name="Slide Number Placeholder 5"/>
          <p:cNvSpPr>
            <a:spLocks noGrp="1"/>
          </p:cNvSpPr>
          <p:nvPr>
            <p:ph type="sldNum" sz="quarter" idx="12"/>
          </p:nvPr>
        </p:nvSpPr>
        <p:spPr>
          <a:xfrm>
            <a:off x="6850145" y="6392297"/>
            <a:ext cx="2133600" cy="365125"/>
          </a:xfrm>
        </p:spPr>
        <p:txBody>
          <a:bodyPr/>
          <a:lstStyle/>
          <a:p>
            <a:fld id="{90C15685-D5DE-5A48-AA61-AD2C068C6E60}" type="slidenum">
              <a:rPr lang="en-US" smtClean="0"/>
              <a:pPr/>
              <a:t>2</a:t>
            </a:fld>
            <a:endParaRPr lang="en-US" dirty="0"/>
          </a:p>
        </p:txBody>
      </p:sp>
      <p:sp>
        <p:nvSpPr>
          <p:cNvPr id="13" name="Content Placeholder 2"/>
          <p:cNvSpPr>
            <a:spLocks noGrp="1"/>
          </p:cNvSpPr>
          <p:nvPr>
            <p:ph idx="1"/>
          </p:nvPr>
        </p:nvSpPr>
        <p:spPr>
          <a:xfrm>
            <a:off x="201706" y="2146459"/>
            <a:ext cx="8782039" cy="3141978"/>
          </a:xfrm>
        </p:spPr>
        <p:txBody>
          <a:bodyPr>
            <a:normAutofit lnSpcReduction="10000"/>
          </a:bodyPr>
          <a:lstStyle/>
          <a:p>
            <a:r>
              <a:rPr lang="en-GB" dirty="0"/>
              <a:t>Map-based localisation</a:t>
            </a:r>
          </a:p>
          <a:p>
            <a:pPr lvl="1">
              <a:buFont typeface="Wingdings" panose="05000000000000000000" pitchFamily="2" charset="2"/>
              <a:buChar char="Ø"/>
            </a:pPr>
            <a:r>
              <a:rPr lang="en-GB" dirty="0"/>
              <a:t>Bayes filter </a:t>
            </a:r>
          </a:p>
          <a:p>
            <a:pPr lvl="1">
              <a:buFont typeface="Wingdings" panose="05000000000000000000" pitchFamily="2" charset="2"/>
              <a:buChar char="Ø"/>
            </a:pPr>
            <a:r>
              <a:rPr lang="en-GB" dirty="0"/>
              <a:t>Kalman filter</a:t>
            </a:r>
          </a:p>
          <a:p>
            <a:r>
              <a:rPr lang="en-GB" dirty="0"/>
              <a:t>Case study: Map-based localisation using </a:t>
            </a:r>
            <a:r>
              <a:rPr lang="en-GB" dirty="0" err="1"/>
              <a:t>Kalman</a:t>
            </a:r>
            <a:r>
              <a:rPr lang="en-GB" dirty="0"/>
              <a:t> filter</a:t>
            </a:r>
          </a:p>
          <a:p>
            <a:r>
              <a:rPr lang="en-GB" dirty="0"/>
              <a:t>Worked examples</a:t>
            </a:r>
          </a:p>
          <a:p>
            <a:endParaRPr lang="en-GB" dirty="0"/>
          </a:p>
        </p:txBody>
      </p:sp>
    </p:spTree>
    <p:extLst>
      <p:ext uri="{BB962C8B-B14F-4D97-AF65-F5344CB8AC3E}">
        <p14:creationId xmlns:p14="http://schemas.microsoft.com/office/powerpoint/2010/main" val="234468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20</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2" name="Rectangle 1"/>
          <p:cNvSpPr/>
          <p:nvPr/>
        </p:nvSpPr>
        <p:spPr>
          <a:xfrm>
            <a:off x="250581" y="1338498"/>
            <a:ext cx="8634046" cy="830997"/>
          </a:xfrm>
          <a:prstGeom prst="rect">
            <a:avLst/>
          </a:prstGeom>
        </p:spPr>
        <p:txBody>
          <a:bodyPr wrap="square">
            <a:spAutoFit/>
          </a:bodyPr>
          <a:lstStyle/>
          <a:p>
            <a:r>
              <a:rPr lang="en-US" sz="2400" dirty="0"/>
              <a:t>If we can represent the Probability Density Function (PDF) as Gaussian (parametric distribution described by mean and variance)</a:t>
            </a:r>
            <a:endParaRPr lang="en-GB" sz="2400" dirty="0"/>
          </a:p>
        </p:txBody>
      </p:sp>
      <p:sp>
        <p:nvSpPr>
          <p:cNvPr id="3" name="Rectangle 2"/>
          <p:cNvSpPr/>
          <p:nvPr/>
        </p:nvSpPr>
        <p:spPr>
          <a:xfrm>
            <a:off x="334108" y="3999049"/>
            <a:ext cx="8396654" cy="1569660"/>
          </a:xfrm>
          <a:prstGeom prst="rect">
            <a:avLst/>
          </a:prstGeom>
        </p:spPr>
        <p:txBody>
          <a:bodyPr wrap="square">
            <a:spAutoFit/>
          </a:bodyPr>
          <a:lstStyle/>
          <a:p>
            <a:r>
              <a:rPr lang="en-US" sz="2400" dirty="0"/>
              <a:t>If the PDF has a non-parametric distribution (has no closed form), there are unlimited numbers of parameters to describe the PDF; hence we need some kind of sampling technique to represent the full distribution.</a:t>
            </a:r>
            <a:endParaRPr lang="en-GB" sz="2400" dirty="0"/>
          </a:p>
        </p:txBody>
      </p:sp>
      <p:sp>
        <p:nvSpPr>
          <p:cNvPr id="4" name="Down Arrow 3"/>
          <p:cNvSpPr/>
          <p:nvPr/>
        </p:nvSpPr>
        <p:spPr>
          <a:xfrm>
            <a:off x="4154365" y="2277208"/>
            <a:ext cx="378070" cy="9891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p:cNvSpPr/>
          <p:nvPr/>
        </p:nvSpPr>
        <p:spPr>
          <a:xfrm>
            <a:off x="3500918" y="3368193"/>
            <a:ext cx="1860812" cy="461665"/>
          </a:xfrm>
          <a:prstGeom prst="rect">
            <a:avLst/>
          </a:prstGeom>
        </p:spPr>
        <p:txBody>
          <a:bodyPr wrap="square">
            <a:spAutoFit/>
          </a:bodyPr>
          <a:lstStyle/>
          <a:p>
            <a:r>
              <a:rPr lang="en-US" sz="2400" dirty="0" err="1"/>
              <a:t>Kalman</a:t>
            </a:r>
            <a:r>
              <a:rPr lang="en-US" sz="2400" dirty="0"/>
              <a:t> filter</a:t>
            </a:r>
            <a:endParaRPr lang="en-GB" sz="2400" dirty="0"/>
          </a:p>
        </p:txBody>
      </p:sp>
      <p:sp>
        <p:nvSpPr>
          <p:cNvPr id="11" name="Rectangle 10"/>
          <p:cNvSpPr/>
          <p:nvPr/>
        </p:nvSpPr>
        <p:spPr>
          <a:xfrm>
            <a:off x="3500918" y="3368193"/>
            <a:ext cx="1809636" cy="52900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Down Arrow 11"/>
          <p:cNvSpPr/>
          <p:nvPr/>
        </p:nvSpPr>
        <p:spPr>
          <a:xfrm>
            <a:off x="4239626" y="5175993"/>
            <a:ext cx="378070" cy="9891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Rectangle 12"/>
          <p:cNvSpPr/>
          <p:nvPr/>
        </p:nvSpPr>
        <p:spPr>
          <a:xfrm>
            <a:off x="3713667" y="6249106"/>
            <a:ext cx="1860812" cy="461665"/>
          </a:xfrm>
          <a:prstGeom prst="rect">
            <a:avLst/>
          </a:prstGeom>
        </p:spPr>
        <p:txBody>
          <a:bodyPr wrap="square">
            <a:spAutoFit/>
          </a:bodyPr>
          <a:lstStyle/>
          <a:p>
            <a:r>
              <a:rPr lang="en-US" sz="2400" dirty="0"/>
              <a:t>Particle filter</a:t>
            </a:r>
            <a:endParaRPr lang="en-GB" sz="2400" dirty="0"/>
          </a:p>
        </p:txBody>
      </p:sp>
      <p:sp>
        <p:nvSpPr>
          <p:cNvPr id="15" name="Rectangle 14"/>
          <p:cNvSpPr/>
          <p:nvPr/>
        </p:nvSpPr>
        <p:spPr>
          <a:xfrm>
            <a:off x="3662491" y="6290046"/>
            <a:ext cx="1813919" cy="46331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2656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939699" y="6402705"/>
            <a:ext cx="2133600" cy="365125"/>
          </a:xfrm>
        </p:spPr>
        <p:txBody>
          <a:bodyPr/>
          <a:lstStyle/>
          <a:p>
            <a:fld id="{90C15685-D5DE-5A48-AA61-AD2C068C6E60}" type="slidenum">
              <a:rPr lang="en-US" smtClean="0"/>
              <a:pPr/>
              <a:t>21</a:t>
            </a:fld>
            <a:endParaRPr lang="en-US" dirty="0"/>
          </a:p>
        </p:txBody>
      </p:sp>
      <p:sp>
        <p:nvSpPr>
          <p:cNvPr id="12" name="TextBox 11"/>
          <p:cNvSpPr txBox="1"/>
          <p:nvPr/>
        </p:nvSpPr>
        <p:spPr>
          <a:xfrm>
            <a:off x="222981" y="5901020"/>
            <a:ext cx="3980061" cy="369332"/>
          </a:xfrm>
          <a:prstGeom prst="rect">
            <a:avLst/>
          </a:prstGeom>
          <a:noFill/>
        </p:spPr>
        <p:txBody>
          <a:bodyPr wrap="square" rtlCol="0">
            <a:spAutoFit/>
          </a:bodyPr>
          <a:lstStyle/>
          <a:p>
            <a:pPr algn="ctr"/>
            <a:r>
              <a:rPr lang="en-US" i="1" dirty="0"/>
              <a:t>Dead Reckoning </a:t>
            </a:r>
            <a:r>
              <a:rPr lang="en-US" i="1" dirty="0" err="1"/>
              <a:t>Localisation</a:t>
            </a:r>
            <a:endParaRPr lang="en-US" i="1" dirty="0"/>
          </a:p>
        </p:txBody>
      </p:sp>
      <p:pic>
        <p:nvPicPr>
          <p:cNvPr id="13" name="localizationOdometry_2D_demo1.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706" y="1323906"/>
            <a:ext cx="4498750" cy="4498750"/>
          </a:xfrm>
          <a:prstGeom prst="rect">
            <a:avLst/>
          </a:prstGeom>
        </p:spPr>
      </p:pic>
      <p:sp>
        <p:nvSpPr>
          <p:cNvPr id="14" name="Title 1"/>
          <p:cNvSpPr>
            <a:spLocks noGrp="1"/>
          </p:cNvSpPr>
          <p:nvPr>
            <p:ph type="title"/>
          </p:nvPr>
        </p:nvSpPr>
        <p:spPr>
          <a:xfrm>
            <a:off x="382244" y="169682"/>
            <a:ext cx="8229600" cy="1001702"/>
          </a:xfrm>
        </p:spPr>
        <p:txBody>
          <a:bodyPr>
            <a:normAutofit/>
          </a:bodyPr>
          <a:lstStyle/>
          <a:p>
            <a:r>
              <a:rPr lang="en-US" sz="4000" dirty="0" err="1">
                <a:solidFill>
                  <a:srgbClr val="660066"/>
                </a:solidFill>
              </a:rPr>
              <a:t>Localisation</a:t>
            </a:r>
            <a:endParaRPr lang="en-US" sz="4000" dirty="0">
              <a:solidFill>
                <a:srgbClr val="660066"/>
              </a:solidFill>
            </a:endParaRPr>
          </a:p>
        </p:txBody>
      </p:sp>
      <p:pic>
        <p:nvPicPr>
          <p:cNvPr id="15" name="localizationKF_2D_demo1.mp4">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4568502" y="1331639"/>
            <a:ext cx="4500000" cy="4500000"/>
          </a:xfrm>
          <a:prstGeom prst="rect">
            <a:avLst/>
          </a:prstGeom>
        </p:spPr>
      </p:pic>
      <p:sp>
        <p:nvSpPr>
          <p:cNvPr id="16" name="TextBox 15"/>
          <p:cNvSpPr txBox="1"/>
          <p:nvPr/>
        </p:nvSpPr>
        <p:spPr>
          <a:xfrm>
            <a:off x="4760549" y="5947186"/>
            <a:ext cx="3980061" cy="646331"/>
          </a:xfrm>
          <a:prstGeom prst="rect">
            <a:avLst/>
          </a:prstGeom>
          <a:noFill/>
        </p:spPr>
        <p:txBody>
          <a:bodyPr wrap="square" rtlCol="0">
            <a:spAutoFit/>
          </a:bodyPr>
          <a:lstStyle/>
          <a:p>
            <a:pPr algn="ctr"/>
            <a:r>
              <a:rPr lang="en-US" i="1" dirty="0"/>
              <a:t>Extended </a:t>
            </a:r>
            <a:r>
              <a:rPr lang="en-US" i="1" dirty="0" err="1"/>
              <a:t>Kalman</a:t>
            </a:r>
            <a:r>
              <a:rPr lang="en-US" i="1" dirty="0"/>
              <a:t> Filter </a:t>
            </a:r>
            <a:r>
              <a:rPr lang="en-US" i="1" dirty="0" err="1"/>
              <a:t>Localisation</a:t>
            </a:r>
            <a:endParaRPr lang="en-US" i="1" dirty="0"/>
          </a:p>
          <a:p>
            <a:pPr algn="ctr"/>
            <a:r>
              <a:rPr lang="en-US" i="1" dirty="0"/>
              <a:t>The map is needed!!!</a:t>
            </a:r>
          </a:p>
        </p:txBody>
      </p:sp>
    </p:spTree>
    <p:extLst>
      <p:ext uri="{BB962C8B-B14F-4D97-AF65-F5344CB8AC3E}">
        <p14:creationId xmlns:p14="http://schemas.microsoft.com/office/powerpoint/2010/main" val="365926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600" fill="hold"/>
                                        <p:tgtEl>
                                          <p:spTgt spid="13"/>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2470"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13"/>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3"/>
                                        </p:tgtEl>
                                      </p:cBhvr>
                                    </p:cmd>
                                  </p:childTnLst>
                                </p:cTn>
                              </p:par>
                            </p:childTnLst>
                          </p:cTn>
                        </p:par>
                      </p:childTnLst>
                    </p:cTn>
                  </p:par>
                </p:childTnLst>
              </p:cTn>
              <p:nextCondLst>
                <p:cond evt="onClick" delay="0">
                  <p:tgtEl>
                    <p:spTgt spid="13"/>
                  </p:tgtEl>
                </p:cond>
              </p:nextCondLst>
            </p:seq>
            <p:seq concurrent="1" nextAc="seek">
              <p:cTn id="16" restart="whenNotActive" fill="hold" evtFilter="cancelBubble" nodeType="interactiveSeq">
                <p:stCondLst>
                  <p:cond evt="onClick" delay="0">
                    <p:tgtEl>
                      <p:spTgt spid="15"/>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15"/>
                                        </p:tgtEl>
                                      </p:cBhvr>
                                    </p:cmd>
                                  </p:childTnLst>
                                </p:cTn>
                              </p:par>
                            </p:childTnLst>
                          </p:cTn>
                        </p:par>
                      </p:childTnLst>
                    </p:cTn>
                  </p:par>
                </p:childTnLst>
              </p:cTn>
              <p:nextCondLst>
                <p:cond evt="onClick" delay="0">
                  <p:tgtEl>
                    <p:spTgt spid="15"/>
                  </p:tgtEl>
                </p:cond>
              </p:nextCondLst>
            </p:seq>
            <p:video>
              <p:cMediaNode vol="80000">
                <p:cTn id="21" fill="hold" display="0">
                  <p:stCondLst>
                    <p:cond delay="indefinite"/>
                  </p:stCondLst>
                </p:cTn>
                <p:tgtEl>
                  <p:spTgt spid="13"/>
                </p:tgtEl>
              </p:cMediaNode>
            </p:video>
            <p:video>
              <p:cMediaNode vol="80000">
                <p:cTn id="22" fill="hold" display="0">
                  <p:stCondLst>
                    <p:cond delay="indefinite"/>
                  </p:stCondLst>
                </p:cTn>
                <p:tgtEl>
                  <p:spTgt spid="15"/>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4718" y="311917"/>
            <a:ext cx="8239027" cy="1403761"/>
          </a:xfrm>
        </p:spPr>
        <p:txBody>
          <a:bodyPr>
            <a:normAutofit/>
          </a:bodyPr>
          <a:lstStyle/>
          <a:p>
            <a:r>
              <a:rPr lang="en-US" sz="4000" dirty="0">
                <a:solidFill>
                  <a:srgbClr val="660066"/>
                </a:solidFill>
              </a:rPr>
              <a:t>Next topic</a:t>
            </a:r>
          </a:p>
        </p:txBody>
      </p:sp>
      <p:sp>
        <p:nvSpPr>
          <p:cNvPr id="6" name="Slide Number Placeholder 5"/>
          <p:cNvSpPr>
            <a:spLocks noGrp="1"/>
          </p:cNvSpPr>
          <p:nvPr>
            <p:ph type="sldNum" sz="quarter" idx="12"/>
          </p:nvPr>
        </p:nvSpPr>
        <p:spPr>
          <a:xfrm>
            <a:off x="6850145" y="6292056"/>
            <a:ext cx="2133600" cy="365125"/>
          </a:xfrm>
        </p:spPr>
        <p:txBody>
          <a:bodyPr/>
          <a:lstStyle/>
          <a:p>
            <a:fld id="{90C15685-D5DE-5A48-AA61-AD2C068C6E60}" type="slidenum">
              <a:rPr lang="en-US" smtClean="0"/>
              <a:pPr/>
              <a:t>22</a:t>
            </a:fld>
            <a:endParaRPr lang="en-US" dirty="0"/>
          </a:p>
        </p:txBody>
      </p:sp>
      <p:sp>
        <p:nvSpPr>
          <p:cNvPr id="13" name="Content Placeholder 2"/>
          <p:cNvSpPr>
            <a:spLocks noGrp="1"/>
          </p:cNvSpPr>
          <p:nvPr>
            <p:ph idx="1"/>
          </p:nvPr>
        </p:nvSpPr>
        <p:spPr>
          <a:xfrm>
            <a:off x="372359" y="2146459"/>
            <a:ext cx="8517118" cy="706645"/>
          </a:xfrm>
        </p:spPr>
        <p:txBody>
          <a:bodyPr>
            <a:normAutofit/>
          </a:bodyPr>
          <a:lstStyle/>
          <a:p>
            <a:pPr marL="0" indent="0">
              <a:buNone/>
            </a:pPr>
            <a:r>
              <a:rPr lang="en-GB" dirty="0" err="1"/>
              <a:t>Kalman</a:t>
            </a:r>
            <a:r>
              <a:rPr lang="en-GB" dirty="0"/>
              <a:t> filter</a:t>
            </a:r>
          </a:p>
          <a:p>
            <a:pPr marL="0" indent="0">
              <a:buNone/>
            </a:pPr>
            <a:endParaRPr lang="en-GB" dirty="0"/>
          </a:p>
        </p:txBody>
      </p:sp>
    </p:spTree>
    <p:extLst>
      <p:ext uri="{BB962C8B-B14F-4D97-AF65-F5344CB8AC3E}">
        <p14:creationId xmlns:p14="http://schemas.microsoft.com/office/powerpoint/2010/main" val="359323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691" y="81782"/>
            <a:ext cx="8457346" cy="1096570"/>
          </a:xfrm>
        </p:spPr>
        <p:txBody>
          <a:bodyPr>
            <a:normAutofit fontScale="90000"/>
          </a:bodyPr>
          <a:lstStyle/>
          <a:p>
            <a:r>
              <a:rPr lang="en-US" dirty="0">
                <a:solidFill>
                  <a:srgbClr val="660066"/>
                </a:solidFill>
              </a:rPr>
              <a:t>Where we are and where we are going</a:t>
            </a:r>
          </a:p>
        </p:txBody>
      </p:sp>
      <p:sp>
        <p:nvSpPr>
          <p:cNvPr id="4" name="Slide Number Placeholder 3"/>
          <p:cNvSpPr>
            <a:spLocks noGrp="1"/>
          </p:cNvSpPr>
          <p:nvPr>
            <p:ph type="sldNum" sz="quarter" idx="12"/>
          </p:nvPr>
        </p:nvSpPr>
        <p:spPr>
          <a:xfrm>
            <a:off x="6801037" y="6377315"/>
            <a:ext cx="2133600" cy="365125"/>
          </a:xfrm>
        </p:spPr>
        <p:txBody>
          <a:bodyPr/>
          <a:lstStyle/>
          <a:p>
            <a:fld id="{90C15685-D5DE-5A48-AA61-AD2C068C6E60}" type="slidenum">
              <a:rPr lang="en-US" smtClean="0"/>
              <a:pPr/>
              <a:t>3</a:t>
            </a:fld>
            <a:endParaRPr lang="en-US" dirty="0"/>
          </a:p>
        </p:txBody>
      </p:sp>
      <p:sp>
        <p:nvSpPr>
          <p:cNvPr id="18" name="Content Placeholder 2"/>
          <p:cNvSpPr>
            <a:spLocks noGrp="1"/>
          </p:cNvSpPr>
          <p:nvPr>
            <p:ph idx="1"/>
          </p:nvPr>
        </p:nvSpPr>
        <p:spPr>
          <a:xfrm>
            <a:off x="263425" y="1202867"/>
            <a:ext cx="8833711" cy="1504438"/>
          </a:xfrm>
        </p:spPr>
        <p:txBody>
          <a:bodyPr>
            <a:normAutofit/>
          </a:bodyPr>
          <a:lstStyle/>
          <a:p>
            <a:pPr marL="0" indent="0">
              <a:buNone/>
            </a:pPr>
            <a:r>
              <a:rPr lang="en-GB" sz="2400" b="1" dirty="0"/>
              <a:t>How much information and support must be provided by human to ensure that the robot is able to achieve its goals.</a:t>
            </a:r>
          </a:p>
        </p:txBody>
      </p:sp>
      <p:grpSp>
        <p:nvGrpSpPr>
          <p:cNvPr id="19" name="Group 18"/>
          <p:cNvGrpSpPr/>
          <p:nvPr/>
        </p:nvGrpSpPr>
        <p:grpSpPr>
          <a:xfrm>
            <a:off x="13184" y="2095913"/>
            <a:ext cx="9015536" cy="4381709"/>
            <a:chOff x="13184" y="2095913"/>
            <a:chExt cx="9015536" cy="4381709"/>
          </a:xfrm>
        </p:grpSpPr>
        <p:grpSp>
          <p:nvGrpSpPr>
            <p:cNvPr id="20" name="Group 19"/>
            <p:cNvGrpSpPr/>
            <p:nvPr/>
          </p:nvGrpSpPr>
          <p:grpSpPr>
            <a:xfrm>
              <a:off x="13184" y="2095913"/>
              <a:ext cx="9015536" cy="4381709"/>
              <a:chOff x="128464" y="1340768"/>
              <a:chExt cx="9583456" cy="4248472"/>
            </a:xfrm>
          </p:grpSpPr>
          <p:sp>
            <p:nvSpPr>
              <p:cNvPr id="22" name="Oval 21"/>
              <p:cNvSpPr>
                <a:spLocks noChangeAspect="1"/>
              </p:cNvSpPr>
              <p:nvPr/>
            </p:nvSpPr>
            <p:spPr bwMode="auto">
              <a:xfrm>
                <a:off x="128464" y="1340768"/>
                <a:ext cx="9583456" cy="4248472"/>
              </a:xfrm>
              <a:prstGeom prst="ellipse">
                <a:avLst/>
              </a:prstGeom>
              <a:gradFill rotWithShape="1">
                <a:gsLst>
                  <a:gs pos="0">
                    <a:srgbClr val="FFFF00"/>
                  </a:gs>
                  <a:gs pos="100000">
                    <a:srgbClr val="FFFF00"/>
                  </a:gs>
                </a:gsLst>
                <a:lin ang="16200000"/>
              </a:gradFill>
              <a:ln w="9525">
                <a:solidFill>
                  <a:srgbClr val="2F2F98"/>
                </a:solidFill>
                <a:round/>
                <a:headEnd/>
                <a:tailEnd/>
              </a:ln>
              <a:effectLst>
                <a:outerShdw blurRad="40000" dist="23000" dir="5400000" rotWithShape="0">
                  <a:srgbClr val="000000">
                    <a:alpha val="34999"/>
                  </a:srgbClr>
                </a:outerShdw>
              </a:effectLst>
            </p:spPr>
            <p:txBody>
              <a:bodyPr anchor="ctr"/>
              <a:lstStyle/>
              <a:p>
                <a:pPr algn="ctr">
                  <a:defRPr/>
                </a:pPr>
                <a:endParaRPr lang="en-GB" dirty="0">
                  <a:solidFill>
                    <a:srgbClr val="0000FF"/>
                  </a:solidFill>
                  <a:latin typeface="+mn-lt"/>
                  <a:ea typeface="+mn-ea"/>
                  <a:cs typeface="+mn-cs"/>
                </a:endParaRPr>
              </a:p>
            </p:txBody>
          </p:sp>
          <p:sp>
            <p:nvSpPr>
              <p:cNvPr id="23" name="Oval 22"/>
              <p:cNvSpPr>
                <a:spLocks noChangeAspect="1"/>
              </p:cNvSpPr>
              <p:nvPr/>
            </p:nvSpPr>
            <p:spPr bwMode="auto">
              <a:xfrm>
                <a:off x="560512" y="1700808"/>
                <a:ext cx="8735741" cy="3528392"/>
              </a:xfrm>
              <a:prstGeom prst="ellipse">
                <a:avLst/>
              </a:prstGeom>
              <a:gradFill rotWithShape="1">
                <a:gsLst>
                  <a:gs pos="0">
                    <a:srgbClr val="E9B8FF"/>
                  </a:gs>
                  <a:gs pos="100000">
                    <a:srgbClr val="DEC9F8"/>
                  </a:gs>
                </a:gsLst>
                <a:lin ang="16200000"/>
              </a:gradFill>
              <a:ln w="9525">
                <a:solidFill>
                  <a:srgbClr val="B6A5C8"/>
                </a:solidFill>
                <a:round/>
                <a:headEnd/>
                <a:tailEnd/>
              </a:ln>
              <a:effectLst>
                <a:outerShdw blurRad="40000" dist="23000" dir="5400000" rotWithShape="0">
                  <a:srgbClr val="000000">
                    <a:alpha val="34999"/>
                  </a:srgbClr>
                </a:outerShdw>
              </a:effectLst>
            </p:spPr>
            <p:txBody>
              <a:bodyPr anchor="ctr"/>
              <a:lstStyle/>
              <a:p>
                <a:pPr algn="ctr">
                  <a:defRPr/>
                </a:pPr>
                <a:endParaRPr lang="en-GB" dirty="0">
                  <a:solidFill>
                    <a:srgbClr val="0000FF"/>
                  </a:solidFill>
                  <a:latin typeface="+mn-lt"/>
                  <a:ea typeface="+mn-ea"/>
                  <a:cs typeface="+mn-cs"/>
                </a:endParaRPr>
              </a:p>
            </p:txBody>
          </p:sp>
          <p:grpSp>
            <p:nvGrpSpPr>
              <p:cNvPr id="24" name="Group 1"/>
              <p:cNvGrpSpPr>
                <a:grpSpLocks/>
              </p:cNvGrpSpPr>
              <p:nvPr/>
            </p:nvGrpSpPr>
            <p:grpSpPr bwMode="auto">
              <a:xfrm>
                <a:off x="1174231" y="2024844"/>
                <a:ext cx="7560839" cy="3177590"/>
                <a:chOff x="318763" y="2153503"/>
                <a:chExt cx="9178925" cy="3998314"/>
              </a:xfrm>
            </p:grpSpPr>
            <p:sp>
              <p:nvSpPr>
                <p:cNvPr id="26" name="Oval 25"/>
                <p:cNvSpPr>
                  <a:spLocks noChangeAspect="1"/>
                </p:cNvSpPr>
                <p:nvPr/>
              </p:nvSpPr>
              <p:spPr bwMode="auto">
                <a:xfrm>
                  <a:off x="318763" y="2153503"/>
                  <a:ext cx="9178925" cy="3624263"/>
                </a:xfrm>
                <a:prstGeom prst="ellipse">
                  <a:avLst/>
                </a:prstGeom>
                <a:solidFill>
                  <a:srgbClr val="CCFF99"/>
                </a:solidFill>
                <a:ln w="9525">
                  <a:solidFill>
                    <a:srgbClr val="7D7D7D"/>
                  </a:solidFill>
                  <a:round/>
                  <a:headEnd/>
                  <a:tailEnd/>
                </a:ln>
                <a:effectLst>
                  <a:outerShdw blurRad="40000" dist="23000" dir="5400000" rotWithShape="0">
                    <a:srgbClr val="000000">
                      <a:alpha val="34999"/>
                    </a:srgbClr>
                  </a:outerShdw>
                </a:effectLst>
              </p:spPr>
              <p:txBody>
                <a:bodyPr anchor="ctr"/>
                <a:lstStyle/>
                <a:p>
                  <a:pPr algn="ctr">
                    <a:defRPr/>
                  </a:pPr>
                  <a:endParaRPr lang="en-GB" dirty="0">
                    <a:solidFill>
                      <a:srgbClr val="0000FF"/>
                    </a:solidFill>
                    <a:latin typeface="+mn-lt"/>
                    <a:ea typeface="+mn-ea"/>
                    <a:cs typeface="+mn-cs"/>
                  </a:endParaRPr>
                </a:p>
              </p:txBody>
            </p:sp>
            <p:sp>
              <p:nvSpPr>
                <p:cNvPr id="27" name="Oval 26"/>
                <p:cNvSpPr>
                  <a:spLocks noChangeAspect="1"/>
                </p:cNvSpPr>
                <p:nvPr/>
              </p:nvSpPr>
              <p:spPr bwMode="auto">
                <a:xfrm>
                  <a:off x="1387475" y="2549332"/>
                  <a:ext cx="6950075" cy="2743586"/>
                </a:xfrm>
                <a:prstGeom prst="ellipse">
                  <a:avLst/>
                </a:prstGeom>
                <a:gradFill rotWithShape="1">
                  <a:gsLst>
                    <a:gs pos="0">
                      <a:srgbClr val="FFFF00"/>
                    </a:gs>
                    <a:gs pos="100000">
                      <a:srgbClr val="FFFF00"/>
                    </a:gs>
                  </a:gsLst>
                  <a:lin ang="16200000"/>
                </a:gradFill>
                <a:ln w="9525">
                  <a:solidFill>
                    <a:srgbClr val="2F2F98"/>
                  </a:solidFill>
                  <a:round/>
                  <a:headEnd/>
                  <a:tailEnd/>
                </a:ln>
                <a:effectLst>
                  <a:outerShdw blurRad="40000" dist="23000" dir="5400000" rotWithShape="0">
                    <a:srgbClr val="000000">
                      <a:alpha val="34999"/>
                    </a:srgbClr>
                  </a:outerShdw>
                </a:effectLst>
              </p:spPr>
              <p:txBody>
                <a:bodyPr anchor="ctr"/>
                <a:lstStyle/>
                <a:p>
                  <a:pPr algn="ctr">
                    <a:defRPr/>
                  </a:pPr>
                  <a:endParaRPr lang="en-GB" dirty="0">
                    <a:solidFill>
                      <a:srgbClr val="0000FF"/>
                    </a:solidFill>
                    <a:latin typeface="+mn-lt"/>
                    <a:ea typeface="+mn-ea"/>
                    <a:cs typeface="+mn-cs"/>
                  </a:endParaRPr>
                </a:p>
              </p:txBody>
            </p:sp>
            <p:sp>
              <p:nvSpPr>
                <p:cNvPr id="28" name="Oval 27"/>
                <p:cNvSpPr>
                  <a:spLocks noChangeAspect="1"/>
                </p:cNvSpPr>
                <p:nvPr/>
              </p:nvSpPr>
              <p:spPr bwMode="auto">
                <a:xfrm>
                  <a:off x="2643187" y="3044415"/>
                  <a:ext cx="4438650" cy="1753419"/>
                </a:xfrm>
                <a:prstGeom prst="ellipse">
                  <a:avLst/>
                </a:prstGeom>
                <a:gradFill rotWithShape="1">
                  <a:gsLst>
                    <a:gs pos="0">
                      <a:srgbClr val="E9B8FF"/>
                    </a:gs>
                    <a:gs pos="100000">
                      <a:srgbClr val="DEC9F8"/>
                    </a:gs>
                  </a:gsLst>
                  <a:lin ang="16200000"/>
                </a:gradFill>
                <a:ln w="9525">
                  <a:solidFill>
                    <a:srgbClr val="B6A5C8"/>
                  </a:solidFill>
                  <a:round/>
                  <a:headEnd/>
                  <a:tailEnd/>
                </a:ln>
                <a:effectLst>
                  <a:outerShdw blurRad="40000" dist="23000" dir="5400000" rotWithShape="0">
                    <a:srgbClr val="000000">
                      <a:alpha val="34999"/>
                    </a:srgbClr>
                  </a:outerShdw>
                </a:effectLst>
              </p:spPr>
              <p:txBody>
                <a:bodyPr anchor="ctr"/>
                <a:lstStyle/>
                <a:p>
                  <a:pPr algn="ctr">
                    <a:defRPr/>
                  </a:pPr>
                  <a:endParaRPr lang="en-GB" dirty="0">
                    <a:solidFill>
                      <a:srgbClr val="0000FF"/>
                    </a:solidFill>
                    <a:latin typeface="+mn-lt"/>
                    <a:ea typeface="+mn-ea"/>
                    <a:cs typeface="+mn-cs"/>
                  </a:endParaRPr>
                </a:p>
              </p:txBody>
            </p:sp>
            <p:sp>
              <p:nvSpPr>
                <p:cNvPr id="29" name="Oval 28"/>
                <p:cNvSpPr>
                  <a:spLocks noChangeArrowheads="1"/>
                </p:cNvSpPr>
                <p:nvPr/>
              </p:nvSpPr>
              <p:spPr bwMode="auto">
                <a:xfrm>
                  <a:off x="3786187" y="3495068"/>
                  <a:ext cx="2152650" cy="852114"/>
                </a:xfrm>
                <a:prstGeom prst="ellipse">
                  <a:avLst/>
                </a:prstGeom>
                <a:gradFill rotWithShape="1">
                  <a:gsLst>
                    <a:gs pos="0">
                      <a:srgbClr val="B5E5E9"/>
                    </a:gs>
                    <a:gs pos="100000">
                      <a:srgbClr val="CBFFFF"/>
                    </a:gs>
                  </a:gsLst>
                  <a:lin ang="16200000"/>
                </a:gradFill>
                <a:ln w="9525">
                  <a:solidFill>
                    <a:srgbClr val="B6DCDF"/>
                  </a:solidFill>
                  <a:round/>
                  <a:headEnd/>
                  <a:tailEnd/>
                </a:ln>
                <a:effectLst>
                  <a:outerShdw blurRad="40000" dist="23000" dir="5400000" rotWithShape="0">
                    <a:srgbClr val="000000">
                      <a:alpha val="34999"/>
                    </a:srgbClr>
                  </a:outerShdw>
                </a:effectLst>
              </p:spPr>
              <p:txBody>
                <a:bodyPr anchor="ctr"/>
                <a:lstStyle/>
                <a:p>
                  <a:pPr algn="ctr">
                    <a:defRPr/>
                  </a:pPr>
                  <a:r>
                    <a:rPr lang="en-GB" dirty="0">
                      <a:solidFill>
                        <a:srgbClr val="0000FF"/>
                      </a:solidFill>
                      <a:latin typeface="+mn-lt"/>
                      <a:ea typeface="+mn-ea"/>
                      <a:cs typeface="+mn-cs"/>
                    </a:rPr>
                    <a:t>Mobile Robot</a:t>
                  </a:r>
                </a:p>
              </p:txBody>
            </p:sp>
            <p:sp>
              <p:nvSpPr>
                <p:cNvPr id="30" name="TextBox 11"/>
                <p:cNvSpPr txBox="1">
                  <a:spLocks noChangeArrowheads="1"/>
                </p:cNvSpPr>
                <p:nvPr/>
              </p:nvSpPr>
              <p:spPr bwMode="auto">
                <a:xfrm>
                  <a:off x="3898849" y="4317802"/>
                  <a:ext cx="2467278" cy="46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ヒラギノ角ゴ Pro W3" charset="0"/>
                      <a:cs typeface="ヒラギノ角ゴ Pro W3" charset="0"/>
                    </a:defRPr>
                  </a:lvl1pPr>
                  <a:lvl2pPr marL="742950" indent="-285750" eaLnBrk="0" hangingPunct="0">
                    <a:defRPr>
                      <a:solidFill>
                        <a:schemeClr val="tx1"/>
                      </a:solidFill>
                      <a:latin typeface="Arial" charset="0"/>
                      <a:ea typeface="ヒラギノ角ゴ Pro W3" charset="0"/>
                      <a:cs typeface="ヒラギノ角ゴ Pro W3" charset="0"/>
                    </a:defRPr>
                  </a:lvl2pPr>
                  <a:lvl3pPr marL="1143000" indent="-228600" eaLnBrk="0" hangingPunct="0">
                    <a:defRPr>
                      <a:solidFill>
                        <a:schemeClr val="tx1"/>
                      </a:solidFill>
                      <a:latin typeface="Arial" charset="0"/>
                      <a:ea typeface="ヒラギノ角ゴ Pro W3" charset="0"/>
                      <a:cs typeface="ヒラギノ角ゴ Pro W3" charset="0"/>
                    </a:defRPr>
                  </a:lvl3pPr>
                  <a:lvl4pPr marL="1600200" indent="-228600" eaLnBrk="0" hangingPunct="0">
                    <a:defRPr>
                      <a:solidFill>
                        <a:schemeClr val="tx1"/>
                      </a:solidFill>
                      <a:latin typeface="Arial" charset="0"/>
                      <a:ea typeface="ヒラギノ角ゴ Pro W3" charset="0"/>
                      <a:cs typeface="ヒラギノ角ゴ Pro W3" charset="0"/>
                    </a:defRPr>
                  </a:lvl4pPr>
                  <a:lvl5pPr marL="2057400" indent="-228600" eaLnBrk="0" hangingPunct="0">
                    <a:defRPr>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9pPr>
                </a:lstStyle>
                <a:p>
                  <a:pPr eaLnBrk="1" hangingPunct="1"/>
                  <a:r>
                    <a:rPr lang="en-GB" dirty="0">
                      <a:solidFill>
                        <a:srgbClr val="0000FF"/>
                      </a:solidFill>
                    </a:rPr>
                    <a:t>Low Level Control</a:t>
                  </a:r>
                </a:p>
              </p:txBody>
            </p:sp>
            <p:sp>
              <p:nvSpPr>
                <p:cNvPr id="31" name="TextBox 12"/>
                <p:cNvSpPr txBox="1">
                  <a:spLocks noChangeArrowheads="1"/>
                </p:cNvSpPr>
                <p:nvPr/>
              </p:nvSpPr>
              <p:spPr bwMode="auto">
                <a:xfrm>
                  <a:off x="2154220" y="4735792"/>
                  <a:ext cx="5351768" cy="46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charset="0"/>
                      <a:ea typeface="ヒラギノ角ゴ Pro W3" charset="0"/>
                      <a:cs typeface="ヒラギノ角ゴ Pro W3" charset="0"/>
                    </a:defRPr>
                  </a:lvl1pPr>
                  <a:lvl2pPr marL="742950" indent="-285750" eaLnBrk="0" hangingPunct="0">
                    <a:defRPr>
                      <a:solidFill>
                        <a:schemeClr val="tx1"/>
                      </a:solidFill>
                      <a:latin typeface="Arial" charset="0"/>
                      <a:ea typeface="ヒラギノ角ゴ Pro W3" charset="0"/>
                      <a:cs typeface="ヒラギノ角ゴ Pro W3" charset="0"/>
                    </a:defRPr>
                  </a:lvl2pPr>
                  <a:lvl3pPr marL="1143000" indent="-228600" eaLnBrk="0" hangingPunct="0">
                    <a:defRPr>
                      <a:solidFill>
                        <a:schemeClr val="tx1"/>
                      </a:solidFill>
                      <a:latin typeface="Arial" charset="0"/>
                      <a:ea typeface="ヒラギノ角ゴ Pro W3" charset="0"/>
                      <a:cs typeface="ヒラギノ角ゴ Pro W3" charset="0"/>
                    </a:defRPr>
                  </a:lvl3pPr>
                  <a:lvl4pPr marL="1600200" indent="-228600" eaLnBrk="0" hangingPunct="0">
                    <a:defRPr>
                      <a:solidFill>
                        <a:schemeClr val="tx1"/>
                      </a:solidFill>
                      <a:latin typeface="Arial" charset="0"/>
                      <a:ea typeface="ヒラギノ角ゴ Pro W3" charset="0"/>
                      <a:cs typeface="ヒラギノ角ゴ Pro W3" charset="0"/>
                    </a:defRPr>
                  </a:lvl4pPr>
                  <a:lvl5pPr marL="2057400" indent="-228600" eaLnBrk="0" hangingPunct="0">
                    <a:defRPr>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9pPr>
                </a:lstStyle>
                <a:p>
                  <a:pPr algn="ctr" eaLnBrk="1" hangingPunct="1"/>
                  <a:r>
                    <a:rPr lang="en-GB" dirty="0">
                      <a:solidFill>
                        <a:srgbClr val="0000FF"/>
                      </a:solidFill>
                    </a:rPr>
                    <a:t>Reactive Navigation</a:t>
                  </a:r>
                </a:p>
              </p:txBody>
            </p:sp>
            <p:sp>
              <p:nvSpPr>
                <p:cNvPr id="32" name="TextBox 13"/>
                <p:cNvSpPr txBox="1">
                  <a:spLocks noChangeArrowheads="1"/>
                </p:cNvSpPr>
                <p:nvPr/>
              </p:nvSpPr>
              <p:spPr bwMode="auto">
                <a:xfrm>
                  <a:off x="3842619" y="5701223"/>
                  <a:ext cx="1810481" cy="450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ヒラギノ角ゴ Pro W3" charset="0"/>
                      <a:cs typeface="ヒラギノ角ゴ Pro W3" charset="0"/>
                    </a:defRPr>
                  </a:lvl1pPr>
                  <a:lvl2pPr marL="742950" indent="-285750" eaLnBrk="0" hangingPunct="0">
                    <a:defRPr>
                      <a:solidFill>
                        <a:schemeClr val="tx1"/>
                      </a:solidFill>
                      <a:latin typeface="Arial" charset="0"/>
                      <a:ea typeface="ヒラギノ角ゴ Pro W3" charset="0"/>
                      <a:cs typeface="ヒラギノ角ゴ Pro W3" charset="0"/>
                    </a:defRPr>
                  </a:lvl2pPr>
                  <a:lvl3pPr marL="1143000" indent="-228600" eaLnBrk="0" hangingPunct="0">
                    <a:defRPr>
                      <a:solidFill>
                        <a:schemeClr val="tx1"/>
                      </a:solidFill>
                      <a:latin typeface="Arial" charset="0"/>
                      <a:ea typeface="ヒラギノ角ゴ Pro W3" charset="0"/>
                      <a:cs typeface="ヒラギノ角ゴ Pro W3" charset="0"/>
                    </a:defRPr>
                  </a:lvl3pPr>
                  <a:lvl4pPr marL="1600200" indent="-228600" eaLnBrk="0" hangingPunct="0">
                    <a:defRPr>
                      <a:solidFill>
                        <a:schemeClr val="tx1"/>
                      </a:solidFill>
                      <a:latin typeface="Arial" charset="0"/>
                      <a:ea typeface="ヒラギノ角ゴ Pro W3" charset="0"/>
                      <a:cs typeface="ヒラギノ角ゴ Pro W3" charset="0"/>
                    </a:defRPr>
                  </a:lvl4pPr>
                  <a:lvl5pPr marL="2057400" indent="-228600" eaLnBrk="0" hangingPunct="0">
                    <a:defRPr>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9pPr>
                </a:lstStyle>
                <a:p>
                  <a:pPr algn="ctr" eaLnBrk="1" hangingPunct="1"/>
                  <a:r>
                    <a:rPr lang="en-GB" dirty="0">
                      <a:solidFill>
                        <a:srgbClr val="0000FF"/>
                      </a:solidFill>
                    </a:rPr>
                    <a:t>Localisation</a:t>
                  </a:r>
                </a:p>
              </p:txBody>
            </p:sp>
          </p:grpSp>
          <p:sp>
            <p:nvSpPr>
              <p:cNvPr id="25" name="TextBox 13"/>
              <p:cNvSpPr txBox="1">
                <a:spLocks noChangeArrowheads="1"/>
              </p:cNvSpPr>
              <p:nvPr/>
            </p:nvSpPr>
            <p:spPr bwMode="auto">
              <a:xfrm>
                <a:off x="3290778" y="5177441"/>
                <a:ext cx="3454313" cy="358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ヒラギノ角ゴ Pro W3" charset="0"/>
                    <a:cs typeface="ヒラギノ角ゴ Pro W3" charset="0"/>
                  </a:defRPr>
                </a:lvl1pPr>
                <a:lvl2pPr marL="742950" indent="-285750" eaLnBrk="0" hangingPunct="0">
                  <a:defRPr>
                    <a:solidFill>
                      <a:schemeClr val="tx1"/>
                    </a:solidFill>
                    <a:latin typeface="Arial" charset="0"/>
                    <a:ea typeface="ヒラギノ角ゴ Pro W3" charset="0"/>
                    <a:cs typeface="ヒラギノ角ゴ Pro W3" charset="0"/>
                  </a:defRPr>
                </a:lvl2pPr>
                <a:lvl3pPr marL="1143000" indent="-228600" eaLnBrk="0" hangingPunct="0">
                  <a:defRPr>
                    <a:solidFill>
                      <a:schemeClr val="tx1"/>
                    </a:solidFill>
                    <a:latin typeface="Arial" charset="0"/>
                    <a:ea typeface="ヒラギノ角ゴ Pro W3" charset="0"/>
                    <a:cs typeface="ヒラギノ角ゴ Pro W3" charset="0"/>
                  </a:defRPr>
                </a:lvl3pPr>
                <a:lvl4pPr marL="1600200" indent="-228600" eaLnBrk="0" hangingPunct="0">
                  <a:defRPr>
                    <a:solidFill>
                      <a:schemeClr val="tx1"/>
                    </a:solidFill>
                    <a:latin typeface="Arial" charset="0"/>
                    <a:ea typeface="ヒラギノ角ゴ Pro W3" charset="0"/>
                    <a:cs typeface="ヒラギノ角ゴ Pro W3" charset="0"/>
                  </a:defRPr>
                </a:lvl4pPr>
                <a:lvl5pPr marL="2057400" indent="-228600" eaLnBrk="0" hangingPunct="0">
                  <a:defRPr>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9pPr>
              </a:lstStyle>
              <a:p>
                <a:pPr algn="ctr" eaLnBrk="1" hangingPunct="1"/>
                <a:r>
                  <a:rPr lang="en-GB" dirty="0">
                    <a:solidFill>
                      <a:srgbClr val="0000FF"/>
                    </a:solidFill>
                  </a:rPr>
                  <a:t>Navigation with Path Planning</a:t>
                </a:r>
              </a:p>
            </p:txBody>
          </p:sp>
        </p:grpSp>
        <p:sp>
          <p:nvSpPr>
            <p:cNvPr id="21" name="TextBox 13"/>
            <p:cNvSpPr txBox="1">
              <a:spLocks noChangeArrowheads="1"/>
            </p:cNvSpPr>
            <p:nvPr/>
          </p:nvSpPr>
          <p:spPr bwMode="auto">
            <a:xfrm>
              <a:off x="3857614" y="5356760"/>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ヒラギノ角ゴ Pro W3" charset="0"/>
                  <a:cs typeface="ヒラギノ角ゴ Pro W3" charset="0"/>
                </a:defRPr>
              </a:lvl1pPr>
              <a:lvl2pPr marL="742950" indent="-285750" eaLnBrk="0" hangingPunct="0">
                <a:defRPr>
                  <a:solidFill>
                    <a:schemeClr val="tx1"/>
                  </a:solidFill>
                  <a:latin typeface="Arial" charset="0"/>
                  <a:ea typeface="ヒラギノ角ゴ Pro W3" charset="0"/>
                  <a:cs typeface="ヒラギノ角ゴ Pro W3" charset="0"/>
                </a:defRPr>
              </a:lvl2pPr>
              <a:lvl3pPr marL="1143000" indent="-228600" eaLnBrk="0" hangingPunct="0">
                <a:defRPr>
                  <a:solidFill>
                    <a:schemeClr val="tx1"/>
                  </a:solidFill>
                  <a:latin typeface="Arial" charset="0"/>
                  <a:ea typeface="ヒラギノ角ゴ Pro W3" charset="0"/>
                  <a:cs typeface="ヒラギノ角ゴ Pro W3" charset="0"/>
                </a:defRPr>
              </a:lvl3pPr>
              <a:lvl4pPr marL="1600200" indent="-228600" eaLnBrk="0" hangingPunct="0">
                <a:defRPr>
                  <a:solidFill>
                    <a:schemeClr val="tx1"/>
                  </a:solidFill>
                  <a:latin typeface="Arial" charset="0"/>
                  <a:ea typeface="ヒラギノ角ゴ Pro W3" charset="0"/>
                  <a:cs typeface="ヒラギノ角ゴ Pro W3" charset="0"/>
                </a:defRPr>
              </a:lvl4pPr>
              <a:lvl5pPr marL="2057400" indent="-228600" eaLnBrk="0" hangingPunct="0">
                <a:defRPr>
                  <a:solidFill>
                    <a:schemeClr val="tx1"/>
                  </a:solidFill>
                  <a:latin typeface="Arial" charset="0"/>
                  <a:ea typeface="ヒラギノ角ゴ Pro W3" charset="0"/>
                  <a:cs typeface="ヒラギノ角ゴ Pro W3" charset="0"/>
                </a:defRPr>
              </a:lvl5pPr>
              <a:lvl6pPr marL="25146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6pPr>
              <a:lvl7pPr marL="29718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7pPr>
              <a:lvl8pPr marL="34290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8pPr>
              <a:lvl9pPr marL="3886200" indent="-228600" eaLnBrk="0" fontAlgn="base" hangingPunct="0">
                <a:spcBef>
                  <a:spcPct val="0"/>
                </a:spcBef>
                <a:spcAft>
                  <a:spcPct val="0"/>
                </a:spcAft>
                <a:defRPr>
                  <a:solidFill>
                    <a:schemeClr val="tx1"/>
                  </a:solidFill>
                  <a:latin typeface="Arial" charset="0"/>
                  <a:ea typeface="ヒラギノ角ゴ Pro W3" charset="0"/>
                  <a:cs typeface="ヒラギノ角ゴ Pro W3" charset="0"/>
                </a:defRPr>
              </a:lvl9pPr>
            </a:lstStyle>
            <a:p>
              <a:pPr algn="ctr" eaLnBrk="1" hangingPunct="1"/>
              <a:r>
                <a:rPr lang="en-GB" dirty="0">
                  <a:solidFill>
                    <a:srgbClr val="0000FF"/>
                  </a:solidFill>
                </a:rPr>
                <a:t>Mapping</a:t>
              </a:r>
            </a:p>
          </p:txBody>
        </p:sp>
      </p:grpSp>
    </p:spTree>
    <p:extLst>
      <p:ext uri="{BB962C8B-B14F-4D97-AF65-F5344CB8AC3E}">
        <p14:creationId xmlns:p14="http://schemas.microsoft.com/office/powerpoint/2010/main" val="2710101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54577" y="6385756"/>
            <a:ext cx="2133600" cy="365125"/>
          </a:xfrm>
        </p:spPr>
        <p:txBody>
          <a:bodyPr/>
          <a:lstStyle/>
          <a:p>
            <a:fld id="{90C15685-D5DE-5A48-AA61-AD2C068C6E60}" type="slidenum">
              <a:rPr lang="en-US" smtClean="0"/>
              <a:pPr/>
              <a:t>4</a:t>
            </a:fld>
            <a:endParaRPr lang="en-US" dirty="0"/>
          </a:p>
        </p:txBody>
      </p:sp>
      <p:pic>
        <p:nvPicPr>
          <p:cNvPr id="9" name="Picture 8" descr="Fig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963" y="3896209"/>
            <a:ext cx="4374037" cy="2961791"/>
          </a:xfrm>
          <a:prstGeom prst="rect">
            <a:avLst/>
          </a:prstGeom>
        </p:spPr>
      </p:pic>
      <p:sp>
        <p:nvSpPr>
          <p:cNvPr id="10" name="Title 1"/>
          <p:cNvSpPr>
            <a:spLocks noGrp="1"/>
          </p:cNvSpPr>
          <p:nvPr>
            <p:ph type="title"/>
          </p:nvPr>
        </p:nvSpPr>
        <p:spPr>
          <a:xfrm>
            <a:off x="340238" y="142221"/>
            <a:ext cx="8229600" cy="1143000"/>
          </a:xfrm>
        </p:spPr>
        <p:txBody>
          <a:bodyPr>
            <a:normAutofit/>
          </a:bodyPr>
          <a:lstStyle/>
          <a:p>
            <a:r>
              <a:rPr lang="en-US" sz="4000" dirty="0" err="1">
                <a:solidFill>
                  <a:srgbClr val="660066"/>
                </a:solidFill>
              </a:rPr>
              <a:t>Localisation</a:t>
            </a:r>
            <a:endParaRPr lang="en-US" sz="4000" dirty="0">
              <a:solidFill>
                <a:srgbClr val="660066"/>
              </a:solidFill>
            </a:endParaRPr>
          </a:p>
        </p:txBody>
      </p:sp>
      <p:sp>
        <p:nvSpPr>
          <p:cNvPr id="11" name="Content Placeholder 2"/>
          <p:cNvSpPr>
            <a:spLocks noGrp="1"/>
          </p:cNvSpPr>
          <p:nvPr>
            <p:ph idx="1"/>
          </p:nvPr>
        </p:nvSpPr>
        <p:spPr>
          <a:xfrm>
            <a:off x="457200" y="1417638"/>
            <a:ext cx="8112637" cy="4525963"/>
          </a:xfrm>
        </p:spPr>
        <p:txBody>
          <a:bodyPr>
            <a:normAutofit/>
          </a:bodyPr>
          <a:lstStyle/>
          <a:p>
            <a:r>
              <a:rPr lang="en-US" sz="2400" dirty="0"/>
              <a:t>The robot needs to know its location in the environment in order to make proper decisions.</a:t>
            </a:r>
          </a:p>
          <a:p>
            <a:endParaRPr lang="en-US" sz="1000" dirty="0"/>
          </a:p>
          <a:p>
            <a:r>
              <a:rPr lang="en-US" sz="2400" dirty="0" err="1"/>
              <a:t>Localisation</a:t>
            </a:r>
            <a:r>
              <a:rPr lang="en-US" sz="2400" dirty="0"/>
              <a:t> can be achieved using:</a:t>
            </a:r>
          </a:p>
          <a:p>
            <a:pPr lvl="1"/>
            <a:r>
              <a:rPr lang="en-US" sz="2400" dirty="0"/>
              <a:t>Proprioceptive sensors (encoders, IMU). This type of </a:t>
            </a:r>
            <a:r>
              <a:rPr lang="en-US" sz="2400" dirty="0" err="1"/>
              <a:t>localisation</a:t>
            </a:r>
            <a:r>
              <a:rPr lang="en-US" sz="2400" dirty="0"/>
              <a:t> is named </a:t>
            </a:r>
            <a:r>
              <a:rPr lang="en-US" sz="2400" b="1" dirty="0"/>
              <a:t>dead reckoning </a:t>
            </a:r>
            <a:r>
              <a:rPr lang="en-US" sz="2400" b="1" dirty="0" err="1"/>
              <a:t>localisation</a:t>
            </a:r>
            <a:r>
              <a:rPr lang="en-US" sz="2400" dirty="0"/>
              <a:t>.</a:t>
            </a:r>
          </a:p>
          <a:p>
            <a:pPr lvl="1"/>
            <a:r>
              <a:rPr lang="en-US" sz="2400" dirty="0" err="1"/>
              <a:t>Exteroceptive</a:t>
            </a:r>
            <a:r>
              <a:rPr lang="en-US" sz="2400" dirty="0"/>
              <a:t> sensors (sonar, LiDAR, camera). This type of </a:t>
            </a:r>
            <a:r>
              <a:rPr lang="en-US" sz="2400" dirty="0" err="1"/>
              <a:t>localisation</a:t>
            </a:r>
            <a:r>
              <a:rPr lang="en-US" sz="2400" dirty="0"/>
              <a:t> is named </a:t>
            </a:r>
            <a:r>
              <a:rPr lang="en-US" sz="2400" b="1" dirty="0"/>
              <a:t>map-based </a:t>
            </a:r>
            <a:r>
              <a:rPr lang="en-US" sz="2400" b="1" dirty="0" err="1"/>
              <a:t>localisation</a:t>
            </a:r>
            <a:r>
              <a:rPr lang="en-US" sz="2400" dirty="0"/>
              <a:t>.</a:t>
            </a:r>
          </a:p>
          <a:p>
            <a:pPr lvl="1"/>
            <a:r>
              <a:rPr lang="en-US" sz="2400" dirty="0"/>
              <a:t>External sensors (GPS). Not suitable for indoor applications.</a:t>
            </a:r>
          </a:p>
          <a:p>
            <a:endParaRPr lang="en-US" sz="2400" dirty="0"/>
          </a:p>
        </p:txBody>
      </p:sp>
    </p:spTree>
    <p:extLst>
      <p:ext uri="{BB962C8B-B14F-4D97-AF65-F5344CB8AC3E}">
        <p14:creationId xmlns:p14="http://schemas.microsoft.com/office/powerpoint/2010/main" val="352619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1500"/>
                            </p:stCondLst>
                            <p:childTnLst>
                              <p:par>
                                <p:cTn id="12" presetID="10" presetClass="entr" presetSubtype="0" fill="hold" nodeType="afterEffect">
                                  <p:stCondLst>
                                    <p:cond delay="100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500"/>
                                        <p:tgtEl>
                                          <p:spTgt spid="11">
                                            <p:txEl>
                                              <p:pRg st="2" end="2"/>
                                            </p:txEl>
                                          </p:spTgt>
                                        </p:tgtEl>
                                      </p:cBhvr>
                                    </p:animEffect>
                                  </p:childTnLst>
                                </p:cTn>
                              </p:par>
                            </p:childTnLst>
                          </p:cTn>
                        </p:par>
                        <p:par>
                          <p:cTn id="15" fill="hold">
                            <p:stCondLst>
                              <p:cond delay="3000"/>
                            </p:stCondLst>
                            <p:childTnLst>
                              <p:par>
                                <p:cTn id="16" presetID="10" presetClass="entr" presetSubtype="0" fill="hold" nodeType="afterEffect">
                                  <p:stCondLst>
                                    <p:cond delay="100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fade">
                                      <p:cBhvr>
                                        <p:cTn id="18" dur="500"/>
                                        <p:tgtEl>
                                          <p:spTgt spid="11">
                                            <p:txEl>
                                              <p:pRg st="3" end="3"/>
                                            </p:txEl>
                                          </p:spTgt>
                                        </p:tgtEl>
                                      </p:cBhvr>
                                    </p:animEffect>
                                  </p:childTnLst>
                                </p:cTn>
                              </p:par>
                            </p:childTnLst>
                          </p:cTn>
                        </p:par>
                        <p:par>
                          <p:cTn id="19" fill="hold">
                            <p:stCondLst>
                              <p:cond delay="4500"/>
                            </p:stCondLst>
                            <p:childTnLst>
                              <p:par>
                                <p:cTn id="20" presetID="10" presetClass="entr" presetSubtype="0" fill="hold" nodeType="afterEffect">
                                  <p:stCondLst>
                                    <p:cond delay="100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fade">
                                      <p:cBhvr>
                                        <p:cTn id="22" dur="500"/>
                                        <p:tgtEl>
                                          <p:spTgt spid="11">
                                            <p:txEl>
                                              <p:pRg st="4" end="4"/>
                                            </p:txEl>
                                          </p:spTgt>
                                        </p:tgtEl>
                                      </p:cBhvr>
                                    </p:animEffect>
                                  </p:childTnLst>
                                </p:cTn>
                              </p:par>
                            </p:childTnLst>
                          </p:cTn>
                        </p:par>
                        <p:par>
                          <p:cTn id="23" fill="hold">
                            <p:stCondLst>
                              <p:cond delay="6000"/>
                            </p:stCondLst>
                            <p:childTnLst>
                              <p:par>
                                <p:cTn id="24" presetID="10" presetClass="entr" presetSubtype="0" fill="hold" nodeType="afterEffect">
                                  <p:stCondLst>
                                    <p:cond delay="100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fade">
                                      <p:cBhvr>
                                        <p:cTn id="26"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Group 102">
            <a:extLst>
              <a:ext uri="{FF2B5EF4-FFF2-40B4-BE49-F238E27FC236}">
                <a16:creationId xmlns:a16="http://schemas.microsoft.com/office/drawing/2014/main" id="{DE399904-FF1C-265C-17CB-9883BE0CFE69}"/>
              </a:ext>
            </a:extLst>
          </p:cNvPr>
          <p:cNvGrpSpPr/>
          <p:nvPr/>
        </p:nvGrpSpPr>
        <p:grpSpPr>
          <a:xfrm>
            <a:off x="982133" y="5737320"/>
            <a:ext cx="6842506" cy="562646"/>
            <a:chOff x="1011068" y="5677558"/>
            <a:chExt cx="6842506" cy="562646"/>
          </a:xfrm>
        </p:grpSpPr>
        <p:sp>
          <p:nvSpPr>
            <p:cNvPr id="104" name="Rectangle 103">
              <a:extLst>
                <a:ext uri="{FF2B5EF4-FFF2-40B4-BE49-F238E27FC236}">
                  <a16:creationId xmlns:a16="http://schemas.microsoft.com/office/drawing/2014/main" id="{7DEBE7A5-1AAF-8141-D983-0DC6C28792D7}"/>
                </a:ext>
              </a:extLst>
            </p:cNvPr>
            <p:cNvSpPr/>
            <p:nvPr/>
          </p:nvSpPr>
          <p:spPr>
            <a:xfrm rot="16200000">
              <a:off x="1313045" y="5427946"/>
              <a:ext cx="326654" cy="82587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nvGrpSpPr>
            <p:cNvPr id="105" name="Group 104">
              <a:extLst>
                <a:ext uri="{FF2B5EF4-FFF2-40B4-BE49-F238E27FC236}">
                  <a16:creationId xmlns:a16="http://schemas.microsoft.com/office/drawing/2014/main" id="{002ACA2D-D02B-8B8B-908A-4E096FFA4BBB}"/>
                </a:ext>
              </a:extLst>
            </p:cNvPr>
            <p:cNvGrpSpPr/>
            <p:nvPr/>
          </p:nvGrpSpPr>
          <p:grpSpPr>
            <a:xfrm>
              <a:off x="1011068" y="5825771"/>
              <a:ext cx="6842506" cy="414433"/>
              <a:chOff x="1011068" y="5825771"/>
              <a:chExt cx="6842506" cy="414433"/>
            </a:xfrm>
          </p:grpSpPr>
          <p:cxnSp>
            <p:nvCxnSpPr>
              <p:cNvPr id="106" name="Straight Connector 105">
                <a:extLst>
                  <a:ext uri="{FF2B5EF4-FFF2-40B4-BE49-F238E27FC236}">
                    <a16:creationId xmlns:a16="http://schemas.microsoft.com/office/drawing/2014/main" id="{B9197A94-9457-08F8-5DBB-09AFD96246BB}"/>
                  </a:ext>
                </a:extLst>
              </p:cNvPr>
              <p:cNvCxnSpPr>
                <a:cxnSpLocks/>
              </p:cNvCxnSpPr>
              <p:nvPr/>
            </p:nvCxnSpPr>
            <p:spPr>
              <a:xfrm>
                <a:off x="1011068" y="5921950"/>
                <a:ext cx="6749756" cy="0"/>
              </a:xfrm>
              <a:prstGeom prst="line">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EA32F7DF-E71F-EDBE-B67F-BBDF31E2C603}"/>
                  </a:ext>
                </a:extLst>
              </p:cNvPr>
              <p:cNvCxnSpPr>
                <a:cxnSpLocks/>
              </p:cNvCxnSpPr>
              <p:nvPr/>
            </p:nvCxnSpPr>
            <p:spPr>
              <a:xfrm>
                <a:off x="1909820"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4636DA42-E8FC-0D17-BC5D-9866AAEB899E}"/>
                  </a:ext>
                </a:extLst>
              </p:cNvPr>
              <p:cNvCxnSpPr>
                <a:cxnSpLocks/>
              </p:cNvCxnSpPr>
              <p:nvPr/>
            </p:nvCxnSpPr>
            <p:spPr>
              <a:xfrm>
                <a:off x="2944447"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99C7E13E-19E8-A791-915A-5B8AB98049BA}"/>
                  </a:ext>
                </a:extLst>
              </p:cNvPr>
              <p:cNvCxnSpPr>
                <a:cxnSpLocks/>
              </p:cNvCxnSpPr>
              <p:nvPr/>
            </p:nvCxnSpPr>
            <p:spPr>
              <a:xfrm>
                <a:off x="3979074"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C28B9119-7FA1-313A-E2EB-B1F01446506C}"/>
                  </a:ext>
                </a:extLst>
              </p:cNvPr>
              <p:cNvCxnSpPr>
                <a:cxnSpLocks/>
              </p:cNvCxnSpPr>
              <p:nvPr/>
            </p:nvCxnSpPr>
            <p:spPr>
              <a:xfrm>
                <a:off x="5013701"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85E3CAC9-55EA-EE5A-B0BB-D6791A2C1CBD}"/>
                  </a:ext>
                </a:extLst>
              </p:cNvPr>
              <p:cNvCxnSpPr>
                <a:cxnSpLocks/>
              </p:cNvCxnSpPr>
              <p:nvPr/>
            </p:nvCxnSpPr>
            <p:spPr>
              <a:xfrm>
                <a:off x="6048328"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F606B66B-5105-A1E3-0CB0-263971926346}"/>
                  </a:ext>
                </a:extLst>
              </p:cNvPr>
              <p:cNvCxnSpPr>
                <a:cxnSpLocks/>
              </p:cNvCxnSpPr>
              <p:nvPr/>
            </p:nvCxnSpPr>
            <p:spPr>
              <a:xfrm>
                <a:off x="7082953"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EE08D197-AF90-9040-91B4-3FEA38C22D30}"/>
                      </a:ext>
                    </a:extLst>
                  </p:cNvPr>
                  <p:cNvSpPr txBox="1"/>
                  <p:nvPr/>
                </p:nvSpPr>
                <p:spPr>
                  <a:xfrm>
                    <a:off x="1731085"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0.5</m:t>
                          </m:r>
                        </m:oMath>
                      </m:oMathPara>
                    </a14:m>
                    <a:endParaRPr lang="en-GB" b="0" dirty="0"/>
                  </a:p>
                </p:txBody>
              </p:sp>
            </mc:Choice>
            <mc:Fallback xmlns="">
              <p:sp>
                <p:nvSpPr>
                  <p:cNvPr id="113" name="TextBox 112">
                    <a:extLst>
                      <a:ext uri="{FF2B5EF4-FFF2-40B4-BE49-F238E27FC236}">
                        <a16:creationId xmlns:a16="http://schemas.microsoft.com/office/drawing/2014/main" id="{EE08D197-AF90-9040-91B4-3FEA38C22D30}"/>
                      </a:ext>
                    </a:extLst>
                  </p:cNvPr>
                  <p:cNvSpPr txBox="1">
                    <a:spLocks noRot="1" noChangeAspect="1" noMove="1" noResize="1" noEditPoints="1" noAdjustHandles="1" noChangeArrowheads="1" noChangeShapeType="1" noTextEdit="1"/>
                  </p:cNvSpPr>
                  <p:nvPr/>
                </p:nvSpPr>
                <p:spPr>
                  <a:xfrm>
                    <a:off x="1731085" y="5948464"/>
                    <a:ext cx="357470" cy="276999"/>
                  </a:xfrm>
                  <a:prstGeom prst="rect">
                    <a:avLst/>
                  </a:prstGeom>
                  <a:blipFill>
                    <a:blip r:embed="rId2"/>
                    <a:stretch>
                      <a:fillRect l="-13559" r="-16949"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1A5AE0AC-9B93-45BB-AAC9-61C457154B04}"/>
                      </a:ext>
                    </a:extLst>
                  </p:cNvPr>
                  <p:cNvSpPr txBox="1"/>
                  <p:nvPr/>
                </p:nvSpPr>
                <p:spPr>
                  <a:xfrm>
                    <a:off x="285267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GB" b="0" dirty="0"/>
                  </a:p>
                </p:txBody>
              </p:sp>
            </mc:Choice>
            <mc:Fallback xmlns="">
              <p:sp>
                <p:nvSpPr>
                  <p:cNvPr id="114" name="TextBox 113">
                    <a:extLst>
                      <a:ext uri="{FF2B5EF4-FFF2-40B4-BE49-F238E27FC236}">
                        <a16:creationId xmlns:a16="http://schemas.microsoft.com/office/drawing/2014/main" id="{1A5AE0AC-9B93-45BB-AAC9-61C457154B04}"/>
                      </a:ext>
                    </a:extLst>
                  </p:cNvPr>
                  <p:cNvSpPr txBox="1">
                    <a:spLocks noRot="1" noChangeAspect="1" noMove="1" noResize="1" noEditPoints="1" noAdjustHandles="1" noChangeArrowheads="1" noChangeShapeType="1" noTextEdit="1"/>
                  </p:cNvSpPr>
                  <p:nvPr/>
                </p:nvSpPr>
                <p:spPr>
                  <a:xfrm>
                    <a:off x="2852674" y="5948464"/>
                    <a:ext cx="181140" cy="276999"/>
                  </a:xfrm>
                  <a:prstGeom prst="rect">
                    <a:avLst/>
                  </a:prstGeom>
                  <a:blipFill>
                    <a:blip r:embed="rId3"/>
                    <a:stretch>
                      <a:fillRect l="-30000" r="-30000"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FCE7BBA3-F448-DB7A-1E97-A3875077FAF6}"/>
                      </a:ext>
                    </a:extLst>
                  </p:cNvPr>
                  <p:cNvSpPr txBox="1"/>
                  <p:nvPr/>
                </p:nvSpPr>
                <p:spPr>
                  <a:xfrm>
                    <a:off x="3797933"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1.5</m:t>
                          </m:r>
                        </m:oMath>
                      </m:oMathPara>
                    </a14:m>
                    <a:endParaRPr lang="en-GB" b="0" dirty="0"/>
                  </a:p>
                </p:txBody>
              </p:sp>
            </mc:Choice>
            <mc:Fallback xmlns="">
              <p:sp>
                <p:nvSpPr>
                  <p:cNvPr id="115" name="TextBox 114">
                    <a:extLst>
                      <a:ext uri="{FF2B5EF4-FFF2-40B4-BE49-F238E27FC236}">
                        <a16:creationId xmlns:a16="http://schemas.microsoft.com/office/drawing/2014/main" id="{FCE7BBA3-F448-DB7A-1E97-A3875077FAF6}"/>
                      </a:ext>
                    </a:extLst>
                  </p:cNvPr>
                  <p:cNvSpPr txBox="1">
                    <a:spLocks noRot="1" noChangeAspect="1" noMove="1" noResize="1" noEditPoints="1" noAdjustHandles="1" noChangeArrowheads="1" noChangeShapeType="1" noTextEdit="1"/>
                  </p:cNvSpPr>
                  <p:nvPr/>
                </p:nvSpPr>
                <p:spPr>
                  <a:xfrm>
                    <a:off x="3797933" y="5948464"/>
                    <a:ext cx="357470" cy="276999"/>
                  </a:xfrm>
                  <a:prstGeom prst="rect">
                    <a:avLst/>
                  </a:prstGeom>
                  <a:blipFill>
                    <a:blip r:embed="rId4"/>
                    <a:stretch>
                      <a:fillRect l="-13559" r="-16949"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36BC60A4-AD72-49D3-8343-F6454EE9EDD4}"/>
                      </a:ext>
                    </a:extLst>
                  </p:cNvPr>
                  <p:cNvSpPr txBox="1"/>
                  <p:nvPr/>
                </p:nvSpPr>
                <p:spPr>
                  <a:xfrm>
                    <a:off x="4923131"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GB" b="0" dirty="0"/>
                  </a:p>
                </p:txBody>
              </p:sp>
            </mc:Choice>
            <mc:Fallback xmlns="">
              <p:sp>
                <p:nvSpPr>
                  <p:cNvPr id="116" name="TextBox 115">
                    <a:extLst>
                      <a:ext uri="{FF2B5EF4-FFF2-40B4-BE49-F238E27FC236}">
                        <a16:creationId xmlns:a16="http://schemas.microsoft.com/office/drawing/2014/main" id="{36BC60A4-AD72-49D3-8343-F6454EE9EDD4}"/>
                      </a:ext>
                    </a:extLst>
                  </p:cNvPr>
                  <p:cNvSpPr txBox="1">
                    <a:spLocks noRot="1" noChangeAspect="1" noMove="1" noResize="1" noEditPoints="1" noAdjustHandles="1" noChangeArrowheads="1" noChangeShapeType="1" noTextEdit="1"/>
                  </p:cNvSpPr>
                  <p:nvPr/>
                </p:nvSpPr>
                <p:spPr>
                  <a:xfrm>
                    <a:off x="4923131" y="5948464"/>
                    <a:ext cx="181140" cy="276999"/>
                  </a:xfrm>
                  <a:prstGeom prst="rect">
                    <a:avLst/>
                  </a:prstGeom>
                  <a:blipFill>
                    <a:blip r:embed="rId5"/>
                    <a:stretch>
                      <a:fillRect l="-33333" r="-26667"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AD57EB6A-0C24-694B-C31A-A6149E37C1B4}"/>
                      </a:ext>
                    </a:extLst>
                  </p:cNvPr>
                  <p:cNvSpPr txBox="1"/>
                  <p:nvPr/>
                </p:nvSpPr>
                <p:spPr>
                  <a:xfrm>
                    <a:off x="5871999"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2.5</m:t>
                          </m:r>
                        </m:oMath>
                      </m:oMathPara>
                    </a14:m>
                    <a:endParaRPr lang="en-GB" b="0" dirty="0"/>
                  </a:p>
                </p:txBody>
              </p:sp>
            </mc:Choice>
            <mc:Fallback xmlns="">
              <p:sp>
                <p:nvSpPr>
                  <p:cNvPr id="117" name="TextBox 116">
                    <a:extLst>
                      <a:ext uri="{FF2B5EF4-FFF2-40B4-BE49-F238E27FC236}">
                        <a16:creationId xmlns:a16="http://schemas.microsoft.com/office/drawing/2014/main" id="{AD57EB6A-0C24-694B-C31A-A6149E37C1B4}"/>
                      </a:ext>
                    </a:extLst>
                  </p:cNvPr>
                  <p:cNvSpPr txBox="1">
                    <a:spLocks noRot="1" noChangeAspect="1" noMove="1" noResize="1" noEditPoints="1" noAdjustHandles="1" noChangeArrowheads="1" noChangeShapeType="1" noTextEdit="1"/>
                  </p:cNvSpPr>
                  <p:nvPr/>
                </p:nvSpPr>
                <p:spPr>
                  <a:xfrm>
                    <a:off x="5871999" y="5948464"/>
                    <a:ext cx="357470" cy="276999"/>
                  </a:xfrm>
                  <a:prstGeom prst="rect">
                    <a:avLst/>
                  </a:prstGeom>
                  <a:blipFill>
                    <a:blip r:embed="rId6"/>
                    <a:stretch>
                      <a:fillRect l="-15517" r="-18966"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A8F138C6-AA43-9015-3AB1-CF8A8E3513CA}"/>
                      </a:ext>
                    </a:extLst>
                  </p:cNvPr>
                  <p:cNvSpPr txBox="1"/>
                  <p:nvPr/>
                </p:nvSpPr>
                <p:spPr>
                  <a:xfrm>
                    <a:off x="700162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oMath>
                      </m:oMathPara>
                    </a14:m>
                    <a:endParaRPr lang="en-GB" b="0" dirty="0"/>
                  </a:p>
                </p:txBody>
              </p:sp>
            </mc:Choice>
            <mc:Fallback xmlns="">
              <p:sp>
                <p:nvSpPr>
                  <p:cNvPr id="118" name="TextBox 117">
                    <a:extLst>
                      <a:ext uri="{FF2B5EF4-FFF2-40B4-BE49-F238E27FC236}">
                        <a16:creationId xmlns:a16="http://schemas.microsoft.com/office/drawing/2014/main" id="{A8F138C6-AA43-9015-3AB1-CF8A8E3513CA}"/>
                      </a:ext>
                    </a:extLst>
                  </p:cNvPr>
                  <p:cNvSpPr txBox="1">
                    <a:spLocks noRot="1" noChangeAspect="1" noMove="1" noResize="1" noEditPoints="1" noAdjustHandles="1" noChangeArrowheads="1" noChangeShapeType="1" noTextEdit="1"/>
                  </p:cNvSpPr>
                  <p:nvPr/>
                </p:nvSpPr>
                <p:spPr>
                  <a:xfrm>
                    <a:off x="7001624" y="5948464"/>
                    <a:ext cx="181140" cy="276999"/>
                  </a:xfrm>
                  <a:prstGeom prst="rect">
                    <a:avLst/>
                  </a:prstGeom>
                  <a:blipFill>
                    <a:blip r:embed="rId7"/>
                    <a:stretch>
                      <a:fillRect l="-33333" r="-26667"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B8CCB765-2EC4-394A-DCBE-D05F3999DB22}"/>
                      </a:ext>
                    </a:extLst>
                  </p:cNvPr>
                  <p:cNvSpPr txBox="1"/>
                  <p:nvPr/>
                </p:nvSpPr>
                <p:spPr>
                  <a:xfrm>
                    <a:off x="7670254" y="596320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b="0" dirty="0"/>
                  </a:p>
                </p:txBody>
              </p:sp>
            </mc:Choice>
            <mc:Fallback xmlns="">
              <p:sp>
                <p:nvSpPr>
                  <p:cNvPr id="119" name="TextBox 118">
                    <a:extLst>
                      <a:ext uri="{FF2B5EF4-FFF2-40B4-BE49-F238E27FC236}">
                        <a16:creationId xmlns:a16="http://schemas.microsoft.com/office/drawing/2014/main" id="{B8CCB765-2EC4-394A-DCBE-D05F3999DB22}"/>
                      </a:ext>
                    </a:extLst>
                  </p:cNvPr>
                  <p:cNvSpPr txBox="1">
                    <a:spLocks noRot="1" noChangeAspect="1" noMove="1" noResize="1" noEditPoints="1" noAdjustHandles="1" noChangeArrowheads="1" noChangeShapeType="1" noTextEdit="1"/>
                  </p:cNvSpPr>
                  <p:nvPr/>
                </p:nvSpPr>
                <p:spPr>
                  <a:xfrm>
                    <a:off x="7670254" y="5963205"/>
                    <a:ext cx="183320" cy="276999"/>
                  </a:xfrm>
                  <a:prstGeom prst="rect">
                    <a:avLst/>
                  </a:prstGeom>
                  <a:blipFill>
                    <a:blip r:embed="rId8"/>
                    <a:stretch>
                      <a:fillRect l="-19355" r="-9677"/>
                    </a:stretch>
                  </a:blipFill>
                </p:spPr>
                <p:txBody>
                  <a:bodyPr/>
                  <a:lstStyle/>
                  <a:p>
                    <a:r>
                      <a:rPr lang="en-GB">
                        <a:noFill/>
                      </a:rPr>
                      <a:t> </a:t>
                    </a:r>
                  </a:p>
                </p:txBody>
              </p:sp>
            </mc:Fallback>
          </mc:AlternateContent>
        </p:grpSp>
      </p:grpSp>
      <p:grpSp>
        <p:nvGrpSpPr>
          <p:cNvPr id="153" name="Group 152">
            <a:extLst>
              <a:ext uri="{FF2B5EF4-FFF2-40B4-BE49-F238E27FC236}">
                <a16:creationId xmlns:a16="http://schemas.microsoft.com/office/drawing/2014/main" id="{3D7F19D5-9EEA-5C9C-0018-008C1C136E82}"/>
              </a:ext>
            </a:extLst>
          </p:cNvPr>
          <p:cNvGrpSpPr/>
          <p:nvPr/>
        </p:nvGrpSpPr>
        <p:grpSpPr>
          <a:xfrm>
            <a:off x="982133" y="1640024"/>
            <a:ext cx="6842506" cy="414433"/>
            <a:chOff x="982133" y="1640024"/>
            <a:chExt cx="6842506" cy="414433"/>
          </a:xfrm>
        </p:grpSpPr>
        <p:cxnSp>
          <p:nvCxnSpPr>
            <p:cNvPr id="3" name="Straight Connector 2">
              <a:extLst>
                <a:ext uri="{FF2B5EF4-FFF2-40B4-BE49-F238E27FC236}">
                  <a16:creationId xmlns:a16="http://schemas.microsoft.com/office/drawing/2014/main" id="{71025B63-582D-8EA8-32ED-356D87400BC7}"/>
                </a:ext>
              </a:extLst>
            </p:cNvPr>
            <p:cNvCxnSpPr>
              <a:cxnSpLocks/>
            </p:cNvCxnSpPr>
            <p:nvPr/>
          </p:nvCxnSpPr>
          <p:spPr>
            <a:xfrm>
              <a:off x="982133" y="1736203"/>
              <a:ext cx="6749756" cy="0"/>
            </a:xfrm>
            <a:prstGeom prst="line">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5EB76A5-B0DC-DFE6-5502-097EF0F393D9}"/>
                </a:ext>
              </a:extLst>
            </p:cNvPr>
            <p:cNvCxnSpPr>
              <a:cxnSpLocks/>
            </p:cNvCxnSpPr>
            <p:nvPr/>
          </p:nvCxnSpPr>
          <p:spPr>
            <a:xfrm>
              <a:off x="1880885"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FACF109-88D6-F0B5-065A-660F6A4F38DA}"/>
                </a:ext>
              </a:extLst>
            </p:cNvPr>
            <p:cNvCxnSpPr>
              <a:cxnSpLocks/>
            </p:cNvCxnSpPr>
            <p:nvPr/>
          </p:nvCxnSpPr>
          <p:spPr>
            <a:xfrm>
              <a:off x="2915512"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D9329F7-C6D0-B0D8-AFBE-1495A30B0F0F}"/>
                </a:ext>
              </a:extLst>
            </p:cNvPr>
            <p:cNvCxnSpPr>
              <a:cxnSpLocks/>
            </p:cNvCxnSpPr>
            <p:nvPr/>
          </p:nvCxnSpPr>
          <p:spPr>
            <a:xfrm>
              <a:off x="3950139"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D907BBD-D273-91F8-B528-A14E9A7C53DA}"/>
                </a:ext>
              </a:extLst>
            </p:cNvPr>
            <p:cNvCxnSpPr>
              <a:cxnSpLocks/>
            </p:cNvCxnSpPr>
            <p:nvPr/>
          </p:nvCxnSpPr>
          <p:spPr>
            <a:xfrm>
              <a:off x="4984766"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C5E2E7C-0029-865C-C9D2-73D347FB604B}"/>
                </a:ext>
              </a:extLst>
            </p:cNvPr>
            <p:cNvCxnSpPr>
              <a:cxnSpLocks/>
            </p:cNvCxnSpPr>
            <p:nvPr/>
          </p:nvCxnSpPr>
          <p:spPr>
            <a:xfrm>
              <a:off x="6019393"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0F9A972-8662-B0D5-529F-200D00A0C68F}"/>
                </a:ext>
              </a:extLst>
            </p:cNvPr>
            <p:cNvCxnSpPr>
              <a:cxnSpLocks/>
            </p:cNvCxnSpPr>
            <p:nvPr/>
          </p:nvCxnSpPr>
          <p:spPr>
            <a:xfrm>
              <a:off x="7054018" y="1640024"/>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9536B8A-F792-25D9-3C7E-C57114EB571B}"/>
                    </a:ext>
                  </a:extLst>
                </p:cNvPr>
                <p:cNvSpPr txBox="1"/>
                <p:nvPr/>
              </p:nvSpPr>
              <p:spPr>
                <a:xfrm>
                  <a:off x="1702150" y="1762717"/>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0.5</m:t>
                        </m:r>
                      </m:oMath>
                    </m:oMathPara>
                  </a14:m>
                  <a:endParaRPr lang="en-GB" b="0" dirty="0"/>
                </a:p>
              </p:txBody>
            </p:sp>
          </mc:Choice>
          <mc:Fallback xmlns="">
            <p:sp>
              <p:nvSpPr>
                <p:cNvPr id="27" name="TextBox 26">
                  <a:extLst>
                    <a:ext uri="{FF2B5EF4-FFF2-40B4-BE49-F238E27FC236}">
                      <a16:creationId xmlns:a16="http://schemas.microsoft.com/office/drawing/2014/main" id="{F9536B8A-F792-25D9-3C7E-C57114EB571B}"/>
                    </a:ext>
                  </a:extLst>
                </p:cNvPr>
                <p:cNvSpPr txBox="1">
                  <a:spLocks noRot="1" noChangeAspect="1" noMove="1" noResize="1" noEditPoints="1" noAdjustHandles="1" noChangeArrowheads="1" noChangeShapeType="1" noTextEdit="1"/>
                </p:cNvSpPr>
                <p:nvPr/>
              </p:nvSpPr>
              <p:spPr>
                <a:xfrm>
                  <a:off x="1702150" y="1762717"/>
                  <a:ext cx="357470" cy="276999"/>
                </a:xfrm>
                <a:prstGeom prst="rect">
                  <a:avLst/>
                </a:prstGeom>
                <a:blipFill>
                  <a:blip r:embed="rId9"/>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826B173-7E50-B31E-0E11-DCFDE151C46E}"/>
                    </a:ext>
                  </a:extLst>
                </p:cNvPr>
                <p:cNvSpPr txBox="1"/>
                <p:nvPr/>
              </p:nvSpPr>
              <p:spPr>
                <a:xfrm>
                  <a:off x="2823739" y="1762717"/>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GB" b="0" dirty="0"/>
                </a:p>
              </p:txBody>
            </p:sp>
          </mc:Choice>
          <mc:Fallback xmlns="">
            <p:sp>
              <p:nvSpPr>
                <p:cNvPr id="28" name="TextBox 27">
                  <a:extLst>
                    <a:ext uri="{FF2B5EF4-FFF2-40B4-BE49-F238E27FC236}">
                      <a16:creationId xmlns:a16="http://schemas.microsoft.com/office/drawing/2014/main" id="{6826B173-7E50-B31E-0E11-DCFDE151C46E}"/>
                    </a:ext>
                  </a:extLst>
                </p:cNvPr>
                <p:cNvSpPr txBox="1">
                  <a:spLocks noRot="1" noChangeAspect="1" noMove="1" noResize="1" noEditPoints="1" noAdjustHandles="1" noChangeArrowheads="1" noChangeShapeType="1" noTextEdit="1"/>
                </p:cNvSpPr>
                <p:nvPr/>
              </p:nvSpPr>
              <p:spPr>
                <a:xfrm>
                  <a:off x="2823739" y="1762717"/>
                  <a:ext cx="181140" cy="276999"/>
                </a:xfrm>
                <a:prstGeom prst="rect">
                  <a:avLst/>
                </a:prstGeom>
                <a:blipFill>
                  <a:blip r:embed="rId10"/>
                  <a:stretch>
                    <a:fillRect l="-30000" r="-3000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087EC7A-429C-8033-3449-8EF3AD278795}"/>
                    </a:ext>
                  </a:extLst>
                </p:cNvPr>
                <p:cNvSpPr txBox="1"/>
                <p:nvPr/>
              </p:nvSpPr>
              <p:spPr>
                <a:xfrm>
                  <a:off x="3768998" y="1762717"/>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1.5</m:t>
                        </m:r>
                      </m:oMath>
                    </m:oMathPara>
                  </a14:m>
                  <a:endParaRPr lang="en-GB" b="0" dirty="0"/>
                </a:p>
              </p:txBody>
            </p:sp>
          </mc:Choice>
          <mc:Fallback xmlns="">
            <p:sp>
              <p:nvSpPr>
                <p:cNvPr id="29" name="TextBox 28">
                  <a:extLst>
                    <a:ext uri="{FF2B5EF4-FFF2-40B4-BE49-F238E27FC236}">
                      <a16:creationId xmlns:a16="http://schemas.microsoft.com/office/drawing/2014/main" id="{A087EC7A-429C-8033-3449-8EF3AD278795}"/>
                    </a:ext>
                  </a:extLst>
                </p:cNvPr>
                <p:cNvSpPr txBox="1">
                  <a:spLocks noRot="1" noChangeAspect="1" noMove="1" noResize="1" noEditPoints="1" noAdjustHandles="1" noChangeArrowheads="1" noChangeShapeType="1" noTextEdit="1"/>
                </p:cNvSpPr>
                <p:nvPr/>
              </p:nvSpPr>
              <p:spPr>
                <a:xfrm>
                  <a:off x="3768998" y="1762717"/>
                  <a:ext cx="357470" cy="276999"/>
                </a:xfrm>
                <a:prstGeom prst="rect">
                  <a:avLst/>
                </a:prstGeom>
                <a:blipFill>
                  <a:blip r:embed="rId11"/>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2A51C40-E82B-FB65-C2CB-DD42E1AAD3B6}"/>
                    </a:ext>
                  </a:extLst>
                </p:cNvPr>
                <p:cNvSpPr txBox="1"/>
                <p:nvPr/>
              </p:nvSpPr>
              <p:spPr>
                <a:xfrm>
                  <a:off x="4894196" y="1762717"/>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GB" b="0" dirty="0"/>
                </a:p>
              </p:txBody>
            </p:sp>
          </mc:Choice>
          <mc:Fallback xmlns="">
            <p:sp>
              <p:nvSpPr>
                <p:cNvPr id="30" name="TextBox 29">
                  <a:extLst>
                    <a:ext uri="{FF2B5EF4-FFF2-40B4-BE49-F238E27FC236}">
                      <a16:creationId xmlns:a16="http://schemas.microsoft.com/office/drawing/2014/main" id="{32A51C40-E82B-FB65-C2CB-DD42E1AAD3B6}"/>
                    </a:ext>
                  </a:extLst>
                </p:cNvPr>
                <p:cNvSpPr txBox="1">
                  <a:spLocks noRot="1" noChangeAspect="1" noMove="1" noResize="1" noEditPoints="1" noAdjustHandles="1" noChangeArrowheads="1" noChangeShapeType="1" noTextEdit="1"/>
                </p:cNvSpPr>
                <p:nvPr/>
              </p:nvSpPr>
              <p:spPr>
                <a:xfrm>
                  <a:off x="4894196" y="1762717"/>
                  <a:ext cx="181140" cy="276999"/>
                </a:xfrm>
                <a:prstGeom prst="rect">
                  <a:avLst/>
                </a:prstGeom>
                <a:blipFill>
                  <a:blip r:embed="rId12"/>
                  <a:stretch>
                    <a:fillRect l="-33333" r="-26667"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38BCF6E-2B5B-8F7A-9742-08D2D424A94B}"/>
                    </a:ext>
                  </a:extLst>
                </p:cNvPr>
                <p:cNvSpPr txBox="1"/>
                <p:nvPr/>
              </p:nvSpPr>
              <p:spPr>
                <a:xfrm>
                  <a:off x="5843064" y="1762717"/>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2.5</m:t>
                        </m:r>
                      </m:oMath>
                    </m:oMathPara>
                  </a14:m>
                  <a:endParaRPr lang="en-GB" b="0" dirty="0"/>
                </a:p>
              </p:txBody>
            </p:sp>
          </mc:Choice>
          <mc:Fallback xmlns="">
            <p:sp>
              <p:nvSpPr>
                <p:cNvPr id="31" name="TextBox 30">
                  <a:extLst>
                    <a:ext uri="{FF2B5EF4-FFF2-40B4-BE49-F238E27FC236}">
                      <a16:creationId xmlns:a16="http://schemas.microsoft.com/office/drawing/2014/main" id="{938BCF6E-2B5B-8F7A-9742-08D2D424A94B}"/>
                    </a:ext>
                  </a:extLst>
                </p:cNvPr>
                <p:cNvSpPr txBox="1">
                  <a:spLocks noRot="1" noChangeAspect="1" noMove="1" noResize="1" noEditPoints="1" noAdjustHandles="1" noChangeArrowheads="1" noChangeShapeType="1" noTextEdit="1"/>
                </p:cNvSpPr>
                <p:nvPr/>
              </p:nvSpPr>
              <p:spPr>
                <a:xfrm>
                  <a:off x="5843064" y="1762717"/>
                  <a:ext cx="357470" cy="276999"/>
                </a:xfrm>
                <a:prstGeom prst="rect">
                  <a:avLst/>
                </a:prstGeom>
                <a:blipFill>
                  <a:blip r:embed="rId13"/>
                  <a:stretch>
                    <a:fillRect l="-15517" r="-18966"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94244D2-6BC4-BB5F-E7CE-585D308E06D7}"/>
                    </a:ext>
                  </a:extLst>
                </p:cNvPr>
                <p:cNvSpPr txBox="1"/>
                <p:nvPr/>
              </p:nvSpPr>
              <p:spPr>
                <a:xfrm>
                  <a:off x="6972689" y="1762717"/>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oMath>
                    </m:oMathPara>
                  </a14:m>
                  <a:endParaRPr lang="en-GB" b="0" dirty="0"/>
                </a:p>
              </p:txBody>
            </p:sp>
          </mc:Choice>
          <mc:Fallback xmlns="">
            <p:sp>
              <p:nvSpPr>
                <p:cNvPr id="32" name="TextBox 31">
                  <a:extLst>
                    <a:ext uri="{FF2B5EF4-FFF2-40B4-BE49-F238E27FC236}">
                      <a16:creationId xmlns:a16="http://schemas.microsoft.com/office/drawing/2014/main" id="{794244D2-6BC4-BB5F-E7CE-585D308E06D7}"/>
                    </a:ext>
                  </a:extLst>
                </p:cNvPr>
                <p:cNvSpPr txBox="1">
                  <a:spLocks noRot="1" noChangeAspect="1" noMove="1" noResize="1" noEditPoints="1" noAdjustHandles="1" noChangeArrowheads="1" noChangeShapeType="1" noTextEdit="1"/>
                </p:cNvSpPr>
                <p:nvPr/>
              </p:nvSpPr>
              <p:spPr>
                <a:xfrm>
                  <a:off x="6972689" y="1762717"/>
                  <a:ext cx="181140" cy="276999"/>
                </a:xfrm>
                <a:prstGeom prst="rect">
                  <a:avLst/>
                </a:prstGeom>
                <a:blipFill>
                  <a:blip r:embed="rId14"/>
                  <a:stretch>
                    <a:fillRect l="-33333" r="-26667"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A50B413-31E5-6905-20D3-78F57C46E228}"/>
                    </a:ext>
                  </a:extLst>
                </p:cNvPr>
                <p:cNvSpPr txBox="1"/>
                <p:nvPr/>
              </p:nvSpPr>
              <p:spPr>
                <a:xfrm>
                  <a:off x="7641319" y="1777458"/>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b="0" dirty="0"/>
                </a:p>
              </p:txBody>
            </p:sp>
          </mc:Choice>
          <mc:Fallback xmlns="">
            <p:sp>
              <p:nvSpPr>
                <p:cNvPr id="41" name="TextBox 40">
                  <a:extLst>
                    <a:ext uri="{FF2B5EF4-FFF2-40B4-BE49-F238E27FC236}">
                      <a16:creationId xmlns:a16="http://schemas.microsoft.com/office/drawing/2014/main" id="{BA50B413-31E5-6905-20D3-78F57C46E228}"/>
                    </a:ext>
                  </a:extLst>
                </p:cNvPr>
                <p:cNvSpPr txBox="1">
                  <a:spLocks noRot="1" noChangeAspect="1" noMove="1" noResize="1" noEditPoints="1" noAdjustHandles="1" noChangeArrowheads="1" noChangeShapeType="1" noTextEdit="1"/>
                </p:cNvSpPr>
                <p:nvPr/>
              </p:nvSpPr>
              <p:spPr>
                <a:xfrm>
                  <a:off x="7641319" y="1777458"/>
                  <a:ext cx="183320" cy="276999"/>
                </a:xfrm>
                <a:prstGeom prst="rect">
                  <a:avLst/>
                </a:prstGeom>
                <a:blipFill>
                  <a:blip r:embed="rId15"/>
                  <a:stretch>
                    <a:fillRect l="-19355" r="-9677"/>
                  </a:stretch>
                </a:blipFill>
              </p:spPr>
              <p:txBody>
                <a:bodyPr/>
                <a:lstStyle/>
                <a:p>
                  <a:r>
                    <a:rPr lang="en-GB">
                      <a:noFill/>
                    </a:rPr>
                    <a:t> </a:t>
                  </a:r>
                </a:p>
              </p:txBody>
            </p:sp>
          </mc:Fallback>
        </mc:AlternateContent>
      </p:grpSp>
      <p:grpSp>
        <p:nvGrpSpPr>
          <p:cNvPr id="2" name="Group 1">
            <a:extLst>
              <a:ext uri="{FF2B5EF4-FFF2-40B4-BE49-F238E27FC236}">
                <a16:creationId xmlns:a16="http://schemas.microsoft.com/office/drawing/2014/main" id="{9C588F9A-4C59-C596-9FDF-B8DA1D4D8DE5}"/>
              </a:ext>
            </a:extLst>
          </p:cNvPr>
          <p:cNvGrpSpPr/>
          <p:nvPr/>
        </p:nvGrpSpPr>
        <p:grpSpPr>
          <a:xfrm>
            <a:off x="980846" y="2480145"/>
            <a:ext cx="6842506" cy="3992117"/>
            <a:chOff x="1199886" y="2534159"/>
            <a:chExt cx="6842506" cy="3992117"/>
          </a:xfrm>
        </p:grpSpPr>
        <p:grpSp>
          <p:nvGrpSpPr>
            <p:cNvPr id="4" name="Group 3">
              <a:extLst>
                <a:ext uri="{FF2B5EF4-FFF2-40B4-BE49-F238E27FC236}">
                  <a16:creationId xmlns:a16="http://schemas.microsoft.com/office/drawing/2014/main" id="{9430886E-6A3C-610D-7F67-124BF2E9BC36}"/>
                </a:ext>
              </a:extLst>
            </p:cNvPr>
            <p:cNvGrpSpPr/>
            <p:nvPr/>
          </p:nvGrpSpPr>
          <p:grpSpPr>
            <a:xfrm>
              <a:off x="1199886" y="2534159"/>
              <a:ext cx="6842506" cy="3992117"/>
              <a:chOff x="1494559" y="2438974"/>
              <a:chExt cx="6842506" cy="3992117"/>
            </a:xfrm>
          </p:grpSpPr>
          <p:pic>
            <p:nvPicPr>
              <p:cNvPr id="8" name="Picture 7">
                <a:extLst>
                  <a:ext uri="{FF2B5EF4-FFF2-40B4-BE49-F238E27FC236}">
                    <a16:creationId xmlns:a16="http://schemas.microsoft.com/office/drawing/2014/main" id="{CDAF126B-E885-8E14-405A-60A945092001}"/>
                  </a:ext>
                </a:extLst>
              </p:cNvPr>
              <p:cNvPicPr>
                <a:picLocks noChangeAspect="1"/>
              </p:cNvPicPr>
              <p:nvPr/>
            </p:nvPicPr>
            <p:blipFill rotWithShape="1">
              <a:blip r:embed="rId16">
                <a:alphaModFix/>
              </a:blip>
              <a:srcRect l="14609" t="12285" r="7009" b="10169"/>
              <a:stretch/>
            </p:blipFill>
            <p:spPr>
              <a:xfrm>
                <a:off x="2539987" y="2876009"/>
                <a:ext cx="4993356" cy="3189241"/>
              </a:xfrm>
              <a:prstGeom prst="rect">
                <a:avLst/>
              </a:prstGeom>
            </p:spPr>
          </p:pic>
          <p:sp>
            <p:nvSpPr>
              <p:cNvPr id="9" name="Rectangle: Rounded Corners 8">
                <a:extLst>
                  <a:ext uri="{FF2B5EF4-FFF2-40B4-BE49-F238E27FC236}">
                    <a16:creationId xmlns:a16="http://schemas.microsoft.com/office/drawing/2014/main" id="{743E04F0-A499-91DA-7BFF-C2BAF8BE1D26}"/>
                  </a:ext>
                </a:extLst>
              </p:cNvPr>
              <p:cNvSpPr/>
              <p:nvPr/>
            </p:nvSpPr>
            <p:spPr>
              <a:xfrm>
                <a:off x="1679575" y="2438974"/>
                <a:ext cx="987425" cy="3453825"/>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894EE226-5145-F5AA-8C1A-5FC57E765B24}"/>
                  </a:ext>
                </a:extLst>
              </p:cNvPr>
              <p:cNvSpPr/>
              <p:nvPr/>
            </p:nvSpPr>
            <p:spPr>
              <a:xfrm rot="5400000">
                <a:off x="5009040" y="-194487"/>
                <a:ext cx="183554" cy="5581650"/>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3A6E8E16-5035-02B4-42BB-946F236C629C}"/>
                  </a:ext>
                </a:extLst>
              </p:cNvPr>
              <p:cNvSpPr/>
              <p:nvPr/>
            </p:nvSpPr>
            <p:spPr>
              <a:xfrm rot="10800000">
                <a:off x="7534632" y="2504560"/>
                <a:ext cx="384916" cy="3532829"/>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982A31A3-EEF7-52D6-D0C3-9110427FA3FF}"/>
                  </a:ext>
                </a:extLst>
              </p:cNvPr>
              <p:cNvSpPr/>
              <p:nvPr/>
            </p:nvSpPr>
            <p:spPr>
              <a:xfrm rot="16200000">
                <a:off x="4795025" y="3334472"/>
                <a:ext cx="474881" cy="5718357"/>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E9EF8BF7-8A18-0062-B436-EEFB8084E090}"/>
                  </a:ext>
                </a:extLst>
              </p:cNvPr>
              <p:cNvSpPr/>
              <p:nvPr/>
            </p:nvSpPr>
            <p:spPr>
              <a:xfrm>
                <a:off x="1714109" y="5648316"/>
                <a:ext cx="660314" cy="565150"/>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nvGrpSpPr>
              <p:cNvPr id="14" name="Group 13">
                <a:extLst>
                  <a:ext uri="{FF2B5EF4-FFF2-40B4-BE49-F238E27FC236}">
                    <a16:creationId xmlns:a16="http://schemas.microsoft.com/office/drawing/2014/main" id="{C9DDD884-4BE6-9DA5-3E96-2059E6D9102C}"/>
                  </a:ext>
                </a:extLst>
              </p:cNvPr>
              <p:cNvGrpSpPr/>
              <p:nvPr/>
            </p:nvGrpSpPr>
            <p:grpSpPr>
              <a:xfrm>
                <a:off x="1494559" y="5835943"/>
                <a:ext cx="6842506" cy="414433"/>
                <a:chOff x="1011068" y="5825771"/>
                <a:chExt cx="6842506" cy="414433"/>
              </a:xfrm>
            </p:grpSpPr>
            <p:cxnSp>
              <p:nvCxnSpPr>
                <p:cNvPr id="15" name="Straight Connector 14">
                  <a:extLst>
                    <a:ext uri="{FF2B5EF4-FFF2-40B4-BE49-F238E27FC236}">
                      <a16:creationId xmlns:a16="http://schemas.microsoft.com/office/drawing/2014/main" id="{B8B158CA-F00F-03E3-2F05-347928D89681}"/>
                    </a:ext>
                  </a:extLst>
                </p:cNvPr>
                <p:cNvCxnSpPr>
                  <a:cxnSpLocks/>
                </p:cNvCxnSpPr>
                <p:nvPr/>
              </p:nvCxnSpPr>
              <p:spPr>
                <a:xfrm>
                  <a:off x="1011068" y="5921950"/>
                  <a:ext cx="6749756" cy="0"/>
                </a:xfrm>
                <a:prstGeom prst="line">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6B384CD-4A0D-7D03-61C8-17650FBBA1CB}"/>
                    </a:ext>
                  </a:extLst>
                </p:cNvPr>
                <p:cNvCxnSpPr>
                  <a:cxnSpLocks/>
                </p:cNvCxnSpPr>
                <p:nvPr/>
              </p:nvCxnSpPr>
              <p:spPr>
                <a:xfrm>
                  <a:off x="1909820"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8B58641-9D25-D6A1-B9AC-705402D74737}"/>
                    </a:ext>
                  </a:extLst>
                </p:cNvPr>
                <p:cNvCxnSpPr>
                  <a:cxnSpLocks/>
                </p:cNvCxnSpPr>
                <p:nvPr/>
              </p:nvCxnSpPr>
              <p:spPr>
                <a:xfrm>
                  <a:off x="2944447"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EE635E2-E798-2DE6-4265-4ABB774FA14C}"/>
                    </a:ext>
                  </a:extLst>
                </p:cNvPr>
                <p:cNvCxnSpPr>
                  <a:cxnSpLocks/>
                </p:cNvCxnSpPr>
                <p:nvPr/>
              </p:nvCxnSpPr>
              <p:spPr>
                <a:xfrm>
                  <a:off x="3979074"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D482C2F-6FC8-5797-27C9-785FA87E4EB0}"/>
                    </a:ext>
                  </a:extLst>
                </p:cNvPr>
                <p:cNvCxnSpPr>
                  <a:cxnSpLocks/>
                </p:cNvCxnSpPr>
                <p:nvPr/>
              </p:nvCxnSpPr>
              <p:spPr>
                <a:xfrm>
                  <a:off x="5013701"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BABE1A5-21FC-5F34-B9F7-50C2DA213BDE}"/>
                    </a:ext>
                  </a:extLst>
                </p:cNvPr>
                <p:cNvCxnSpPr>
                  <a:cxnSpLocks/>
                </p:cNvCxnSpPr>
                <p:nvPr/>
              </p:nvCxnSpPr>
              <p:spPr>
                <a:xfrm>
                  <a:off x="6048328"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7409FD0-5DDF-9219-4254-4691469C9F8D}"/>
                    </a:ext>
                  </a:extLst>
                </p:cNvPr>
                <p:cNvCxnSpPr>
                  <a:cxnSpLocks/>
                </p:cNvCxnSpPr>
                <p:nvPr/>
              </p:nvCxnSpPr>
              <p:spPr>
                <a:xfrm>
                  <a:off x="7082953"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9738F1C-B39C-608E-8F16-708FBAE0A0A5}"/>
                        </a:ext>
                      </a:extLst>
                    </p:cNvPr>
                    <p:cNvSpPr txBox="1"/>
                    <p:nvPr/>
                  </p:nvSpPr>
                  <p:spPr>
                    <a:xfrm>
                      <a:off x="1731085"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0.5</m:t>
                            </m:r>
                          </m:oMath>
                        </m:oMathPara>
                      </a14:m>
                      <a:endParaRPr lang="en-GB" b="0" dirty="0"/>
                    </a:p>
                  </p:txBody>
                </p:sp>
              </mc:Choice>
              <mc:Fallback xmlns="">
                <p:sp>
                  <p:nvSpPr>
                    <p:cNvPr id="33" name="TextBox 32">
                      <a:extLst>
                        <a:ext uri="{FF2B5EF4-FFF2-40B4-BE49-F238E27FC236}">
                          <a16:creationId xmlns:a16="http://schemas.microsoft.com/office/drawing/2014/main" id="{79738F1C-B39C-608E-8F16-708FBAE0A0A5}"/>
                        </a:ext>
                      </a:extLst>
                    </p:cNvPr>
                    <p:cNvSpPr txBox="1">
                      <a:spLocks noRot="1" noChangeAspect="1" noMove="1" noResize="1" noEditPoints="1" noAdjustHandles="1" noChangeArrowheads="1" noChangeShapeType="1" noTextEdit="1"/>
                    </p:cNvSpPr>
                    <p:nvPr/>
                  </p:nvSpPr>
                  <p:spPr>
                    <a:xfrm>
                      <a:off x="1731085" y="5948464"/>
                      <a:ext cx="357470" cy="276999"/>
                    </a:xfrm>
                    <a:prstGeom prst="rect">
                      <a:avLst/>
                    </a:prstGeom>
                    <a:blipFill>
                      <a:blip r:embed="rId17"/>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7DA5611-0954-5926-F311-7E06FD4F4769}"/>
                        </a:ext>
                      </a:extLst>
                    </p:cNvPr>
                    <p:cNvSpPr txBox="1"/>
                    <p:nvPr/>
                  </p:nvSpPr>
                  <p:spPr>
                    <a:xfrm>
                      <a:off x="285267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GB" b="0" dirty="0"/>
                    </a:p>
                  </p:txBody>
                </p:sp>
              </mc:Choice>
              <mc:Fallback xmlns="">
                <p:sp>
                  <p:nvSpPr>
                    <p:cNvPr id="34" name="TextBox 33">
                      <a:extLst>
                        <a:ext uri="{FF2B5EF4-FFF2-40B4-BE49-F238E27FC236}">
                          <a16:creationId xmlns:a16="http://schemas.microsoft.com/office/drawing/2014/main" id="{87DA5611-0954-5926-F311-7E06FD4F4769}"/>
                        </a:ext>
                      </a:extLst>
                    </p:cNvPr>
                    <p:cNvSpPr txBox="1">
                      <a:spLocks noRot="1" noChangeAspect="1" noMove="1" noResize="1" noEditPoints="1" noAdjustHandles="1" noChangeArrowheads="1" noChangeShapeType="1" noTextEdit="1"/>
                    </p:cNvSpPr>
                    <p:nvPr/>
                  </p:nvSpPr>
                  <p:spPr>
                    <a:xfrm>
                      <a:off x="2852674" y="5948464"/>
                      <a:ext cx="181140" cy="276999"/>
                    </a:xfrm>
                    <a:prstGeom prst="rect">
                      <a:avLst/>
                    </a:prstGeom>
                    <a:blipFill>
                      <a:blip r:embed="rId18"/>
                      <a:stretch>
                        <a:fillRect l="-30000" r="-26667"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2ECE210-7164-6F83-DECD-7792CB8060BF}"/>
                        </a:ext>
                      </a:extLst>
                    </p:cNvPr>
                    <p:cNvSpPr txBox="1"/>
                    <p:nvPr/>
                  </p:nvSpPr>
                  <p:spPr>
                    <a:xfrm>
                      <a:off x="3797933"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1.5</m:t>
                            </m:r>
                          </m:oMath>
                        </m:oMathPara>
                      </a14:m>
                      <a:endParaRPr lang="en-GB" b="0" dirty="0"/>
                    </a:p>
                  </p:txBody>
                </p:sp>
              </mc:Choice>
              <mc:Fallback xmlns="">
                <p:sp>
                  <p:nvSpPr>
                    <p:cNvPr id="35" name="TextBox 34">
                      <a:extLst>
                        <a:ext uri="{FF2B5EF4-FFF2-40B4-BE49-F238E27FC236}">
                          <a16:creationId xmlns:a16="http://schemas.microsoft.com/office/drawing/2014/main" id="{F2ECE210-7164-6F83-DECD-7792CB8060BF}"/>
                        </a:ext>
                      </a:extLst>
                    </p:cNvPr>
                    <p:cNvSpPr txBox="1">
                      <a:spLocks noRot="1" noChangeAspect="1" noMove="1" noResize="1" noEditPoints="1" noAdjustHandles="1" noChangeArrowheads="1" noChangeShapeType="1" noTextEdit="1"/>
                    </p:cNvSpPr>
                    <p:nvPr/>
                  </p:nvSpPr>
                  <p:spPr>
                    <a:xfrm>
                      <a:off x="3797933" y="5948464"/>
                      <a:ext cx="357470" cy="276999"/>
                    </a:xfrm>
                    <a:prstGeom prst="rect">
                      <a:avLst/>
                    </a:prstGeom>
                    <a:blipFill>
                      <a:blip r:embed="rId19"/>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6B109AB-7A73-FF16-C1ED-50676C6966DC}"/>
                        </a:ext>
                      </a:extLst>
                    </p:cNvPr>
                    <p:cNvSpPr txBox="1"/>
                    <p:nvPr/>
                  </p:nvSpPr>
                  <p:spPr>
                    <a:xfrm>
                      <a:off x="4923131"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GB" b="0" dirty="0"/>
                    </a:p>
                  </p:txBody>
                </p:sp>
              </mc:Choice>
              <mc:Fallback xmlns="">
                <p:sp>
                  <p:nvSpPr>
                    <p:cNvPr id="36" name="TextBox 35">
                      <a:extLst>
                        <a:ext uri="{FF2B5EF4-FFF2-40B4-BE49-F238E27FC236}">
                          <a16:creationId xmlns:a16="http://schemas.microsoft.com/office/drawing/2014/main" id="{86B109AB-7A73-FF16-C1ED-50676C6966DC}"/>
                        </a:ext>
                      </a:extLst>
                    </p:cNvPr>
                    <p:cNvSpPr txBox="1">
                      <a:spLocks noRot="1" noChangeAspect="1" noMove="1" noResize="1" noEditPoints="1" noAdjustHandles="1" noChangeArrowheads="1" noChangeShapeType="1" noTextEdit="1"/>
                    </p:cNvSpPr>
                    <p:nvPr/>
                  </p:nvSpPr>
                  <p:spPr>
                    <a:xfrm>
                      <a:off x="4923131" y="5948464"/>
                      <a:ext cx="181140" cy="276999"/>
                    </a:xfrm>
                    <a:prstGeom prst="rect">
                      <a:avLst/>
                    </a:prstGeom>
                    <a:blipFill>
                      <a:blip r:embed="rId20"/>
                      <a:stretch>
                        <a:fillRect l="-34483" r="-31034"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3AB688E-F522-8F21-053E-18E39C8D3CE0}"/>
                        </a:ext>
                      </a:extLst>
                    </p:cNvPr>
                    <p:cNvSpPr txBox="1"/>
                    <p:nvPr/>
                  </p:nvSpPr>
                  <p:spPr>
                    <a:xfrm>
                      <a:off x="5871999"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2.5</m:t>
                            </m:r>
                          </m:oMath>
                        </m:oMathPara>
                      </a14:m>
                      <a:endParaRPr lang="en-GB" b="0" dirty="0"/>
                    </a:p>
                  </p:txBody>
                </p:sp>
              </mc:Choice>
              <mc:Fallback xmlns="">
                <p:sp>
                  <p:nvSpPr>
                    <p:cNvPr id="37" name="TextBox 36">
                      <a:extLst>
                        <a:ext uri="{FF2B5EF4-FFF2-40B4-BE49-F238E27FC236}">
                          <a16:creationId xmlns:a16="http://schemas.microsoft.com/office/drawing/2014/main" id="{F3AB688E-F522-8F21-053E-18E39C8D3CE0}"/>
                        </a:ext>
                      </a:extLst>
                    </p:cNvPr>
                    <p:cNvSpPr txBox="1">
                      <a:spLocks noRot="1" noChangeAspect="1" noMove="1" noResize="1" noEditPoints="1" noAdjustHandles="1" noChangeArrowheads="1" noChangeShapeType="1" noTextEdit="1"/>
                    </p:cNvSpPr>
                    <p:nvPr/>
                  </p:nvSpPr>
                  <p:spPr>
                    <a:xfrm>
                      <a:off x="5871999" y="5948464"/>
                      <a:ext cx="357470" cy="276999"/>
                    </a:xfrm>
                    <a:prstGeom prst="rect">
                      <a:avLst/>
                    </a:prstGeom>
                    <a:blipFill>
                      <a:blip r:embed="rId21"/>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D7204D7-0196-4D4C-501D-421B6EC6FA15}"/>
                        </a:ext>
                      </a:extLst>
                    </p:cNvPr>
                    <p:cNvSpPr txBox="1"/>
                    <p:nvPr/>
                  </p:nvSpPr>
                  <p:spPr>
                    <a:xfrm>
                      <a:off x="700162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oMath>
                        </m:oMathPara>
                      </a14:m>
                      <a:endParaRPr lang="en-GB" b="0" dirty="0"/>
                    </a:p>
                  </p:txBody>
                </p:sp>
              </mc:Choice>
              <mc:Fallback xmlns="">
                <p:sp>
                  <p:nvSpPr>
                    <p:cNvPr id="38" name="TextBox 37">
                      <a:extLst>
                        <a:ext uri="{FF2B5EF4-FFF2-40B4-BE49-F238E27FC236}">
                          <a16:creationId xmlns:a16="http://schemas.microsoft.com/office/drawing/2014/main" id="{6D7204D7-0196-4D4C-501D-421B6EC6FA15}"/>
                        </a:ext>
                      </a:extLst>
                    </p:cNvPr>
                    <p:cNvSpPr txBox="1">
                      <a:spLocks noRot="1" noChangeAspect="1" noMove="1" noResize="1" noEditPoints="1" noAdjustHandles="1" noChangeArrowheads="1" noChangeShapeType="1" noTextEdit="1"/>
                    </p:cNvSpPr>
                    <p:nvPr/>
                  </p:nvSpPr>
                  <p:spPr>
                    <a:xfrm>
                      <a:off x="7001624" y="5948464"/>
                      <a:ext cx="181140" cy="276999"/>
                    </a:xfrm>
                    <a:prstGeom prst="rect">
                      <a:avLst/>
                    </a:prstGeom>
                    <a:blipFill>
                      <a:blip r:embed="rId22"/>
                      <a:stretch>
                        <a:fillRect l="-34483" r="-31034"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B03D408-C8C5-CB71-B9D9-EDFC970F9A48}"/>
                        </a:ext>
                      </a:extLst>
                    </p:cNvPr>
                    <p:cNvSpPr txBox="1"/>
                    <p:nvPr/>
                  </p:nvSpPr>
                  <p:spPr>
                    <a:xfrm>
                      <a:off x="7670254" y="596320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b="0" dirty="0"/>
                    </a:p>
                  </p:txBody>
                </p:sp>
              </mc:Choice>
              <mc:Fallback xmlns="">
                <p:sp>
                  <p:nvSpPr>
                    <p:cNvPr id="39" name="TextBox 38">
                      <a:extLst>
                        <a:ext uri="{FF2B5EF4-FFF2-40B4-BE49-F238E27FC236}">
                          <a16:creationId xmlns:a16="http://schemas.microsoft.com/office/drawing/2014/main" id="{DB03D408-C8C5-CB71-B9D9-EDFC970F9A48}"/>
                        </a:ext>
                      </a:extLst>
                    </p:cNvPr>
                    <p:cNvSpPr txBox="1">
                      <a:spLocks noRot="1" noChangeAspect="1" noMove="1" noResize="1" noEditPoints="1" noAdjustHandles="1" noChangeArrowheads="1" noChangeShapeType="1" noTextEdit="1"/>
                    </p:cNvSpPr>
                    <p:nvPr/>
                  </p:nvSpPr>
                  <p:spPr>
                    <a:xfrm>
                      <a:off x="7670254" y="5963205"/>
                      <a:ext cx="183320" cy="276999"/>
                    </a:xfrm>
                    <a:prstGeom prst="rect">
                      <a:avLst/>
                    </a:prstGeom>
                    <a:blipFill>
                      <a:blip r:embed="rId23"/>
                      <a:stretch>
                        <a:fillRect l="-20000" r="-13333"/>
                      </a:stretch>
                    </a:blipFill>
                  </p:spPr>
                  <p:txBody>
                    <a:bodyPr/>
                    <a:lstStyle/>
                    <a:p>
                      <a:r>
                        <a:rPr lang="en-GB">
                          <a:noFill/>
                        </a:rPr>
                        <a:t> </a:t>
                      </a:r>
                    </a:p>
                  </p:txBody>
                </p:sp>
              </mc:Fallback>
            </mc:AlternateContent>
          </p:grpSp>
        </p:grpSp>
        <p:sp>
          <p:nvSpPr>
            <p:cNvPr id="6" name="Rectangle: Rounded Corners 5">
              <a:extLst>
                <a:ext uri="{FF2B5EF4-FFF2-40B4-BE49-F238E27FC236}">
                  <a16:creationId xmlns:a16="http://schemas.microsoft.com/office/drawing/2014/main" id="{078E621D-0C07-743A-3A55-BC5973BEB3D8}"/>
                </a:ext>
              </a:extLst>
            </p:cNvPr>
            <p:cNvSpPr/>
            <p:nvPr/>
          </p:nvSpPr>
          <p:spPr>
            <a:xfrm rot="10800000">
              <a:off x="4675169" y="2534161"/>
              <a:ext cx="2752373" cy="209143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40" name="Group 39">
            <a:extLst>
              <a:ext uri="{FF2B5EF4-FFF2-40B4-BE49-F238E27FC236}">
                <a16:creationId xmlns:a16="http://schemas.microsoft.com/office/drawing/2014/main" id="{61F1CEE8-74F1-8DDD-DB98-87333C7CABA0}"/>
              </a:ext>
            </a:extLst>
          </p:cNvPr>
          <p:cNvGrpSpPr/>
          <p:nvPr/>
        </p:nvGrpSpPr>
        <p:grpSpPr>
          <a:xfrm>
            <a:off x="981499" y="2420761"/>
            <a:ext cx="6842506" cy="4046098"/>
            <a:chOff x="1011068" y="2361346"/>
            <a:chExt cx="6842506" cy="4046098"/>
          </a:xfrm>
        </p:grpSpPr>
        <p:grpSp>
          <p:nvGrpSpPr>
            <p:cNvPr id="42" name="Group 41">
              <a:extLst>
                <a:ext uri="{FF2B5EF4-FFF2-40B4-BE49-F238E27FC236}">
                  <a16:creationId xmlns:a16="http://schemas.microsoft.com/office/drawing/2014/main" id="{AD681A12-CCEB-7187-F765-7A4CE269BD74}"/>
                </a:ext>
              </a:extLst>
            </p:cNvPr>
            <p:cNvGrpSpPr/>
            <p:nvPr/>
          </p:nvGrpSpPr>
          <p:grpSpPr>
            <a:xfrm>
              <a:off x="1188825" y="2361346"/>
              <a:ext cx="5993939" cy="3685661"/>
              <a:chOff x="1188825" y="2361346"/>
              <a:chExt cx="5993939" cy="3685661"/>
            </a:xfrm>
          </p:grpSpPr>
          <p:pic>
            <p:nvPicPr>
              <p:cNvPr id="59" name="Picture 58">
                <a:extLst>
                  <a:ext uri="{FF2B5EF4-FFF2-40B4-BE49-F238E27FC236}">
                    <a16:creationId xmlns:a16="http://schemas.microsoft.com/office/drawing/2014/main" id="{D17E9C7A-6E36-44CF-3797-722481149731}"/>
                  </a:ext>
                </a:extLst>
              </p:cNvPr>
              <p:cNvPicPr>
                <a:picLocks noChangeAspect="1"/>
              </p:cNvPicPr>
              <p:nvPr/>
            </p:nvPicPr>
            <p:blipFill rotWithShape="1">
              <a:blip r:embed="rId24">
                <a:alphaModFix/>
              </a:blip>
              <a:srcRect l="16299" t="11154" r="58767" b="9828"/>
              <a:stretch/>
            </p:blipFill>
            <p:spPr>
              <a:xfrm>
                <a:off x="2189894" y="2817212"/>
                <a:ext cx="1575594" cy="3229795"/>
              </a:xfrm>
              <a:prstGeom prst="rect">
                <a:avLst/>
              </a:prstGeom>
            </p:spPr>
          </p:pic>
          <p:sp>
            <p:nvSpPr>
              <p:cNvPr id="60" name="Rectangle 59">
                <a:extLst>
                  <a:ext uri="{FF2B5EF4-FFF2-40B4-BE49-F238E27FC236}">
                    <a16:creationId xmlns:a16="http://schemas.microsoft.com/office/drawing/2014/main" id="{8F3BA48F-476F-BF13-BEA7-10AAF76BCA18}"/>
                  </a:ext>
                </a:extLst>
              </p:cNvPr>
              <p:cNvSpPr/>
              <p:nvPr/>
            </p:nvSpPr>
            <p:spPr>
              <a:xfrm>
                <a:off x="1351048" y="2513701"/>
                <a:ext cx="5831716" cy="3440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1" name="Rectangle 60">
                <a:extLst>
                  <a:ext uri="{FF2B5EF4-FFF2-40B4-BE49-F238E27FC236}">
                    <a16:creationId xmlns:a16="http://schemas.microsoft.com/office/drawing/2014/main" id="{20C68E50-BE3B-D226-2E0E-B5D50389E2C2}"/>
                  </a:ext>
                </a:extLst>
              </p:cNvPr>
              <p:cNvSpPr/>
              <p:nvPr/>
            </p:nvSpPr>
            <p:spPr>
              <a:xfrm rot="5400000">
                <a:off x="5439872" y="4104189"/>
                <a:ext cx="3229794" cy="248850"/>
              </a:xfrm>
              <a:prstGeom prst="rect">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2" name="Rectangle 61">
                <a:extLst>
                  <a:ext uri="{FF2B5EF4-FFF2-40B4-BE49-F238E27FC236}">
                    <a16:creationId xmlns:a16="http://schemas.microsoft.com/office/drawing/2014/main" id="{23AE5FDE-C6DF-61FB-883B-5310F5BB1329}"/>
                  </a:ext>
                </a:extLst>
              </p:cNvPr>
              <p:cNvSpPr/>
              <p:nvPr/>
            </p:nvSpPr>
            <p:spPr>
              <a:xfrm rot="16200000">
                <a:off x="-160743" y="3710914"/>
                <a:ext cx="3525014" cy="82587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43" name="Rectangle 42">
              <a:extLst>
                <a:ext uri="{FF2B5EF4-FFF2-40B4-BE49-F238E27FC236}">
                  <a16:creationId xmlns:a16="http://schemas.microsoft.com/office/drawing/2014/main" id="{0CEA0974-94FA-4DBE-12EF-B141B9652152}"/>
                </a:ext>
              </a:extLst>
            </p:cNvPr>
            <p:cNvSpPr/>
            <p:nvPr/>
          </p:nvSpPr>
          <p:spPr>
            <a:xfrm>
              <a:off x="1653054" y="5908036"/>
              <a:ext cx="5732756" cy="49940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nvGrpSpPr>
            <p:cNvPr id="44" name="Group 43">
              <a:extLst>
                <a:ext uri="{FF2B5EF4-FFF2-40B4-BE49-F238E27FC236}">
                  <a16:creationId xmlns:a16="http://schemas.microsoft.com/office/drawing/2014/main" id="{F7FE0E4C-E789-0B32-952B-45E585513D99}"/>
                </a:ext>
              </a:extLst>
            </p:cNvPr>
            <p:cNvGrpSpPr/>
            <p:nvPr/>
          </p:nvGrpSpPr>
          <p:grpSpPr>
            <a:xfrm>
              <a:off x="1011068" y="5825771"/>
              <a:ext cx="6842506" cy="414433"/>
              <a:chOff x="1011068" y="5825771"/>
              <a:chExt cx="6842506" cy="414433"/>
            </a:xfrm>
          </p:grpSpPr>
          <p:cxnSp>
            <p:nvCxnSpPr>
              <p:cNvPr id="45" name="Straight Connector 44">
                <a:extLst>
                  <a:ext uri="{FF2B5EF4-FFF2-40B4-BE49-F238E27FC236}">
                    <a16:creationId xmlns:a16="http://schemas.microsoft.com/office/drawing/2014/main" id="{BCE26E16-C027-4223-D78B-F3390E4EAB4E}"/>
                  </a:ext>
                </a:extLst>
              </p:cNvPr>
              <p:cNvCxnSpPr>
                <a:cxnSpLocks/>
              </p:cNvCxnSpPr>
              <p:nvPr/>
            </p:nvCxnSpPr>
            <p:spPr>
              <a:xfrm>
                <a:off x="1011068" y="5921950"/>
                <a:ext cx="6749756" cy="0"/>
              </a:xfrm>
              <a:prstGeom prst="line">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04D5ED1-8306-A96F-0D1A-B488403B2186}"/>
                  </a:ext>
                </a:extLst>
              </p:cNvPr>
              <p:cNvCxnSpPr>
                <a:cxnSpLocks/>
              </p:cNvCxnSpPr>
              <p:nvPr/>
            </p:nvCxnSpPr>
            <p:spPr>
              <a:xfrm>
                <a:off x="1909820"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3380CF11-D30C-6042-8D59-C70E2435CD4C}"/>
                  </a:ext>
                </a:extLst>
              </p:cNvPr>
              <p:cNvCxnSpPr>
                <a:cxnSpLocks/>
              </p:cNvCxnSpPr>
              <p:nvPr/>
            </p:nvCxnSpPr>
            <p:spPr>
              <a:xfrm>
                <a:off x="2944447"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635FF931-AFE1-9254-80EF-FE2AF2BF9A60}"/>
                  </a:ext>
                </a:extLst>
              </p:cNvPr>
              <p:cNvCxnSpPr>
                <a:cxnSpLocks/>
              </p:cNvCxnSpPr>
              <p:nvPr/>
            </p:nvCxnSpPr>
            <p:spPr>
              <a:xfrm>
                <a:off x="3979074"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902F6EDF-B4A1-BBA2-1B9B-8CAB2F02B3D0}"/>
                  </a:ext>
                </a:extLst>
              </p:cNvPr>
              <p:cNvCxnSpPr>
                <a:cxnSpLocks/>
              </p:cNvCxnSpPr>
              <p:nvPr/>
            </p:nvCxnSpPr>
            <p:spPr>
              <a:xfrm>
                <a:off x="5013701"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9A10D19-38A1-D7B9-7426-4BD14C31BF2E}"/>
                  </a:ext>
                </a:extLst>
              </p:cNvPr>
              <p:cNvCxnSpPr>
                <a:cxnSpLocks/>
              </p:cNvCxnSpPr>
              <p:nvPr/>
            </p:nvCxnSpPr>
            <p:spPr>
              <a:xfrm>
                <a:off x="6048328"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292255C7-269B-99B3-3598-C5DF8F1EE975}"/>
                  </a:ext>
                </a:extLst>
              </p:cNvPr>
              <p:cNvCxnSpPr>
                <a:cxnSpLocks/>
              </p:cNvCxnSpPr>
              <p:nvPr/>
            </p:nvCxnSpPr>
            <p:spPr>
              <a:xfrm>
                <a:off x="7082953"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92120FA-E94F-3244-139C-31FF937B215C}"/>
                      </a:ext>
                    </a:extLst>
                  </p:cNvPr>
                  <p:cNvSpPr txBox="1"/>
                  <p:nvPr/>
                </p:nvSpPr>
                <p:spPr>
                  <a:xfrm>
                    <a:off x="1731085"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0.5</m:t>
                          </m:r>
                        </m:oMath>
                      </m:oMathPara>
                    </a14:m>
                    <a:endParaRPr lang="en-GB" b="0" dirty="0"/>
                  </a:p>
                </p:txBody>
              </p:sp>
            </mc:Choice>
            <mc:Fallback xmlns="">
              <p:sp>
                <p:nvSpPr>
                  <p:cNvPr id="52" name="TextBox 51">
                    <a:extLst>
                      <a:ext uri="{FF2B5EF4-FFF2-40B4-BE49-F238E27FC236}">
                        <a16:creationId xmlns:a16="http://schemas.microsoft.com/office/drawing/2014/main" id="{692120FA-E94F-3244-139C-31FF937B215C}"/>
                      </a:ext>
                    </a:extLst>
                  </p:cNvPr>
                  <p:cNvSpPr txBox="1">
                    <a:spLocks noRot="1" noChangeAspect="1" noMove="1" noResize="1" noEditPoints="1" noAdjustHandles="1" noChangeArrowheads="1" noChangeShapeType="1" noTextEdit="1"/>
                  </p:cNvSpPr>
                  <p:nvPr/>
                </p:nvSpPr>
                <p:spPr>
                  <a:xfrm>
                    <a:off x="1731085" y="5948464"/>
                    <a:ext cx="357470" cy="276999"/>
                  </a:xfrm>
                  <a:prstGeom prst="rect">
                    <a:avLst/>
                  </a:prstGeom>
                  <a:blipFill>
                    <a:blip r:embed="rId25"/>
                    <a:stretch>
                      <a:fillRect l="-13559" r="-16949"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238C1F4-62BE-6036-B92B-D31AB5B5DCA6}"/>
                      </a:ext>
                    </a:extLst>
                  </p:cNvPr>
                  <p:cNvSpPr txBox="1"/>
                  <p:nvPr/>
                </p:nvSpPr>
                <p:spPr>
                  <a:xfrm>
                    <a:off x="285267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GB" b="0" dirty="0"/>
                  </a:p>
                </p:txBody>
              </p:sp>
            </mc:Choice>
            <mc:Fallback xmlns="">
              <p:sp>
                <p:nvSpPr>
                  <p:cNvPr id="53" name="TextBox 52">
                    <a:extLst>
                      <a:ext uri="{FF2B5EF4-FFF2-40B4-BE49-F238E27FC236}">
                        <a16:creationId xmlns:a16="http://schemas.microsoft.com/office/drawing/2014/main" id="{5238C1F4-62BE-6036-B92B-D31AB5B5DCA6}"/>
                      </a:ext>
                    </a:extLst>
                  </p:cNvPr>
                  <p:cNvSpPr txBox="1">
                    <a:spLocks noRot="1" noChangeAspect="1" noMove="1" noResize="1" noEditPoints="1" noAdjustHandles="1" noChangeArrowheads="1" noChangeShapeType="1" noTextEdit="1"/>
                  </p:cNvSpPr>
                  <p:nvPr/>
                </p:nvSpPr>
                <p:spPr>
                  <a:xfrm>
                    <a:off x="2852674" y="5948464"/>
                    <a:ext cx="181140" cy="276999"/>
                  </a:xfrm>
                  <a:prstGeom prst="rect">
                    <a:avLst/>
                  </a:prstGeom>
                  <a:blipFill>
                    <a:blip r:embed="rId26"/>
                    <a:stretch>
                      <a:fillRect l="-30000" r="-30000"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11500D4A-DF25-2DE2-15FA-590DF82A8D7D}"/>
                      </a:ext>
                    </a:extLst>
                  </p:cNvPr>
                  <p:cNvSpPr txBox="1"/>
                  <p:nvPr/>
                </p:nvSpPr>
                <p:spPr>
                  <a:xfrm>
                    <a:off x="3797933"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1.5</m:t>
                          </m:r>
                        </m:oMath>
                      </m:oMathPara>
                    </a14:m>
                    <a:endParaRPr lang="en-GB" b="0" dirty="0"/>
                  </a:p>
                </p:txBody>
              </p:sp>
            </mc:Choice>
            <mc:Fallback xmlns="">
              <p:sp>
                <p:nvSpPr>
                  <p:cNvPr id="54" name="TextBox 53">
                    <a:extLst>
                      <a:ext uri="{FF2B5EF4-FFF2-40B4-BE49-F238E27FC236}">
                        <a16:creationId xmlns:a16="http://schemas.microsoft.com/office/drawing/2014/main" id="{11500D4A-DF25-2DE2-15FA-590DF82A8D7D}"/>
                      </a:ext>
                    </a:extLst>
                  </p:cNvPr>
                  <p:cNvSpPr txBox="1">
                    <a:spLocks noRot="1" noChangeAspect="1" noMove="1" noResize="1" noEditPoints="1" noAdjustHandles="1" noChangeArrowheads="1" noChangeShapeType="1" noTextEdit="1"/>
                  </p:cNvSpPr>
                  <p:nvPr/>
                </p:nvSpPr>
                <p:spPr>
                  <a:xfrm>
                    <a:off x="3797933" y="5948464"/>
                    <a:ext cx="357470" cy="276999"/>
                  </a:xfrm>
                  <a:prstGeom prst="rect">
                    <a:avLst/>
                  </a:prstGeom>
                  <a:blipFill>
                    <a:blip r:embed="rId27"/>
                    <a:stretch>
                      <a:fillRect l="-13559" r="-16949"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07B1D78-A897-44F0-F884-616557B3F09F}"/>
                      </a:ext>
                    </a:extLst>
                  </p:cNvPr>
                  <p:cNvSpPr txBox="1"/>
                  <p:nvPr/>
                </p:nvSpPr>
                <p:spPr>
                  <a:xfrm>
                    <a:off x="4923131"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GB" b="0" dirty="0"/>
                  </a:p>
                </p:txBody>
              </p:sp>
            </mc:Choice>
            <mc:Fallback xmlns="">
              <p:sp>
                <p:nvSpPr>
                  <p:cNvPr id="55" name="TextBox 54">
                    <a:extLst>
                      <a:ext uri="{FF2B5EF4-FFF2-40B4-BE49-F238E27FC236}">
                        <a16:creationId xmlns:a16="http://schemas.microsoft.com/office/drawing/2014/main" id="{407B1D78-A897-44F0-F884-616557B3F09F}"/>
                      </a:ext>
                    </a:extLst>
                  </p:cNvPr>
                  <p:cNvSpPr txBox="1">
                    <a:spLocks noRot="1" noChangeAspect="1" noMove="1" noResize="1" noEditPoints="1" noAdjustHandles="1" noChangeArrowheads="1" noChangeShapeType="1" noTextEdit="1"/>
                  </p:cNvSpPr>
                  <p:nvPr/>
                </p:nvSpPr>
                <p:spPr>
                  <a:xfrm>
                    <a:off x="4923131" y="5948464"/>
                    <a:ext cx="181140" cy="276999"/>
                  </a:xfrm>
                  <a:prstGeom prst="rect">
                    <a:avLst/>
                  </a:prstGeom>
                  <a:blipFill>
                    <a:blip r:embed="rId28"/>
                    <a:stretch>
                      <a:fillRect l="-34483" r="-31034"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1138754-CC5B-1FE1-EDC6-CD622698F146}"/>
                      </a:ext>
                    </a:extLst>
                  </p:cNvPr>
                  <p:cNvSpPr txBox="1"/>
                  <p:nvPr/>
                </p:nvSpPr>
                <p:spPr>
                  <a:xfrm>
                    <a:off x="5871999"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2.5</m:t>
                          </m:r>
                        </m:oMath>
                      </m:oMathPara>
                    </a14:m>
                    <a:endParaRPr lang="en-GB" b="0" dirty="0"/>
                  </a:p>
                </p:txBody>
              </p:sp>
            </mc:Choice>
            <mc:Fallback xmlns="">
              <p:sp>
                <p:nvSpPr>
                  <p:cNvPr id="56" name="TextBox 55">
                    <a:extLst>
                      <a:ext uri="{FF2B5EF4-FFF2-40B4-BE49-F238E27FC236}">
                        <a16:creationId xmlns:a16="http://schemas.microsoft.com/office/drawing/2014/main" id="{81138754-CC5B-1FE1-EDC6-CD622698F146}"/>
                      </a:ext>
                    </a:extLst>
                  </p:cNvPr>
                  <p:cNvSpPr txBox="1">
                    <a:spLocks noRot="1" noChangeAspect="1" noMove="1" noResize="1" noEditPoints="1" noAdjustHandles="1" noChangeArrowheads="1" noChangeShapeType="1" noTextEdit="1"/>
                  </p:cNvSpPr>
                  <p:nvPr/>
                </p:nvSpPr>
                <p:spPr>
                  <a:xfrm>
                    <a:off x="5871999" y="5948464"/>
                    <a:ext cx="357470" cy="276999"/>
                  </a:xfrm>
                  <a:prstGeom prst="rect">
                    <a:avLst/>
                  </a:prstGeom>
                  <a:blipFill>
                    <a:blip r:embed="rId29"/>
                    <a:stretch>
                      <a:fillRect l="-13559" r="-16949"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AD45819-BA93-C70D-549A-14B0F7E5A26C}"/>
                      </a:ext>
                    </a:extLst>
                  </p:cNvPr>
                  <p:cNvSpPr txBox="1"/>
                  <p:nvPr/>
                </p:nvSpPr>
                <p:spPr>
                  <a:xfrm>
                    <a:off x="700162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oMath>
                      </m:oMathPara>
                    </a14:m>
                    <a:endParaRPr lang="en-GB" b="0" dirty="0"/>
                  </a:p>
                </p:txBody>
              </p:sp>
            </mc:Choice>
            <mc:Fallback xmlns="">
              <p:sp>
                <p:nvSpPr>
                  <p:cNvPr id="57" name="TextBox 56">
                    <a:extLst>
                      <a:ext uri="{FF2B5EF4-FFF2-40B4-BE49-F238E27FC236}">
                        <a16:creationId xmlns:a16="http://schemas.microsoft.com/office/drawing/2014/main" id="{5AD45819-BA93-C70D-549A-14B0F7E5A26C}"/>
                      </a:ext>
                    </a:extLst>
                  </p:cNvPr>
                  <p:cNvSpPr txBox="1">
                    <a:spLocks noRot="1" noChangeAspect="1" noMove="1" noResize="1" noEditPoints="1" noAdjustHandles="1" noChangeArrowheads="1" noChangeShapeType="1" noTextEdit="1"/>
                  </p:cNvSpPr>
                  <p:nvPr/>
                </p:nvSpPr>
                <p:spPr>
                  <a:xfrm>
                    <a:off x="7001624" y="5948464"/>
                    <a:ext cx="181140" cy="276999"/>
                  </a:xfrm>
                  <a:prstGeom prst="rect">
                    <a:avLst/>
                  </a:prstGeom>
                  <a:blipFill>
                    <a:blip r:embed="rId30"/>
                    <a:stretch>
                      <a:fillRect l="-34483" r="-31034"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CEED0F1-C2E7-1E0A-E09A-C2A82AAC2544}"/>
                      </a:ext>
                    </a:extLst>
                  </p:cNvPr>
                  <p:cNvSpPr txBox="1"/>
                  <p:nvPr/>
                </p:nvSpPr>
                <p:spPr>
                  <a:xfrm>
                    <a:off x="7670254" y="596320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b="0" dirty="0"/>
                  </a:p>
                </p:txBody>
              </p:sp>
            </mc:Choice>
            <mc:Fallback xmlns="">
              <p:sp>
                <p:nvSpPr>
                  <p:cNvPr id="58" name="TextBox 57">
                    <a:extLst>
                      <a:ext uri="{FF2B5EF4-FFF2-40B4-BE49-F238E27FC236}">
                        <a16:creationId xmlns:a16="http://schemas.microsoft.com/office/drawing/2014/main" id="{CCEED0F1-C2E7-1E0A-E09A-C2A82AAC2544}"/>
                      </a:ext>
                    </a:extLst>
                  </p:cNvPr>
                  <p:cNvSpPr txBox="1">
                    <a:spLocks noRot="1" noChangeAspect="1" noMove="1" noResize="1" noEditPoints="1" noAdjustHandles="1" noChangeArrowheads="1" noChangeShapeType="1" noTextEdit="1"/>
                  </p:cNvSpPr>
                  <p:nvPr/>
                </p:nvSpPr>
                <p:spPr>
                  <a:xfrm>
                    <a:off x="7670254" y="5963205"/>
                    <a:ext cx="183320" cy="276999"/>
                  </a:xfrm>
                  <a:prstGeom prst="rect">
                    <a:avLst/>
                  </a:prstGeom>
                  <a:blipFill>
                    <a:blip r:embed="rId31"/>
                    <a:stretch>
                      <a:fillRect l="-20000" r="-13333"/>
                    </a:stretch>
                  </a:blipFill>
                </p:spPr>
                <p:txBody>
                  <a:bodyPr/>
                  <a:lstStyle/>
                  <a:p>
                    <a:r>
                      <a:rPr lang="en-GB">
                        <a:noFill/>
                      </a:rPr>
                      <a:t> </a:t>
                    </a:r>
                  </a:p>
                </p:txBody>
              </p:sp>
            </mc:Fallback>
          </mc:AlternateContent>
        </p:grpSp>
      </p:grp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73896122-D5A8-678F-C225-484E751FF542}"/>
                  </a:ext>
                </a:extLst>
              </p:cNvPr>
              <p:cNvSpPr txBox="1"/>
              <p:nvPr/>
            </p:nvSpPr>
            <p:spPr>
              <a:xfrm>
                <a:off x="7250173" y="2556720"/>
                <a:ext cx="71647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𝜇</m:t>
                          </m:r>
                        </m:e>
                        <m:sub>
                          <m:r>
                            <a:rPr lang="en-GB" b="0" i="1" smtClean="0">
                              <a:latin typeface="Cambria Math" panose="02040503050406030204" pitchFamily="18" charset="0"/>
                            </a:rPr>
                            <m:t>0</m:t>
                          </m:r>
                        </m:sub>
                      </m:sSub>
                      <m:r>
                        <a:rPr lang="en-GB" b="0" i="1" smtClean="0">
                          <a:latin typeface="Cambria Math" panose="02040503050406030204" pitchFamily="18" charset="0"/>
                        </a:rPr>
                        <m:t>=0</m:t>
                      </m:r>
                    </m:oMath>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𝜎</m:t>
                          </m:r>
                        </m:e>
                        <m:sub>
                          <m:r>
                            <a:rPr lang="en-GB" b="0" i="1" smtClean="0">
                              <a:latin typeface="Cambria Math" panose="02040503050406030204" pitchFamily="18" charset="0"/>
                            </a:rPr>
                            <m:t>0</m:t>
                          </m:r>
                        </m:sub>
                      </m:sSub>
                      <m:r>
                        <a:rPr lang="en-GB" b="0" i="1" smtClean="0">
                          <a:latin typeface="Cambria Math" panose="02040503050406030204" pitchFamily="18" charset="0"/>
                        </a:rPr>
                        <m:t>=0</m:t>
                      </m:r>
                    </m:oMath>
                  </m:oMathPara>
                </a14:m>
                <a:endParaRPr lang="en-GB" dirty="0"/>
              </a:p>
            </p:txBody>
          </p:sp>
        </mc:Choice>
        <mc:Fallback xmlns="">
          <p:sp>
            <p:nvSpPr>
              <p:cNvPr id="154" name="TextBox 153">
                <a:extLst>
                  <a:ext uri="{FF2B5EF4-FFF2-40B4-BE49-F238E27FC236}">
                    <a16:creationId xmlns:a16="http://schemas.microsoft.com/office/drawing/2014/main" id="{73896122-D5A8-678F-C225-484E751FF542}"/>
                  </a:ext>
                </a:extLst>
              </p:cNvPr>
              <p:cNvSpPr txBox="1">
                <a:spLocks noRot="1" noChangeAspect="1" noMove="1" noResize="1" noEditPoints="1" noAdjustHandles="1" noChangeArrowheads="1" noChangeShapeType="1" noTextEdit="1"/>
              </p:cNvSpPr>
              <p:nvPr/>
            </p:nvSpPr>
            <p:spPr>
              <a:xfrm>
                <a:off x="7250173" y="2556720"/>
                <a:ext cx="716478" cy="553998"/>
              </a:xfrm>
              <a:prstGeom prst="rect">
                <a:avLst/>
              </a:prstGeom>
              <a:blipFill>
                <a:blip r:embed="rId32"/>
                <a:stretch>
                  <a:fillRect l="-6780" r="-7627" b="-7692"/>
                </a:stretch>
              </a:blipFill>
            </p:spPr>
            <p:txBody>
              <a:bodyPr/>
              <a:lstStyle/>
              <a:p>
                <a:r>
                  <a:rPr lang="en-GB">
                    <a:noFill/>
                  </a:rPr>
                  <a:t> </a:t>
                </a:r>
              </a:p>
            </p:txBody>
          </p:sp>
        </mc:Fallback>
      </mc:AlternateContent>
      <p:sp>
        <p:nvSpPr>
          <p:cNvPr id="5" name="Isosceles Triangle 4">
            <a:extLst>
              <a:ext uri="{FF2B5EF4-FFF2-40B4-BE49-F238E27FC236}">
                <a16:creationId xmlns:a16="http://schemas.microsoft.com/office/drawing/2014/main" id="{2C9A38D3-766B-6E56-525B-3BCCDF166815}"/>
              </a:ext>
            </a:extLst>
          </p:cNvPr>
          <p:cNvSpPr/>
          <p:nvPr/>
        </p:nvSpPr>
        <p:spPr>
          <a:xfrm rot="5400000">
            <a:off x="841586" y="1362550"/>
            <a:ext cx="399182" cy="747307"/>
          </a:xfrm>
          <a:prstGeom prst="triangle">
            <a:avLst/>
          </a:prstGeom>
          <a:solidFill>
            <a:schemeClr val="accent2">
              <a:lumMod val="60000"/>
              <a:lumOff val="40000"/>
            </a:schemeClr>
          </a:solidFill>
          <a:ln w="28575">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94D5874A-B1DA-492B-629C-EBF9D0E81362}"/>
                  </a:ext>
                </a:extLst>
              </p:cNvPr>
              <p:cNvSpPr txBox="1"/>
              <p:nvPr/>
            </p:nvSpPr>
            <p:spPr>
              <a:xfrm>
                <a:off x="7257380" y="2556720"/>
                <a:ext cx="71115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𝜇</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𝜎</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m:oMathPara>
                </a14:m>
                <a:endParaRPr lang="en-GB" dirty="0"/>
              </a:p>
            </p:txBody>
          </p:sp>
        </mc:Choice>
        <mc:Fallback xmlns="">
          <p:sp>
            <p:nvSpPr>
              <p:cNvPr id="155" name="TextBox 154">
                <a:extLst>
                  <a:ext uri="{FF2B5EF4-FFF2-40B4-BE49-F238E27FC236}">
                    <a16:creationId xmlns:a16="http://schemas.microsoft.com/office/drawing/2014/main" id="{94D5874A-B1DA-492B-629C-EBF9D0E81362}"/>
                  </a:ext>
                </a:extLst>
              </p:cNvPr>
              <p:cNvSpPr txBox="1">
                <a:spLocks noRot="1" noChangeAspect="1" noMove="1" noResize="1" noEditPoints="1" noAdjustHandles="1" noChangeArrowheads="1" noChangeShapeType="1" noTextEdit="1"/>
              </p:cNvSpPr>
              <p:nvPr/>
            </p:nvSpPr>
            <p:spPr>
              <a:xfrm>
                <a:off x="7257380" y="2556720"/>
                <a:ext cx="711157" cy="553998"/>
              </a:xfrm>
              <a:prstGeom prst="rect">
                <a:avLst/>
              </a:prstGeom>
              <a:blipFill>
                <a:blip r:embed="rId33"/>
                <a:stretch>
                  <a:fillRect l="-7759" r="-7759" b="-7692"/>
                </a:stretch>
              </a:blipFill>
            </p:spPr>
            <p:txBody>
              <a:bodyPr/>
              <a:lstStyle/>
              <a:p>
                <a:r>
                  <a:rPr lang="en-GB">
                    <a:noFill/>
                  </a:rPr>
                  <a:t> </a:t>
                </a:r>
              </a:p>
            </p:txBody>
          </p:sp>
        </mc:Fallback>
      </mc:AlternateContent>
      <p:pic>
        <p:nvPicPr>
          <p:cNvPr id="157" name="Picture 156">
            <a:extLst>
              <a:ext uri="{FF2B5EF4-FFF2-40B4-BE49-F238E27FC236}">
                <a16:creationId xmlns:a16="http://schemas.microsoft.com/office/drawing/2014/main" id="{70001F36-D4B0-05FD-DB16-5C3CB9A24AD0}"/>
              </a:ext>
            </a:extLst>
          </p:cNvPr>
          <p:cNvPicPr>
            <a:picLocks noChangeAspect="1"/>
          </p:cNvPicPr>
          <p:nvPr/>
        </p:nvPicPr>
        <p:blipFill>
          <a:blip r:embed="rId34">
            <a:alphaModFix/>
          </a:blip>
          <a:stretch>
            <a:fillRect/>
          </a:stretch>
        </p:blipFill>
        <p:spPr>
          <a:xfrm>
            <a:off x="1005232" y="2914973"/>
            <a:ext cx="6845100" cy="3525013"/>
          </a:xfrm>
          <a:prstGeom prst="rect">
            <a:avLst/>
          </a:prstGeom>
        </p:spPr>
      </p:pic>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9913B67-98E0-FC20-D31E-01EA6E8E3EE5}"/>
                  </a:ext>
                </a:extLst>
              </p:cNvPr>
              <p:cNvSpPr txBox="1"/>
              <p:nvPr/>
            </p:nvSpPr>
            <p:spPr>
              <a:xfrm>
                <a:off x="7254654" y="2559930"/>
                <a:ext cx="71647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𝜇</m:t>
                          </m:r>
                        </m:e>
                        <m:sub>
                          <m:r>
                            <a:rPr lang="en-GB" b="0" i="1" smtClean="0">
                              <a:latin typeface="Cambria Math" panose="02040503050406030204" pitchFamily="18" charset="0"/>
                            </a:rPr>
                            <m:t>2</m:t>
                          </m:r>
                        </m:sub>
                      </m:sSub>
                      <m:r>
                        <a:rPr lang="en-GB" b="0" i="1" smtClean="0">
                          <a:latin typeface="Cambria Math" panose="02040503050406030204" pitchFamily="18" charset="0"/>
                        </a:rPr>
                        <m:t>≠0</m:t>
                      </m:r>
                    </m:oMath>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𝜎</m:t>
                          </m:r>
                        </m:e>
                        <m:sub>
                          <m:r>
                            <a:rPr lang="en-GB" b="0" i="1" smtClean="0">
                              <a:latin typeface="Cambria Math" panose="02040503050406030204" pitchFamily="18" charset="0"/>
                            </a:rPr>
                            <m:t>2</m:t>
                          </m:r>
                        </m:sub>
                      </m:sSub>
                      <m:r>
                        <a:rPr lang="en-GB" b="0" i="1" smtClean="0">
                          <a:latin typeface="Cambria Math" panose="02040503050406030204" pitchFamily="18" charset="0"/>
                        </a:rPr>
                        <m:t>≠0</m:t>
                      </m:r>
                    </m:oMath>
                  </m:oMathPara>
                </a14:m>
                <a:endParaRPr lang="en-GB" dirty="0"/>
              </a:p>
            </p:txBody>
          </p:sp>
        </mc:Choice>
        <mc:Fallback xmlns="">
          <p:sp>
            <p:nvSpPr>
              <p:cNvPr id="156" name="TextBox 155">
                <a:extLst>
                  <a:ext uri="{FF2B5EF4-FFF2-40B4-BE49-F238E27FC236}">
                    <a16:creationId xmlns:a16="http://schemas.microsoft.com/office/drawing/2014/main" id="{69913B67-98E0-FC20-D31E-01EA6E8E3EE5}"/>
                  </a:ext>
                </a:extLst>
              </p:cNvPr>
              <p:cNvSpPr txBox="1">
                <a:spLocks noRot="1" noChangeAspect="1" noMove="1" noResize="1" noEditPoints="1" noAdjustHandles="1" noChangeArrowheads="1" noChangeShapeType="1" noTextEdit="1"/>
              </p:cNvSpPr>
              <p:nvPr/>
            </p:nvSpPr>
            <p:spPr>
              <a:xfrm>
                <a:off x="7254654" y="2559930"/>
                <a:ext cx="716478" cy="553998"/>
              </a:xfrm>
              <a:prstGeom prst="rect">
                <a:avLst/>
              </a:prstGeom>
              <a:blipFill>
                <a:blip r:embed="rId35"/>
                <a:stretch>
                  <a:fillRect l="-6780" r="-7627" b="-6593"/>
                </a:stretch>
              </a:blipFill>
            </p:spPr>
            <p:txBody>
              <a:bodyPr/>
              <a:lstStyle/>
              <a:p>
                <a:r>
                  <a:rPr lang="en-GB">
                    <a:noFill/>
                  </a:rPr>
                  <a:t> </a:t>
                </a:r>
              </a:p>
            </p:txBody>
          </p:sp>
        </mc:Fallback>
      </mc:AlternateContent>
      <p:sp>
        <p:nvSpPr>
          <p:cNvPr id="158" name="Star: 5 Points 157">
            <a:extLst>
              <a:ext uri="{FF2B5EF4-FFF2-40B4-BE49-F238E27FC236}">
                <a16:creationId xmlns:a16="http://schemas.microsoft.com/office/drawing/2014/main" id="{61033D8A-3CF9-1D3B-B081-17382EDEAA96}"/>
              </a:ext>
            </a:extLst>
          </p:cNvPr>
          <p:cNvSpPr/>
          <p:nvPr/>
        </p:nvSpPr>
        <p:spPr>
          <a:xfrm>
            <a:off x="8097625" y="1435935"/>
            <a:ext cx="234857" cy="25409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0" name="Straight Connector 159">
            <a:extLst>
              <a:ext uri="{FF2B5EF4-FFF2-40B4-BE49-F238E27FC236}">
                <a16:creationId xmlns:a16="http://schemas.microsoft.com/office/drawing/2014/main" id="{078B7AD8-9BDC-D2CC-A176-1CFEC94F1D37}"/>
              </a:ext>
            </a:extLst>
          </p:cNvPr>
          <p:cNvCxnSpPr>
            <a:cxnSpLocks/>
          </p:cNvCxnSpPr>
          <p:nvPr/>
        </p:nvCxnSpPr>
        <p:spPr>
          <a:xfrm flipH="1">
            <a:off x="5185611" y="1619040"/>
            <a:ext cx="2894903"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1" name="TextBox 160">
                <a:extLst>
                  <a:ext uri="{FF2B5EF4-FFF2-40B4-BE49-F238E27FC236}">
                    <a16:creationId xmlns:a16="http://schemas.microsoft.com/office/drawing/2014/main" id="{FA33EC39-E761-25D3-1082-DAEB2AF3CB06}"/>
                  </a:ext>
                </a:extLst>
              </p:cNvPr>
              <p:cNvSpPr txBox="1"/>
              <p:nvPr/>
            </p:nvSpPr>
            <p:spPr>
              <a:xfrm>
                <a:off x="7254654" y="3149064"/>
                <a:ext cx="793102" cy="6015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𝜇</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1</m:t>
                              </m:r>
                            </m:sub>
                          </m:sSub>
                        </m:sub>
                      </m:sSub>
                      <m:r>
                        <a:rPr lang="en-GB" b="0" i="1" smtClean="0">
                          <a:latin typeface="Cambria Math" panose="02040503050406030204" pitchFamily="18" charset="0"/>
                        </a:rPr>
                        <m:t>≠0</m:t>
                      </m:r>
                    </m:oMath>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𝜎</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2</m:t>
                              </m:r>
                            </m:sub>
                          </m:sSub>
                        </m:sub>
                      </m:sSub>
                      <m:r>
                        <a:rPr lang="en-GB" b="0" i="1" smtClean="0">
                          <a:latin typeface="Cambria Math" panose="02040503050406030204" pitchFamily="18" charset="0"/>
                        </a:rPr>
                        <m:t>≠0</m:t>
                      </m:r>
                    </m:oMath>
                  </m:oMathPara>
                </a14:m>
                <a:endParaRPr lang="en-GB" dirty="0"/>
              </a:p>
            </p:txBody>
          </p:sp>
        </mc:Choice>
        <mc:Fallback xmlns="">
          <p:sp>
            <p:nvSpPr>
              <p:cNvPr id="161" name="TextBox 160">
                <a:extLst>
                  <a:ext uri="{FF2B5EF4-FFF2-40B4-BE49-F238E27FC236}">
                    <a16:creationId xmlns:a16="http://schemas.microsoft.com/office/drawing/2014/main" id="{FA33EC39-E761-25D3-1082-DAEB2AF3CB06}"/>
                  </a:ext>
                </a:extLst>
              </p:cNvPr>
              <p:cNvSpPr txBox="1">
                <a:spLocks noRot="1" noChangeAspect="1" noMove="1" noResize="1" noEditPoints="1" noAdjustHandles="1" noChangeArrowheads="1" noChangeShapeType="1" noTextEdit="1"/>
              </p:cNvSpPr>
              <p:nvPr/>
            </p:nvSpPr>
            <p:spPr>
              <a:xfrm>
                <a:off x="7254654" y="3149064"/>
                <a:ext cx="793102" cy="601575"/>
              </a:xfrm>
              <a:prstGeom prst="rect">
                <a:avLst/>
              </a:prstGeom>
              <a:blipFill>
                <a:blip r:embed="rId36"/>
                <a:stretch>
                  <a:fillRect l="-6154" r="-6923" b="-81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5" name="TextBox 164">
                <a:extLst>
                  <a:ext uri="{FF2B5EF4-FFF2-40B4-BE49-F238E27FC236}">
                    <a16:creationId xmlns:a16="http://schemas.microsoft.com/office/drawing/2014/main" id="{BDF229EF-8117-DAA3-ED3A-AFB18E719B43}"/>
                  </a:ext>
                </a:extLst>
              </p:cNvPr>
              <p:cNvSpPr txBox="1"/>
              <p:nvPr/>
            </p:nvSpPr>
            <p:spPr>
              <a:xfrm>
                <a:off x="6704687" y="1221650"/>
                <a:ext cx="31623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𝑘</m:t>
                          </m:r>
                        </m:sub>
                      </m:sSub>
                    </m:oMath>
                  </m:oMathPara>
                </a14:m>
                <a:endParaRPr lang="en-GB" dirty="0"/>
              </a:p>
            </p:txBody>
          </p:sp>
        </mc:Choice>
        <mc:Fallback xmlns="">
          <p:sp>
            <p:nvSpPr>
              <p:cNvPr id="165" name="TextBox 164">
                <a:extLst>
                  <a:ext uri="{FF2B5EF4-FFF2-40B4-BE49-F238E27FC236}">
                    <a16:creationId xmlns:a16="http://schemas.microsoft.com/office/drawing/2014/main" id="{BDF229EF-8117-DAA3-ED3A-AFB18E719B43}"/>
                  </a:ext>
                </a:extLst>
              </p:cNvPr>
              <p:cNvSpPr txBox="1">
                <a:spLocks noRot="1" noChangeAspect="1" noMove="1" noResize="1" noEditPoints="1" noAdjustHandles="1" noChangeArrowheads="1" noChangeShapeType="1" noTextEdit="1"/>
              </p:cNvSpPr>
              <p:nvPr/>
            </p:nvSpPr>
            <p:spPr>
              <a:xfrm>
                <a:off x="6704687" y="1221650"/>
                <a:ext cx="316231" cy="369332"/>
              </a:xfrm>
              <a:prstGeom prst="rect">
                <a:avLst/>
              </a:prstGeom>
              <a:blipFill>
                <a:blip r:embed="rId37"/>
                <a:stretch>
                  <a:fillRect r="-13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633BB47A-ED59-88F2-9B40-F7133735A4FE}"/>
                  </a:ext>
                </a:extLst>
              </p:cNvPr>
              <p:cNvSpPr txBox="1"/>
              <p:nvPr/>
            </p:nvSpPr>
            <p:spPr>
              <a:xfrm>
                <a:off x="8019586" y="998577"/>
                <a:ext cx="31623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1</m:t>
                          </m:r>
                        </m:sub>
                      </m:sSub>
                    </m:oMath>
                  </m:oMathPara>
                </a14:m>
                <a:endParaRPr lang="en-GB" dirty="0"/>
              </a:p>
            </p:txBody>
          </p:sp>
        </mc:Choice>
        <mc:Fallback xmlns="">
          <p:sp>
            <p:nvSpPr>
              <p:cNvPr id="166" name="TextBox 165">
                <a:extLst>
                  <a:ext uri="{FF2B5EF4-FFF2-40B4-BE49-F238E27FC236}">
                    <a16:creationId xmlns:a16="http://schemas.microsoft.com/office/drawing/2014/main" id="{633BB47A-ED59-88F2-9B40-F7133735A4FE}"/>
                  </a:ext>
                </a:extLst>
              </p:cNvPr>
              <p:cNvSpPr txBox="1">
                <a:spLocks noRot="1" noChangeAspect="1" noMove="1" noResize="1" noEditPoints="1" noAdjustHandles="1" noChangeArrowheads="1" noChangeShapeType="1" noTextEdit="1"/>
              </p:cNvSpPr>
              <p:nvPr/>
            </p:nvSpPr>
            <p:spPr>
              <a:xfrm>
                <a:off x="8019586" y="998577"/>
                <a:ext cx="316231" cy="369332"/>
              </a:xfrm>
              <a:prstGeom prst="rect">
                <a:avLst/>
              </a:prstGeom>
              <a:blipFill>
                <a:blip r:embed="rId38"/>
                <a:stretch>
                  <a:fillRect r="-39216"/>
                </a:stretch>
              </a:blipFill>
            </p:spPr>
            <p:txBody>
              <a:bodyPr/>
              <a:lstStyle/>
              <a:p>
                <a:r>
                  <a:rPr lang="en-GB">
                    <a:noFill/>
                  </a:rPr>
                  <a:t> </a:t>
                </a:r>
              </a:p>
            </p:txBody>
          </p:sp>
        </mc:Fallback>
      </mc:AlternateContent>
      <p:grpSp>
        <p:nvGrpSpPr>
          <p:cNvPr id="63" name="Group 62">
            <a:extLst>
              <a:ext uri="{FF2B5EF4-FFF2-40B4-BE49-F238E27FC236}">
                <a16:creationId xmlns:a16="http://schemas.microsoft.com/office/drawing/2014/main" id="{8E3A4B60-FE30-311F-3E66-6765C40E0668}"/>
              </a:ext>
            </a:extLst>
          </p:cNvPr>
          <p:cNvGrpSpPr/>
          <p:nvPr/>
        </p:nvGrpSpPr>
        <p:grpSpPr>
          <a:xfrm>
            <a:off x="997780" y="2937089"/>
            <a:ext cx="6842506" cy="3366488"/>
            <a:chOff x="1203112" y="3092427"/>
            <a:chExt cx="6842506" cy="3366488"/>
          </a:xfrm>
        </p:grpSpPr>
        <p:grpSp>
          <p:nvGrpSpPr>
            <p:cNvPr id="64" name="Group 63">
              <a:extLst>
                <a:ext uri="{FF2B5EF4-FFF2-40B4-BE49-F238E27FC236}">
                  <a16:creationId xmlns:a16="http://schemas.microsoft.com/office/drawing/2014/main" id="{DB1D1B1E-2887-885E-3A0E-236D0CE9FD6B}"/>
                </a:ext>
              </a:extLst>
            </p:cNvPr>
            <p:cNvGrpSpPr/>
            <p:nvPr/>
          </p:nvGrpSpPr>
          <p:grpSpPr>
            <a:xfrm>
              <a:off x="2257483" y="3092427"/>
              <a:ext cx="4958638" cy="3065463"/>
              <a:chOff x="2257483" y="1636152"/>
              <a:chExt cx="4958638" cy="3065462"/>
            </a:xfrm>
          </p:grpSpPr>
          <p:pic>
            <p:nvPicPr>
              <p:cNvPr id="147" name="Picture 146">
                <a:extLst>
                  <a:ext uri="{FF2B5EF4-FFF2-40B4-BE49-F238E27FC236}">
                    <a16:creationId xmlns:a16="http://schemas.microsoft.com/office/drawing/2014/main" id="{DF363D5C-593F-CB72-4345-40AF4C2D8786}"/>
                  </a:ext>
                </a:extLst>
              </p:cNvPr>
              <p:cNvPicPr>
                <a:picLocks noChangeAspect="1"/>
              </p:cNvPicPr>
              <p:nvPr/>
            </p:nvPicPr>
            <p:blipFill rotWithShape="1">
              <a:blip r:embed="rId39">
                <a:alphaModFix/>
              </a:blip>
              <a:srcRect l="14579" t="11674" r="7331" b="11784"/>
              <a:stretch/>
            </p:blipFill>
            <p:spPr>
              <a:xfrm>
                <a:off x="2257483" y="1636153"/>
                <a:ext cx="4958638" cy="3065461"/>
              </a:xfrm>
              <a:prstGeom prst="rect">
                <a:avLst/>
              </a:prstGeom>
            </p:spPr>
          </p:pic>
          <p:sp>
            <p:nvSpPr>
              <p:cNvPr id="151" name="Rectangle: Rounded Corners 150">
                <a:extLst>
                  <a:ext uri="{FF2B5EF4-FFF2-40B4-BE49-F238E27FC236}">
                    <a16:creationId xmlns:a16="http://schemas.microsoft.com/office/drawing/2014/main" id="{707660A0-39BF-8616-3A51-263BE8DC3986}"/>
                  </a:ext>
                </a:extLst>
              </p:cNvPr>
              <p:cNvSpPr/>
              <p:nvPr/>
            </p:nvSpPr>
            <p:spPr>
              <a:xfrm>
                <a:off x="4374125" y="1636152"/>
                <a:ext cx="2819543" cy="270940"/>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id="{8538BCE1-8BAC-5149-CFA4-E4778F9EB6E6}"/>
                </a:ext>
              </a:extLst>
            </p:cNvPr>
            <p:cNvGrpSpPr/>
            <p:nvPr/>
          </p:nvGrpSpPr>
          <p:grpSpPr>
            <a:xfrm>
              <a:off x="1203112" y="6044482"/>
              <a:ext cx="6842506" cy="414433"/>
              <a:chOff x="1011068" y="5825771"/>
              <a:chExt cx="6842506" cy="414433"/>
            </a:xfrm>
          </p:grpSpPr>
          <p:cxnSp>
            <p:nvCxnSpPr>
              <p:cNvPr id="66" name="Straight Connector 65">
                <a:extLst>
                  <a:ext uri="{FF2B5EF4-FFF2-40B4-BE49-F238E27FC236}">
                    <a16:creationId xmlns:a16="http://schemas.microsoft.com/office/drawing/2014/main" id="{4F3CD65E-19CF-4D5E-3E10-C8223243052C}"/>
                  </a:ext>
                </a:extLst>
              </p:cNvPr>
              <p:cNvCxnSpPr>
                <a:cxnSpLocks/>
              </p:cNvCxnSpPr>
              <p:nvPr/>
            </p:nvCxnSpPr>
            <p:spPr>
              <a:xfrm>
                <a:off x="1011068" y="5921950"/>
                <a:ext cx="6749756" cy="0"/>
              </a:xfrm>
              <a:prstGeom prst="line">
                <a:avLst/>
              </a:prstGeom>
              <a:ln w="28575">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CC77E814-31BC-6341-A67A-D6A28E54209B}"/>
                  </a:ext>
                </a:extLst>
              </p:cNvPr>
              <p:cNvCxnSpPr>
                <a:cxnSpLocks/>
              </p:cNvCxnSpPr>
              <p:nvPr/>
            </p:nvCxnSpPr>
            <p:spPr>
              <a:xfrm>
                <a:off x="1909820"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34FBCA6-B709-C356-03E0-A2883015757C}"/>
                  </a:ext>
                </a:extLst>
              </p:cNvPr>
              <p:cNvCxnSpPr>
                <a:cxnSpLocks/>
              </p:cNvCxnSpPr>
              <p:nvPr/>
            </p:nvCxnSpPr>
            <p:spPr>
              <a:xfrm>
                <a:off x="2944447"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1FC7D2F3-E406-03D1-DD58-87C4FB553E8A}"/>
                  </a:ext>
                </a:extLst>
              </p:cNvPr>
              <p:cNvCxnSpPr>
                <a:cxnSpLocks/>
              </p:cNvCxnSpPr>
              <p:nvPr/>
            </p:nvCxnSpPr>
            <p:spPr>
              <a:xfrm>
                <a:off x="3979074"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89891F51-DC50-E4A3-60EF-E7CD41CB0418}"/>
                  </a:ext>
                </a:extLst>
              </p:cNvPr>
              <p:cNvCxnSpPr>
                <a:cxnSpLocks/>
              </p:cNvCxnSpPr>
              <p:nvPr/>
            </p:nvCxnSpPr>
            <p:spPr>
              <a:xfrm>
                <a:off x="5013701"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AD594244-3B6E-1318-385F-EE3CA8E0CA4B}"/>
                  </a:ext>
                </a:extLst>
              </p:cNvPr>
              <p:cNvCxnSpPr>
                <a:cxnSpLocks/>
              </p:cNvCxnSpPr>
              <p:nvPr/>
            </p:nvCxnSpPr>
            <p:spPr>
              <a:xfrm>
                <a:off x="6048328"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950868E5-3820-9B9D-99B3-23C2B01950C7}"/>
                  </a:ext>
                </a:extLst>
              </p:cNvPr>
              <p:cNvCxnSpPr>
                <a:cxnSpLocks/>
              </p:cNvCxnSpPr>
              <p:nvPr/>
            </p:nvCxnSpPr>
            <p:spPr>
              <a:xfrm>
                <a:off x="7082953" y="5825771"/>
                <a:ext cx="0" cy="10001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9248BEEA-7A8A-C3B9-9CBA-9292E9684A17}"/>
                      </a:ext>
                    </a:extLst>
                  </p:cNvPr>
                  <p:cNvSpPr txBox="1"/>
                  <p:nvPr/>
                </p:nvSpPr>
                <p:spPr>
                  <a:xfrm>
                    <a:off x="1731085"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0.5</m:t>
                          </m:r>
                        </m:oMath>
                      </m:oMathPara>
                    </a14:m>
                    <a:endParaRPr lang="en-GB" b="0" dirty="0"/>
                  </a:p>
                </p:txBody>
              </p:sp>
            </mc:Choice>
            <mc:Fallback xmlns="">
              <p:sp>
                <p:nvSpPr>
                  <p:cNvPr id="73" name="TextBox 72">
                    <a:extLst>
                      <a:ext uri="{FF2B5EF4-FFF2-40B4-BE49-F238E27FC236}">
                        <a16:creationId xmlns:a16="http://schemas.microsoft.com/office/drawing/2014/main" id="{9248BEEA-7A8A-C3B9-9CBA-9292E9684A17}"/>
                      </a:ext>
                    </a:extLst>
                  </p:cNvPr>
                  <p:cNvSpPr txBox="1">
                    <a:spLocks noRot="1" noChangeAspect="1" noMove="1" noResize="1" noEditPoints="1" noAdjustHandles="1" noChangeArrowheads="1" noChangeShapeType="1" noTextEdit="1"/>
                  </p:cNvSpPr>
                  <p:nvPr/>
                </p:nvSpPr>
                <p:spPr>
                  <a:xfrm>
                    <a:off x="1731085" y="5948464"/>
                    <a:ext cx="357470" cy="276999"/>
                  </a:xfrm>
                  <a:prstGeom prst="rect">
                    <a:avLst/>
                  </a:prstGeom>
                  <a:blipFill>
                    <a:blip r:embed="rId40"/>
                    <a:stretch>
                      <a:fillRect l="-15517" r="-18966"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AEB5BCA-BB58-E306-BDF4-C0B41FAAEFD4}"/>
                      </a:ext>
                    </a:extLst>
                  </p:cNvPr>
                  <p:cNvSpPr txBox="1"/>
                  <p:nvPr/>
                </p:nvSpPr>
                <p:spPr>
                  <a:xfrm>
                    <a:off x="285267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GB" b="0" dirty="0"/>
                  </a:p>
                </p:txBody>
              </p:sp>
            </mc:Choice>
            <mc:Fallback xmlns="">
              <p:sp>
                <p:nvSpPr>
                  <p:cNvPr id="74" name="TextBox 73">
                    <a:extLst>
                      <a:ext uri="{FF2B5EF4-FFF2-40B4-BE49-F238E27FC236}">
                        <a16:creationId xmlns:a16="http://schemas.microsoft.com/office/drawing/2014/main" id="{FAEB5BCA-BB58-E306-BDF4-C0B41FAAEFD4}"/>
                      </a:ext>
                    </a:extLst>
                  </p:cNvPr>
                  <p:cNvSpPr txBox="1">
                    <a:spLocks noRot="1" noChangeAspect="1" noMove="1" noResize="1" noEditPoints="1" noAdjustHandles="1" noChangeArrowheads="1" noChangeShapeType="1" noTextEdit="1"/>
                  </p:cNvSpPr>
                  <p:nvPr/>
                </p:nvSpPr>
                <p:spPr>
                  <a:xfrm>
                    <a:off x="2852674" y="5948464"/>
                    <a:ext cx="181140" cy="276999"/>
                  </a:xfrm>
                  <a:prstGeom prst="rect">
                    <a:avLst/>
                  </a:prstGeom>
                  <a:blipFill>
                    <a:blip r:embed="rId41"/>
                    <a:stretch>
                      <a:fillRect l="-34483" r="-31034"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EA4BEAC3-46E3-6198-F13C-E65EE848301C}"/>
                      </a:ext>
                    </a:extLst>
                  </p:cNvPr>
                  <p:cNvSpPr txBox="1"/>
                  <p:nvPr/>
                </p:nvSpPr>
                <p:spPr>
                  <a:xfrm>
                    <a:off x="3797933"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1.5</m:t>
                          </m:r>
                        </m:oMath>
                      </m:oMathPara>
                    </a14:m>
                    <a:endParaRPr lang="en-GB" b="0" dirty="0"/>
                  </a:p>
                </p:txBody>
              </p:sp>
            </mc:Choice>
            <mc:Fallback xmlns="">
              <p:sp>
                <p:nvSpPr>
                  <p:cNvPr id="75" name="TextBox 74">
                    <a:extLst>
                      <a:ext uri="{FF2B5EF4-FFF2-40B4-BE49-F238E27FC236}">
                        <a16:creationId xmlns:a16="http://schemas.microsoft.com/office/drawing/2014/main" id="{EA4BEAC3-46E3-6198-F13C-E65EE848301C}"/>
                      </a:ext>
                    </a:extLst>
                  </p:cNvPr>
                  <p:cNvSpPr txBox="1">
                    <a:spLocks noRot="1" noChangeAspect="1" noMove="1" noResize="1" noEditPoints="1" noAdjustHandles="1" noChangeArrowheads="1" noChangeShapeType="1" noTextEdit="1"/>
                  </p:cNvSpPr>
                  <p:nvPr/>
                </p:nvSpPr>
                <p:spPr>
                  <a:xfrm>
                    <a:off x="3797933" y="5948464"/>
                    <a:ext cx="357470" cy="276999"/>
                  </a:xfrm>
                  <a:prstGeom prst="rect">
                    <a:avLst/>
                  </a:prstGeom>
                  <a:blipFill>
                    <a:blip r:embed="rId42"/>
                    <a:stretch>
                      <a:fillRect l="-15517" r="-18966"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44D3A38E-E933-F3CE-CE75-1290371A151C}"/>
                      </a:ext>
                    </a:extLst>
                  </p:cNvPr>
                  <p:cNvSpPr txBox="1"/>
                  <p:nvPr/>
                </p:nvSpPr>
                <p:spPr>
                  <a:xfrm>
                    <a:off x="4923131"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GB" b="0" dirty="0"/>
                  </a:p>
                </p:txBody>
              </p:sp>
            </mc:Choice>
            <mc:Fallback xmlns="">
              <p:sp>
                <p:nvSpPr>
                  <p:cNvPr id="76" name="TextBox 75">
                    <a:extLst>
                      <a:ext uri="{FF2B5EF4-FFF2-40B4-BE49-F238E27FC236}">
                        <a16:creationId xmlns:a16="http://schemas.microsoft.com/office/drawing/2014/main" id="{44D3A38E-E933-F3CE-CE75-1290371A151C}"/>
                      </a:ext>
                    </a:extLst>
                  </p:cNvPr>
                  <p:cNvSpPr txBox="1">
                    <a:spLocks noRot="1" noChangeAspect="1" noMove="1" noResize="1" noEditPoints="1" noAdjustHandles="1" noChangeArrowheads="1" noChangeShapeType="1" noTextEdit="1"/>
                  </p:cNvSpPr>
                  <p:nvPr/>
                </p:nvSpPr>
                <p:spPr>
                  <a:xfrm>
                    <a:off x="4923131" y="5948464"/>
                    <a:ext cx="181140" cy="276999"/>
                  </a:xfrm>
                  <a:prstGeom prst="rect">
                    <a:avLst/>
                  </a:prstGeom>
                  <a:blipFill>
                    <a:blip r:embed="rId43"/>
                    <a:stretch>
                      <a:fillRect l="-30000" r="-3000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30630271-3DB9-8D69-745A-7BF565AF191C}"/>
                      </a:ext>
                    </a:extLst>
                  </p:cNvPr>
                  <p:cNvSpPr txBox="1"/>
                  <p:nvPr/>
                </p:nvSpPr>
                <p:spPr>
                  <a:xfrm>
                    <a:off x="5871999" y="5948464"/>
                    <a:ext cx="35747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2.5</m:t>
                          </m:r>
                        </m:oMath>
                      </m:oMathPara>
                    </a14:m>
                    <a:endParaRPr lang="en-GB" b="0" dirty="0"/>
                  </a:p>
                </p:txBody>
              </p:sp>
            </mc:Choice>
            <mc:Fallback xmlns="">
              <p:sp>
                <p:nvSpPr>
                  <p:cNvPr id="77" name="TextBox 76">
                    <a:extLst>
                      <a:ext uri="{FF2B5EF4-FFF2-40B4-BE49-F238E27FC236}">
                        <a16:creationId xmlns:a16="http://schemas.microsoft.com/office/drawing/2014/main" id="{30630271-3DB9-8D69-745A-7BF565AF191C}"/>
                      </a:ext>
                    </a:extLst>
                  </p:cNvPr>
                  <p:cNvSpPr txBox="1">
                    <a:spLocks noRot="1" noChangeAspect="1" noMove="1" noResize="1" noEditPoints="1" noAdjustHandles="1" noChangeArrowheads="1" noChangeShapeType="1" noTextEdit="1"/>
                  </p:cNvSpPr>
                  <p:nvPr/>
                </p:nvSpPr>
                <p:spPr>
                  <a:xfrm>
                    <a:off x="5871999" y="5948464"/>
                    <a:ext cx="357470" cy="276999"/>
                  </a:xfrm>
                  <a:prstGeom prst="rect">
                    <a:avLst/>
                  </a:prstGeom>
                  <a:blipFill>
                    <a:blip r:embed="rId44"/>
                    <a:stretch>
                      <a:fillRect l="-13559" r="-1694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5F2E5E5F-D748-393B-83C8-FCCFB2B84A22}"/>
                      </a:ext>
                    </a:extLst>
                  </p:cNvPr>
                  <p:cNvSpPr txBox="1"/>
                  <p:nvPr/>
                </p:nvSpPr>
                <p:spPr>
                  <a:xfrm>
                    <a:off x="7001624" y="5948464"/>
                    <a:ext cx="181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m:t>
                          </m:r>
                        </m:oMath>
                      </m:oMathPara>
                    </a14:m>
                    <a:endParaRPr lang="en-GB" b="0" dirty="0"/>
                  </a:p>
                </p:txBody>
              </p:sp>
            </mc:Choice>
            <mc:Fallback xmlns="">
              <p:sp>
                <p:nvSpPr>
                  <p:cNvPr id="78" name="TextBox 77">
                    <a:extLst>
                      <a:ext uri="{FF2B5EF4-FFF2-40B4-BE49-F238E27FC236}">
                        <a16:creationId xmlns:a16="http://schemas.microsoft.com/office/drawing/2014/main" id="{5F2E5E5F-D748-393B-83C8-FCCFB2B84A22}"/>
                      </a:ext>
                    </a:extLst>
                  </p:cNvPr>
                  <p:cNvSpPr txBox="1">
                    <a:spLocks noRot="1" noChangeAspect="1" noMove="1" noResize="1" noEditPoints="1" noAdjustHandles="1" noChangeArrowheads="1" noChangeShapeType="1" noTextEdit="1"/>
                  </p:cNvSpPr>
                  <p:nvPr/>
                </p:nvSpPr>
                <p:spPr>
                  <a:xfrm>
                    <a:off x="7001624" y="5948464"/>
                    <a:ext cx="181140" cy="276999"/>
                  </a:xfrm>
                  <a:prstGeom prst="rect">
                    <a:avLst/>
                  </a:prstGeom>
                  <a:blipFill>
                    <a:blip r:embed="rId45"/>
                    <a:stretch>
                      <a:fillRect l="-30000" r="-3000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E4F51B14-46EC-DB12-0D48-43AE3166A7EA}"/>
                      </a:ext>
                    </a:extLst>
                  </p:cNvPr>
                  <p:cNvSpPr txBox="1"/>
                  <p:nvPr/>
                </p:nvSpPr>
                <p:spPr>
                  <a:xfrm>
                    <a:off x="7670254" y="5963205"/>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b="0" dirty="0"/>
                  </a:p>
                </p:txBody>
              </p:sp>
            </mc:Choice>
            <mc:Fallback xmlns="">
              <p:sp>
                <p:nvSpPr>
                  <p:cNvPr id="79" name="TextBox 78">
                    <a:extLst>
                      <a:ext uri="{FF2B5EF4-FFF2-40B4-BE49-F238E27FC236}">
                        <a16:creationId xmlns:a16="http://schemas.microsoft.com/office/drawing/2014/main" id="{E4F51B14-46EC-DB12-0D48-43AE3166A7EA}"/>
                      </a:ext>
                    </a:extLst>
                  </p:cNvPr>
                  <p:cNvSpPr txBox="1">
                    <a:spLocks noRot="1" noChangeAspect="1" noMove="1" noResize="1" noEditPoints="1" noAdjustHandles="1" noChangeArrowheads="1" noChangeShapeType="1" noTextEdit="1"/>
                  </p:cNvSpPr>
                  <p:nvPr/>
                </p:nvSpPr>
                <p:spPr>
                  <a:xfrm>
                    <a:off x="7670254" y="5963205"/>
                    <a:ext cx="183320" cy="276999"/>
                  </a:xfrm>
                  <a:prstGeom prst="rect">
                    <a:avLst/>
                  </a:prstGeom>
                  <a:blipFill>
                    <a:blip r:embed="rId46"/>
                    <a:stretch>
                      <a:fillRect l="-20000" r="-13333"/>
                    </a:stretch>
                  </a:blipFill>
                </p:spPr>
                <p:txBody>
                  <a:bodyPr/>
                  <a:lstStyle/>
                  <a:p>
                    <a:r>
                      <a:rPr lang="en-GB">
                        <a:noFill/>
                      </a:rPr>
                      <a:t> </a:t>
                    </a:r>
                  </a:p>
                </p:txBody>
              </p:sp>
            </mc:Fallback>
          </mc:AlternateContent>
        </p:grpSp>
      </p:grpSp>
      <p:sp>
        <p:nvSpPr>
          <p:cNvPr id="167" name="Title 1">
            <a:extLst>
              <a:ext uri="{FF2B5EF4-FFF2-40B4-BE49-F238E27FC236}">
                <a16:creationId xmlns:a16="http://schemas.microsoft.com/office/drawing/2014/main" id="{3340D1A0-4FE6-A315-26C5-867F53459029}"/>
              </a:ext>
            </a:extLst>
          </p:cNvPr>
          <p:cNvSpPr txBox="1">
            <a:spLocks/>
          </p:cNvSpPr>
          <p:nvPr/>
        </p:nvSpPr>
        <p:spPr>
          <a:xfrm>
            <a:off x="340238" y="142221"/>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rgbClr val="660066"/>
                </a:solidFill>
              </a:rPr>
              <a:t>Kalman filter - example</a:t>
            </a:r>
          </a:p>
        </p:txBody>
      </p:sp>
    </p:spTree>
    <p:extLst>
      <p:ext uri="{BB962C8B-B14F-4D97-AF65-F5344CB8AC3E}">
        <p14:creationId xmlns:p14="http://schemas.microsoft.com/office/powerpoint/2010/main" val="15244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300"/>
                                        <p:tgtEl>
                                          <p:spTgt spid="153"/>
                                        </p:tgtEl>
                                      </p:cBhvr>
                                    </p:animEffect>
                                  </p:childTnLst>
                                </p:cTn>
                              </p:par>
                            </p:childTnLst>
                          </p:cTn>
                        </p:par>
                        <p:par>
                          <p:cTn id="8" fill="hold">
                            <p:stCondLst>
                              <p:cond delay="1300"/>
                            </p:stCondLst>
                            <p:childTnLst>
                              <p:par>
                                <p:cTn id="9" presetID="10" presetClass="entr" presetSubtype="0" fill="hold" grpId="1"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800"/>
                            </p:stCondLst>
                            <p:childTnLst>
                              <p:par>
                                <p:cTn id="13" presetID="10" presetClass="entr" presetSubtype="0" fill="hold" nodeType="after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fade">
                                      <p:cBhvr>
                                        <p:cTn id="15" dur="500"/>
                                        <p:tgtEl>
                                          <p:spTgt spid="10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4"/>
                                        </p:tgtEl>
                                        <p:attrNameLst>
                                          <p:attrName>style.visibility</p:attrName>
                                        </p:attrNameLst>
                                      </p:cBhvr>
                                      <p:to>
                                        <p:strVal val="visible"/>
                                      </p:to>
                                    </p:set>
                                    <p:animEffect transition="in" filter="fade">
                                      <p:cBhvr>
                                        <p:cTn id="18" dur="500"/>
                                        <p:tgtEl>
                                          <p:spTgt spid="154"/>
                                        </p:tgtEl>
                                      </p:cBhvr>
                                    </p:animEffec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0" nodeType="clickEffect">
                                  <p:stCondLst>
                                    <p:cond delay="0"/>
                                  </p:stCondLst>
                                  <p:childTnLst>
                                    <p:animMotion origin="layout" path="M 1.11111E-6 7.40741E-7 L 0.21476 0.00069 " pathEditMode="relative" rAng="0" ptsTypes="AA">
                                      <p:cBhvr>
                                        <p:cTn id="22" dur="2500" fill="hold"/>
                                        <p:tgtEl>
                                          <p:spTgt spid="5"/>
                                        </p:tgtEl>
                                        <p:attrNameLst>
                                          <p:attrName>ppt_x</p:attrName>
                                          <p:attrName>ppt_y</p:attrName>
                                        </p:attrNameLst>
                                      </p:cBhvr>
                                      <p:rCtr x="10729" y="23"/>
                                    </p:animMotion>
                                  </p:childTnLst>
                                </p:cTn>
                              </p:par>
                            </p:childTnLst>
                          </p:cTn>
                        </p:par>
                        <p:par>
                          <p:cTn id="23" fill="hold">
                            <p:stCondLst>
                              <p:cond delay="2500"/>
                            </p:stCondLst>
                            <p:childTnLst>
                              <p:par>
                                <p:cTn id="24" presetID="10" presetClass="exit" presetSubtype="0" fill="hold" nodeType="afterEffect">
                                  <p:stCondLst>
                                    <p:cond delay="0"/>
                                  </p:stCondLst>
                                  <p:childTnLst>
                                    <p:animEffect transition="out" filter="fade">
                                      <p:cBhvr>
                                        <p:cTn id="25" dur="500"/>
                                        <p:tgtEl>
                                          <p:spTgt spid="103"/>
                                        </p:tgtEl>
                                      </p:cBhvr>
                                    </p:animEffect>
                                    <p:set>
                                      <p:cBhvr>
                                        <p:cTn id="26" dur="1" fill="hold">
                                          <p:stCondLst>
                                            <p:cond delay="499"/>
                                          </p:stCondLst>
                                        </p:cTn>
                                        <p:tgtEl>
                                          <p:spTgt spid="10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5"/>
                                        </p:tgtEl>
                                        <p:attrNameLst>
                                          <p:attrName>style.visibility</p:attrName>
                                        </p:attrNameLst>
                                      </p:cBhvr>
                                      <p:to>
                                        <p:strVal val="visible"/>
                                      </p:to>
                                    </p:set>
                                    <p:animEffect transition="in" filter="fade">
                                      <p:cBhvr>
                                        <p:cTn id="32" dur="500"/>
                                        <p:tgtEl>
                                          <p:spTgt spid="155"/>
                                        </p:tgtEl>
                                      </p:cBhvr>
                                    </p:animEffect>
                                  </p:childTnLst>
                                </p:cTn>
                              </p:par>
                              <p:par>
                                <p:cTn id="33" presetID="10" presetClass="exit" presetSubtype="0" fill="hold" grpId="1" nodeType="withEffect">
                                  <p:stCondLst>
                                    <p:cond delay="0"/>
                                  </p:stCondLst>
                                  <p:childTnLst>
                                    <p:animEffect transition="out" filter="fade">
                                      <p:cBhvr>
                                        <p:cTn id="34" dur="500"/>
                                        <p:tgtEl>
                                          <p:spTgt spid="154"/>
                                        </p:tgtEl>
                                      </p:cBhvr>
                                    </p:animEffect>
                                    <p:set>
                                      <p:cBhvr>
                                        <p:cTn id="35" dur="1" fill="hold">
                                          <p:stCondLst>
                                            <p:cond delay="499"/>
                                          </p:stCondLst>
                                        </p:cTn>
                                        <p:tgtEl>
                                          <p:spTgt spid="154"/>
                                        </p:tgtEl>
                                        <p:attrNameLst>
                                          <p:attrName>style.visibility</p:attrName>
                                        </p:attrNameLst>
                                      </p:cBhvr>
                                      <p:to>
                                        <p:strVal val="hidden"/>
                                      </p:to>
                                    </p:set>
                                  </p:childTnLst>
                                </p:cTn>
                              </p:par>
                              <p:par>
                                <p:cTn id="36" presetID="10" presetClass="entr" presetSubtype="0" fill="hold" grpId="1" nodeType="withEffect">
                                  <p:stCondLst>
                                    <p:cond delay="0"/>
                                  </p:stCondLst>
                                  <p:childTnLst>
                                    <p:set>
                                      <p:cBhvr>
                                        <p:cTn id="37" dur="1" fill="hold">
                                          <p:stCondLst>
                                            <p:cond delay="0"/>
                                          </p:stCondLst>
                                        </p:cTn>
                                        <p:tgtEl>
                                          <p:spTgt spid="155"/>
                                        </p:tgtEl>
                                        <p:attrNameLst>
                                          <p:attrName>style.visibility</p:attrName>
                                        </p:attrNameLst>
                                      </p:cBhvr>
                                      <p:to>
                                        <p:strVal val="visible"/>
                                      </p:to>
                                    </p:set>
                                    <p:animEffect transition="in" filter="fade">
                                      <p:cBhvr>
                                        <p:cTn id="38" dur="500"/>
                                        <p:tgtEl>
                                          <p:spTgt spid="155"/>
                                        </p:tgtEl>
                                      </p:cBhvr>
                                    </p:animEffec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2" nodeType="clickEffect">
                                  <p:stCondLst>
                                    <p:cond delay="0"/>
                                  </p:stCondLst>
                                  <p:childTnLst>
                                    <p:animMotion origin="layout" path="M 0.21476 0.00069 L 0.43299 0.00069 " pathEditMode="relative" rAng="0" ptsTypes="AA">
                                      <p:cBhvr>
                                        <p:cTn id="42" dur="2000" fill="hold"/>
                                        <p:tgtEl>
                                          <p:spTgt spid="5"/>
                                        </p:tgtEl>
                                        <p:attrNameLst>
                                          <p:attrName>ppt_x</p:attrName>
                                          <p:attrName>ppt_y</p:attrName>
                                        </p:attrNameLst>
                                      </p:cBhvr>
                                      <p:rCtr x="10903" y="0"/>
                                    </p:animMotion>
                                  </p:childTnLst>
                                </p:cTn>
                              </p:par>
                            </p:childTnLst>
                          </p:cTn>
                        </p:par>
                        <p:par>
                          <p:cTn id="43" fill="hold">
                            <p:stCondLst>
                              <p:cond delay="2000"/>
                            </p:stCondLst>
                            <p:childTnLst>
                              <p:par>
                                <p:cTn id="44" presetID="10" presetClass="exit" presetSubtype="0" fill="hold" grpId="2" nodeType="afterEffect">
                                  <p:stCondLst>
                                    <p:cond delay="0"/>
                                  </p:stCondLst>
                                  <p:childTnLst>
                                    <p:animEffect transition="out" filter="fade">
                                      <p:cBhvr>
                                        <p:cTn id="45" dur="500"/>
                                        <p:tgtEl>
                                          <p:spTgt spid="155"/>
                                        </p:tgtEl>
                                      </p:cBhvr>
                                    </p:animEffect>
                                    <p:set>
                                      <p:cBhvr>
                                        <p:cTn id="46" dur="1" fill="hold">
                                          <p:stCondLst>
                                            <p:cond delay="499"/>
                                          </p:stCondLst>
                                        </p:cTn>
                                        <p:tgtEl>
                                          <p:spTgt spid="155"/>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156"/>
                                        </p:tgtEl>
                                        <p:attrNameLst>
                                          <p:attrName>style.visibility</p:attrName>
                                        </p:attrNameLst>
                                      </p:cBhvr>
                                      <p:to>
                                        <p:strVal val="visible"/>
                                      </p:to>
                                    </p:set>
                                    <p:animEffect transition="in" filter="fade">
                                      <p:cBhvr>
                                        <p:cTn id="49" dur="500"/>
                                        <p:tgtEl>
                                          <p:spTgt spid="156"/>
                                        </p:tgtEl>
                                      </p:cBhvr>
                                    </p:animEffect>
                                  </p:childTnLst>
                                </p:cTn>
                              </p:par>
                              <p:par>
                                <p:cTn id="50" presetID="10" presetClass="entr" presetSubtype="0" fill="hold" grpId="1" nodeType="withEffect">
                                  <p:stCondLst>
                                    <p:cond delay="0"/>
                                  </p:stCondLst>
                                  <p:childTnLst>
                                    <p:set>
                                      <p:cBhvr>
                                        <p:cTn id="51" dur="1" fill="hold">
                                          <p:stCondLst>
                                            <p:cond delay="0"/>
                                          </p:stCondLst>
                                        </p:cTn>
                                        <p:tgtEl>
                                          <p:spTgt spid="156"/>
                                        </p:tgtEl>
                                        <p:attrNameLst>
                                          <p:attrName>style.visibility</p:attrName>
                                        </p:attrNameLst>
                                      </p:cBhvr>
                                      <p:to>
                                        <p:strVal val="visible"/>
                                      </p:to>
                                    </p:set>
                                    <p:animEffect transition="in" filter="fade">
                                      <p:cBhvr>
                                        <p:cTn id="52" dur="500"/>
                                        <p:tgtEl>
                                          <p:spTgt spid="156"/>
                                        </p:tgtEl>
                                      </p:cBhvr>
                                    </p:animEffect>
                                  </p:childTnLst>
                                </p:cTn>
                              </p:par>
                            </p:childTnLst>
                          </p:cTn>
                        </p:par>
                        <p:par>
                          <p:cTn id="53" fill="hold">
                            <p:stCondLst>
                              <p:cond delay="2500"/>
                            </p:stCondLst>
                            <p:childTnLst>
                              <p:par>
                                <p:cTn id="54" presetID="10" presetClass="exit" presetSubtype="0" fill="hold" nodeType="afterEffect">
                                  <p:stCondLst>
                                    <p:cond delay="0"/>
                                  </p:stCondLst>
                                  <p:childTnLst>
                                    <p:animEffect transition="out" filter="fade">
                                      <p:cBhvr>
                                        <p:cTn id="55" dur="500"/>
                                        <p:tgtEl>
                                          <p:spTgt spid="40"/>
                                        </p:tgtEl>
                                      </p:cBhvr>
                                    </p:animEffect>
                                    <p:set>
                                      <p:cBhvr>
                                        <p:cTn id="56" dur="1" fill="hold">
                                          <p:stCondLst>
                                            <p:cond delay="499"/>
                                          </p:stCondLst>
                                        </p:cTn>
                                        <p:tgtEl>
                                          <p:spTgt spid="40"/>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8"/>
                                        </p:tgtEl>
                                        <p:attrNameLst>
                                          <p:attrName>style.visibility</p:attrName>
                                        </p:attrNameLst>
                                      </p:cBhvr>
                                      <p:to>
                                        <p:strVal val="visible"/>
                                      </p:to>
                                    </p:set>
                                    <p:animEffect transition="in" filter="fade">
                                      <p:cBhvr>
                                        <p:cTn id="64" dur="500"/>
                                        <p:tgtEl>
                                          <p:spTgt spid="158"/>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166"/>
                                        </p:tgtEl>
                                        <p:attrNameLst>
                                          <p:attrName>style.visibility</p:attrName>
                                        </p:attrNameLst>
                                      </p:cBhvr>
                                      <p:to>
                                        <p:strVal val="visible"/>
                                      </p:to>
                                    </p:se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160"/>
                                        </p:tgtEl>
                                        <p:attrNameLst>
                                          <p:attrName>style.visibility</p:attrName>
                                        </p:attrNameLst>
                                      </p:cBhvr>
                                      <p:to>
                                        <p:strVal val="visible"/>
                                      </p:to>
                                    </p:set>
                                    <p:animEffect transition="in" filter="fade">
                                      <p:cBhvr>
                                        <p:cTn id="70" dur="500"/>
                                        <p:tgtEl>
                                          <p:spTgt spid="160"/>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165"/>
                                        </p:tgtEl>
                                        <p:attrNameLst>
                                          <p:attrName>style.visibility</p:attrName>
                                        </p:attrNameLst>
                                      </p:cBhvr>
                                      <p:to>
                                        <p:strVal val="visible"/>
                                      </p:to>
                                    </p:set>
                                  </p:childTnLst>
                                </p:cTn>
                              </p:par>
                              <p:par>
                                <p:cTn id="73" presetID="10" presetClass="exit" presetSubtype="0" fill="hold" nodeType="withEffect">
                                  <p:stCondLst>
                                    <p:cond delay="0"/>
                                  </p:stCondLst>
                                  <p:childTnLst>
                                    <p:animEffect transition="out" filter="fade">
                                      <p:cBhvr>
                                        <p:cTn id="74" dur="500"/>
                                        <p:tgtEl>
                                          <p:spTgt spid="2"/>
                                        </p:tgtEl>
                                      </p:cBhvr>
                                    </p:animEffect>
                                    <p:set>
                                      <p:cBhvr>
                                        <p:cTn id="75" dur="1" fill="hold">
                                          <p:stCondLst>
                                            <p:cond delay="499"/>
                                          </p:stCondLst>
                                        </p:cTn>
                                        <p:tgtEl>
                                          <p:spTgt spid="2"/>
                                        </p:tgtEl>
                                        <p:attrNameLst>
                                          <p:attrName>style.visibility</p:attrName>
                                        </p:attrNameLst>
                                      </p:cBhvr>
                                      <p:to>
                                        <p:strVal val="hidden"/>
                                      </p:to>
                                    </p:set>
                                  </p:childTnLst>
                                </p:cTn>
                              </p:par>
                              <p:par>
                                <p:cTn id="76" presetID="10" presetClass="entr" presetSubtype="0" fill="hold" nodeType="withEffect">
                                  <p:stCondLst>
                                    <p:cond delay="0"/>
                                  </p:stCondLst>
                                  <p:childTnLst>
                                    <p:set>
                                      <p:cBhvr>
                                        <p:cTn id="77" dur="1" fill="hold">
                                          <p:stCondLst>
                                            <p:cond delay="0"/>
                                          </p:stCondLst>
                                        </p:cTn>
                                        <p:tgtEl>
                                          <p:spTgt spid="157"/>
                                        </p:tgtEl>
                                        <p:attrNameLst>
                                          <p:attrName>style.visibility</p:attrName>
                                        </p:attrNameLst>
                                      </p:cBhvr>
                                      <p:to>
                                        <p:strVal val="visible"/>
                                      </p:to>
                                    </p:set>
                                    <p:animEffect transition="in" filter="fade">
                                      <p:cBhvr>
                                        <p:cTn id="78" dur="500"/>
                                        <p:tgtEl>
                                          <p:spTgt spid="15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fade">
                                      <p:cBhvr>
                                        <p:cTn id="81" dur="500"/>
                                        <p:tgtEl>
                                          <p:spTgt spid="161"/>
                                        </p:tgtEl>
                                      </p:cBhvr>
                                    </p:animEffect>
                                  </p:childTnLst>
                                </p:cTn>
                              </p:par>
                              <p:par>
                                <p:cTn id="82" presetID="10" presetClass="entr" presetSubtype="0" fill="hold" grpId="1" nodeType="withEffect">
                                  <p:stCondLst>
                                    <p:cond delay="0"/>
                                  </p:stCondLst>
                                  <p:childTnLst>
                                    <p:set>
                                      <p:cBhvr>
                                        <p:cTn id="83" dur="1" fill="hold">
                                          <p:stCondLst>
                                            <p:cond delay="0"/>
                                          </p:stCondLst>
                                        </p:cTn>
                                        <p:tgtEl>
                                          <p:spTgt spid="161"/>
                                        </p:tgtEl>
                                        <p:attrNameLst>
                                          <p:attrName>style.visibility</p:attrName>
                                        </p:attrNameLst>
                                      </p:cBhvr>
                                      <p:to>
                                        <p:strVal val="visible"/>
                                      </p:to>
                                    </p:set>
                                    <p:animEffect transition="in" filter="fade">
                                      <p:cBhvr>
                                        <p:cTn id="84" dur="500"/>
                                        <p:tgtEl>
                                          <p:spTgt spid="16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157"/>
                                        </p:tgtEl>
                                      </p:cBhvr>
                                    </p:animEffect>
                                    <p:set>
                                      <p:cBhvr>
                                        <p:cTn id="89" dur="1" fill="hold">
                                          <p:stCondLst>
                                            <p:cond delay="499"/>
                                          </p:stCondLst>
                                        </p:cTn>
                                        <p:tgtEl>
                                          <p:spTgt spid="157"/>
                                        </p:tgtEl>
                                        <p:attrNameLst>
                                          <p:attrName>style.visibility</p:attrName>
                                        </p:attrNameLst>
                                      </p:cBhvr>
                                      <p:to>
                                        <p:strVal val="hidden"/>
                                      </p:to>
                                    </p:set>
                                  </p:childTnLst>
                                </p:cTn>
                              </p:par>
                              <p:par>
                                <p:cTn id="90" presetID="10" presetClass="entr" presetSubtype="0" fill="hold"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154" grpId="1"/>
      <p:bldP spid="5" grpId="0" animBg="1"/>
      <p:bldP spid="5" grpId="1" animBg="1"/>
      <p:bldP spid="5" grpId="2" animBg="1"/>
      <p:bldP spid="155" grpId="0"/>
      <p:bldP spid="155" grpId="1"/>
      <p:bldP spid="155" grpId="2"/>
      <p:bldP spid="156" grpId="0"/>
      <p:bldP spid="156" grpId="1"/>
      <p:bldP spid="158" grpId="0" animBg="1"/>
      <p:bldP spid="161" grpId="0"/>
      <p:bldP spid="161" grpId="1"/>
      <p:bldP spid="165" grpId="0"/>
      <p:bldP spid="1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C0F6CF29-11AF-2129-5F3C-EC7A8D26B4EE}"/>
              </a:ext>
            </a:extLst>
          </p:cNvPr>
          <p:cNvSpPr/>
          <p:nvPr/>
        </p:nvSpPr>
        <p:spPr>
          <a:xfrm rot="20204559">
            <a:off x="3118200" y="3199780"/>
            <a:ext cx="2555183" cy="939798"/>
          </a:xfrm>
          <a:prstGeom prst="ellipse">
            <a:avLst/>
          </a:prstGeom>
          <a:solidFill>
            <a:schemeClr val="accent3">
              <a:lumMod val="60000"/>
              <a:lumOff val="40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4AA6DE21-8521-B402-AE75-4ADD5F7CDD94}"/>
              </a:ext>
            </a:extLst>
          </p:cNvPr>
          <p:cNvSpPr>
            <a:spLocks noGrp="1"/>
          </p:cNvSpPr>
          <p:nvPr>
            <p:ph type="sldNum" sz="quarter" idx="12"/>
          </p:nvPr>
        </p:nvSpPr>
        <p:spPr/>
        <p:txBody>
          <a:bodyPr/>
          <a:lstStyle/>
          <a:p>
            <a:fld id="{3E5354D5-2CD7-D241-BA26-530CBB4F1809}" type="slidenum">
              <a:rPr lang="en-US" smtClean="0"/>
              <a:pPr/>
              <a:t>6</a:t>
            </a:fld>
            <a:endParaRPr lang="en-US"/>
          </a:p>
        </p:txBody>
      </p:sp>
      <p:cxnSp>
        <p:nvCxnSpPr>
          <p:cNvPr id="4" name="Straight Arrow Connector 3">
            <a:extLst>
              <a:ext uri="{FF2B5EF4-FFF2-40B4-BE49-F238E27FC236}">
                <a16:creationId xmlns:a16="http://schemas.microsoft.com/office/drawing/2014/main" id="{AD2C270C-1E08-3C3E-D7A7-CF52C97D33B5}"/>
              </a:ext>
            </a:extLst>
          </p:cNvPr>
          <p:cNvCxnSpPr/>
          <p:nvPr/>
        </p:nvCxnSpPr>
        <p:spPr>
          <a:xfrm flipV="1">
            <a:off x="1888066" y="1591734"/>
            <a:ext cx="0" cy="3852333"/>
          </a:xfrm>
          <a:prstGeom prst="straightConnector1">
            <a:avLst/>
          </a:prstGeom>
          <a:ln w="38100">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5DE2B30D-4FD4-882B-E857-424FC51825E9}"/>
              </a:ext>
            </a:extLst>
          </p:cNvPr>
          <p:cNvCxnSpPr>
            <a:cxnSpLocks/>
          </p:cNvCxnSpPr>
          <p:nvPr/>
        </p:nvCxnSpPr>
        <p:spPr>
          <a:xfrm>
            <a:off x="1693333" y="5257801"/>
            <a:ext cx="5215467" cy="0"/>
          </a:xfrm>
          <a:prstGeom prst="straightConnector1">
            <a:avLst/>
          </a:prstGeom>
          <a:ln w="38100">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7" name="Isosceles Triangle 6">
            <a:extLst>
              <a:ext uri="{FF2B5EF4-FFF2-40B4-BE49-F238E27FC236}">
                <a16:creationId xmlns:a16="http://schemas.microsoft.com/office/drawing/2014/main" id="{E3C3DD0B-EBE4-6FA5-1064-6CD491D66DAA}"/>
              </a:ext>
            </a:extLst>
          </p:cNvPr>
          <p:cNvSpPr/>
          <p:nvPr/>
        </p:nvSpPr>
        <p:spPr>
          <a:xfrm rot="5400000">
            <a:off x="1867395" y="4870824"/>
            <a:ext cx="399182" cy="747307"/>
          </a:xfrm>
          <a:prstGeom prst="triangle">
            <a:avLst/>
          </a:prstGeom>
          <a:solidFill>
            <a:schemeClr val="accent2">
              <a:lumMod val="60000"/>
              <a:lumOff val="40000"/>
            </a:schemeClr>
          </a:solidFill>
          <a:ln w="28575">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9" name="Free-form: Shape 8">
            <a:extLst>
              <a:ext uri="{FF2B5EF4-FFF2-40B4-BE49-F238E27FC236}">
                <a16:creationId xmlns:a16="http://schemas.microsoft.com/office/drawing/2014/main" id="{621506B0-A764-9576-5139-03E6F121DACB}"/>
              </a:ext>
            </a:extLst>
          </p:cNvPr>
          <p:cNvSpPr/>
          <p:nvPr/>
        </p:nvSpPr>
        <p:spPr>
          <a:xfrm>
            <a:off x="1913466" y="3920069"/>
            <a:ext cx="2246009" cy="1354664"/>
          </a:xfrm>
          <a:custGeom>
            <a:avLst/>
            <a:gdLst>
              <a:gd name="connsiteX0" fmla="*/ 0 w 1583266"/>
              <a:gd name="connsiteY0" fmla="*/ 863600 h 863600"/>
              <a:gd name="connsiteX1" fmla="*/ 872066 w 1583266"/>
              <a:gd name="connsiteY1" fmla="*/ 626534 h 863600"/>
              <a:gd name="connsiteX2" fmla="*/ 1583266 w 1583266"/>
              <a:gd name="connsiteY2" fmla="*/ 0 h 863600"/>
            </a:gdLst>
            <a:ahLst/>
            <a:cxnLst>
              <a:cxn ang="0">
                <a:pos x="connsiteX0" y="connsiteY0"/>
              </a:cxn>
              <a:cxn ang="0">
                <a:pos x="connsiteX1" y="connsiteY1"/>
              </a:cxn>
              <a:cxn ang="0">
                <a:pos x="connsiteX2" y="connsiteY2"/>
              </a:cxn>
            </a:cxnLst>
            <a:rect l="l" t="t" r="r" b="b"/>
            <a:pathLst>
              <a:path w="1583266" h="863600">
                <a:moveTo>
                  <a:pt x="0" y="863600"/>
                </a:moveTo>
                <a:cubicBezTo>
                  <a:pt x="304094" y="817033"/>
                  <a:pt x="608189" y="770467"/>
                  <a:pt x="872066" y="626534"/>
                </a:cubicBezTo>
                <a:cubicBezTo>
                  <a:pt x="1135943" y="482601"/>
                  <a:pt x="1359604" y="241300"/>
                  <a:pt x="1583266" y="0"/>
                </a:cubicBezTo>
              </a:path>
            </a:pathLst>
          </a:custGeom>
          <a:noFill/>
          <a:ln w="3810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Star: 5 Points 10">
            <a:extLst>
              <a:ext uri="{FF2B5EF4-FFF2-40B4-BE49-F238E27FC236}">
                <a16:creationId xmlns:a16="http://schemas.microsoft.com/office/drawing/2014/main" id="{77627173-34DC-0C03-7A5A-ED20F28C016A}"/>
              </a:ext>
            </a:extLst>
          </p:cNvPr>
          <p:cNvSpPr/>
          <p:nvPr/>
        </p:nvSpPr>
        <p:spPr>
          <a:xfrm>
            <a:off x="7123958" y="2306411"/>
            <a:ext cx="234857" cy="25409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5B8C1D42-24E8-1950-9A40-9C208308C299}"/>
              </a:ext>
            </a:extLst>
          </p:cNvPr>
          <p:cNvCxnSpPr>
            <a:cxnSpLocks/>
            <a:endCxn id="8" idx="0"/>
          </p:cNvCxnSpPr>
          <p:nvPr/>
        </p:nvCxnSpPr>
        <p:spPr>
          <a:xfrm flipH="1">
            <a:off x="4673376" y="2489516"/>
            <a:ext cx="2433471" cy="845214"/>
          </a:xfrm>
          <a:prstGeom prst="line">
            <a:avLst/>
          </a:prstGeom>
          <a:ln>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F8A24CE-A8B2-C684-9A4F-2A81B686CADE}"/>
                  </a:ext>
                </a:extLst>
              </p:cNvPr>
              <p:cNvSpPr txBox="1"/>
              <p:nvPr/>
            </p:nvSpPr>
            <p:spPr>
              <a:xfrm>
                <a:off x="5755112" y="2371385"/>
                <a:ext cx="31623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𝑘</m:t>
                          </m:r>
                        </m:sub>
                      </m:sSub>
                    </m:oMath>
                  </m:oMathPara>
                </a14:m>
                <a:endParaRPr lang="en-GB" dirty="0"/>
              </a:p>
            </p:txBody>
          </p:sp>
        </mc:Choice>
        <mc:Fallback xmlns="">
          <p:sp>
            <p:nvSpPr>
              <p:cNvPr id="13" name="TextBox 12">
                <a:extLst>
                  <a:ext uri="{FF2B5EF4-FFF2-40B4-BE49-F238E27FC236}">
                    <a16:creationId xmlns:a16="http://schemas.microsoft.com/office/drawing/2014/main" id="{FF8A24CE-A8B2-C684-9A4F-2A81B686CADE}"/>
                  </a:ext>
                </a:extLst>
              </p:cNvPr>
              <p:cNvSpPr txBox="1">
                <a:spLocks noRot="1" noChangeAspect="1" noMove="1" noResize="1" noEditPoints="1" noAdjustHandles="1" noChangeArrowheads="1" noChangeShapeType="1" noTextEdit="1"/>
              </p:cNvSpPr>
              <p:nvPr/>
            </p:nvSpPr>
            <p:spPr>
              <a:xfrm>
                <a:off x="5755112" y="2371385"/>
                <a:ext cx="316231" cy="369332"/>
              </a:xfrm>
              <a:prstGeom prst="rect">
                <a:avLst/>
              </a:prstGeom>
              <a:blipFill>
                <a:blip r:embed="rId2"/>
                <a:stretch>
                  <a:fillRect r="-13462"/>
                </a:stretch>
              </a:blipFill>
            </p:spPr>
            <p:txBody>
              <a:bodyPr/>
              <a:lstStyle/>
              <a:p>
                <a:r>
                  <a:rPr lang="en-GB">
                    <a:noFill/>
                  </a:rPr>
                  <a:t> </a:t>
                </a:r>
              </a:p>
            </p:txBody>
          </p:sp>
        </mc:Fallback>
      </mc:AlternateContent>
      <p:sp>
        <p:nvSpPr>
          <p:cNvPr id="16" name="Oval 15">
            <a:extLst>
              <a:ext uri="{FF2B5EF4-FFF2-40B4-BE49-F238E27FC236}">
                <a16:creationId xmlns:a16="http://schemas.microsoft.com/office/drawing/2014/main" id="{D38AF588-E74A-CB83-E554-37D92842519D}"/>
              </a:ext>
            </a:extLst>
          </p:cNvPr>
          <p:cNvSpPr/>
          <p:nvPr/>
        </p:nvSpPr>
        <p:spPr>
          <a:xfrm rot="480021">
            <a:off x="3645223" y="3332688"/>
            <a:ext cx="1582618" cy="582088"/>
          </a:xfrm>
          <a:prstGeom prst="ellipse">
            <a:avLst/>
          </a:prstGeom>
          <a:solidFill>
            <a:schemeClr val="accent1">
              <a:lumMod val="60000"/>
              <a:lumOff val="40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07E1C4B-1FA1-5859-28BD-7839D2DBEC4D}"/>
                  </a:ext>
                </a:extLst>
              </p:cNvPr>
              <p:cNvSpPr txBox="1"/>
              <p:nvPr/>
            </p:nvSpPr>
            <p:spPr>
              <a:xfrm>
                <a:off x="7045919" y="1869053"/>
                <a:ext cx="31623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1</m:t>
                          </m:r>
                        </m:sub>
                      </m:sSub>
                    </m:oMath>
                  </m:oMathPara>
                </a14:m>
                <a:endParaRPr lang="en-GB" dirty="0"/>
              </a:p>
            </p:txBody>
          </p:sp>
        </mc:Choice>
        <mc:Fallback xmlns="">
          <p:sp>
            <p:nvSpPr>
              <p:cNvPr id="14" name="TextBox 13">
                <a:extLst>
                  <a:ext uri="{FF2B5EF4-FFF2-40B4-BE49-F238E27FC236}">
                    <a16:creationId xmlns:a16="http://schemas.microsoft.com/office/drawing/2014/main" id="{D07E1C4B-1FA1-5859-28BD-7839D2DBEC4D}"/>
                  </a:ext>
                </a:extLst>
              </p:cNvPr>
              <p:cNvSpPr txBox="1">
                <a:spLocks noRot="1" noChangeAspect="1" noMove="1" noResize="1" noEditPoints="1" noAdjustHandles="1" noChangeArrowheads="1" noChangeShapeType="1" noTextEdit="1"/>
              </p:cNvSpPr>
              <p:nvPr/>
            </p:nvSpPr>
            <p:spPr>
              <a:xfrm>
                <a:off x="7045919" y="1869053"/>
                <a:ext cx="316231" cy="369332"/>
              </a:xfrm>
              <a:prstGeom prst="rect">
                <a:avLst/>
              </a:prstGeom>
              <a:blipFill>
                <a:blip r:embed="rId3"/>
                <a:stretch>
                  <a:fillRect r="-36538"/>
                </a:stretch>
              </a:blipFill>
            </p:spPr>
            <p:txBody>
              <a:bodyPr/>
              <a:lstStyle/>
              <a:p>
                <a:r>
                  <a:rPr lang="en-GB">
                    <a:noFill/>
                  </a:rPr>
                  <a:t> </a:t>
                </a:r>
              </a:p>
            </p:txBody>
          </p:sp>
        </mc:Fallback>
      </mc:AlternateContent>
      <p:sp>
        <p:nvSpPr>
          <p:cNvPr id="21" name="Oval 20">
            <a:extLst>
              <a:ext uri="{FF2B5EF4-FFF2-40B4-BE49-F238E27FC236}">
                <a16:creationId xmlns:a16="http://schemas.microsoft.com/office/drawing/2014/main" id="{56CC12B5-8417-15A6-9700-EB35B5CF4C2A}"/>
              </a:ext>
            </a:extLst>
          </p:cNvPr>
          <p:cNvSpPr/>
          <p:nvPr/>
        </p:nvSpPr>
        <p:spPr>
          <a:xfrm rot="480021">
            <a:off x="3689714" y="3362914"/>
            <a:ext cx="1433989" cy="527422"/>
          </a:xfrm>
          <a:prstGeom prst="ellipse">
            <a:avLst/>
          </a:prstGeom>
          <a:solidFill>
            <a:schemeClr val="accent6">
              <a:lumMod val="60000"/>
              <a:lumOff val="40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8" name="Isosceles Triangle 7">
            <a:extLst>
              <a:ext uri="{FF2B5EF4-FFF2-40B4-BE49-F238E27FC236}">
                <a16:creationId xmlns:a16="http://schemas.microsoft.com/office/drawing/2014/main" id="{DF102FDE-7194-3BA7-FB5B-BE35A541D858}"/>
              </a:ext>
            </a:extLst>
          </p:cNvPr>
          <p:cNvSpPr/>
          <p:nvPr/>
        </p:nvSpPr>
        <p:spPr>
          <a:xfrm rot="2360114">
            <a:off x="4236942" y="3250079"/>
            <a:ext cx="399182" cy="747307"/>
          </a:xfrm>
          <a:prstGeom prst="triangle">
            <a:avLst/>
          </a:prstGeom>
          <a:solidFill>
            <a:schemeClr val="accent2">
              <a:lumMod val="60000"/>
              <a:lumOff val="40000"/>
            </a:schemeClr>
          </a:solidFill>
          <a:ln w="28575">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2" name="Title 1">
            <a:extLst>
              <a:ext uri="{FF2B5EF4-FFF2-40B4-BE49-F238E27FC236}">
                <a16:creationId xmlns:a16="http://schemas.microsoft.com/office/drawing/2014/main" id="{CB9022A2-C6BC-4E85-85D6-B2D59F7290AA}"/>
              </a:ext>
            </a:extLst>
          </p:cNvPr>
          <p:cNvSpPr txBox="1">
            <a:spLocks/>
          </p:cNvSpPr>
          <p:nvPr/>
        </p:nvSpPr>
        <p:spPr>
          <a:xfrm>
            <a:off x="340238" y="142221"/>
            <a:ext cx="8229600" cy="114300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rgbClr val="660066"/>
                </a:solidFill>
              </a:rPr>
              <a:t>Kalman filter - example</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B43A62B-A78C-4752-5BBD-70600C6BE73D}"/>
                  </a:ext>
                </a:extLst>
              </p:cNvPr>
              <p:cNvSpPr txBox="1"/>
              <p:nvPr/>
            </p:nvSpPr>
            <p:spPr>
              <a:xfrm>
                <a:off x="6451600" y="5391577"/>
                <a:ext cx="3435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𝑤</m:t>
                          </m:r>
                        </m:sub>
                      </m:sSub>
                    </m:oMath>
                  </m:oMathPara>
                </a14:m>
                <a:endParaRPr lang="en-GB" dirty="0"/>
              </a:p>
            </p:txBody>
          </p:sp>
        </mc:Choice>
        <mc:Fallback xmlns="">
          <p:sp>
            <p:nvSpPr>
              <p:cNvPr id="23" name="TextBox 22">
                <a:extLst>
                  <a:ext uri="{FF2B5EF4-FFF2-40B4-BE49-F238E27FC236}">
                    <a16:creationId xmlns:a16="http://schemas.microsoft.com/office/drawing/2014/main" id="{6B43A62B-A78C-4752-5BBD-70600C6BE73D}"/>
                  </a:ext>
                </a:extLst>
              </p:cNvPr>
              <p:cNvSpPr txBox="1">
                <a:spLocks noRot="1" noChangeAspect="1" noMove="1" noResize="1" noEditPoints="1" noAdjustHandles="1" noChangeArrowheads="1" noChangeShapeType="1" noTextEdit="1"/>
              </p:cNvSpPr>
              <p:nvPr/>
            </p:nvSpPr>
            <p:spPr>
              <a:xfrm>
                <a:off x="6451600" y="5391577"/>
                <a:ext cx="343556" cy="276999"/>
              </a:xfrm>
              <a:prstGeom prst="rect">
                <a:avLst/>
              </a:prstGeom>
              <a:blipFill>
                <a:blip r:embed="rId4"/>
                <a:stretch>
                  <a:fillRect l="-14035" r="-1754"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F6F5230-C916-759D-36B8-ADB948BB3A60}"/>
                  </a:ext>
                </a:extLst>
              </p:cNvPr>
              <p:cNvSpPr txBox="1"/>
              <p:nvPr/>
            </p:nvSpPr>
            <p:spPr>
              <a:xfrm>
                <a:off x="1331438" y="1689803"/>
                <a:ext cx="3061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𝑤</m:t>
                          </m:r>
                        </m:sub>
                      </m:sSub>
                    </m:oMath>
                  </m:oMathPara>
                </a14:m>
                <a:endParaRPr lang="en-GB" dirty="0"/>
              </a:p>
            </p:txBody>
          </p:sp>
        </mc:Choice>
        <mc:Fallback xmlns="">
          <p:sp>
            <p:nvSpPr>
              <p:cNvPr id="24" name="TextBox 23">
                <a:extLst>
                  <a:ext uri="{FF2B5EF4-FFF2-40B4-BE49-F238E27FC236}">
                    <a16:creationId xmlns:a16="http://schemas.microsoft.com/office/drawing/2014/main" id="{FF6F5230-C916-759D-36B8-ADB948BB3A60}"/>
                  </a:ext>
                </a:extLst>
              </p:cNvPr>
              <p:cNvSpPr txBox="1">
                <a:spLocks noRot="1" noChangeAspect="1" noMove="1" noResize="1" noEditPoints="1" noAdjustHandles="1" noChangeArrowheads="1" noChangeShapeType="1" noTextEdit="1"/>
              </p:cNvSpPr>
              <p:nvPr/>
            </p:nvSpPr>
            <p:spPr>
              <a:xfrm>
                <a:off x="1331438" y="1689803"/>
                <a:ext cx="306174" cy="276999"/>
              </a:xfrm>
              <a:prstGeom prst="rect">
                <a:avLst/>
              </a:prstGeom>
              <a:blipFill>
                <a:blip r:embed="rId5"/>
                <a:stretch>
                  <a:fillRect l="-17647" r="-1961" b="-10870"/>
                </a:stretch>
              </a:blipFill>
            </p:spPr>
            <p:txBody>
              <a:bodyPr/>
              <a:lstStyle/>
              <a:p>
                <a:r>
                  <a:rPr lang="en-GB">
                    <a:noFill/>
                  </a:rPr>
                  <a:t> </a:t>
                </a:r>
              </a:p>
            </p:txBody>
          </p:sp>
        </mc:Fallback>
      </mc:AlternateContent>
    </p:spTree>
    <p:extLst>
      <p:ext uri="{BB962C8B-B14F-4D97-AF65-F5344CB8AC3E}">
        <p14:creationId xmlns:p14="http://schemas.microsoft.com/office/powerpoint/2010/main" val="387054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500"/>
                            </p:stCondLst>
                            <p:childTnLst>
                              <p:par>
                                <p:cTn id="33" presetID="10" presetClass="entr" presetSubtype="0" fill="hold" grpId="0" nodeType="afterEffect">
                                  <p:stCondLst>
                                    <p:cond delay="75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500"/>
                            </p:stCondLst>
                            <p:childTnLst>
                              <p:par>
                                <p:cTn id="53" presetID="10" presetClass="entr" presetSubtype="0" fill="hold" grpId="0" nodeType="afterEffect">
                                  <p:stCondLst>
                                    <p:cond delay="10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6"/>
                                        </p:tgtEl>
                                      </p:cBhvr>
                                    </p:animEffect>
                                    <p:set>
                                      <p:cBhvr>
                                        <p:cTn id="63" dur="1" fill="hold">
                                          <p:stCondLst>
                                            <p:cond delay="499"/>
                                          </p:stCondLst>
                                        </p:cTn>
                                        <p:tgtEl>
                                          <p:spTgt spid="16"/>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7" grpId="0" animBg="1"/>
      <p:bldP spid="7" grpId="1" animBg="1"/>
      <p:bldP spid="9" grpId="0" animBg="1"/>
      <p:bldP spid="11" grpId="0" animBg="1"/>
      <p:bldP spid="13" grpId="0"/>
      <p:bldP spid="16" grpId="0" animBg="1"/>
      <p:bldP spid="16" grpId="1" animBg="1"/>
      <p:bldP spid="14" grpId="0"/>
      <p:bldP spid="21" grpId="0" animBg="1"/>
      <p:bldP spid="8" grpId="0" animBg="1"/>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7</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8" name="Content Placeholder 2"/>
          <p:cNvSpPr txBox="1">
            <a:spLocks/>
          </p:cNvSpPr>
          <p:nvPr/>
        </p:nvSpPr>
        <p:spPr>
          <a:xfrm>
            <a:off x="340237" y="1285221"/>
            <a:ext cx="8370129" cy="120739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Bayes filter is a probabilistic approach to recursively estimates some unknown PDFs as new information, such as measurements, becomes available.</a:t>
            </a:r>
            <a:endParaRPr lang="en-GB" sz="2400" dirty="0"/>
          </a:p>
        </p:txBody>
      </p:sp>
      <p:sp>
        <p:nvSpPr>
          <p:cNvPr id="5" name="Content Placeholder 2"/>
          <p:cNvSpPr txBox="1">
            <a:spLocks/>
          </p:cNvSpPr>
          <p:nvPr/>
        </p:nvSpPr>
        <p:spPr>
          <a:xfrm>
            <a:off x="340236" y="2949657"/>
            <a:ext cx="8370129" cy="75096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1.	State transition, or motion model probability</a:t>
            </a:r>
            <a:r>
              <a:rPr lang="en-GB" sz="2400" dirty="0"/>
              <a:t>:</a:t>
            </a:r>
          </a:p>
        </p:txBody>
      </p:sp>
      <p:sp>
        <p:nvSpPr>
          <p:cNvPr id="14" name="Content Placeholder 2"/>
          <p:cNvSpPr txBox="1">
            <a:spLocks/>
          </p:cNvSpPr>
          <p:nvPr/>
        </p:nvSpPr>
        <p:spPr>
          <a:xfrm>
            <a:off x="340238" y="4561156"/>
            <a:ext cx="8370129" cy="61352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2.	Measurement, or observation model probability:</a:t>
            </a:r>
            <a:endParaRPr lang="en-GB" sz="2400" dirty="0"/>
          </a:p>
        </p:txBody>
      </p:sp>
      <mc:AlternateContent xmlns:mc="http://schemas.openxmlformats.org/markup-compatibility/2006" xmlns:a14="http://schemas.microsoft.com/office/drawing/2010/main">
        <mc:Choice Requires="a14">
          <p:sp>
            <p:nvSpPr>
              <p:cNvPr id="2" name="Rectangle 1"/>
              <p:cNvSpPr/>
              <p:nvPr/>
            </p:nvSpPr>
            <p:spPr>
              <a:xfrm>
                <a:off x="2980592" y="3684425"/>
                <a:ext cx="184416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sub>
                          </m:sSub>
                        </m:e>
                      </m:d>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2980592" y="3684425"/>
                <a:ext cx="1844163" cy="461665"/>
              </a:xfrm>
              <a:prstGeom prst="rect">
                <a:avLst/>
              </a:prstGeom>
              <a:blipFill>
                <a:blip r:embed="rId4"/>
                <a:stretch>
                  <a:fillRect l="-993" r="-5960" b="-105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189081" y="5238536"/>
                <a:ext cx="13950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US" sz="2400" b="0" i="1" smtClean="0">
                                  <a:latin typeface="Cambria Math" panose="02040503050406030204" pitchFamily="18" charset="0"/>
                                </a:rPr>
                                <m:t>𝑧</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3189081" y="5238536"/>
                <a:ext cx="1395061" cy="461665"/>
              </a:xfrm>
              <a:prstGeom prst="rect">
                <a:avLst/>
              </a:prstGeom>
              <a:blipFill>
                <a:blip r:embed="rId5"/>
                <a:stretch>
                  <a:fillRect b="-10526"/>
                </a:stretch>
              </a:blipFill>
            </p:spPr>
            <p:txBody>
              <a:bodyPr/>
              <a:lstStyle/>
              <a:p>
                <a:r>
                  <a:rPr lang="en-GB">
                    <a:noFill/>
                  </a:rPr>
                  <a:t> </a:t>
                </a:r>
              </a:p>
            </p:txBody>
          </p:sp>
        </mc:Fallback>
      </mc:AlternateContent>
    </p:spTree>
    <p:extLst>
      <p:ext uri="{BB962C8B-B14F-4D97-AF65-F5344CB8AC3E}">
        <p14:creationId xmlns:p14="http://schemas.microsoft.com/office/powerpoint/2010/main" val="17978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8</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8" name="Content Placeholder 2"/>
          <p:cNvSpPr txBox="1">
            <a:spLocks/>
          </p:cNvSpPr>
          <p:nvPr/>
        </p:nvSpPr>
        <p:spPr>
          <a:xfrm>
            <a:off x="340237" y="1285221"/>
            <a:ext cx="8370129" cy="56116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t>The belief</a:t>
            </a:r>
            <a:endParaRPr lang="en-GB" sz="2400" b="1" dirty="0"/>
          </a:p>
        </p:txBody>
      </p:sp>
      <p:sp>
        <p:nvSpPr>
          <p:cNvPr id="5" name="Content Placeholder 2"/>
          <p:cNvSpPr txBox="1">
            <a:spLocks/>
          </p:cNvSpPr>
          <p:nvPr/>
        </p:nvSpPr>
        <p:spPr>
          <a:xfrm>
            <a:off x="1536950" y="2227524"/>
            <a:ext cx="6248640" cy="58863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is the probability distribution of the system state</a:t>
            </a:r>
            <a:endParaRPr lang="en-GB" sz="2400" dirty="0"/>
          </a:p>
        </p:txBody>
      </p:sp>
      <p:sp>
        <p:nvSpPr>
          <p:cNvPr id="14" name="Content Placeholder 2"/>
          <p:cNvSpPr txBox="1">
            <a:spLocks/>
          </p:cNvSpPr>
          <p:nvPr/>
        </p:nvSpPr>
        <p:spPr>
          <a:xfrm>
            <a:off x="340239" y="2965353"/>
            <a:ext cx="6161674" cy="61352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conditioned on all available data; control input:</a:t>
            </a:r>
            <a:endParaRPr lang="en-GB" sz="2400" dirty="0"/>
          </a:p>
        </p:txBody>
      </p:sp>
      <mc:AlternateContent xmlns:mc="http://schemas.openxmlformats.org/markup-compatibility/2006" xmlns:a14="http://schemas.microsoft.com/office/drawing/2010/main">
        <mc:Choice Requires="a14">
          <p:sp>
            <p:nvSpPr>
              <p:cNvPr id="4" name="Rectangle 3"/>
              <p:cNvSpPr/>
              <p:nvPr/>
            </p:nvSpPr>
            <p:spPr>
              <a:xfrm>
                <a:off x="386371" y="2218282"/>
                <a:ext cx="12516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oMath>
                  </m:oMathPara>
                </a14:m>
                <a:endParaRPr lang="en-GB" dirty="0"/>
              </a:p>
            </p:txBody>
          </p:sp>
        </mc:Choice>
        <mc:Fallback xmlns="">
          <p:sp>
            <p:nvSpPr>
              <p:cNvPr id="4" name="Rectangle 3"/>
              <p:cNvSpPr>
                <a:spLocks noRot="1" noChangeAspect="1" noMove="1" noResize="1" noEditPoints="1" noAdjustHandles="1" noChangeArrowheads="1" noChangeShapeType="1" noTextEdit="1"/>
              </p:cNvSpPr>
              <p:nvPr/>
            </p:nvSpPr>
            <p:spPr>
              <a:xfrm>
                <a:off x="386371" y="2218282"/>
                <a:ext cx="1251689" cy="461665"/>
              </a:xfrm>
              <a:prstGeom prst="rect">
                <a:avLst/>
              </a:prstGeom>
              <a:blipFill>
                <a:blip r:embed="rId4"/>
                <a:stretch>
                  <a:fillRect b="-1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7589669" y="2218282"/>
                <a:ext cx="5697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oMath>
                  </m:oMathPara>
                </a14:m>
                <a:endParaRPr lang="en-GB" dirty="0"/>
              </a:p>
            </p:txBody>
          </p:sp>
        </mc:Choice>
        <mc:Fallback xmlns="">
          <p:sp>
            <p:nvSpPr>
              <p:cNvPr id="7" name="Rectangle 6"/>
              <p:cNvSpPr>
                <a:spLocks noRot="1" noChangeAspect="1" noMove="1" noResize="1" noEditPoints="1" noAdjustHandles="1" noChangeArrowheads="1" noChangeShapeType="1" noTextEdit="1"/>
              </p:cNvSpPr>
              <p:nvPr/>
            </p:nvSpPr>
            <p:spPr>
              <a:xfrm>
                <a:off x="7589669" y="2218282"/>
                <a:ext cx="569708" cy="461665"/>
              </a:xfrm>
              <a:prstGeom prst="rect">
                <a:avLst/>
              </a:prstGeom>
              <a:blipFill>
                <a:blip r:embed="rId5"/>
                <a:stretch>
                  <a:fillRect b="-1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263067" y="2965353"/>
                <a:ext cx="23941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𝑈</m:t>
                          </m:r>
                        </m:e>
                        <m:sub>
                          <m:r>
                            <a:rPr lang="en-GB" sz="2400" i="1">
                              <a:latin typeface="Cambria Math" panose="02040503050406030204" pitchFamily="18" charset="0"/>
                            </a:rPr>
                            <m:t>𝑘</m:t>
                          </m:r>
                        </m:sub>
                      </m:sSub>
                      <m:r>
                        <a:rPr lang="en-GB" sz="2400" i="0">
                          <a:latin typeface="Cambria Math" panose="02040503050406030204" pitchFamily="18" charset="0"/>
                        </a:rPr>
                        <m:t>=</m:t>
                      </m:r>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sub>
                          </m:sSub>
                        </m:e>
                      </m:d>
                    </m:oMath>
                  </m:oMathPara>
                </a14:m>
                <a:endParaRPr lang="en-GB" dirty="0"/>
              </a:p>
            </p:txBody>
          </p:sp>
        </mc:Choice>
        <mc:Fallback xmlns="">
          <p:sp>
            <p:nvSpPr>
              <p:cNvPr id="9" name="Rectangle 8"/>
              <p:cNvSpPr>
                <a:spLocks noRot="1" noChangeAspect="1" noMove="1" noResize="1" noEditPoints="1" noAdjustHandles="1" noChangeArrowheads="1" noChangeShapeType="1" noTextEdit="1"/>
              </p:cNvSpPr>
              <p:nvPr/>
            </p:nvSpPr>
            <p:spPr>
              <a:xfrm>
                <a:off x="6263067" y="2965353"/>
                <a:ext cx="2394117" cy="461665"/>
              </a:xfrm>
              <a:prstGeom prst="rect">
                <a:avLst/>
              </a:prstGeom>
              <a:blipFill>
                <a:blip r:embed="rId6"/>
                <a:stretch>
                  <a:fillRect b="-2632"/>
                </a:stretch>
              </a:blipFill>
            </p:spPr>
            <p:txBody>
              <a:bodyPr/>
              <a:lstStyle/>
              <a:p>
                <a:r>
                  <a:rPr lang="en-GB">
                    <a:noFill/>
                  </a:rPr>
                  <a:t> </a:t>
                </a:r>
              </a:p>
            </p:txBody>
          </p:sp>
        </mc:Fallback>
      </mc:AlternateContent>
      <p:sp>
        <p:nvSpPr>
          <p:cNvPr id="12" name="Content Placeholder 2"/>
          <p:cNvSpPr txBox="1">
            <a:spLocks/>
          </p:cNvSpPr>
          <p:nvPr/>
        </p:nvSpPr>
        <p:spPr>
          <a:xfrm>
            <a:off x="386371" y="3712424"/>
            <a:ext cx="2488714" cy="61352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and measurement </a:t>
            </a:r>
            <a:endParaRPr lang="en-GB" sz="2400" dirty="0"/>
          </a:p>
        </p:txBody>
      </p:sp>
      <mc:AlternateContent xmlns:mc="http://schemas.openxmlformats.org/markup-compatibility/2006" xmlns:a14="http://schemas.microsoft.com/office/drawing/2010/main">
        <mc:Choice Requires="a14">
          <p:sp>
            <p:nvSpPr>
              <p:cNvPr id="11" name="Rectangle 10"/>
              <p:cNvSpPr/>
              <p:nvPr/>
            </p:nvSpPr>
            <p:spPr>
              <a:xfrm>
                <a:off x="2836367" y="3728069"/>
                <a:ext cx="23055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𝑍</m:t>
                          </m:r>
                        </m:e>
                        <m:sub>
                          <m:r>
                            <a:rPr lang="en-GB" sz="2400" i="1">
                              <a:latin typeface="Cambria Math" panose="02040503050406030204" pitchFamily="18" charset="0"/>
                            </a:rPr>
                            <m:t>𝑘</m:t>
                          </m:r>
                        </m:sub>
                      </m:sSub>
                      <m:r>
                        <a:rPr lang="en-GB" sz="2400" i="0">
                          <a:latin typeface="Cambria Math" panose="02040503050406030204" pitchFamily="18" charset="0"/>
                        </a:rPr>
                        <m:t>=</m:t>
                      </m:r>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d>
                    </m:oMath>
                  </m:oMathPara>
                </a14:m>
                <a:endParaRPr lang="en-GB" dirty="0"/>
              </a:p>
            </p:txBody>
          </p:sp>
        </mc:Choice>
        <mc:Fallback xmlns="">
          <p:sp>
            <p:nvSpPr>
              <p:cNvPr id="11" name="Rectangle 10"/>
              <p:cNvSpPr>
                <a:spLocks noRot="1" noChangeAspect="1" noMove="1" noResize="1" noEditPoints="1" noAdjustHandles="1" noChangeArrowheads="1" noChangeShapeType="1" noTextEdit="1"/>
              </p:cNvSpPr>
              <p:nvPr/>
            </p:nvSpPr>
            <p:spPr>
              <a:xfrm>
                <a:off x="2836367" y="3728069"/>
                <a:ext cx="2305503" cy="461665"/>
              </a:xfrm>
              <a:prstGeom prst="rect">
                <a:avLst/>
              </a:prstGeom>
              <a:blipFill>
                <a:blip r:embed="rId7"/>
                <a:stretch>
                  <a:fillRect b="-2667"/>
                </a:stretch>
              </a:blipFill>
            </p:spPr>
            <p:txBody>
              <a:bodyPr/>
              <a:lstStyle/>
              <a:p>
                <a:r>
                  <a:rPr lang="en-GB">
                    <a:noFill/>
                  </a:rPr>
                  <a:t> </a:t>
                </a:r>
              </a:p>
            </p:txBody>
          </p:sp>
        </mc:Fallback>
      </mc:AlternateContent>
      <p:sp>
        <p:nvSpPr>
          <p:cNvPr id="15" name="Content Placeholder 2"/>
          <p:cNvSpPr txBox="1">
            <a:spLocks/>
          </p:cNvSpPr>
          <p:nvPr/>
        </p:nvSpPr>
        <p:spPr>
          <a:xfrm>
            <a:off x="5057495" y="3687801"/>
            <a:ext cx="2488714" cy="61352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such that:</a:t>
            </a:r>
            <a:endParaRPr lang="en-GB" sz="2400" dirty="0"/>
          </a:p>
        </p:txBody>
      </p:sp>
      <mc:AlternateContent xmlns:mc="http://schemas.openxmlformats.org/markup-compatibility/2006" xmlns:a14="http://schemas.microsoft.com/office/drawing/2010/main">
        <mc:Choice Requires="a14">
          <p:sp>
            <p:nvSpPr>
              <p:cNvPr id="13" name="Rectangle 12"/>
              <p:cNvSpPr/>
              <p:nvPr/>
            </p:nvSpPr>
            <p:spPr>
              <a:xfrm>
                <a:off x="2716182" y="4670716"/>
                <a:ext cx="3271665" cy="453137"/>
              </a:xfrm>
              <a:prstGeom prst="rect">
                <a:avLst/>
              </a:prstGeom>
            </p:spPr>
            <p:txBody>
              <a:bodyPr wrap="none">
                <a:spAutoFit/>
              </a:bodyPr>
              <a:lstStyle/>
              <a:p>
                <a14:m>
                  <m:oMath xmlns:m="http://schemas.openxmlformats.org/officeDocument/2006/math">
                    <m:r>
                      <a:rPr lang="en-GB" sz="2400" i="1">
                        <a:latin typeface="Cambria Math" panose="02040503050406030204" pitchFamily="18" charset="0"/>
                        <a:ea typeface="Times New Roman" panose="02020603050405020304" pitchFamily="18" charset="0"/>
                        <a:cs typeface="Arial" panose="020B0604020202020204" pitchFamily="34" charset="0"/>
                      </a:rPr>
                      <m:t>𝑏𝑒𝑙</m:t>
                    </m:r>
                    <m:d>
                      <m:dPr>
                        <m:ctrlPr>
                          <a:rPr lang="en-GB" sz="2400" i="1">
                            <a:effectLst/>
                            <a:latin typeface="Cambria Math" panose="02040503050406030204" pitchFamily="18" charset="0"/>
                            <a:ea typeface="Times New Roman" panose="02020603050405020304" pitchFamily="18" charset="0"/>
                          </a:rPr>
                        </m:ctrlPr>
                      </m:dPr>
                      <m:e>
                        <m:sSub>
                          <m:sSubPr>
                            <m:ctrlPr>
                              <a:rPr lang="en-GB" sz="2400" i="1">
                                <a:effectLst/>
                                <a:latin typeface="Cambria Math" panose="02040503050406030204" pitchFamily="18" charset="0"/>
                                <a:ea typeface="Times New Roman" panose="02020603050405020304" pitchFamily="18" charset="0"/>
                              </a:rPr>
                            </m:ctrlPr>
                          </m:sSubPr>
                          <m:e>
                            <m:r>
                              <a:rPr lang="en-GB" sz="2400" i="1">
                                <a:latin typeface="Cambria Math" panose="02040503050406030204" pitchFamily="18" charset="0"/>
                                <a:ea typeface="Times New Roman" panose="02020603050405020304" pitchFamily="18" charset="0"/>
                                <a:cs typeface="Arial" panose="020B0604020202020204" pitchFamily="34" charset="0"/>
                              </a:rPr>
                              <m:t>𝑥</m:t>
                            </m:r>
                          </m:e>
                          <m:sub>
                            <m:r>
                              <a:rPr lang="en-GB" sz="2400" i="1">
                                <a:latin typeface="Cambria Math" panose="02040503050406030204" pitchFamily="18" charset="0"/>
                                <a:ea typeface="Times New Roman" panose="02020603050405020304" pitchFamily="18" charset="0"/>
                                <a:cs typeface="Arial" panose="020B0604020202020204" pitchFamily="34" charset="0"/>
                              </a:rPr>
                              <m:t>𝑘</m:t>
                            </m:r>
                          </m:sub>
                        </m:sSub>
                      </m:e>
                    </m:d>
                    <m:r>
                      <a:rPr lang="en-GB" sz="2400" i="1">
                        <a:latin typeface="Cambria Math" panose="02040503050406030204" pitchFamily="18" charset="0"/>
                        <a:ea typeface="Times New Roman" panose="02020603050405020304" pitchFamily="18" charset="0"/>
                        <a:cs typeface="Arial" panose="020B0604020202020204" pitchFamily="34" charset="0"/>
                      </a:rPr>
                      <m:t>=</m:t>
                    </m:r>
                    <m:r>
                      <a:rPr lang="en-GB" sz="2400" i="1">
                        <a:latin typeface="Cambria Math" panose="02040503050406030204" pitchFamily="18" charset="0"/>
                        <a:ea typeface="Times New Roman" panose="02020603050405020304" pitchFamily="18" charset="0"/>
                        <a:cs typeface="Arial" panose="020B0604020202020204" pitchFamily="34" charset="0"/>
                      </a:rPr>
                      <m:t>𝑝</m:t>
                    </m:r>
                    <m:d>
                      <m:dPr>
                        <m:ctrlPr>
                          <a:rPr lang="en-GB" sz="2400" i="1">
                            <a:effectLst/>
                            <a:latin typeface="Cambria Math" panose="02040503050406030204" pitchFamily="18" charset="0"/>
                            <a:ea typeface="Times New Roman" panose="02020603050405020304" pitchFamily="18" charset="0"/>
                          </a:rPr>
                        </m:ctrlPr>
                      </m:dPr>
                      <m:e>
                        <m:sSub>
                          <m:sSubPr>
                            <m:ctrlPr>
                              <a:rPr lang="en-GB" sz="2400" i="1">
                                <a:effectLst/>
                                <a:latin typeface="Cambria Math" panose="02040503050406030204" pitchFamily="18" charset="0"/>
                                <a:ea typeface="Times New Roman" panose="02020603050405020304" pitchFamily="18" charset="0"/>
                              </a:rPr>
                            </m:ctrlPr>
                          </m:sSubPr>
                          <m:e>
                            <m:r>
                              <a:rPr lang="en-GB" sz="2400" i="1">
                                <a:latin typeface="Cambria Math" panose="02040503050406030204" pitchFamily="18" charset="0"/>
                                <a:ea typeface="Times New Roman" panose="02020603050405020304" pitchFamily="18" charset="0"/>
                                <a:cs typeface="Arial" panose="020B0604020202020204" pitchFamily="34" charset="0"/>
                              </a:rPr>
                              <m:t>𝑥</m:t>
                            </m:r>
                          </m:e>
                          <m:sub>
                            <m:r>
                              <a:rPr lang="en-GB" sz="2400" i="1">
                                <a:latin typeface="Cambria Math" panose="02040503050406030204" pitchFamily="18" charset="0"/>
                                <a:ea typeface="Times New Roman" panose="02020603050405020304" pitchFamily="18" charset="0"/>
                                <a:cs typeface="Arial" panose="020B0604020202020204" pitchFamily="34" charset="0"/>
                              </a:rPr>
                              <m:t>𝑘</m:t>
                            </m:r>
                          </m:sub>
                        </m:sSub>
                      </m:e>
                      <m:e>
                        <m:sSub>
                          <m:sSubPr>
                            <m:ctrlPr>
                              <a:rPr lang="en-GB" sz="2400" i="1">
                                <a:effectLst/>
                                <a:latin typeface="Cambria Math" panose="02040503050406030204" pitchFamily="18" charset="0"/>
                                <a:ea typeface="Times New Roman" panose="02020603050405020304" pitchFamily="18" charset="0"/>
                              </a:rPr>
                            </m:ctrlPr>
                          </m:sSubPr>
                          <m:e>
                            <m:r>
                              <a:rPr lang="en-GB" sz="2400" i="1">
                                <a:latin typeface="Cambria Math" panose="02040503050406030204" pitchFamily="18" charset="0"/>
                                <a:ea typeface="Times New Roman" panose="02020603050405020304" pitchFamily="18" charset="0"/>
                                <a:cs typeface="Arial" panose="020B0604020202020204" pitchFamily="34" charset="0"/>
                              </a:rPr>
                              <m:t>𝑈</m:t>
                            </m:r>
                          </m:e>
                          <m:sub>
                            <m:r>
                              <a:rPr lang="en-GB" sz="2400" i="1">
                                <a:latin typeface="Cambria Math" panose="02040503050406030204" pitchFamily="18" charset="0"/>
                                <a:ea typeface="Times New Roman" panose="02020603050405020304" pitchFamily="18" charset="0"/>
                                <a:cs typeface="Arial" panose="020B0604020202020204" pitchFamily="34" charset="0"/>
                              </a:rPr>
                              <m:t>𝑘</m:t>
                            </m:r>
                          </m:sub>
                        </m:sSub>
                        <m:r>
                          <a:rPr lang="en-GB" sz="2400" i="1">
                            <a:latin typeface="Cambria Math" panose="02040503050406030204" pitchFamily="18" charset="0"/>
                            <a:ea typeface="Times New Roman" panose="02020603050405020304" pitchFamily="18" charset="0"/>
                            <a:cs typeface="Arial" panose="020B0604020202020204" pitchFamily="34" charset="0"/>
                          </a:rPr>
                          <m:t>,</m:t>
                        </m:r>
                        <m:sSub>
                          <m:sSubPr>
                            <m:ctrlPr>
                              <a:rPr lang="en-GB" sz="2400" i="1">
                                <a:effectLst/>
                                <a:latin typeface="Cambria Math" panose="02040503050406030204" pitchFamily="18" charset="0"/>
                                <a:ea typeface="Times New Roman" panose="02020603050405020304" pitchFamily="18" charset="0"/>
                              </a:rPr>
                            </m:ctrlPr>
                          </m:sSubPr>
                          <m:e>
                            <m:r>
                              <a:rPr lang="en-GB" sz="2400" i="1">
                                <a:latin typeface="Cambria Math" panose="02040503050406030204" pitchFamily="18" charset="0"/>
                                <a:ea typeface="Times New Roman" panose="02020603050405020304" pitchFamily="18" charset="0"/>
                                <a:cs typeface="Arial" panose="020B0604020202020204" pitchFamily="34" charset="0"/>
                              </a:rPr>
                              <m:t>𝑍</m:t>
                            </m:r>
                          </m:e>
                          <m:sub>
                            <m:r>
                              <a:rPr lang="en-GB" sz="2400" i="1">
                                <a:latin typeface="Cambria Math" panose="02040503050406030204" pitchFamily="18" charset="0"/>
                                <a:ea typeface="Times New Roman" panose="02020603050405020304" pitchFamily="18" charset="0"/>
                                <a:cs typeface="Arial" panose="020B0604020202020204" pitchFamily="34" charset="0"/>
                              </a:rPr>
                              <m:t>𝑘</m:t>
                            </m:r>
                          </m:sub>
                        </m:sSub>
                      </m:e>
                    </m:d>
                  </m:oMath>
                </a14:m>
                <a:r>
                  <a:rPr lang="en-GB" dirty="0">
                    <a:latin typeface="Calibri" panose="020F0502020204030204" pitchFamily="34" charset="0"/>
                    <a:ea typeface="Times New Roman" panose="02020603050405020304" pitchFamily="18" charset="0"/>
                    <a:cs typeface="Arial" panose="020B0604020202020204" pitchFamily="34" charset="0"/>
                  </a:rPr>
                  <a:t> </a:t>
                </a:r>
                <a:endParaRPr lang="en-GB" dirty="0"/>
              </a:p>
            </p:txBody>
          </p:sp>
        </mc:Choice>
        <mc:Fallback xmlns="">
          <p:sp>
            <p:nvSpPr>
              <p:cNvPr id="13" name="Rectangle 12"/>
              <p:cNvSpPr>
                <a:spLocks noRot="1" noChangeAspect="1" noMove="1" noResize="1" noEditPoints="1" noAdjustHandles="1" noChangeArrowheads="1" noChangeShapeType="1" noTextEdit="1"/>
              </p:cNvSpPr>
              <p:nvPr/>
            </p:nvSpPr>
            <p:spPr>
              <a:xfrm>
                <a:off x="2716182" y="4670716"/>
                <a:ext cx="3271665" cy="453137"/>
              </a:xfrm>
              <a:prstGeom prst="rect">
                <a:avLst/>
              </a:prstGeom>
              <a:blipFill>
                <a:blip r:embed="rId8"/>
                <a:stretch>
                  <a:fillRect l="-560" b="-13333"/>
                </a:stretch>
              </a:blipFill>
            </p:spPr>
            <p:txBody>
              <a:bodyPr/>
              <a:lstStyle/>
              <a:p>
                <a:r>
                  <a:rPr lang="en-GB">
                    <a:noFill/>
                  </a:rPr>
                  <a:t> </a:t>
                </a:r>
              </a:p>
            </p:txBody>
          </p:sp>
        </mc:Fallback>
      </mc:AlternateContent>
      <p:sp>
        <p:nvSpPr>
          <p:cNvPr id="16" name="Rectangle 15"/>
          <p:cNvSpPr/>
          <p:nvPr/>
        </p:nvSpPr>
        <p:spPr>
          <a:xfrm>
            <a:off x="2716182" y="6124240"/>
            <a:ext cx="3003771" cy="461665"/>
          </a:xfrm>
          <a:prstGeom prst="rect">
            <a:avLst/>
          </a:prstGeom>
        </p:spPr>
        <p:txBody>
          <a:bodyPr wrap="none">
            <a:spAutoFit/>
          </a:bodyPr>
          <a:lstStyle/>
          <a:p>
            <a:r>
              <a:rPr lang="en-GB" sz="2400" dirty="0"/>
              <a:t>Definition of the belief</a:t>
            </a:r>
          </a:p>
        </p:txBody>
      </p:sp>
      <p:sp>
        <p:nvSpPr>
          <p:cNvPr id="17" name="Down Arrow 16"/>
          <p:cNvSpPr/>
          <p:nvPr/>
        </p:nvSpPr>
        <p:spPr>
          <a:xfrm rot="10800000">
            <a:off x="3989120" y="5243779"/>
            <a:ext cx="362894" cy="76053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261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07723" y="6380139"/>
            <a:ext cx="2133600" cy="365125"/>
          </a:xfrm>
        </p:spPr>
        <p:txBody>
          <a:bodyPr/>
          <a:lstStyle/>
          <a:p>
            <a:fld id="{90C15685-D5DE-5A48-AA61-AD2C068C6E60}" type="slidenum">
              <a:rPr lang="en-US" smtClean="0"/>
              <a:pPr/>
              <a:t>9</a:t>
            </a:fld>
            <a:endParaRPr lang="en-US" dirty="0"/>
          </a:p>
        </p:txBody>
      </p:sp>
      <p:sp>
        <p:nvSpPr>
          <p:cNvPr id="10" name="Title 1"/>
          <p:cNvSpPr>
            <a:spLocks noGrp="1"/>
          </p:cNvSpPr>
          <p:nvPr>
            <p:ph type="title"/>
          </p:nvPr>
        </p:nvSpPr>
        <p:spPr>
          <a:xfrm>
            <a:off x="340238" y="142221"/>
            <a:ext cx="8229600" cy="1143000"/>
          </a:xfrm>
        </p:spPr>
        <p:txBody>
          <a:bodyPr>
            <a:normAutofit/>
          </a:bodyPr>
          <a:lstStyle/>
          <a:p>
            <a:r>
              <a:rPr lang="en-US" sz="4000" dirty="0">
                <a:solidFill>
                  <a:srgbClr val="660066"/>
                </a:solidFill>
              </a:rPr>
              <a:t>Bayes filter – theoretical foundation</a:t>
            </a:r>
          </a:p>
        </p:txBody>
      </p:sp>
      <p:sp>
        <p:nvSpPr>
          <p:cNvPr id="8" name="Content Placeholder 2"/>
          <p:cNvSpPr txBox="1">
            <a:spLocks/>
          </p:cNvSpPr>
          <p:nvPr/>
        </p:nvSpPr>
        <p:spPr>
          <a:xfrm>
            <a:off x="340237" y="1285220"/>
            <a:ext cx="8370129" cy="78120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b="1" dirty="0"/>
              <a:t>In the following, we will derive a recursive formula for the Bayes filter.</a:t>
            </a:r>
            <a:endParaRPr lang="en-GB" sz="2400" b="1" dirty="0"/>
          </a:p>
        </p:txBody>
      </p:sp>
      <p:sp>
        <p:nvSpPr>
          <p:cNvPr id="5" name="Content Placeholder 2"/>
          <p:cNvSpPr txBox="1">
            <a:spLocks/>
          </p:cNvSpPr>
          <p:nvPr/>
        </p:nvSpPr>
        <p:spPr>
          <a:xfrm>
            <a:off x="364433" y="2284046"/>
            <a:ext cx="8205405" cy="84172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At time instant </a:t>
            </a:r>
            <a:r>
              <a:rPr lang="en-US" sz="2400" i="1" dirty="0"/>
              <a:t>k,</a:t>
            </a:r>
            <a:r>
              <a:rPr lang="en-US" sz="2400" dirty="0"/>
              <a:t> we have </a:t>
            </a:r>
            <a:r>
              <a:rPr lang="en-US" sz="2400" i="1" dirty="0"/>
              <a:t>k </a:t>
            </a:r>
            <a:r>
              <a:rPr lang="en-US" sz="2400" dirty="0"/>
              <a:t>known observations and </a:t>
            </a:r>
            <a:r>
              <a:rPr lang="en-US" sz="2400" i="1" dirty="0"/>
              <a:t>k</a:t>
            </a:r>
            <a:r>
              <a:rPr lang="en-US" sz="2400" dirty="0"/>
              <a:t> control signals have been executed.</a:t>
            </a:r>
            <a:endParaRPr lang="en-GB" sz="2400" dirty="0"/>
          </a:p>
        </p:txBody>
      </p:sp>
      <p:sp>
        <p:nvSpPr>
          <p:cNvPr id="14" name="Content Placeholder 2"/>
          <p:cNvSpPr txBox="1">
            <a:spLocks/>
          </p:cNvSpPr>
          <p:nvPr/>
        </p:nvSpPr>
        <p:spPr>
          <a:xfrm>
            <a:off x="364433" y="4412779"/>
            <a:ext cx="7970675" cy="61352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t>Recall the Bayes’ Theorem for continuous random variables:</a:t>
            </a:r>
            <a:endParaRPr lang="en-GB" sz="2400" dirty="0"/>
          </a:p>
        </p:txBody>
      </p:sp>
      <mc:AlternateContent xmlns:mc="http://schemas.openxmlformats.org/markup-compatibility/2006" xmlns:a14="http://schemas.microsoft.com/office/drawing/2010/main">
        <mc:Choice Requires="a14">
          <p:sp>
            <p:nvSpPr>
              <p:cNvPr id="2" name="Rectangle 1"/>
              <p:cNvSpPr/>
              <p:nvPr/>
            </p:nvSpPr>
            <p:spPr>
              <a:xfrm>
                <a:off x="1615927" y="3449341"/>
                <a:ext cx="56782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𝑏𝑒𝑙</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d>
                      <m:r>
                        <a:rPr lang="en-GB" sz="2400" i="0">
                          <a:latin typeface="Cambria Math" panose="02040503050406030204" pitchFamily="18" charset="0"/>
                        </a:rPr>
                        <m:t>=</m:t>
                      </m:r>
                      <m:r>
                        <a:rPr lang="en-GB" sz="2400" i="1">
                          <a:latin typeface="Cambria Math" panose="02040503050406030204" pitchFamily="18" charset="0"/>
                        </a:rPr>
                        <m:t>𝑝</m:t>
                      </m:r>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𝑘</m:t>
                              </m:r>
                            </m:sub>
                          </m:sSub>
                        </m:e>
                        <m:e>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0">
                                  <a:latin typeface="Cambria Math" panose="02040503050406030204" pitchFamily="18" charset="0"/>
                                </a:rPr>
                                <m:t>2</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𝑢</m:t>
                              </m:r>
                            </m:e>
                            <m:sub>
                              <m:r>
                                <a:rPr lang="en-GB" sz="2400" i="1">
                                  <a:latin typeface="Cambria Math" panose="02040503050406030204" pitchFamily="18" charset="0"/>
                                </a:rPr>
                                <m:t>𝑘</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0">
                                  <a:latin typeface="Cambria Math" panose="02040503050406030204" pitchFamily="18" charset="0"/>
                                </a:rPr>
                                <m:t>1</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0">
                                  <a:latin typeface="Cambria Math" panose="02040503050406030204" pitchFamily="18" charset="0"/>
                                </a:rPr>
                                <m:t>2</m:t>
                              </m:r>
                            </m:sub>
                          </m:sSub>
                          <m:r>
                            <a:rPr lang="en-GB" sz="2400" i="0">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𝑧</m:t>
                              </m:r>
                            </m:e>
                            <m:sub>
                              <m:r>
                                <a:rPr lang="en-GB" sz="2400" i="1">
                                  <a:latin typeface="Cambria Math" panose="02040503050406030204" pitchFamily="18" charset="0"/>
                                </a:rPr>
                                <m:t>𝑘</m:t>
                              </m:r>
                            </m:sub>
                          </m:sSub>
                        </m:e>
                      </m:d>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1615927" y="3449341"/>
                <a:ext cx="5678221" cy="461665"/>
              </a:xfrm>
              <a:prstGeom prst="rect">
                <a:avLst/>
              </a:prstGeom>
              <a:blipFill>
                <a:blip r:embed="rId4"/>
                <a:stretch>
                  <a:fillRect b="-92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294792" y="5331679"/>
                <a:ext cx="3901517" cy="8853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smtClean="0">
                              <a:effectLst/>
                              <a:latin typeface="Cambria Math" panose="02040503050406030204" pitchFamily="18" charset="0"/>
                            </a:rPr>
                          </m:ctrlPr>
                        </m:sSubPr>
                        <m:e>
                          <m:r>
                            <a:rPr lang="en-GB" sz="2400" i="1">
                              <a:latin typeface="Cambria Math" panose="02040503050406030204" pitchFamily="18" charset="0"/>
                              <a:ea typeface="Calibri" panose="020F0502020204030204" pitchFamily="34" charset="0"/>
                              <a:cs typeface="Arial" panose="020B0604020202020204" pitchFamily="34" charset="0"/>
                            </a:rPr>
                            <m:t>𝑝</m:t>
                          </m:r>
                        </m:e>
                        <m:sub>
                          <m:r>
                            <m:rPr>
                              <m:sty m:val="p"/>
                            </m:rPr>
                            <a:rPr lang="en-US" sz="2400" b="0" i="0" smtClean="0">
                              <a:latin typeface="Cambria Math" panose="02040503050406030204" pitchFamily="18" charset="0"/>
                              <a:ea typeface="Calibri" panose="020F0502020204030204" pitchFamily="34" charset="0"/>
                              <a:cs typeface="Arial" panose="020B0604020202020204" pitchFamily="34" charset="0"/>
                            </a:rPr>
                            <m:t>X</m:t>
                          </m:r>
                          <m:r>
                            <a:rPr lang="en-GB" sz="2400">
                              <a:latin typeface="Cambria Math" panose="02040503050406030204" pitchFamily="18" charset="0"/>
                              <a:ea typeface="Calibri" panose="020F0502020204030204" pitchFamily="34" charset="0"/>
                              <a:cs typeface="Arial" panose="020B0604020202020204" pitchFamily="34" charset="0"/>
                            </a:rPr>
                            <m:t>|</m:t>
                          </m:r>
                          <m:r>
                            <a:rPr lang="en-US" sz="2400" b="0" i="1" smtClean="0">
                              <a:latin typeface="Cambria Math" panose="02040503050406030204" pitchFamily="18" charset="0"/>
                              <a:ea typeface="Calibri" panose="020F0502020204030204" pitchFamily="34" charset="0"/>
                              <a:cs typeface="Arial" panose="020B0604020202020204" pitchFamily="34" charset="0"/>
                            </a:rPr>
                            <m:t>𝑌</m:t>
                          </m:r>
                        </m:sub>
                      </m:sSub>
                      <m:d>
                        <m:dPr>
                          <m:ctrlPr>
                            <a:rPr lang="en-GB" sz="2400" i="1">
                              <a:effectLst/>
                              <a:latin typeface="Cambria Math" panose="02040503050406030204" pitchFamily="18" charset="0"/>
                            </a:rPr>
                          </m:ctrlPr>
                        </m:dPr>
                        <m:e>
                          <m:r>
                            <a:rPr lang="en-GB" sz="2400" i="1">
                              <a:latin typeface="Cambria Math" panose="02040503050406030204" pitchFamily="18" charset="0"/>
                              <a:ea typeface="Calibri" panose="020F0502020204030204" pitchFamily="34" charset="0"/>
                              <a:cs typeface="Arial" panose="020B0604020202020204" pitchFamily="34" charset="0"/>
                            </a:rPr>
                            <m:t>𝑥</m:t>
                          </m:r>
                        </m:e>
                        <m:e>
                          <m:r>
                            <a:rPr lang="en-GB" sz="2400" i="1">
                              <a:latin typeface="Cambria Math" panose="02040503050406030204" pitchFamily="18" charset="0"/>
                              <a:ea typeface="Calibri" panose="020F0502020204030204" pitchFamily="34" charset="0"/>
                              <a:cs typeface="Arial" panose="020B0604020202020204" pitchFamily="34" charset="0"/>
                            </a:rPr>
                            <m:t>𝑦</m:t>
                          </m:r>
                        </m:e>
                      </m:d>
                      <m:r>
                        <a:rPr lang="en-GB" sz="2400" i="1">
                          <a:latin typeface="Cambria Math" panose="02040503050406030204" pitchFamily="18" charset="0"/>
                          <a:ea typeface="Times New Roman" panose="02020603050405020304" pitchFamily="18" charset="0"/>
                          <a:cs typeface="Arial" panose="020B0604020202020204" pitchFamily="34" charset="0"/>
                        </a:rPr>
                        <m:t>=</m:t>
                      </m:r>
                      <m:f>
                        <m:fPr>
                          <m:ctrlPr>
                            <a:rPr lang="en-GB" sz="2400" i="1">
                              <a:effectLst/>
                              <a:latin typeface="Cambria Math" panose="02040503050406030204" pitchFamily="18" charset="0"/>
                              <a:ea typeface="Times New Roman" panose="02020603050405020304" pitchFamily="18" charset="0"/>
                            </a:rPr>
                          </m:ctrlPr>
                        </m:fPr>
                        <m:num>
                          <m:sSub>
                            <m:sSubPr>
                              <m:ctrlPr>
                                <a:rPr lang="en-GB" sz="2400" i="1">
                                  <a:effectLst/>
                                  <a:latin typeface="Cambria Math" panose="02040503050406030204" pitchFamily="18" charset="0"/>
                                </a:rPr>
                              </m:ctrlPr>
                            </m:sSubPr>
                            <m:e>
                              <m:r>
                                <a:rPr lang="en-GB" sz="2400" i="1">
                                  <a:latin typeface="Cambria Math" panose="02040503050406030204" pitchFamily="18" charset="0"/>
                                  <a:ea typeface="Calibri" panose="020F0502020204030204" pitchFamily="34" charset="0"/>
                                  <a:cs typeface="Arial" panose="020B0604020202020204" pitchFamily="34" charset="0"/>
                                </a:rPr>
                                <m:t>𝑝</m:t>
                              </m:r>
                            </m:e>
                            <m:sub>
                              <m:r>
                                <m:rPr>
                                  <m:sty m:val="p"/>
                                </m:rPr>
                                <a:rPr lang="en-US" sz="2400" b="0" i="0" smtClean="0">
                                  <a:latin typeface="Cambria Math" panose="02040503050406030204" pitchFamily="18" charset="0"/>
                                  <a:ea typeface="Calibri" panose="020F0502020204030204" pitchFamily="34" charset="0"/>
                                  <a:cs typeface="Arial" panose="020B0604020202020204" pitchFamily="34" charset="0"/>
                                </a:rPr>
                                <m:t>Y</m:t>
                              </m:r>
                              <m:r>
                                <a:rPr lang="en-GB" sz="2400">
                                  <a:latin typeface="Cambria Math" panose="02040503050406030204" pitchFamily="18" charset="0"/>
                                  <a:ea typeface="Calibri" panose="020F0502020204030204" pitchFamily="34" charset="0"/>
                                  <a:cs typeface="Arial" panose="020B0604020202020204" pitchFamily="34" charset="0"/>
                                </a:rPr>
                                <m:t>|</m:t>
                              </m:r>
                              <m:r>
                                <a:rPr lang="en-US" sz="2400" b="0" i="1" smtClean="0">
                                  <a:latin typeface="Cambria Math" panose="02040503050406030204" pitchFamily="18" charset="0"/>
                                  <a:ea typeface="Calibri" panose="020F0502020204030204" pitchFamily="34" charset="0"/>
                                  <a:cs typeface="Arial" panose="020B0604020202020204" pitchFamily="34" charset="0"/>
                                </a:rPr>
                                <m:t>𝑋</m:t>
                              </m:r>
                            </m:sub>
                          </m:sSub>
                          <m:d>
                            <m:dPr>
                              <m:ctrlPr>
                                <a:rPr lang="en-GB" sz="2400" i="1">
                                  <a:effectLst/>
                                  <a:latin typeface="Cambria Math" panose="02040503050406030204" pitchFamily="18" charset="0"/>
                                </a:rPr>
                              </m:ctrlPr>
                            </m:dPr>
                            <m:e>
                              <m:r>
                                <a:rPr lang="en-GB" sz="2400" i="1">
                                  <a:latin typeface="Cambria Math" panose="02040503050406030204" pitchFamily="18" charset="0"/>
                                  <a:ea typeface="Calibri" panose="020F0502020204030204" pitchFamily="34" charset="0"/>
                                  <a:cs typeface="Arial" panose="020B0604020202020204" pitchFamily="34" charset="0"/>
                                </a:rPr>
                                <m:t>𝑦</m:t>
                              </m:r>
                            </m:e>
                            <m:e>
                              <m:r>
                                <a:rPr lang="en-GB" sz="2400" i="1">
                                  <a:latin typeface="Cambria Math" panose="02040503050406030204" pitchFamily="18" charset="0"/>
                                  <a:ea typeface="Calibri" panose="020F0502020204030204" pitchFamily="34" charset="0"/>
                                  <a:cs typeface="Arial" panose="020B0604020202020204" pitchFamily="34" charset="0"/>
                                </a:rPr>
                                <m:t>𝑥</m:t>
                              </m:r>
                            </m:e>
                          </m:d>
                          <m:sSub>
                            <m:sSubPr>
                              <m:ctrlPr>
                                <a:rPr lang="en-GB" sz="2400" i="1">
                                  <a:effectLst/>
                                  <a:latin typeface="Cambria Math" panose="02040503050406030204" pitchFamily="18" charset="0"/>
                                </a:rPr>
                              </m:ctrlPr>
                            </m:sSubPr>
                            <m:e>
                              <m:r>
                                <a:rPr lang="en-GB" sz="2400" i="1">
                                  <a:latin typeface="Cambria Math" panose="02040503050406030204" pitchFamily="18" charset="0"/>
                                  <a:ea typeface="Calibri" panose="020F0502020204030204" pitchFamily="34" charset="0"/>
                                  <a:cs typeface="Arial" panose="020B0604020202020204" pitchFamily="34" charset="0"/>
                                </a:rPr>
                                <m:t>𝑝</m:t>
                              </m:r>
                            </m:e>
                            <m:sub>
                              <m:r>
                                <a:rPr lang="en-US" sz="2400" b="0" i="1" smtClean="0">
                                  <a:latin typeface="Cambria Math" panose="02040503050406030204" pitchFamily="18" charset="0"/>
                                  <a:ea typeface="Calibri" panose="020F0502020204030204" pitchFamily="34" charset="0"/>
                                  <a:cs typeface="Arial" panose="020B0604020202020204" pitchFamily="34" charset="0"/>
                                </a:rPr>
                                <m:t>𝑋</m:t>
                              </m:r>
                            </m:sub>
                          </m:sSub>
                          <m:d>
                            <m:dPr>
                              <m:ctrlPr>
                                <a:rPr lang="en-GB" sz="2400" i="1">
                                  <a:effectLst/>
                                  <a:latin typeface="Cambria Math" panose="02040503050406030204" pitchFamily="18" charset="0"/>
                                </a:rPr>
                              </m:ctrlPr>
                            </m:dPr>
                            <m:e>
                              <m:r>
                                <a:rPr lang="en-GB" sz="2400" i="1">
                                  <a:latin typeface="Cambria Math" panose="02040503050406030204" pitchFamily="18" charset="0"/>
                                  <a:ea typeface="Calibri" panose="020F0502020204030204" pitchFamily="34" charset="0"/>
                                  <a:cs typeface="Arial" panose="020B0604020202020204" pitchFamily="34" charset="0"/>
                                </a:rPr>
                                <m:t>𝑥</m:t>
                              </m:r>
                            </m:e>
                          </m:d>
                        </m:num>
                        <m:den>
                          <m:sSub>
                            <m:sSubPr>
                              <m:ctrlPr>
                                <a:rPr lang="en-GB" sz="2400" i="1">
                                  <a:effectLst/>
                                  <a:latin typeface="Cambria Math" panose="02040503050406030204" pitchFamily="18" charset="0"/>
                                </a:rPr>
                              </m:ctrlPr>
                            </m:sSubPr>
                            <m:e>
                              <m:r>
                                <a:rPr lang="en-GB" sz="2400" i="1">
                                  <a:latin typeface="Cambria Math" panose="02040503050406030204" pitchFamily="18" charset="0"/>
                                  <a:ea typeface="Calibri" panose="020F0502020204030204" pitchFamily="34" charset="0"/>
                                  <a:cs typeface="Arial" panose="020B0604020202020204" pitchFamily="34" charset="0"/>
                                </a:rPr>
                                <m:t>𝑝</m:t>
                              </m:r>
                            </m:e>
                            <m:sub>
                              <m:r>
                                <a:rPr lang="en-US" sz="2400" b="0" i="1" smtClean="0">
                                  <a:latin typeface="Cambria Math" panose="02040503050406030204" pitchFamily="18" charset="0"/>
                                  <a:ea typeface="Calibri" panose="020F0502020204030204" pitchFamily="34" charset="0"/>
                                  <a:cs typeface="Arial" panose="020B0604020202020204" pitchFamily="34" charset="0"/>
                                </a:rPr>
                                <m:t>𝑌</m:t>
                              </m:r>
                            </m:sub>
                          </m:sSub>
                          <m:r>
                            <a:rPr lang="en-US" sz="2400" b="0" i="1" smtClean="0">
                              <a:latin typeface="Cambria Math" panose="02040503050406030204" pitchFamily="18" charset="0"/>
                              <a:ea typeface="Calibri" panose="020F0502020204030204" pitchFamily="34" charset="0"/>
                              <a:cs typeface="Arial" panose="020B0604020202020204" pitchFamily="34" charset="0"/>
                            </a:rPr>
                            <m:t>(</m:t>
                          </m:r>
                          <m:r>
                            <a:rPr lang="en-US" sz="2400" b="0" i="1" smtClean="0">
                              <a:latin typeface="Cambria Math" panose="02040503050406030204" pitchFamily="18" charset="0"/>
                              <a:ea typeface="Calibri" panose="020F0502020204030204" pitchFamily="34" charset="0"/>
                              <a:cs typeface="Arial" panose="020B0604020202020204" pitchFamily="34" charset="0"/>
                            </a:rPr>
                            <m:t>𝑦</m:t>
                          </m:r>
                          <m:r>
                            <a:rPr lang="en-US" sz="2400" b="0" i="1" smtClean="0">
                              <a:latin typeface="Cambria Math" panose="02040503050406030204" pitchFamily="18" charset="0"/>
                              <a:ea typeface="Calibri" panose="020F0502020204030204" pitchFamily="34" charset="0"/>
                              <a:cs typeface="Arial" panose="020B0604020202020204" pitchFamily="34" charset="0"/>
                            </a:rPr>
                            <m:t>)</m:t>
                          </m:r>
                        </m:den>
                      </m:f>
                    </m:oMath>
                  </m:oMathPara>
                </a14:m>
                <a:endParaRPr lang="en-GB" dirty="0"/>
              </a:p>
            </p:txBody>
          </p:sp>
        </mc:Choice>
        <mc:Fallback xmlns="">
          <p:sp>
            <p:nvSpPr>
              <p:cNvPr id="3" name="Rectangle 2"/>
              <p:cNvSpPr>
                <a:spLocks noRot="1" noChangeAspect="1" noMove="1" noResize="1" noEditPoints="1" noAdjustHandles="1" noChangeArrowheads="1" noChangeShapeType="1" noTextEdit="1"/>
              </p:cNvSpPr>
              <p:nvPr/>
            </p:nvSpPr>
            <p:spPr>
              <a:xfrm>
                <a:off x="2294792" y="5331679"/>
                <a:ext cx="3901517" cy="885371"/>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773492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1219</Words>
  <Application>Microsoft Office PowerPoint</Application>
  <PresentationFormat>On-screen Show (4:3)</PresentationFormat>
  <Paragraphs>210</Paragraphs>
  <Slides>22</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Wingdings</vt:lpstr>
      <vt:lpstr>Office Theme</vt:lpstr>
      <vt:lpstr>Autonomous Systems - Map-based localisation -</vt:lpstr>
      <vt:lpstr>Next two lectures</vt:lpstr>
      <vt:lpstr>Where we are and where we are going</vt:lpstr>
      <vt:lpstr>Localisation</vt:lpstr>
      <vt:lpstr>PowerPoint Presentation</vt:lpstr>
      <vt:lpstr>PowerPoint Presentation</vt:lpstr>
      <vt:lpstr>Bayes filter – theoretical foundation</vt:lpstr>
      <vt:lpstr>Bayes filter – theoretical foundation</vt:lpstr>
      <vt:lpstr>Bayes filter – theoretical foundation</vt:lpstr>
      <vt:lpstr>Bayes filter – theoretical foundation</vt:lpstr>
      <vt:lpstr>Bayes filter – theoretical foundation</vt:lpstr>
      <vt:lpstr>Bayes filter – theoretical foundation</vt:lpstr>
      <vt:lpstr>Bayes filter – theoretical foundation</vt:lpstr>
      <vt:lpstr>Bayes filter – theoretical foundation</vt:lpstr>
      <vt:lpstr>Bayes filter – theoretical foundation</vt:lpstr>
      <vt:lpstr>Bayes filter – theoretical foundation</vt:lpstr>
      <vt:lpstr>Bayes filter – theoretical foundation</vt:lpstr>
      <vt:lpstr>Bayes filter – theoretical foundation</vt:lpstr>
      <vt:lpstr>Bayes filter – theoretical foundation</vt:lpstr>
      <vt:lpstr>Bayes filter – theoretical foundation</vt:lpstr>
      <vt:lpstr>Localisation</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Systems</dc:title>
  <dc:creator>Mohamed Mustafa</dc:creator>
  <cp:lastModifiedBy>Alexandru Stancu</cp:lastModifiedBy>
  <cp:revision>713</cp:revision>
  <dcterms:created xsi:type="dcterms:W3CDTF">2013-09-30T12:12:36Z</dcterms:created>
  <dcterms:modified xsi:type="dcterms:W3CDTF">2024-05-14T04:33:18Z</dcterms:modified>
</cp:coreProperties>
</file>