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10" r:id="rId2"/>
    <p:sldId id="597" r:id="rId3"/>
    <p:sldId id="598" r:id="rId4"/>
    <p:sldId id="599" r:id="rId5"/>
    <p:sldId id="600" r:id="rId6"/>
    <p:sldId id="590" r:id="rId7"/>
    <p:sldId id="546" r:id="rId8"/>
    <p:sldId id="609" r:id="rId9"/>
    <p:sldId id="601" r:id="rId10"/>
    <p:sldId id="602" r:id="rId11"/>
    <p:sldId id="603" r:id="rId12"/>
    <p:sldId id="604" r:id="rId13"/>
    <p:sldId id="60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9798" autoAdjust="0"/>
  </p:normalViewPr>
  <p:slideViewPr>
    <p:cSldViewPr snapToGrid="0" snapToObjects="1">
      <p:cViewPr varScale="1">
        <p:scale>
          <a:sx n="87" d="100"/>
          <a:sy n="87" d="100"/>
        </p:scale>
        <p:origin x="13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54C2B-113F-A740-BE99-297A41714E95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18984-D47B-D840-80F5-EFE5F342DB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6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71B6-8E2C-2B4C-9E23-477BA7292A96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CD45-20DD-8F4B-812E-3FE4703FB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16A1-8F0D-B843-A362-D3E3370D10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B16A1-8F0D-B843-A362-D3E3370D10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7D59-91EE-7E47-91CB-3410FD06FC84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69CA-9EB0-A349-BCE1-8BD3D96C85CA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0D45-CA42-2C45-9F93-65C4DA144958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5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193B-340E-E44B-97B0-DACCDE7474DB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7498-F058-9547-AE99-93CB1FAFE4B8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8B96-F155-4C43-BF92-183B479CD844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58C-33FA-C748-85A8-4CB0B7EBDDA8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1757-B8A9-AC46-8D7B-0C04986C3F13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A5F-4C1D-584F-9E2B-28560D1C23D7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5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F2B-A253-304D-94EB-9DE53D202F84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4820-899B-FD4A-8F46-2277239FD086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7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C858-5C6F-DF4D-AA41-183276144214}" type="datetime1">
              <a:rPr lang="en-GB" smtClean="0"/>
              <a:pPr/>
              <a:t>09/05/2023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17" y="950476"/>
            <a:ext cx="8767119" cy="23866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660066"/>
                </a:solidFill>
              </a:rPr>
              <a:t>Autonomous </a:t>
            </a:r>
            <a:r>
              <a:rPr lang="en-US" b="1" dirty="0" smtClean="0">
                <a:solidFill>
                  <a:srgbClr val="660066"/>
                </a:solidFill>
              </a:rPr>
              <a:t>Systems</a:t>
            </a:r>
            <a:br>
              <a:rPr lang="en-US" b="1" dirty="0" smtClean="0">
                <a:solidFill>
                  <a:srgbClr val="660066"/>
                </a:solidFill>
              </a:rPr>
            </a:br>
            <a:r>
              <a:rPr lang="en-US" b="1" dirty="0" smtClean="0">
                <a:solidFill>
                  <a:srgbClr val="660066"/>
                </a:solidFill>
              </a:rPr>
              <a:t>- </a:t>
            </a:r>
            <a:r>
              <a:rPr lang="en-US" b="1" dirty="0" err="1" smtClean="0">
                <a:solidFill>
                  <a:srgbClr val="660066"/>
                </a:solidFill>
              </a:rPr>
              <a:t>Kalman</a:t>
            </a:r>
            <a:r>
              <a:rPr lang="en-US" b="1" dirty="0" smtClean="0">
                <a:solidFill>
                  <a:srgbClr val="660066"/>
                </a:solidFill>
              </a:rPr>
              <a:t> filter for map-based </a:t>
            </a:r>
            <a:r>
              <a:rPr lang="en-US" b="1" dirty="0" err="1" smtClean="0">
                <a:solidFill>
                  <a:srgbClr val="660066"/>
                </a:solidFill>
              </a:rPr>
              <a:t>localisation</a:t>
            </a:r>
            <a:r>
              <a:rPr lang="en-US" b="1" dirty="0" smtClean="0">
                <a:solidFill>
                  <a:srgbClr val="660066"/>
                </a:solidFill>
              </a:rPr>
              <a:t> -</a:t>
            </a:r>
            <a:endParaRPr lang="en-US" b="1" dirty="0">
              <a:solidFill>
                <a:srgbClr val="6600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4B6BC6-7E48-4DC3-B1C4-E7A3F0D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55778"/>
            <a:ext cx="6400800" cy="1222992"/>
          </a:xfrm>
        </p:spPr>
        <p:txBody>
          <a:bodyPr>
            <a:normAutofit/>
          </a:bodyPr>
          <a:lstStyle/>
          <a:p>
            <a:r>
              <a:rPr lang="en-US" sz="2000" dirty="0"/>
              <a:t>Dr Alexandru </a:t>
            </a:r>
            <a:r>
              <a:rPr lang="en-US" sz="2000" dirty="0" err="1"/>
              <a:t>Stancu</a:t>
            </a:r>
            <a:endParaRPr lang="en-US" sz="2000" dirty="0"/>
          </a:p>
          <a:p>
            <a:r>
              <a:rPr lang="en-US" sz="2000" dirty="0" err="1" smtClean="0"/>
              <a:t>Dr</a:t>
            </a:r>
            <a:r>
              <a:rPr lang="en-US" sz="2000" smtClean="0"/>
              <a:t> Mario Martinez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50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r>
              <a:rPr lang="en-US" sz="4000" dirty="0">
                <a:solidFill>
                  <a:srgbClr val="660066"/>
                </a:solidFill>
              </a:rPr>
              <a:t> – Case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40237" y="1285222"/>
                <a:ext cx="8601086" cy="14202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 smtClean="0"/>
                  <a:t>The robot has two control inputs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>
                            <a:latin typeface="Cambria Math"/>
                          </a:rPr>
                          <m:t> </m:t>
                        </m:r>
                        <m:r>
                          <a:rPr lang="en-GB" sz="2400" b="1" i="1">
                            <a:latin typeface="Cambria Math"/>
                          </a:rPr>
                          <m:t>𝐮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/>
                  <a:t> is the robot linear velocity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/>
                  <a:t> is the robot angular velocity. The robot motion model is defined as follows: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7" y="1285222"/>
                <a:ext cx="8601086" cy="1420272"/>
              </a:xfrm>
              <a:prstGeom prst="rect">
                <a:avLst/>
              </a:prstGeom>
              <a:blipFill>
                <a:blip r:embed="rId2"/>
                <a:stretch>
                  <a:fillRect l="-992" t="-3433" r="-1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62243" y="2531364"/>
                <a:ext cx="566013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𝑥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𝑥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  <m:r>
                            <a:rPr lang="en-GB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Δ</m:t>
                      </m:r>
                      <m:r>
                        <a:rPr lang="en-GB" sz="2400" i="1">
                          <a:latin typeface="Cambria Math"/>
                        </a:rPr>
                        <m:t>𝑡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func>
                      <m:r>
                        <a:rPr lang="en-GB" sz="2400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𝑥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43" y="2531364"/>
                <a:ext cx="5660139" cy="477888"/>
              </a:xfrm>
              <a:prstGeom prst="rect">
                <a:avLst/>
              </a:prstGeom>
              <a:blipFill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62243" y="3154729"/>
                <a:ext cx="5643981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𝑦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𝑦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  <m:r>
                            <a:rPr lang="en-GB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Δ</m:t>
                      </m:r>
                      <m:r>
                        <a:rPr lang="en-GB" sz="2400" i="1">
                          <a:latin typeface="Cambria Math"/>
                        </a:rPr>
                        <m:t>𝑡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func>
                      <m:r>
                        <a:rPr lang="en-GB" sz="2400" i="1">
                          <a:latin typeface="Cambria Math"/>
                        </a:rPr>
                        <m:t> 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𝑦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43" y="3154729"/>
                <a:ext cx="5643981" cy="49084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43174" y="3775702"/>
                <a:ext cx="4076693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𝜃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𝜃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  <m:r>
                            <a:rPr lang="en-GB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Δ</m:t>
                      </m:r>
                      <m:r>
                        <a:rPr lang="en-GB" sz="2400" i="1">
                          <a:latin typeface="Cambria Math"/>
                        </a:rPr>
                        <m:t>𝑡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𝜃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4" y="3775702"/>
                <a:ext cx="4076693" cy="477888"/>
              </a:xfrm>
              <a:prstGeom prst="rect">
                <a:avLst/>
              </a:prstGeom>
              <a:blipFill>
                <a:blip r:embed="rId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392067" y="4689869"/>
                <a:ext cx="8601086" cy="14202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>
                        <a:latin typeface="Cambria Math"/>
                      </a:rPr>
                      <m:t>Δ</m:t>
                    </m:r>
                    <m:r>
                      <a:rPr lang="en-GB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2400" dirty="0"/>
                  <a:t> is the temporal length of consecutive time steps, and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0">
                            <a:latin typeface="Cambria Math"/>
                          </a:rPr>
                          <m:t>𝐪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/>
                  <a:t> represents the motion noise.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67" y="4689869"/>
                <a:ext cx="8601086" cy="1420272"/>
              </a:xfrm>
              <a:prstGeom prst="rect">
                <a:avLst/>
              </a:prstGeom>
              <a:blipFill>
                <a:blip r:embed="rId6"/>
                <a:stretch>
                  <a:fillRect l="-1063" t="-3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5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r>
              <a:rPr lang="en-US" sz="4000" dirty="0">
                <a:solidFill>
                  <a:srgbClr val="660066"/>
                </a:solidFill>
              </a:rPr>
              <a:t> – Case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40237" y="1285222"/>
                <a:ext cx="8601086" cy="9206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/>
                  <a:t>The robot is equipped with a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360°</m:t>
                    </m:r>
                  </m:oMath>
                </a14:m>
                <a:r>
                  <a:rPr lang="en-GB" sz="2400" dirty="0"/>
                  <a:t> range-bearing </a:t>
                </a:r>
                <a:r>
                  <a:rPr lang="en-GB" sz="2400" dirty="0" err="1"/>
                  <a:t>exteroceptive</a:t>
                </a:r>
                <a:r>
                  <a:rPr lang="en-GB" sz="2400" dirty="0"/>
                  <a:t> sensor.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7" y="1285222"/>
                <a:ext cx="8601086" cy="920650"/>
              </a:xfrm>
              <a:prstGeom prst="rect">
                <a:avLst/>
              </a:prstGeom>
              <a:blipFill rotWithShape="1">
                <a:blip r:embed="rId2"/>
                <a:stretch>
                  <a:fillRect l="-992" t="-5298" b="-4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Macintosh HD:Users:mmustafa:Desktop:PhD:Thesis:v2_resubmission:Figures:Interval_SLAM_measurement_model_1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09" y="2178973"/>
            <a:ext cx="4912935" cy="4566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r>
              <a:rPr lang="en-US" sz="4000" dirty="0">
                <a:solidFill>
                  <a:srgbClr val="660066"/>
                </a:solidFill>
              </a:rPr>
              <a:t> – Case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75250" y="4235812"/>
                <a:ext cx="8601086" cy="1510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/>
                          </a:rPr>
                          <m:t>𝐳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,</m:t>
                        </m:r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sz="2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2400" b="1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400" b="1" i="1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2400" dirty="0"/>
                  <a:t>is the measurement vector that consists of landmark angle and bearing in robot frame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 {</m:t>
                    </m:r>
                    <m:r>
                      <a:rPr lang="en-GB" sz="2400" i="1">
                        <a:latin typeface="Cambria Math"/>
                      </a:rPr>
                      <m:t>𝑅</m:t>
                    </m:r>
                    <m:r>
                      <a:rPr lang="en-GB" sz="2400" i="1">
                        <a:latin typeface="Cambria Math"/>
                      </a:rPr>
                      <m:t>}</m:t>
                    </m:r>
                  </m:oMath>
                </a14:m>
                <a:r>
                  <a:rPr lang="en-GB" sz="2400" dirty="0"/>
                  <a:t>, and</a:t>
                </a:r>
              </a:p>
              <a:p>
                <a:pPr marL="0" indent="0">
                  <a:buNone/>
                </a:pP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/>
                          </a:rPr>
                          <m:t>𝐫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,</m:t>
                        </m:r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sz="2400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𝜌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2400" b="1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𝛼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 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400" b="1" i="1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2400" dirty="0"/>
                  <a:t> is the measurement noise vector. The noise of both motion and observation models is Gaussian.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0" y="4235812"/>
                <a:ext cx="8601086" cy="1510212"/>
              </a:xfrm>
              <a:prstGeom prst="rect">
                <a:avLst/>
              </a:prstGeom>
              <a:blipFill>
                <a:blip r:embed="rId2"/>
                <a:stretch>
                  <a:fillRect l="-1134" t="-2016" b="-213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175250" y="1515739"/>
            <a:ext cx="8601086" cy="642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The robot observation model is defined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11584" y="2228781"/>
                <a:ext cx="5928418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𝜌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𝜌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84" y="2228781"/>
                <a:ext cx="5928418" cy="8438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84955" y="3430895"/>
                <a:ext cx="7116364" cy="495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𝛼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atan</m:t>
                          </m:r>
                          <m:r>
                            <a:rPr lang="en-GB" sz="2400">
                              <a:latin typeface="Cambria Math"/>
                            </a:rPr>
                            <m:t>2</m:t>
                          </m:r>
                        </m:fName>
                        <m:e>
                          <m:r>
                            <a:rPr lang="en-GB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GB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𝜃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  <m:r>
                            <a:rPr lang="en-GB" sz="2400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𝛼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55" y="3430895"/>
                <a:ext cx="7116364" cy="495457"/>
              </a:xfrm>
              <a:prstGeom prst="rect">
                <a:avLst/>
              </a:prstGeom>
              <a:blipFill rotWithShape="1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5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r>
              <a:rPr lang="en-US" sz="4000" dirty="0">
                <a:solidFill>
                  <a:srgbClr val="660066"/>
                </a:solidFill>
              </a:rPr>
              <a:t> – Case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75250" y="1285221"/>
                <a:ext cx="8601086" cy="2455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/>
                  <a:t>Since the robot motion and observation models are nonlinear, Extended Kalman Filter (EKF) is used where the Jacobian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/>
                          </a:rPr>
                          <m:t>𝐇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/>
                  <a:t> was defined in lecture 1 (equation 6.10 in the lecture notes).</a:t>
                </a:r>
              </a:p>
              <a:p>
                <a:r>
                  <a:rPr lang="en-GB" sz="2400" dirty="0"/>
                  <a:t> The observation model Jacobian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/>
                          </a:rPr>
                          <m:t>𝐆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2400" dirty="0"/>
                  <a:t>is computed as follows: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0" y="1285221"/>
                <a:ext cx="8601086" cy="2455649"/>
              </a:xfrm>
              <a:prstGeom prst="rect">
                <a:avLst/>
              </a:prstGeom>
              <a:blipFill>
                <a:blip r:embed="rId2"/>
                <a:stretch>
                  <a:fillRect l="-992" t="-1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8535" y="3857138"/>
                <a:ext cx="232294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Δ</m:t>
                      </m:r>
                      <m:r>
                        <a:rPr lang="en-GB" sz="2400" i="1">
                          <a:latin typeface="Cambria Math"/>
                        </a:rPr>
                        <m:t>𝑥</m:t>
                      </m:r>
                      <m:r>
                        <a:rPr lang="en-GB" sz="240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x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𝑥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5" y="3857138"/>
                <a:ext cx="2322944" cy="477888"/>
              </a:xfrm>
              <a:prstGeom prst="rect">
                <a:avLst/>
              </a:prstGeom>
              <a:blipFill rotWithShape="1">
                <a:blip r:embed="rId3"/>
                <a:stretch>
                  <a:fillRect t="-2564" r="-1832" b="-1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07107" y="3848353"/>
                <a:ext cx="2337371" cy="495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latin typeface="Cambria Math"/>
                        </a:rPr>
                        <m:t>Δ</m:t>
                      </m:r>
                      <m:r>
                        <a:rPr lang="en-GB" sz="2400" i="1">
                          <a:latin typeface="Cambria Math"/>
                        </a:rPr>
                        <m:t>𝑦</m:t>
                      </m:r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𝑦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𝑦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07" y="3848353"/>
                <a:ext cx="2337371" cy="495457"/>
              </a:xfrm>
              <a:prstGeom prst="rect">
                <a:avLst/>
              </a:prstGeom>
              <a:blipFill rotWithShape="1">
                <a:blip r:embed="rId4"/>
                <a:stretch>
                  <a:fillRect t="-2439" r="-2089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8546" y="3857523"/>
                <a:ext cx="2177071" cy="486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𝑝</m:t>
                      </m:r>
                      <m:r>
                        <a:rPr lang="en-GB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Δ</m:t>
                          </m:r>
                          <m:r>
                            <a:rPr lang="en-GB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Δ</m:t>
                          </m:r>
                          <m:r>
                            <a:rPr lang="en-GB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GB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546" y="3857523"/>
                <a:ext cx="2177071" cy="4862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6754" y="4577012"/>
                <a:ext cx="7098077" cy="1805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𝐆</m:t>
                          </m:r>
                        </m:e>
                        <m:sub>
                          <m:r>
                            <a:rPr lang="en-GB" sz="2400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GB" sz="24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24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1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latin typeface="Cambria Math"/>
                                      </a:rPr>
                                      <m:t>Δ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2400" b="1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latin typeface="Cambria Math"/>
                                      </a:rPr>
                                      <m:t>Δ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24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24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latin typeface="Cambria Math"/>
                                      </a:rPr>
                                      <m:t>Δ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2400" b="1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latin typeface="Cambria Math"/>
                                      </a:rPr>
                                      <m:t>Δ</m:t>
                                    </m:r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sz="24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4" y="4577012"/>
                <a:ext cx="7098077" cy="180504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endParaRPr lang="en-US" sz="4000" dirty="0">
              <a:solidFill>
                <a:srgbClr val="660066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0237" y="1285221"/>
            <a:ext cx="8370129" cy="75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Motion model for the mobile robot: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0238" y="2618259"/>
            <a:ext cx="8370129" cy="75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Robot observation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45703" y="1924806"/>
                <a:ext cx="3080010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𝐬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r>
                        <a:rPr lang="en-GB" sz="2400" b="1" i="1">
                          <a:latin typeface="Cambria Math"/>
                        </a:rPr>
                        <m:t>𝐡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𝐪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03" y="1924806"/>
                <a:ext cx="3080010" cy="499176"/>
              </a:xfrm>
              <a:prstGeom prst="rect">
                <a:avLst/>
              </a:prstGeom>
              <a:blipFill rotWithShape="1"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18150" y="1867290"/>
                <a:ext cx="2022348" cy="525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𝐪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~</m:t>
                      </m:r>
                      <m:r>
                        <a:rPr lang="en-GB" sz="2400" i="1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𝐐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0" y="1867290"/>
                <a:ext cx="2022348" cy="525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21044" y="3380927"/>
                <a:ext cx="300466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𝐳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r>
                        <a:rPr lang="en-GB" sz="2400" b="1" i="1">
                          <a:latin typeface="Cambria Math"/>
                        </a:rPr>
                        <m:t>𝐠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𝐫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44" y="3380927"/>
                <a:ext cx="3004669" cy="477888"/>
              </a:xfrm>
              <a:prstGeom prst="rect">
                <a:avLst/>
              </a:prstGeom>
              <a:blipFill rotWithShape="1"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18150" y="3418233"/>
                <a:ext cx="2070247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𝐫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~</m:t>
                      </m:r>
                      <m:r>
                        <a:rPr lang="en-GB" sz="2400" i="1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/>
                            </a:rPr>
                            <m:t>𝟎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0" y="3418233"/>
                <a:ext cx="2070247" cy="477888"/>
              </a:xfrm>
              <a:prstGeom prst="rect">
                <a:avLst/>
              </a:prstGeom>
              <a:blipFill rotWithShape="1"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492636" y="4143115"/>
                <a:ext cx="8370129" cy="1899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/>
                      </a:rPr>
                      <m:t>𝐡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/>
                      </a:rPr>
                      <m:t>𝐠</m:t>
                    </m:r>
                  </m:oMath>
                </a14:m>
                <a:r>
                  <a:rPr lang="en-GB" sz="2400" dirty="0"/>
                  <a:t> are linear functions with respect to their variables, the </a:t>
                </a:r>
                <a:r>
                  <a:rPr lang="en-GB" sz="2400" dirty="0" err="1"/>
                  <a:t>Kalman</a:t>
                </a:r>
                <a:r>
                  <a:rPr lang="en-GB" sz="2400" dirty="0"/>
                  <a:t> filter can be used directly and optimality is guaranteed. Otherwise, Extended </a:t>
                </a:r>
                <a:r>
                  <a:rPr lang="en-GB" sz="2400" dirty="0" err="1"/>
                  <a:t>Kalman</a:t>
                </a:r>
                <a:r>
                  <a:rPr lang="en-GB" sz="2400" dirty="0"/>
                  <a:t> filter is used where both functions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 </m:t>
                    </m:r>
                    <m:r>
                      <a:rPr lang="en-GB" sz="2400" b="1" i="1">
                        <a:latin typeface="Cambria Math"/>
                      </a:rPr>
                      <m:t>𝐡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/>
                      </a:rPr>
                      <m:t>𝐠</m:t>
                    </m:r>
                  </m:oMath>
                </a14:m>
                <a:r>
                  <a:rPr lang="en-GB" sz="2400" dirty="0"/>
                  <a:t> are </a:t>
                </a:r>
                <a:r>
                  <a:rPr lang="en-GB" sz="2400" dirty="0" err="1"/>
                  <a:t>linearised</a:t>
                </a:r>
                <a:r>
                  <a:rPr lang="en-GB" sz="2400" dirty="0"/>
                  <a:t> around current robot pose estimate using first-order Taylor expansion.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6" y="4143115"/>
                <a:ext cx="8370129" cy="1899467"/>
              </a:xfrm>
              <a:prstGeom prst="rect">
                <a:avLst/>
              </a:prstGeom>
              <a:blipFill rotWithShape="1">
                <a:blip r:embed="rId6"/>
                <a:stretch>
                  <a:fillRect l="-1020" t="-2572" b="-8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endParaRPr lang="en-US" sz="40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53524" y="1813315"/>
                <a:ext cx="2574744" cy="521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𝛍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r>
                        <a:rPr lang="en-GB" sz="2400" b="1">
                          <a:latin typeface="Cambria Math"/>
                        </a:rPr>
                        <m:t> </m:t>
                      </m:r>
                      <m:r>
                        <a:rPr lang="en-GB" sz="2400" b="1" i="1">
                          <a:latin typeface="Cambria Math"/>
                        </a:rPr>
                        <m:t>𝐡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524" y="1813315"/>
                <a:ext cx="2574744" cy="521297"/>
              </a:xfrm>
              <a:prstGeom prst="rect">
                <a:avLst/>
              </a:prstGeom>
              <a:blipFill>
                <a:blip r:embed="rId2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77070" y="2643559"/>
                <a:ext cx="4358565" cy="770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latin typeface="Cambria Math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400" b="1" i="1">
                                  <a:latin typeface="Cambria Math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latin typeface="Cambria Math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latin typeface="Cambria Math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070" y="2643559"/>
                <a:ext cx="4358565" cy="770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77070" y="3629986"/>
                <a:ext cx="3835730" cy="521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𝐬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b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070" y="3629986"/>
                <a:ext cx="3835730" cy="521297"/>
              </a:xfrm>
              <a:prstGeom prst="rect">
                <a:avLst/>
              </a:prstGeom>
              <a:blipFill>
                <a:blip r:embed="rId4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53524" y="4481101"/>
                <a:ext cx="2377574" cy="521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𝐳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r>
                        <a:rPr lang="en-GB" sz="2400" b="1">
                          <a:latin typeface="Cambria Math"/>
                        </a:rPr>
                        <m:t> </m:t>
                      </m:r>
                      <m:r>
                        <a:rPr lang="en-GB" sz="2400" b="1" i="1">
                          <a:latin typeface="Cambria Math"/>
                        </a:rPr>
                        <m:t>𝐠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524" y="4481101"/>
                <a:ext cx="2377574" cy="521297"/>
              </a:xfrm>
              <a:prstGeom prst="rect">
                <a:avLst/>
              </a:prstGeom>
              <a:blipFill>
                <a:blip r:embed="rId5"/>
                <a:stretch>
                  <a:fillRect t="-3488" r="-10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79438" y="5169943"/>
                <a:ext cx="3334246" cy="770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latin typeface="Cambria Math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2400" b="1" i="1">
                                  <a:latin typeface="Cambria Math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latin typeface="Cambria Math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>
                                          <a:latin typeface="Cambria Math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38" y="5169943"/>
                <a:ext cx="3334246" cy="770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79438" y="6206206"/>
                <a:ext cx="3423758" cy="521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𝐳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𝐳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b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1" i="1">
                                      <a:latin typeface="Cambria Math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38" y="6206206"/>
                <a:ext cx="3423758" cy="521297"/>
              </a:xfrm>
              <a:prstGeom prst="rect">
                <a:avLst/>
              </a:prstGeom>
              <a:blipFill>
                <a:blip r:embed="rId7"/>
                <a:stretch>
                  <a:fillRect t="-3488" r="-80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89408" y="1223220"/>
            <a:ext cx="4932111" cy="750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 smtClean="0"/>
              <a:t>Linearisation</a:t>
            </a:r>
            <a:r>
              <a:rPr lang="en-GB" sz="2400" dirty="0" smtClean="0"/>
              <a:t> (theoretical aspects):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980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endParaRPr lang="en-US" sz="40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40237" y="1285221"/>
                <a:ext cx="8601086" cy="30208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/>
                  <a:t>Based on Extended </a:t>
                </a:r>
                <a:r>
                  <a:rPr lang="en-GB" sz="2400" dirty="0" err="1"/>
                  <a:t>Kalman</a:t>
                </a:r>
                <a:r>
                  <a:rPr lang="en-GB" sz="2400" dirty="0"/>
                  <a:t> filter theory, the aim of the </a:t>
                </a:r>
                <a:r>
                  <a:rPr lang="en-GB" sz="2400" dirty="0" err="1"/>
                  <a:t>linearised</a:t>
                </a:r>
                <a:r>
                  <a:rPr lang="en-GB" sz="2400" dirty="0"/>
                  <a:t> model is to propagate covariance matrices based on Gaussian distributions.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Thus, provided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  <m:r>
                          <a:rPr lang="en-GB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~</m:t>
                    </m:r>
                    <m:r>
                      <a:rPr lang="en-GB" sz="2400" i="1">
                        <a:latin typeface="Cambria Math"/>
                      </a:rPr>
                      <m:t>𝒩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GB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>
                                <a:latin typeface="Cambria Math"/>
                              </a:rPr>
                              <m:t>𝚺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GB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 is available, the </a:t>
                </a:r>
                <a:r>
                  <a:rPr lang="en-GB" sz="2400" b="1" i="1" dirty="0"/>
                  <a:t>prediction step</a:t>
                </a:r>
                <a:r>
                  <a:rPr lang="en-GB" sz="2400" dirty="0"/>
                  <a:t> of the extended </a:t>
                </a:r>
                <a:r>
                  <a:rPr lang="en-GB" sz="2400" dirty="0" err="1"/>
                  <a:t>Kalman</a:t>
                </a:r>
                <a:r>
                  <a:rPr lang="en-GB" sz="2400" dirty="0"/>
                  <a:t> filter is done in a similar manner to motion-based localisation.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7" y="1285221"/>
                <a:ext cx="8601086" cy="3020818"/>
              </a:xfrm>
              <a:prstGeom prst="rect">
                <a:avLst/>
              </a:prstGeom>
              <a:blipFill rotWithShape="1">
                <a:blip r:embed="rId2"/>
                <a:stretch>
                  <a:fillRect l="-992" t="-1616" r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03075" y="4566687"/>
                <a:ext cx="2574744" cy="521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𝛍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r>
                        <a:rPr lang="en-GB" sz="2400" b="1">
                          <a:latin typeface="Cambria Math"/>
                        </a:rPr>
                        <m:t> </m:t>
                      </m:r>
                      <m:r>
                        <a:rPr lang="en-GB" sz="2400" b="1" i="1">
                          <a:latin typeface="Cambria Math"/>
                        </a:rPr>
                        <m:t>𝐡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075" y="4566687"/>
                <a:ext cx="2574744" cy="5212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03075" y="5322146"/>
                <a:ext cx="3042500" cy="532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  <m:r>
                            <a:rPr lang="en-GB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>
                              <a:latin typeface="Cambria Math"/>
                            </a:rPr>
                            <m:t>𝐇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2400">
                              <a:latin typeface="Cambria Math"/>
                            </a:rPr>
                            <m:t>T</m:t>
                          </m:r>
                        </m:sup>
                      </m:sSubSup>
                      <m:r>
                        <a:rPr lang="en-GB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𝐐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075" y="5322146"/>
                <a:ext cx="3042500" cy="532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6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endParaRPr lang="en-US" sz="4000" dirty="0">
              <a:solidFill>
                <a:srgbClr val="660066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0237" y="1285221"/>
            <a:ext cx="8601086" cy="986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 </a:t>
            </a:r>
            <a:r>
              <a:rPr lang="en-GB" sz="2400" b="1" i="1" dirty="0"/>
              <a:t>correction step</a:t>
            </a:r>
            <a:r>
              <a:rPr lang="en-GB" sz="2400" dirty="0"/>
              <a:t> of extended </a:t>
            </a:r>
            <a:r>
              <a:rPr lang="en-GB" sz="2400" dirty="0" err="1"/>
              <a:t>Kalman</a:t>
            </a:r>
            <a:r>
              <a:rPr lang="en-GB" sz="2400" dirty="0"/>
              <a:t> filter is carried out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42758" y="2279724"/>
                <a:ext cx="2290242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𝐳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r>
                        <a:rPr lang="en-GB" sz="2400" b="1" i="1">
                          <a:latin typeface="Cambria Math"/>
                        </a:rPr>
                        <m:t>𝐠</m:t>
                      </m:r>
                      <m:r>
                        <a:rPr lang="en-GB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58" y="2279724"/>
                <a:ext cx="2290242" cy="494879"/>
              </a:xfrm>
              <a:prstGeom prst="rect">
                <a:avLst/>
              </a:prstGeom>
              <a:blipFill rotWithShape="1">
                <a:blip r:embed="rId2"/>
                <a:stretch>
                  <a:fillRect t="-3704" r="-1037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42758" y="3015270"/>
                <a:ext cx="2685030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𝐙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>
                              <a:latin typeface="Cambria Math"/>
                            </a:rPr>
                            <m:t>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GB" sz="24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GB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𝐑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58" y="3015270"/>
                <a:ext cx="2685030" cy="4942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37073" y="3938937"/>
                <a:ext cx="2153923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𝐊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>
                              <a:latin typeface="Cambria Math"/>
                            </a:rPr>
                            <m:t>𝐆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GB" sz="2400" i="1">
                              <a:latin typeface="Cambria Math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>
                              <a:latin typeface="Cambria Math"/>
                            </a:rPr>
                            <m:t>𝐙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GB" sz="2400" i="1">
                              <a:latin typeface="Cambria Math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73" y="3938937"/>
                <a:ext cx="2153923" cy="4948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73215" y="4834388"/>
                <a:ext cx="3467872" cy="494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𝝁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𝐊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𝐳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𝐳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</m:t>
                          </m:r>
                          <m:r>
                            <a:rPr lang="en-GB" sz="2400" i="1">
                              <a:latin typeface="Cambria Math"/>
                            </a:rPr>
                            <m:t>,</m:t>
                          </m:r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15" y="4834388"/>
                <a:ext cx="3467872" cy="494879"/>
              </a:xfrm>
              <a:prstGeom prst="rect">
                <a:avLst/>
              </a:prstGeom>
              <a:blipFill rotWithShape="1">
                <a:blip r:embed="rId5"/>
                <a:stretch>
                  <a:fillRect t="-3704" r="-176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48684" y="5776425"/>
                <a:ext cx="2706510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/>
                            </a:rPr>
                            <m:t>𝚺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2400" b="1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/>
                            </a:rPr>
                            <m:t>𝐈</m:t>
                          </m:r>
                          <m:r>
                            <a:rPr lang="en-GB" sz="24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84" y="5776425"/>
                <a:ext cx="2706510" cy="471539"/>
              </a:xfrm>
              <a:prstGeom prst="rect">
                <a:avLst/>
              </a:prstGeom>
              <a:blipFill rotWithShape="1">
                <a:blip r:embed="rId6"/>
                <a:stretch>
                  <a:fillRect t="-5195" r="-11937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9699" y="6402705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2244" y="169682"/>
            <a:ext cx="8229600" cy="1001702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endParaRPr lang="en-US" sz="40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855754"/>
                  </p:ext>
                </p:extLst>
              </p:nvPr>
            </p:nvGraphicFramePr>
            <p:xfrm>
              <a:off x="980388" y="1282047"/>
              <a:ext cx="6781001" cy="506139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7810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4803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8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25372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6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6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6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6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6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6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6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6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6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6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6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6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6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1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3855754"/>
                  </p:ext>
                </p:extLst>
              </p:nvPr>
            </p:nvGraphicFramePr>
            <p:xfrm>
              <a:off x="980388" y="1282047"/>
              <a:ext cx="6781001" cy="49683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781001"/>
                  </a:tblGrid>
                  <a:tr h="36220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8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6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46061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90" t="-7804" r="-90" b="-25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22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2565" y="6356350"/>
            <a:ext cx="2133600" cy="365125"/>
          </a:xfrm>
        </p:spPr>
        <p:txBody>
          <a:bodyPr/>
          <a:lstStyle/>
          <a:p>
            <a:fld id="{D5838E8C-4238-6B40-A148-DC91294B279B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8536" y="289049"/>
            <a:ext cx="85752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660066"/>
                </a:solidFill>
              </a:rPr>
              <a:t>Map based localisation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8701"/>
              </p:ext>
            </p:extLst>
          </p:nvPr>
        </p:nvGraphicFramePr>
        <p:xfrm>
          <a:off x="1461154" y="1545996"/>
          <a:ext cx="6699108" cy="5123490"/>
        </p:xfrm>
        <a:graphic>
          <a:graphicData uri="http://schemas.openxmlformats.org/drawingml/2006/table">
            <a:tbl>
              <a:tblPr firstRow="1" firstCol="1" bandRow="1"/>
              <a:tblGrid>
                <a:gridCol w="334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78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Dead-reckoning localisation: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Kinematic/dynamic model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Proprioceptive sensors: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-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Encoders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-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Inertial measurement unit (IMU)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Map-based localisation: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Kinematic/dynamic model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Proprioceptive sensors: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-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Encoders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-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Inertial measurement unit (IMU)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Exteroceptive sensors: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-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LiDAR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/>
                        <a:buChar char="-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Camera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Map of the environment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 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(a)</a:t>
                      </a:r>
                      <a:endParaRPr lang="en-GB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(b)</a:t>
                      </a:r>
                      <a:endParaRPr lang="en-GB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9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Requirement for: (a) dead-reckoning localisation, (b) map-based localisation.</a:t>
                      </a:r>
                      <a:endParaRPr lang="en-GB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2565" y="6356350"/>
            <a:ext cx="2133600" cy="365125"/>
          </a:xfrm>
        </p:spPr>
        <p:txBody>
          <a:bodyPr/>
          <a:lstStyle/>
          <a:p>
            <a:fld id="{D5838E8C-4238-6B40-A148-DC91294B279B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8535" y="100513"/>
            <a:ext cx="85752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660066"/>
                </a:solidFill>
              </a:rPr>
              <a:t>Map based localisation 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21450" y="970962"/>
            <a:ext cx="3134111" cy="273820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674015" y="970962"/>
            <a:ext cx="2880809" cy="273820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139126" y="3787056"/>
            <a:ext cx="3135359" cy="29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660066"/>
                </a:solidFill>
              </a:rPr>
              <a:t>Kalman</a:t>
            </a:r>
            <a:r>
              <a:rPr lang="en-US" sz="4000" dirty="0">
                <a:solidFill>
                  <a:srgbClr val="660066"/>
                </a:solidFill>
              </a:rPr>
              <a:t> filter </a:t>
            </a:r>
            <a:r>
              <a:rPr lang="en-US" sz="4000" dirty="0" err="1">
                <a:solidFill>
                  <a:srgbClr val="660066"/>
                </a:solidFill>
              </a:rPr>
              <a:t>localisation</a:t>
            </a:r>
            <a:r>
              <a:rPr lang="en-US" sz="4000" dirty="0">
                <a:solidFill>
                  <a:srgbClr val="660066"/>
                </a:solidFill>
              </a:rPr>
              <a:t> – Case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47670" y="1285221"/>
                <a:ext cx="9009657" cy="215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400" dirty="0"/>
                  <a:t>Consider a robot moving in 2D fully observable environment with 6 distinct landmarks. The robot pose represents position and orientation of the robot such that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/>
                  <a:t>, and each landmark is a stationary point feature denoted by</a:t>
                </a:r>
              </a:p>
              <a:p>
                <a:pPr marL="0" indent="0">
                  <a:buNone/>
                </a:pPr>
                <a:r>
                  <a:rPr lang="en-GB" sz="2400" dirty="0"/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" y="1285221"/>
                <a:ext cx="9009657" cy="2155563"/>
              </a:xfrm>
              <a:prstGeom prst="rect">
                <a:avLst/>
              </a:prstGeom>
              <a:blipFill>
                <a:blip r:embed="rId2"/>
                <a:stretch>
                  <a:fillRect l="-947" t="-2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Macintosh HD:Users:mmustafa:Desktop:PhD:Thesis:v2_resubmission:Figures:map_and_path_1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67" y="3291872"/>
            <a:ext cx="3695306" cy="3501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1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328</Words>
  <Application>Microsoft Office PowerPoint</Application>
  <PresentationFormat>On-screen Show (4:3)</PresentationFormat>
  <Paragraphs>108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MS Mincho</vt:lpstr>
      <vt:lpstr>Symbol</vt:lpstr>
      <vt:lpstr>Times New Roman</vt:lpstr>
      <vt:lpstr>Office Theme</vt:lpstr>
      <vt:lpstr>Autonomous Systems - Kalman filter for map-based localisation -</vt:lpstr>
      <vt:lpstr>Kalman filter localisation</vt:lpstr>
      <vt:lpstr>Kalman filter localisation</vt:lpstr>
      <vt:lpstr>Kalman filter localisation</vt:lpstr>
      <vt:lpstr>Kalman filter localisation</vt:lpstr>
      <vt:lpstr>Kalman filter localisation</vt:lpstr>
      <vt:lpstr>PowerPoint Presentation</vt:lpstr>
      <vt:lpstr>PowerPoint Presentation</vt:lpstr>
      <vt:lpstr>Kalman filter localisation – Case study</vt:lpstr>
      <vt:lpstr>Kalman filter localisation – Case study</vt:lpstr>
      <vt:lpstr>Kalman filter localisation – Case study</vt:lpstr>
      <vt:lpstr>Kalman filter localisation – Case study</vt:lpstr>
      <vt:lpstr>Kalman filter localisation – 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Systems</dc:title>
  <dc:creator>Mohamed Mustafa</dc:creator>
  <cp:lastModifiedBy>mchssas6</cp:lastModifiedBy>
  <cp:revision>640</cp:revision>
  <dcterms:created xsi:type="dcterms:W3CDTF">2013-09-30T12:12:36Z</dcterms:created>
  <dcterms:modified xsi:type="dcterms:W3CDTF">2023-05-09T03:13:05Z</dcterms:modified>
</cp:coreProperties>
</file>