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5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8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8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88000" cy="10287000"/>
          </a:xfrm>
          <a:custGeom>
            <a:avLst/>
            <a:gdLst/>
            <a:ahLst/>
            <a:cxnLst/>
            <a:rect l="l" t="t" r="r" b="b"/>
            <a:pathLst>
              <a:path w="18288000" h="10287000">
                <a:moveTo>
                  <a:pt x="18287998" y="10286999"/>
                </a:moveTo>
                <a:lnTo>
                  <a:pt x="0" y="10286999"/>
                </a:lnTo>
                <a:lnTo>
                  <a:pt x="0" y="0"/>
                </a:lnTo>
                <a:lnTo>
                  <a:pt x="18287998" y="0"/>
                </a:lnTo>
                <a:lnTo>
                  <a:pt x="18287998" y="10286999"/>
                </a:lnTo>
                <a:close/>
              </a:path>
            </a:pathLst>
          </a:custGeom>
          <a:solidFill>
            <a:srgbClr val="FAFAF7"/>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5172074" cy="1428749"/>
          </a:xfrm>
          <a:prstGeom prst="rect">
            <a:avLst/>
          </a:prstGeom>
        </p:spPr>
      </p:pic>
      <p:sp>
        <p:nvSpPr>
          <p:cNvPr id="2" name="Holder 2"/>
          <p:cNvSpPr>
            <a:spLocks noGrp="1"/>
          </p:cNvSpPr>
          <p:nvPr>
            <p:ph type="title"/>
          </p:nvPr>
        </p:nvSpPr>
        <p:spPr>
          <a:xfrm>
            <a:off x="5968464" y="1499397"/>
            <a:ext cx="6351070" cy="817880"/>
          </a:xfrm>
          <a:prstGeom prst="rect">
            <a:avLst/>
          </a:prstGeom>
        </p:spPr>
        <p:txBody>
          <a:bodyPr wrap="square" lIns="0" tIns="0" rIns="0" bIns="0">
            <a:spAutoFit/>
          </a:bodyPr>
          <a:lstStyle>
            <a:lvl1pPr>
              <a:defRPr sz="5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817742" y="1674819"/>
            <a:ext cx="11105515" cy="4665345"/>
          </a:xfrm>
          <a:prstGeom prst="rect">
            <a:avLst/>
          </a:prstGeom>
        </p:spPr>
        <p:txBody>
          <a:bodyPr wrap="square" lIns="0" tIns="0" rIns="0" bIns="0">
            <a:spAutoFit/>
          </a:bodyPr>
          <a:lstStyle>
            <a:lvl1pPr>
              <a:defRPr sz="8600" b="0" i="0">
                <a:solidFill>
                  <a:schemeClr val="tx1"/>
                </a:solidFill>
                <a:latin typeface="Arial Black"/>
                <a:cs typeface="Arial Black"/>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3/10/2025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817742" y="1674819"/>
            <a:ext cx="11105515" cy="3614066"/>
          </a:xfrm>
          <a:prstGeom prst="rect">
            <a:avLst/>
          </a:prstGeom>
        </p:spPr>
        <p:txBody>
          <a:bodyPr vert="horz" wrap="square" lIns="0" tIns="629920" rIns="0" bIns="0" rtlCol="0">
            <a:spAutoFit/>
          </a:bodyPr>
          <a:lstStyle/>
          <a:p>
            <a:pPr marL="12700">
              <a:lnSpc>
                <a:spcPct val="100000"/>
              </a:lnSpc>
              <a:spcBef>
                <a:spcPts val="4960"/>
              </a:spcBef>
            </a:pPr>
            <a:r>
              <a:rPr lang="en-IN" sz="5400" spc="-950" dirty="0"/>
              <a:t>TITLE</a:t>
            </a:r>
            <a:r>
              <a:rPr lang="en-IN" sz="5400" spc="-844" dirty="0"/>
              <a:t> </a:t>
            </a:r>
            <a:r>
              <a:rPr lang="en-IN" sz="5400" spc="-570" dirty="0"/>
              <a:t>:</a:t>
            </a:r>
            <a:endParaRPr sz="5400" spc="-570" dirty="0"/>
          </a:p>
          <a:p>
            <a:pPr>
              <a:lnSpc>
                <a:spcPct val="107000"/>
              </a:lnSpc>
              <a:spcAft>
                <a:spcPts val="800"/>
              </a:spcAft>
            </a:pPr>
            <a:r>
              <a:rPr lang="en-IN" sz="4400" b="1" kern="100" dirty="0">
                <a:effectLst/>
                <a:latin typeface="Aptos Narrow" panose="020B0004020202020204" pitchFamily="34" charset="0"/>
                <a:ea typeface="Calibri" panose="020F0502020204030204" pitchFamily="34" charset="0"/>
                <a:cs typeface="Arial" panose="020B0604020202020204" pitchFamily="34" charset="0"/>
              </a:rPr>
              <a:t>Machine Learning-Based Cryptocurrency Price Prediction Using Web Scraping and API Integration</a:t>
            </a:r>
            <a:endParaRPr lang="en-IN" sz="4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object 3"/>
          <p:cNvSpPr txBox="1"/>
          <p:nvPr/>
        </p:nvSpPr>
        <p:spPr>
          <a:xfrm>
            <a:off x="14079833" y="6225977"/>
            <a:ext cx="3793490" cy="4142801"/>
          </a:xfrm>
          <a:prstGeom prst="rect">
            <a:avLst/>
          </a:prstGeom>
        </p:spPr>
        <p:txBody>
          <a:bodyPr vert="horz" wrap="square" lIns="0" tIns="94615" rIns="0" bIns="0" rtlCol="0">
            <a:spAutoFit/>
          </a:bodyPr>
          <a:lstStyle/>
          <a:p>
            <a:pPr marR="5080" algn="r">
              <a:lnSpc>
                <a:spcPct val="100000"/>
              </a:lnSpc>
              <a:spcBef>
                <a:spcPts val="745"/>
              </a:spcBef>
            </a:pPr>
            <a:r>
              <a:rPr sz="3400" spc="-155" dirty="0">
                <a:latin typeface="Verdana"/>
                <a:cs typeface="Verdana"/>
              </a:rPr>
              <a:t>Team</a:t>
            </a:r>
            <a:r>
              <a:rPr sz="3400" spc="-330" dirty="0">
                <a:latin typeface="Verdana"/>
                <a:cs typeface="Verdana"/>
              </a:rPr>
              <a:t> </a:t>
            </a:r>
            <a:r>
              <a:rPr sz="3400" spc="-10" dirty="0">
                <a:latin typeface="Verdana"/>
                <a:cs typeface="Verdana"/>
              </a:rPr>
              <a:t>Memebers:</a:t>
            </a:r>
            <a:endParaRPr sz="3400" dirty="0">
              <a:latin typeface="Verdana"/>
              <a:cs typeface="Verdana"/>
            </a:endParaRPr>
          </a:p>
          <a:p>
            <a:pPr marL="514350" marR="5080" indent="-514350" algn="l">
              <a:lnSpc>
                <a:spcPct val="100000"/>
              </a:lnSpc>
              <a:spcBef>
                <a:spcPts val="645"/>
              </a:spcBef>
              <a:buSzPct val="75000"/>
              <a:buFont typeface="+mj-lt"/>
              <a:buAutoNum type="arabicPeriod"/>
              <a:tabLst>
                <a:tab pos="342265" algn="l"/>
              </a:tabLst>
            </a:pPr>
            <a:r>
              <a:rPr lang="en-IN" sz="3400" spc="-75" dirty="0" err="1">
                <a:latin typeface="Verdana"/>
                <a:cs typeface="Verdana"/>
              </a:rPr>
              <a:t>M.Akshara</a:t>
            </a:r>
            <a:endParaRPr sz="3400" dirty="0">
              <a:latin typeface="Verdana"/>
              <a:cs typeface="Verdana"/>
            </a:endParaRPr>
          </a:p>
          <a:p>
            <a:pPr marL="514350" marR="5080" indent="-514350" algn="l">
              <a:lnSpc>
                <a:spcPct val="100000"/>
              </a:lnSpc>
              <a:spcBef>
                <a:spcPts val="645"/>
              </a:spcBef>
              <a:buSzPct val="75000"/>
              <a:buFont typeface="+mj-lt"/>
              <a:buAutoNum type="arabicPeriod"/>
              <a:tabLst>
                <a:tab pos="455930" algn="l"/>
              </a:tabLst>
            </a:pPr>
            <a:r>
              <a:rPr lang="en-IN" sz="3400" spc="-220" dirty="0" err="1">
                <a:latin typeface="Verdana"/>
                <a:cs typeface="Verdana"/>
              </a:rPr>
              <a:t>J.Savarnika</a:t>
            </a:r>
            <a:endParaRPr sz="3400" dirty="0">
              <a:latin typeface="Verdana"/>
              <a:cs typeface="Verdana"/>
            </a:endParaRPr>
          </a:p>
          <a:p>
            <a:pPr marL="514350" marR="5080" indent="-514350" algn="l">
              <a:lnSpc>
                <a:spcPct val="100000"/>
              </a:lnSpc>
              <a:spcBef>
                <a:spcPts val="645"/>
              </a:spcBef>
              <a:buSzPct val="75000"/>
              <a:buFont typeface="+mj-lt"/>
              <a:buAutoNum type="arabicPeriod"/>
              <a:tabLst>
                <a:tab pos="363220" algn="l"/>
              </a:tabLst>
            </a:pPr>
            <a:r>
              <a:rPr lang="en-IN" sz="3400" spc="-95" dirty="0" err="1">
                <a:latin typeface="Verdana"/>
                <a:cs typeface="Verdana"/>
              </a:rPr>
              <a:t>M.Pavani</a:t>
            </a:r>
            <a:endParaRPr sz="3400" dirty="0">
              <a:latin typeface="Verdana"/>
              <a:cs typeface="Verdana"/>
            </a:endParaRPr>
          </a:p>
          <a:p>
            <a:pPr marL="514350" marR="5080" indent="-514350" algn="l">
              <a:lnSpc>
                <a:spcPct val="100000"/>
              </a:lnSpc>
              <a:spcBef>
                <a:spcPts val="645"/>
              </a:spcBef>
              <a:buFont typeface="+mj-lt"/>
              <a:buAutoNum type="arabicPeriod"/>
            </a:pPr>
            <a:r>
              <a:rPr lang="en-IN" sz="3400" spc="-160" dirty="0" err="1">
                <a:latin typeface="Verdana"/>
                <a:cs typeface="Verdana"/>
              </a:rPr>
              <a:t>K.Geetha</a:t>
            </a:r>
            <a:endParaRPr sz="3400" dirty="0">
              <a:latin typeface="Verdana"/>
              <a:cs typeface="Verdana"/>
            </a:endParaRPr>
          </a:p>
          <a:p>
            <a:pPr marL="514350" marR="5080" indent="-514350" algn="l">
              <a:lnSpc>
                <a:spcPct val="100000"/>
              </a:lnSpc>
              <a:spcBef>
                <a:spcPts val="645"/>
              </a:spcBef>
              <a:buFont typeface="+mj-lt"/>
              <a:buAutoNum type="arabicPeriod"/>
            </a:pPr>
            <a:r>
              <a:rPr sz="3400" spc="-350" dirty="0">
                <a:latin typeface="Verdana"/>
                <a:cs typeface="Verdana"/>
              </a:rPr>
              <a:t> </a:t>
            </a:r>
            <a:r>
              <a:rPr lang="en-IN" sz="3400" spc="-140" dirty="0" err="1">
                <a:latin typeface="Verdana"/>
                <a:cs typeface="Verdana"/>
              </a:rPr>
              <a:t>M.Vyshnavi</a:t>
            </a:r>
            <a:r>
              <a:rPr lang="en-IN" sz="3400" spc="-140" dirty="0">
                <a:latin typeface="Verdana"/>
                <a:cs typeface="Verdana"/>
              </a:rPr>
              <a:t> prasad</a:t>
            </a:r>
            <a:endParaRPr sz="3400" dirty="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65" dirty="0"/>
              <a:t>Problem</a:t>
            </a:r>
            <a:r>
              <a:rPr spc="-495" dirty="0"/>
              <a:t> </a:t>
            </a:r>
            <a:r>
              <a:rPr spc="-345" dirty="0"/>
              <a:t>Statement</a:t>
            </a:r>
          </a:p>
        </p:txBody>
      </p:sp>
      <p:sp>
        <p:nvSpPr>
          <p:cNvPr id="3" name="object 3"/>
          <p:cNvSpPr txBox="1"/>
          <p:nvPr/>
        </p:nvSpPr>
        <p:spPr>
          <a:xfrm>
            <a:off x="2879348" y="3076658"/>
            <a:ext cx="12820015" cy="5552802"/>
          </a:xfrm>
          <a:prstGeom prst="rect">
            <a:avLst/>
          </a:prstGeom>
        </p:spPr>
        <p:txBody>
          <a:bodyPr vert="horz" wrap="square" lIns="0" tIns="12700" rIns="0" bIns="0" rtlCol="0">
            <a:spAutoFit/>
          </a:bodyPr>
          <a:lstStyle/>
          <a:p>
            <a:pPr>
              <a:buNone/>
            </a:pPr>
            <a:r>
              <a:rPr lang="en-US" sz="2400" dirty="0">
                <a:latin typeface="Bahnschrift Light" panose="020B0502040204020203" pitchFamily="34" charset="0"/>
              </a:rPr>
              <a:t>Predicting cryptocurrency prices is a complex task due to their high volatility and dependence on multiple external factors. Traditional prediction models rely on historical data, which fails to capture real-time market changes, regulatory decisions, technological advancements, and economic fluctuations. Without integrating dynamic data, these models often produce inaccurate predictions, making them unreliable for traders and investors who need timely and precise insights. The lack of real-time external data in existing models creates a gap in effectively forecasting price trends, leading to potential financial risks.</a:t>
            </a:r>
          </a:p>
          <a:p>
            <a:r>
              <a:rPr lang="en-US" sz="2400" dirty="0">
                <a:latin typeface="Bahnschrift Light" panose="020B0502040204020203" pitchFamily="34" charset="0"/>
              </a:rPr>
              <a:t>This project addresses this issue by developing a machine learning-based cryptocurrency price prediction model that incorporates live data from multiple sources. By scraping websites and using APIs, the model will consider key factors such as market demand and supply, regulatory news, investor sentiment, technological developments, and macroeconomic conditions. This real-time approach aims to enhance prediction accuracy, providing traders and investors with more reliable forecasts. The project will help bridge the gap between static historical models and dynamic market conditions, ensuring better decision-making in the ever-changing cryptocurrency landscape.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704339">
              <a:lnSpc>
                <a:spcPct val="100000"/>
              </a:lnSpc>
              <a:spcBef>
                <a:spcPts val="100"/>
              </a:spcBef>
            </a:pPr>
            <a:r>
              <a:rPr spc="-355" dirty="0"/>
              <a:t>Abstract</a:t>
            </a:r>
          </a:p>
        </p:txBody>
      </p:sp>
      <p:sp>
        <p:nvSpPr>
          <p:cNvPr id="3" name="object 3"/>
          <p:cNvSpPr txBox="1"/>
          <p:nvPr/>
        </p:nvSpPr>
        <p:spPr>
          <a:xfrm>
            <a:off x="2304414" y="2781300"/>
            <a:ext cx="13679169" cy="5183470"/>
          </a:xfrm>
          <a:prstGeom prst="rect">
            <a:avLst/>
          </a:prstGeom>
        </p:spPr>
        <p:txBody>
          <a:bodyPr vert="horz" wrap="square" lIns="0" tIns="12700" rIns="0" bIns="0" rtlCol="0">
            <a:spAutoFit/>
          </a:bodyPr>
          <a:lstStyle/>
          <a:p>
            <a:pPr>
              <a:buNone/>
            </a:pPr>
            <a:r>
              <a:rPr lang="en-US" sz="2400" dirty="0">
                <a:latin typeface="Bahnschrift Light" panose="020B0502040204020203" pitchFamily="34" charset="0"/>
              </a:rPr>
              <a:t>Cryptocurrency price prediction is challenging due to market trends, regulations, investor sentiment, technology updates, and economic conditions. Traditional models rely on past data, missing real-time changes. This project aims to improve forecasting using a machine learning model with live data from web scraping and APIs.</a:t>
            </a:r>
          </a:p>
          <a:p>
            <a:pPr>
              <a:buNone/>
            </a:pPr>
            <a:endParaRPr lang="en-US" sz="2400" dirty="0">
              <a:latin typeface="Bahnschrift Light" panose="020B0502040204020203" pitchFamily="34" charset="0"/>
            </a:endParaRPr>
          </a:p>
          <a:p>
            <a:pPr>
              <a:buNone/>
            </a:pPr>
            <a:r>
              <a:rPr lang="en-US" sz="2400" dirty="0">
                <a:latin typeface="Bahnschrift Light" panose="020B0502040204020203" pitchFamily="34" charset="0"/>
              </a:rPr>
              <a:t>The model will collect real-time data from </a:t>
            </a:r>
            <a:r>
              <a:rPr lang="en-US" sz="2400" b="1" dirty="0" err="1">
                <a:latin typeface="Bahnschrift Light" panose="020B0502040204020203" pitchFamily="34" charset="0"/>
              </a:rPr>
              <a:t>CoinMarketCap</a:t>
            </a:r>
            <a:r>
              <a:rPr lang="en-US" sz="2400" dirty="0">
                <a:latin typeface="Bahnschrift Light" panose="020B0502040204020203" pitchFamily="34" charset="0"/>
              </a:rPr>
              <a:t> (market demand &amp; supply), </a:t>
            </a:r>
            <a:r>
              <a:rPr lang="en-US" sz="2400" b="1" dirty="0" err="1">
                <a:latin typeface="Bahnschrift Light" panose="020B0502040204020203" pitchFamily="34" charset="0"/>
              </a:rPr>
              <a:t>CoinTelegraph</a:t>
            </a:r>
            <a:r>
              <a:rPr lang="en-US" sz="2400" b="1" dirty="0">
                <a:latin typeface="Bahnschrift Light" panose="020B0502040204020203" pitchFamily="34" charset="0"/>
              </a:rPr>
              <a:t> &amp; Twitter</a:t>
            </a:r>
            <a:r>
              <a:rPr lang="en-US" sz="2400" dirty="0">
                <a:latin typeface="Bahnschrift Light" panose="020B0502040204020203" pitchFamily="34" charset="0"/>
              </a:rPr>
              <a:t> (regulations), </a:t>
            </a:r>
            <a:r>
              <a:rPr lang="en-US" sz="2400" b="1" dirty="0">
                <a:latin typeface="Bahnschrift Light" panose="020B0502040204020203" pitchFamily="34" charset="0"/>
              </a:rPr>
              <a:t>Ethereum Foundation</a:t>
            </a:r>
            <a:r>
              <a:rPr lang="en-US" sz="2400" dirty="0">
                <a:latin typeface="Bahnschrift Light" panose="020B0502040204020203" pitchFamily="34" charset="0"/>
              </a:rPr>
              <a:t> (technology updates), and </a:t>
            </a:r>
            <a:r>
              <a:rPr lang="en-US" sz="2400" b="1" dirty="0">
                <a:latin typeface="Bahnschrift Light" panose="020B0502040204020203" pitchFamily="34" charset="0"/>
              </a:rPr>
              <a:t>Bloomberg</a:t>
            </a:r>
            <a:r>
              <a:rPr lang="en-US" sz="2400" dirty="0">
                <a:latin typeface="Bahnschrift Light" panose="020B0502040204020203" pitchFamily="34" charset="0"/>
              </a:rPr>
              <a:t> (macroeconomic factors). Selenium will be used for web scraping, while APIs will provide additional data. The data will undergo preprocessing, feature engineering, and sentiment analysis for better accuracy.</a:t>
            </a:r>
          </a:p>
          <a:p>
            <a:pPr>
              <a:buNone/>
            </a:pPr>
            <a:endParaRPr lang="en-US" sz="2400" dirty="0">
              <a:latin typeface="Bahnschrift Light" panose="020B0502040204020203" pitchFamily="34" charset="0"/>
            </a:endParaRPr>
          </a:p>
          <a:p>
            <a:r>
              <a:rPr lang="en-US" sz="2400" dirty="0">
                <a:latin typeface="Bahnschrift Light" panose="020B0502040204020203" pitchFamily="34" charset="0"/>
              </a:rPr>
              <a:t>A machine learning model like </a:t>
            </a:r>
            <a:r>
              <a:rPr lang="en-IN" sz="2400" dirty="0">
                <a:latin typeface="Bahnschrift Light" panose="020B0502040204020203" pitchFamily="34" charset="0"/>
              </a:rPr>
              <a:t>Random Forest, </a:t>
            </a:r>
            <a:r>
              <a:rPr lang="en-IN" sz="2400" dirty="0" err="1">
                <a:latin typeface="Bahnschrift Light" panose="020B0502040204020203" pitchFamily="34" charset="0"/>
              </a:rPr>
              <a:t>XGBoost</a:t>
            </a:r>
            <a:r>
              <a:rPr lang="en-IN" sz="2400" dirty="0">
                <a:latin typeface="Bahnschrift Light" panose="020B0502040204020203" pitchFamily="34" charset="0"/>
              </a:rPr>
              <a:t>, SVR </a:t>
            </a:r>
            <a:r>
              <a:rPr lang="en-US" sz="2400" dirty="0">
                <a:latin typeface="Bahnschrift Light" panose="020B0502040204020203" pitchFamily="34" charset="0"/>
              </a:rPr>
              <a:t>will be trained to recognize patterns and trends. By using real-time insights, this system will enhance cryptocurrency price predictions, helping traders and investors make informed decisions.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386</Words>
  <Application>Microsoft Office PowerPoint</Application>
  <PresentationFormat>Custom</PresentationFormat>
  <Paragraphs>17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 Narrow</vt:lpstr>
      <vt:lpstr>Arial Black</vt:lpstr>
      <vt:lpstr>Bahnschrift Light</vt:lpstr>
      <vt:lpstr>Calibri</vt:lpstr>
      <vt:lpstr>Verdana</vt:lpstr>
      <vt:lpstr>Office Theme</vt:lpstr>
      <vt:lpstr>PowerPoint Presentation</vt:lpstr>
      <vt:lpstr>Problem Statement</vt:lpstr>
      <vt:lpstr>Abstract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B Asha jyothi</dc:creator>
  <cp:keywords>DAGhV7nSmOo,BAEstLk0pUg,0</cp:keywords>
  <cp:lastModifiedBy>Savarnika Jalla</cp:lastModifiedBy>
  <cp:revision>1</cp:revision>
  <dcterms:created xsi:type="dcterms:W3CDTF">2025-03-10T17:30:49Z</dcterms:created>
  <dcterms:modified xsi:type="dcterms:W3CDTF">2025-03-10T17:42:03Z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2025-03-10T00:00:00Z</vt:filetime>
  </property>
  <property fmtid="{D5CDD505-2E9C-101B-9397-08002B2CF9AE}" pid="3" name="Creator">
    <vt:lpwstr>Canva</vt:lpwstr>
  </property>
  <property fmtid="{D5CDD505-2E9C-101B-9397-08002B2CF9AE}" pid="4" name="LastSaved">
    <vt:filetime>2025-03-10T00:00:00Z</vt:filetime>
  </property>
  <property fmtid="{D5CDD505-2E9C-101B-9397-08002B2CF9AE}" pid="5" name="Producer">
    <vt:lpwstr>Canva</vt:lpwstr>
  </property>
</Properties>
</file>