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3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2" r:id="rId27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207914" y="1437197"/>
            <a:ext cx="63468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Análisis y desarrollo de software</a:t>
            </a:r>
          </a:p>
          <a:p>
            <a:pPr algn="ct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Competencia Investigación</a:t>
            </a:r>
          </a:p>
          <a:p>
            <a:pPr algn="ct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Resultado de aprendizaje: Estructurar el proyecto</a:t>
            </a:r>
          </a:p>
          <a:p>
            <a:pPr algn="ctr"/>
            <a:endParaRPr lang="es-E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Dirección y Control de la Ejecución del proyecto de SW</a:t>
            </a:r>
          </a:p>
          <a:p>
            <a:pPr algn="ctr"/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Honorio Oliveros Gómez</a:t>
            </a:r>
          </a:p>
          <a:p>
            <a:pPr algn="ctr"/>
            <a:endParaRPr lang="es-E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Septiembre 2025</a:t>
            </a:r>
          </a:p>
          <a:p>
            <a:pPr algn="ctr"/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es-E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75983-E2D1-DF2D-D3E7-DE9C80E9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D7C319-90AB-D12D-8297-8E1AD1E35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054A6BBB-0EA8-3F8B-F81E-904AD73F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64" y="1325787"/>
            <a:ext cx="7105272" cy="30366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2D52C59-3449-49ED-C900-7C60BF023977}"/>
              </a:ext>
            </a:extLst>
          </p:cNvPr>
          <p:cNvSpPr txBox="1"/>
          <p:nvPr/>
        </p:nvSpPr>
        <p:spPr>
          <a:xfrm>
            <a:off x="1019364" y="1154430"/>
            <a:ext cx="183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4.2. Costo real AC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688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7969-35FA-C3C1-FF24-1EAA4BF0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665D7B-28A7-B8AE-8763-EAA6FFBE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36B3680B-962E-FBC3-9203-CFD4A2E0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5" y="742240"/>
            <a:ext cx="7576793" cy="1989530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A6B412-5ECD-76D0-C9CF-35A56137D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6" y="2751762"/>
            <a:ext cx="7379242" cy="23350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DF8A21F-82E6-0C20-0E38-8BDBD2808AD5}"/>
              </a:ext>
            </a:extLst>
          </p:cNvPr>
          <p:cNvSpPr txBox="1"/>
          <p:nvPr/>
        </p:nvSpPr>
        <p:spPr>
          <a:xfrm>
            <a:off x="708660" y="582930"/>
            <a:ext cx="133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4.3 PV vs AC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450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E4F90-C207-9D07-21BC-F4D10C22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AF9B7A9-ED4D-8564-DEA9-4565A1A3C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0E0CEB0F-0F26-81C3-51A0-D3FCF485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1" y="1641231"/>
            <a:ext cx="4771460" cy="16937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5D3AFE5-9CE3-318F-D530-720F4530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791" y="1520190"/>
            <a:ext cx="3805968" cy="284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3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0243F-A2BE-12CF-2D4F-96B44ACF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3AB805B-E84F-819C-16D3-3F2575CC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9B53BC5-A166-0846-A6C3-66D95B6EBBDB}"/>
              </a:ext>
            </a:extLst>
          </p:cNvPr>
          <p:cNvSpPr txBox="1">
            <a:spLocks/>
          </p:cNvSpPr>
          <p:nvPr/>
        </p:nvSpPr>
        <p:spPr>
          <a:xfrm>
            <a:off x="1107830" y="586155"/>
            <a:ext cx="6758355" cy="71510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 PV y AC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3176C55D-7E65-A00A-25A2-8465A6C9C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0" y="1301262"/>
            <a:ext cx="7463236" cy="332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9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30F7-2CAA-6238-5566-DEF2B838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80F0CA-6D54-D63E-DEB6-764A1137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908EC4-0985-BC2E-B5F2-8C317038823C}"/>
              </a:ext>
            </a:extLst>
          </p:cNvPr>
          <p:cNvSpPr txBox="1">
            <a:spLocks/>
          </p:cNvSpPr>
          <p:nvPr/>
        </p:nvSpPr>
        <p:spPr>
          <a:xfrm>
            <a:off x="628650" y="514350"/>
            <a:ext cx="5440680" cy="502919"/>
          </a:xfrm>
          <a:prstGeom prst="rect">
            <a:avLst/>
          </a:prstGeom>
        </p:spPr>
        <p:txBody>
          <a:bodyPr>
            <a:normAutofit fontScale="4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    4.4. Porcentaje de avance y valor ganado ( EV )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6D9AC5B8-6E4F-F40E-B6BD-008384A4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20" y="1017269"/>
            <a:ext cx="6389661" cy="13166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81A2D3-1146-9813-A803-2ACD30D1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67" y="2532027"/>
            <a:ext cx="7042083" cy="26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7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EA46-1D1B-99F9-1136-17F5B5A8F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200B5F2-F6F8-24AE-3476-DE9E1B94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3BAED241-5513-7863-C8C4-08559C5ED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16" y="831013"/>
            <a:ext cx="4746584" cy="1094722"/>
          </a:xfrm>
          <a:prstGeom prst="rect">
            <a:avLst/>
          </a:prstGeom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DB99D47-DD09-E337-6D70-39DA5D86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452" y="2059915"/>
            <a:ext cx="4908514" cy="12362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0309D1-D0A0-B717-7FF1-0569F6256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267" y="3311852"/>
            <a:ext cx="5020883" cy="175992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200081-46C1-E2D4-BA38-BF02122E506B}"/>
              </a:ext>
            </a:extLst>
          </p:cNvPr>
          <p:cNvSpPr txBox="1"/>
          <p:nvPr/>
        </p:nvSpPr>
        <p:spPr>
          <a:xfrm>
            <a:off x="1634490" y="331470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4.5. Análisis de PV, AC, EV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9434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B5106-B8F0-F6C2-32A2-9944E4E3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5C53F0-E811-DEEF-BD79-BE7279FA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69E407-5646-2F10-1D40-5BB7C57F8125}"/>
              </a:ext>
            </a:extLst>
          </p:cNvPr>
          <p:cNvSpPr txBox="1">
            <a:spLocks/>
          </p:cNvSpPr>
          <p:nvPr/>
        </p:nvSpPr>
        <p:spPr>
          <a:xfrm>
            <a:off x="913336" y="316528"/>
            <a:ext cx="6733310" cy="62388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PV, AC y EV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ECADB2D0-4B1B-3D57-ECB2-01159597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343" y="1266256"/>
            <a:ext cx="4347517" cy="34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4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8E486-7E7C-1CEA-F21D-6B835A0AB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FF1C5A9-F0B4-261F-0F13-610E3F62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3A128D1-9DC3-BC4A-97DD-33A1934C651B}"/>
              </a:ext>
            </a:extLst>
          </p:cNvPr>
          <p:cNvSpPr txBox="1">
            <a:spLocks/>
          </p:cNvSpPr>
          <p:nvPr/>
        </p:nvSpPr>
        <p:spPr>
          <a:xfrm>
            <a:off x="2031768" y="541313"/>
            <a:ext cx="5432021" cy="80742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 EV y AC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B66C57A8-89DB-31AB-696B-9FECA750E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58" y="1358705"/>
            <a:ext cx="6702780" cy="286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4F588-B15E-1311-8188-D0AF237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C1A345-870C-D41E-9B31-092DBFBDD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7726894-6313-2271-D253-9EA84C156332}"/>
              </a:ext>
            </a:extLst>
          </p:cNvPr>
          <p:cNvSpPr txBox="1">
            <a:spLocks/>
          </p:cNvSpPr>
          <p:nvPr/>
        </p:nvSpPr>
        <p:spPr>
          <a:xfrm>
            <a:off x="2206683" y="365760"/>
            <a:ext cx="4502727" cy="7762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 costos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9B96B8E2-35BD-D3B8-1176-BD65691D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1225505"/>
            <a:ext cx="7883009" cy="32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1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768F-C4C5-A80C-4AA3-BD7B59CE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E4ED428-573A-A225-BDED-232C97BF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E9E071A-3C12-6191-C46C-03E0ADF9AF65}"/>
              </a:ext>
            </a:extLst>
          </p:cNvPr>
          <p:cNvSpPr txBox="1">
            <a:spLocks/>
          </p:cNvSpPr>
          <p:nvPr/>
        </p:nvSpPr>
        <p:spPr>
          <a:xfrm>
            <a:off x="1634490" y="358433"/>
            <a:ext cx="5176619" cy="106936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 costos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42EBF4E3-317C-6CF2-40E5-583FEDF2F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91" y="1160155"/>
            <a:ext cx="7430984" cy="10660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39DF32-B003-B3F3-615A-E7D96E0B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18" y="2226171"/>
            <a:ext cx="6394163" cy="26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 flipV="1">
            <a:off x="1630003" y="4441284"/>
            <a:ext cx="560609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C22951F1-057B-74AF-5B79-CD46AADE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55" y="1142371"/>
            <a:ext cx="6588890" cy="40011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9F0C19-6B83-D168-6366-077A93F32363}"/>
              </a:ext>
            </a:extLst>
          </p:cNvPr>
          <p:cNvSpPr txBox="1"/>
          <p:nvPr/>
        </p:nvSpPr>
        <p:spPr>
          <a:xfrm>
            <a:off x="1383030" y="708660"/>
            <a:ext cx="357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1. ELABORACIÓN DE ACTA DE INICIO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C5BD-589B-020C-E046-77E3064A2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944604-D4DF-A0A2-7589-D5B687E8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A3F6A6E-F74F-69D0-A006-37E0D1525A37}"/>
              </a:ext>
            </a:extLst>
          </p:cNvPr>
          <p:cNvSpPr txBox="1">
            <a:spLocks/>
          </p:cNvSpPr>
          <p:nvPr/>
        </p:nvSpPr>
        <p:spPr>
          <a:xfrm>
            <a:off x="2521527" y="527539"/>
            <a:ext cx="5045133" cy="87835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 costos</a:t>
            </a:r>
          </a:p>
        </p:txBody>
      </p:sp>
      <p:pic>
        <p:nvPicPr>
          <p:cNvPr id="5" name="Marcador de contenido 3">
            <a:extLst>
              <a:ext uri="{FF2B5EF4-FFF2-40B4-BE49-F238E27FC236}">
                <a16:creationId xmlns:a16="http://schemas.microsoft.com/office/drawing/2014/main" id="{293B29A5-DD01-312D-0141-E2E93292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2" y="1405889"/>
            <a:ext cx="8069078" cy="31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49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B1C36-6322-1067-2196-46F9DA5A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99065C6-3B3F-7B01-140B-D48894BE5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FDB552-5FE0-6793-9459-3AC82A49F327}"/>
              </a:ext>
            </a:extLst>
          </p:cNvPr>
          <p:cNvSpPr txBox="1">
            <a:spLocks/>
          </p:cNvSpPr>
          <p:nvPr/>
        </p:nvSpPr>
        <p:spPr>
          <a:xfrm>
            <a:off x="720090" y="417048"/>
            <a:ext cx="6800850" cy="691662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del cronograma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2D72DC0F-CBFE-C65A-7AE9-3D880935A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5" y="1229983"/>
            <a:ext cx="8084209" cy="33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63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97878-EFDA-1DBC-7674-2CCC6F5BB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4665A14-A64C-1B32-525E-C453C444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BA722640-107B-ED24-1C7F-68B21ACF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35" y="865303"/>
            <a:ext cx="6723175" cy="5402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2B8BBE-B348-7180-512C-C481F5CE9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535" y="1571826"/>
            <a:ext cx="7567125" cy="28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7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922A-3B44-51CC-AC81-313DE2EB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0268D8-C3F0-7D62-BCD2-0BE6239C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A7774D-5D3A-2156-6A9D-20E2A2648D23}"/>
              </a:ext>
            </a:extLst>
          </p:cNvPr>
          <p:cNvSpPr txBox="1">
            <a:spLocks/>
          </p:cNvSpPr>
          <p:nvPr/>
        </p:nvSpPr>
        <p:spPr>
          <a:xfrm>
            <a:off x="838200" y="350520"/>
            <a:ext cx="7155873" cy="928688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Análisis del cronograma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6295D118-432A-C486-885E-EE38D3A30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79" y="1494211"/>
            <a:ext cx="7994378" cy="2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27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06DA8-F767-126B-14E6-B9426A46A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152E9EF-9CB5-3B32-8403-7BF143DC3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427591-945A-AC55-BE30-45406950C111}"/>
              </a:ext>
            </a:extLst>
          </p:cNvPr>
          <p:cNvSpPr txBox="1">
            <a:spLocks/>
          </p:cNvSpPr>
          <p:nvPr/>
        </p:nvSpPr>
        <p:spPr>
          <a:xfrm>
            <a:off x="838200" y="455815"/>
            <a:ext cx="6591300" cy="91483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2800" dirty="0"/>
              <a:t>Proyección de costos</a:t>
            </a:r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4C97A87E-E5F6-A504-9718-2D593726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15" y="1557124"/>
            <a:ext cx="7397744" cy="27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7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D3D2-5586-1852-8EB0-CE3DA8A3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2A68435-83CF-E902-DF45-93024C53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2A6B6C1B-6C98-5B75-4163-EB28FAA4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434" y="1150922"/>
            <a:ext cx="58864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6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32D17DC9-62B9-1509-5D76-14DAD694F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915" y="1084977"/>
            <a:ext cx="6464231" cy="29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C10A-88CE-C473-BA34-77430B39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5E57A6B-E140-4F78-7028-157C98F28993}"/>
              </a:ext>
            </a:extLst>
          </p:cNvPr>
          <p:cNvSpPr txBox="1"/>
          <p:nvPr/>
        </p:nvSpPr>
        <p:spPr>
          <a:xfrm flipV="1">
            <a:off x="1630003" y="4441284"/>
            <a:ext cx="560609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8DC33E54-9BF7-BB81-64AD-BE176C27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13" y="1215152"/>
            <a:ext cx="6558657" cy="351570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B2A3B25-6582-492F-4018-442960C81CD6}"/>
              </a:ext>
            </a:extLst>
          </p:cNvPr>
          <p:cNvSpPr txBox="1"/>
          <p:nvPr/>
        </p:nvSpPr>
        <p:spPr>
          <a:xfrm>
            <a:off x="1630003" y="845820"/>
            <a:ext cx="3253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2. ELABORACIÓN DE REQUISITOS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6074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ACAFC457-B1BC-CCD9-81BC-89D80F6F8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57" y="1242713"/>
            <a:ext cx="7082083" cy="295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7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C849468B-B08A-68D9-8E10-49F3C02E9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152" y="831013"/>
            <a:ext cx="6235695" cy="401599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7E861AE-BC28-6EC3-1CDF-FE67D8800BBC}"/>
              </a:ext>
            </a:extLst>
          </p:cNvPr>
          <p:cNvSpPr txBox="1"/>
          <p:nvPr/>
        </p:nvSpPr>
        <p:spPr>
          <a:xfrm>
            <a:off x="1588770" y="534543"/>
            <a:ext cx="29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3. ENUNCIADO DEL ALCANCE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7CA058D5-08D0-4464-F31B-CBD76D30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42" y="1210456"/>
            <a:ext cx="6773522" cy="29969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434B05F-D587-EE7E-2F86-AD0EFDDEC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73" y="4070204"/>
            <a:ext cx="6690191" cy="8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74EF-9CAE-EB5E-DF64-8804151FF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0C59E7F-8AFD-3E22-338D-E2B6ED79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137D100E-9FA3-2C1F-535C-EE59E9102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529" y="1508760"/>
            <a:ext cx="7173345" cy="353408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02CB0B6-E757-4E65-A606-A75D13C9C18F}"/>
              </a:ext>
            </a:extLst>
          </p:cNvPr>
          <p:cNvSpPr txBox="1"/>
          <p:nvPr/>
        </p:nvSpPr>
        <p:spPr>
          <a:xfrm>
            <a:off x="1097529" y="651510"/>
            <a:ext cx="746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GESTIÓN DEL VALOR GANADO ( CONTROL DEL COSTO, CRONOGRAMA Y ALCANCE)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443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CF672-02F1-2130-0DFB-0DB04E025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5C8B8-A9A2-56B0-6191-7E813DD7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pic>
        <p:nvPicPr>
          <p:cNvPr id="2" name="Marcador de contenido 3">
            <a:extLst>
              <a:ext uri="{FF2B5EF4-FFF2-40B4-BE49-F238E27FC236}">
                <a16:creationId xmlns:a16="http://schemas.microsoft.com/office/drawing/2014/main" id="{C8F9F306-6DA6-44FF-C2FF-DA3B10B8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3" y="1337309"/>
            <a:ext cx="7401481" cy="14376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F9C2E6-B561-AB62-554B-B8D21316C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10" y="2758726"/>
            <a:ext cx="6990574" cy="21790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15014F1-2117-3E6E-9F5B-9BCDF4C1AC5F}"/>
              </a:ext>
            </a:extLst>
          </p:cNvPr>
          <p:cNvSpPr txBox="1"/>
          <p:nvPr/>
        </p:nvSpPr>
        <p:spPr>
          <a:xfrm>
            <a:off x="721210" y="925830"/>
            <a:ext cx="2459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4.1. Valor planificado PV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2152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132</Words>
  <Application>Microsoft Office PowerPoint</Application>
  <PresentationFormat>Presentación en pantalla (16:9)</PresentationFormat>
  <Paragraphs>27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Honorio Oliveros Gómez</cp:lastModifiedBy>
  <cp:revision>18</cp:revision>
  <dcterms:created xsi:type="dcterms:W3CDTF">2019-11-27T03:16:21Z</dcterms:created>
  <dcterms:modified xsi:type="dcterms:W3CDTF">2025-09-17T17:44:36Z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2025-08-24T22:08:47Z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4eb6644a-6b69-4695-8315-df4228258642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