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42CB3-42E6-420D-8D0E-7B61B540EBE3}" v="125" dt="2023-06-10T14:25:03.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D6C5B-C8AE-4E89-BA74-20CC7B8D4E51}" type="datetimeFigureOut">
              <a:rPr lang="it-IT" smtClean="0"/>
              <a:t>10/06/2023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B2202-68FE-4F5B-8B19-8B26033AD7C6}" type="slidenum">
              <a:rPr lang="it-IT" smtClean="0"/>
              <a:t>‹N›</a:t>
            </a:fld>
            <a:endParaRPr lang="it-IT"/>
          </a:p>
        </p:txBody>
      </p:sp>
    </p:spTree>
    <p:extLst>
      <p:ext uri="{BB962C8B-B14F-4D97-AF65-F5344CB8AC3E}">
        <p14:creationId xmlns:p14="http://schemas.microsoft.com/office/powerpoint/2010/main" val="257241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3E63A-071F-47AA-B250-7530478C0202}" type="datetime1">
              <a:rPr lang="en-US" smtClean="0"/>
              <a:t>6/10/2023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Manuel Manco</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55240803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62569171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87905025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863725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02887151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A093E63A-071F-47AA-B250-7530478C0202}" type="datetime1">
              <a:rPr lang="en-US" smtClean="0"/>
              <a:t>6/10/2023</a:t>
            </a:fld>
            <a:endParaRPr lang="en-US" dirty="0"/>
          </a:p>
        </p:txBody>
      </p:sp>
      <p:sp>
        <p:nvSpPr>
          <p:cNvPr id="4" name="Footer Placeholder 3"/>
          <p:cNvSpPr>
            <a:spLocks noGrp="1"/>
          </p:cNvSpPr>
          <p:nvPr>
            <p:ph type="ftr" sz="quarter" idx="11"/>
          </p:nvPr>
        </p:nvSpPr>
        <p:spPr/>
        <p:txBody>
          <a:bodyPr/>
          <a:lstStyle/>
          <a:p>
            <a:r>
              <a:rPr lang="en-US"/>
              <a:t>Manuel Manco</a:t>
            </a:r>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15836438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A093E63A-071F-47AA-B250-7530478C0202}" type="datetime1">
              <a:rPr lang="en-US" smtClean="0"/>
              <a:t>6/10/2023</a:t>
            </a:fld>
            <a:endParaRPr lang="en-US" dirty="0"/>
          </a:p>
        </p:txBody>
      </p:sp>
      <p:sp>
        <p:nvSpPr>
          <p:cNvPr id="4" name="Footer Placeholder 3"/>
          <p:cNvSpPr>
            <a:spLocks noGrp="1"/>
          </p:cNvSpPr>
          <p:nvPr>
            <p:ph type="ftr" sz="quarter" idx="11"/>
          </p:nvPr>
        </p:nvSpPr>
        <p:spPr/>
        <p:txBody>
          <a:bodyPr/>
          <a:lstStyle/>
          <a:p>
            <a:r>
              <a:rPr lang="en-US"/>
              <a:t>Manuel Manco</a:t>
            </a:r>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6747188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093E63A-071F-47AA-B250-7530478C0202}" type="datetime1">
              <a:rPr lang="en-US" smtClean="0"/>
              <a:t>6/10/2023</a:t>
            </a:fld>
            <a:endParaRPr lang="en-US" dirty="0"/>
          </a:p>
        </p:txBody>
      </p:sp>
      <p:sp>
        <p:nvSpPr>
          <p:cNvPr id="5" name="Footer Placeholder 4"/>
          <p:cNvSpPr>
            <a:spLocks noGrp="1"/>
          </p:cNvSpPr>
          <p:nvPr>
            <p:ph type="ftr" sz="quarter" idx="11"/>
          </p:nvPr>
        </p:nvSpPr>
        <p:spPr/>
        <p:txBody>
          <a:bodyPr/>
          <a:lstStyle/>
          <a:p>
            <a:r>
              <a:rPr lang="en-US"/>
              <a:t>Manuel Manco</a:t>
            </a:r>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928687945"/>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093E63A-071F-47AA-B250-7530478C0202}" type="datetime1">
              <a:rPr lang="en-US" smtClean="0"/>
              <a:t>6/10/2023</a:t>
            </a:fld>
            <a:endParaRPr lang="en-US" dirty="0"/>
          </a:p>
        </p:txBody>
      </p:sp>
      <p:sp>
        <p:nvSpPr>
          <p:cNvPr id="5" name="Footer Placeholder 4"/>
          <p:cNvSpPr>
            <a:spLocks noGrp="1"/>
          </p:cNvSpPr>
          <p:nvPr>
            <p:ph type="ftr" sz="quarter" idx="11"/>
          </p:nvPr>
        </p:nvSpPr>
        <p:spPr/>
        <p:txBody>
          <a:bodyPr/>
          <a:lstStyle/>
          <a:p>
            <a:r>
              <a:rPr lang="en-US"/>
              <a:t>Manuel Manco</a:t>
            </a:r>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74351212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093E63A-071F-47AA-B250-7530478C0202}" type="datetime1">
              <a:rPr lang="en-US" smtClean="0"/>
              <a:t>6/10/2023</a:t>
            </a:fld>
            <a:endParaRPr lang="en-US" dirty="0"/>
          </a:p>
        </p:txBody>
      </p:sp>
      <p:sp>
        <p:nvSpPr>
          <p:cNvPr id="5" name="Footer Placeholder 4"/>
          <p:cNvSpPr>
            <a:spLocks noGrp="1"/>
          </p:cNvSpPr>
          <p:nvPr>
            <p:ph type="ftr" sz="quarter" idx="11"/>
          </p:nvPr>
        </p:nvSpPr>
        <p:spPr/>
        <p:txBody>
          <a:bodyPr/>
          <a:lstStyle/>
          <a:p>
            <a:r>
              <a:rPr lang="en-US"/>
              <a:t>Manuel Manco</a:t>
            </a:r>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33877697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093E63A-071F-47AA-B250-7530478C0202}" type="datetime1">
              <a:rPr lang="en-US" smtClean="0"/>
              <a:t>6/10/2023</a:t>
            </a:fld>
            <a:endParaRPr lang="en-US" dirty="0"/>
          </a:p>
        </p:txBody>
      </p:sp>
      <p:sp>
        <p:nvSpPr>
          <p:cNvPr id="5" name="Footer Placeholder 4"/>
          <p:cNvSpPr>
            <a:spLocks noGrp="1"/>
          </p:cNvSpPr>
          <p:nvPr>
            <p:ph type="ftr" sz="quarter" idx="11"/>
          </p:nvPr>
        </p:nvSpPr>
        <p:spPr/>
        <p:txBody>
          <a:bodyPr/>
          <a:lstStyle/>
          <a:p>
            <a:r>
              <a:rPr lang="en-US"/>
              <a:t>Manuel Manco</a:t>
            </a:r>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45045707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35676794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093E63A-071F-47AA-B250-7530478C0202}" type="datetime1">
              <a:rPr lang="en-US" smtClean="0"/>
              <a:t>6/10/2023</a:t>
            </a:fld>
            <a:endParaRPr lang="en-US" dirty="0"/>
          </a:p>
        </p:txBody>
      </p:sp>
      <p:sp>
        <p:nvSpPr>
          <p:cNvPr id="8" name="Footer Placeholder 7"/>
          <p:cNvSpPr>
            <a:spLocks noGrp="1"/>
          </p:cNvSpPr>
          <p:nvPr>
            <p:ph type="ftr" sz="quarter" idx="11"/>
          </p:nvPr>
        </p:nvSpPr>
        <p:spPr/>
        <p:txBody>
          <a:bodyPr/>
          <a:lstStyle/>
          <a:p>
            <a:r>
              <a:rPr lang="en-US"/>
              <a:t>Manuel Manco</a:t>
            </a:r>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74599239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093E63A-071F-47AA-B250-7530478C0202}" type="datetime1">
              <a:rPr lang="en-US" smtClean="0"/>
              <a:t>6/10/2023</a:t>
            </a:fld>
            <a:endParaRPr lang="en-US" dirty="0"/>
          </a:p>
        </p:txBody>
      </p:sp>
      <p:sp>
        <p:nvSpPr>
          <p:cNvPr id="4" name="Footer Placeholder 3"/>
          <p:cNvSpPr>
            <a:spLocks noGrp="1"/>
          </p:cNvSpPr>
          <p:nvPr>
            <p:ph type="ftr" sz="quarter" idx="11"/>
          </p:nvPr>
        </p:nvSpPr>
        <p:spPr/>
        <p:txBody>
          <a:bodyPr/>
          <a:lstStyle/>
          <a:p>
            <a:r>
              <a:rPr lang="en-US"/>
              <a:t>Manuel Manco</a:t>
            </a:r>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44168487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3E63A-071F-47AA-B250-7530478C0202}" type="datetime1">
              <a:rPr lang="en-US" smtClean="0"/>
              <a:t>6/10/2023</a:t>
            </a:fld>
            <a:endParaRPr lang="en-US" dirty="0"/>
          </a:p>
        </p:txBody>
      </p:sp>
      <p:sp>
        <p:nvSpPr>
          <p:cNvPr id="3" name="Footer Placeholder 2"/>
          <p:cNvSpPr>
            <a:spLocks noGrp="1"/>
          </p:cNvSpPr>
          <p:nvPr>
            <p:ph type="ftr" sz="quarter" idx="11"/>
          </p:nvPr>
        </p:nvSpPr>
        <p:spPr/>
        <p:txBody>
          <a:bodyPr/>
          <a:lstStyle/>
          <a:p>
            <a:r>
              <a:rPr lang="en-US"/>
              <a:t>Manuel Manco</a:t>
            </a:r>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6407487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60766479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093E63A-071F-47AA-B250-7530478C0202}" type="datetime1">
              <a:rPr lang="en-US" smtClean="0"/>
              <a:t>6/10/2023</a:t>
            </a:fld>
            <a:endParaRPr lang="en-US" dirty="0"/>
          </a:p>
        </p:txBody>
      </p:sp>
      <p:sp>
        <p:nvSpPr>
          <p:cNvPr id="6" name="Footer Placeholder 5"/>
          <p:cNvSpPr>
            <a:spLocks noGrp="1"/>
          </p:cNvSpPr>
          <p:nvPr>
            <p:ph type="ftr" sz="quarter" idx="11"/>
          </p:nvPr>
        </p:nvSpPr>
        <p:spPr/>
        <p:txBody>
          <a:bodyPr/>
          <a:lstStyle/>
          <a:p>
            <a:r>
              <a:rPr lang="en-US"/>
              <a:t>Manuel Manco</a:t>
            </a:r>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45489753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93E63A-071F-47AA-B250-7530478C0202}" type="datetime1">
              <a:rPr lang="en-US" smtClean="0"/>
              <a:t>6/10/2023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Manuel Manco</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3963193989"/>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0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5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53444D7D-B6B6-9DD7-C11B-3C63DDDE9FC4}"/>
              </a:ext>
            </a:extLst>
          </p:cNvPr>
          <p:cNvSpPr>
            <a:spLocks noGrp="1"/>
          </p:cNvSpPr>
          <p:nvPr>
            <p:ph type="ctrTitle"/>
          </p:nvPr>
        </p:nvSpPr>
        <p:spPr>
          <a:xfrm>
            <a:off x="2640273" y="1122363"/>
            <a:ext cx="4527929" cy="4287836"/>
          </a:xfrm>
        </p:spPr>
        <p:txBody>
          <a:bodyPr anchor="ctr">
            <a:normAutofit/>
          </a:bodyPr>
          <a:lstStyle/>
          <a:p>
            <a:pPr algn="ctr"/>
            <a:r>
              <a:rPr lang="it-IT" sz="6000" cap="none" dirty="0" err="1">
                <a:solidFill>
                  <a:schemeClr val="tx2">
                    <a:lumMod val="75000"/>
                  </a:schemeClr>
                </a:solidFill>
                <a:latin typeface="Stencil" panose="040409050D0802020404" pitchFamily="82" charset="0"/>
              </a:rPr>
              <a:t>Key</a:t>
            </a:r>
            <a:r>
              <a:rPr lang="it-IT" sz="6000" cap="none" dirty="0" err="1">
                <a:latin typeface="Stencil" panose="040409050D0802020404" pitchFamily="82" charset="0"/>
              </a:rPr>
              <a:t>safe</a:t>
            </a:r>
            <a:endParaRPr lang="it-IT" sz="6000" dirty="0">
              <a:latin typeface="Stencil" panose="040409050D0802020404" pitchFamily="82" charset="0"/>
            </a:endParaRPr>
          </a:p>
        </p:txBody>
      </p:sp>
      <p:sp>
        <p:nvSpPr>
          <p:cNvPr id="3" name="Sottotitolo 2">
            <a:extLst>
              <a:ext uri="{FF2B5EF4-FFF2-40B4-BE49-F238E27FC236}">
                <a16:creationId xmlns:a16="http://schemas.microsoft.com/office/drawing/2014/main" id="{83B61F64-378A-CC5C-E79A-77EB4FD02D70}"/>
              </a:ext>
            </a:extLst>
          </p:cNvPr>
          <p:cNvSpPr>
            <a:spLocks noGrp="1"/>
          </p:cNvSpPr>
          <p:nvPr>
            <p:ph type="subTitle" idx="1"/>
          </p:nvPr>
        </p:nvSpPr>
        <p:spPr>
          <a:xfrm>
            <a:off x="7804978" y="1285082"/>
            <a:ext cx="2524010" cy="4287834"/>
          </a:xfrm>
        </p:spPr>
        <p:txBody>
          <a:bodyPr wrap="square" anchor="ctr" anchorCtr="1">
            <a:noAutofit/>
          </a:bodyPr>
          <a:lstStyle/>
          <a:p>
            <a:pPr algn="ctr"/>
            <a:br>
              <a:rPr lang="en-US" sz="2400" dirty="0">
                <a:solidFill>
                  <a:schemeClr val="tx1"/>
                </a:solidFill>
              </a:rPr>
            </a:br>
            <a:br>
              <a:rPr lang="en-US" sz="2400" dirty="0">
                <a:solidFill>
                  <a:schemeClr val="tx1"/>
                </a:solidFill>
              </a:rPr>
            </a:br>
            <a:r>
              <a:rPr lang="en-US" sz="2400" dirty="0">
                <a:solidFill>
                  <a:schemeClr val="tx1"/>
                </a:solidFill>
              </a:rPr>
              <a:t>Manuel Manco 0124002677</a:t>
            </a:r>
          </a:p>
          <a:p>
            <a:pPr algn="ctr"/>
            <a:endParaRPr lang="it-IT" sz="2200" dirty="0">
              <a:ln>
                <a:solidFill>
                  <a:srgbClr val="404040">
                    <a:alpha val="9804"/>
                  </a:srgbClr>
                </a:solidFill>
              </a:ln>
            </a:endParaRPr>
          </a:p>
          <a:p>
            <a:pPr algn="ctr"/>
            <a:endParaRPr lang="it-IT" sz="2200" dirty="0">
              <a:ln>
                <a:solidFill>
                  <a:srgbClr val="404040">
                    <a:alpha val="9804"/>
                  </a:srgbClr>
                </a:solidFill>
              </a:ln>
            </a:endParaRPr>
          </a:p>
        </p:txBody>
      </p:sp>
      <p:cxnSp>
        <p:nvCxnSpPr>
          <p:cNvPr id="157" name="Straight Connector 15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3" name="Sottotitolo 2">
            <a:extLst>
              <a:ext uri="{FF2B5EF4-FFF2-40B4-BE49-F238E27FC236}">
                <a16:creationId xmlns:a16="http://schemas.microsoft.com/office/drawing/2014/main" id="{2EA90347-9753-625F-95B3-B4BE10699F86}"/>
              </a:ext>
            </a:extLst>
          </p:cNvPr>
          <p:cNvSpPr txBox="1">
            <a:spLocks/>
          </p:cNvSpPr>
          <p:nvPr/>
        </p:nvSpPr>
        <p:spPr>
          <a:xfrm>
            <a:off x="2640273" y="3526971"/>
            <a:ext cx="4527929" cy="1514929"/>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1650" dirty="0"/>
              <a:t>Manage your passwords easily</a:t>
            </a:r>
          </a:p>
          <a:p>
            <a:pPr algn="ctr"/>
            <a:endParaRPr lang="it-IT" sz="2200" dirty="0">
              <a:ln>
                <a:solidFill>
                  <a:srgbClr val="404040">
                    <a:alpha val="9804"/>
                  </a:srgbClr>
                </a:solidFill>
              </a:ln>
            </a:endParaRPr>
          </a:p>
          <a:p>
            <a:pPr algn="ctr"/>
            <a:endParaRPr lang="it-IT" sz="2200" dirty="0">
              <a:ln>
                <a:solidFill>
                  <a:srgbClr val="404040">
                    <a:alpha val="9804"/>
                  </a:srgbClr>
                </a:solidFill>
              </a:ln>
            </a:endParaRPr>
          </a:p>
        </p:txBody>
      </p:sp>
    </p:spTree>
    <p:extLst>
      <p:ext uri="{BB962C8B-B14F-4D97-AF65-F5344CB8AC3E}">
        <p14:creationId xmlns:p14="http://schemas.microsoft.com/office/powerpoint/2010/main" val="18595304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74528A15-6AE8-9B22-50EB-FE86F26ADC67}"/>
              </a:ext>
            </a:extLst>
          </p:cNvPr>
          <p:cNvSpPr>
            <a:spLocks noGrp="1"/>
          </p:cNvSpPr>
          <p:nvPr>
            <p:ph type="title"/>
          </p:nvPr>
        </p:nvSpPr>
        <p:spPr>
          <a:xfrm>
            <a:off x="1141411" y="1141032"/>
            <a:ext cx="9905998" cy="1478570"/>
          </a:xfrm>
        </p:spPr>
        <p:txBody>
          <a:bodyPr/>
          <a:lstStyle/>
          <a:p>
            <a:pPr algn="ctr"/>
            <a:r>
              <a:rPr lang="it-IT" b="1" dirty="0" err="1"/>
              <a:t>introduction</a:t>
            </a:r>
            <a:endParaRPr lang="it-IT" b="1" dirty="0"/>
          </a:p>
        </p:txBody>
      </p:sp>
      <p:sp>
        <p:nvSpPr>
          <p:cNvPr id="3" name="Segnaposto contenuto 2">
            <a:extLst>
              <a:ext uri="{FF2B5EF4-FFF2-40B4-BE49-F238E27FC236}">
                <a16:creationId xmlns:a16="http://schemas.microsoft.com/office/drawing/2014/main" id="{E86FC404-A2BD-8742-21E4-27FC6E41F682}"/>
              </a:ext>
            </a:extLst>
          </p:cNvPr>
          <p:cNvSpPr>
            <a:spLocks noGrp="1"/>
          </p:cNvSpPr>
          <p:nvPr>
            <p:ph idx="1"/>
          </p:nvPr>
        </p:nvSpPr>
        <p:spPr>
          <a:xfrm>
            <a:off x="1141411" y="2619602"/>
            <a:ext cx="9905999" cy="1623526"/>
          </a:xfrm>
        </p:spPr>
        <p:txBody>
          <a:bodyPr>
            <a:noAutofit/>
          </a:bodyPr>
          <a:lstStyle/>
          <a:p>
            <a:pPr marL="0" indent="0" algn="ctr">
              <a:lnSpc>
                <a:spcPct val="100000"/>
              </a:lnSpc>
              <a:buNone/>
            </a:pPr>
            <a:r>
              <a:rPr lang="en-US" dirty="0">
                <a:latin typeface="+mj-lt"/>
                <a:cs typeface="Aldhabi" panose="020B0604020202020204" pitchFamily="2" charset="-78"/>
              </a:rPr>
              <a:t>Nowadays, it’s getting harder to keep our accounts safe, using different passwords for each one. We often make the mistakes of creating passwords that are too simple and always use the same ones to avoid forgetting them. However, this could make it easier for many hackers to steal our data.</a:t>
            </a:r>
            <a:endParaRPr lang="it-IT" dirty="0">
              <a:latin typeface="+mj-lt"/>
              <a:cs typeface="Aldhabi" panose="020B0604020202020204" pitchFamily="2" charset="-78"/>
            </a:endParaRPr>
          </a:p>
        </p:txBody>
      </p:sp>
      <p:sp>
        <p:nvSpPr>
          <p:cNvPr id="6" name="Segnaposto piè di pagina 5">
            <a:extLst>
              <a:ext uri="{FF2B5EF4-FFF2-40B4-BE49-F238E27FC236}">
                <a16:creationId xmlns:a16="http://schemas.microsoft.com/office/drawing/2014/main" id="{DC5F7DCF-DAB4-A37A-C9A3-94345A50F497}"/>
              </a:ext>
            </a:extLst>
          </p:cNvPr>
          <p:cNvSpPr>
            <a:spLocks noGrp="1"/>
          </p:cNvSpPr>
          <p:nvPr>
            <p:ph type="ftr" sz="quarter" idx="11"/>
          </p:nvPr>
        </p:nvSpPr>
        <p:spPr>
          <a:xfrm>
            <a:off x="2974755" y="6349801"/>
            <a:ext cx="6239309" cy="365125"/>
          </a:xfrm>
        </p:spPr>
        <p:txBody>
          <a:bodyPr/>
          <a:lstStyle/>
          <a:p>
            <a:pPr algn="ctr"/>
            <a:r>
              <a:rPr lang="en-US"/>
              <a:t>Manuel Manco</a:t>
            </a:r>
            <a:endParaRPr lang="en-US" dirty="0"/>
          </a:p>
        </p:txBody>
      </p:sp>
    </p:spTree>
    <p:extLst>
      <p:ext uri="{BB962C8B-B14F-4D97-AF65-F5344CB8AC3E}">
        <p14:creationId xmlns:p14="http://schemas.microsoft.com/office/powerpoint/2010/main" val="265932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6FC404-A2BD-8742-21E4-27FC6E41F682}"/>
              </a:ext>
            </a:extLst>
          </p:cNvPr>
          <p:cNvSpPr>
            <a:spLocks noGrp="1"/>
          </p:cNvSpPr>
          <p:nvPr>
            <p:ph idx="1"/>
          </p:nvPr>
        </p:nvSpPr>
        <p:spPr>
          <a:xfrm>
            <a:off x="1020743" y="2640934"/>
            <a:ext cx="10150514" cy="1576132"/>
          </a:xfrm>
        </p:spPr>
        <p:txBody>
          <a:bodyPr>
            <a:noAutofit/>
          </a:bodyPr>
          <a:lstStyle/>
          <a:p>
            <a:pPr marL="0" indent="0" algn="ctr">
              <a:lnSpc>
                <a:spcPct val="100000"/>
              </a:lnSpc>
              <a:buNone/>
            </a:pPr>
            <a:r>
              <a:rPr lang="it-IT" dirty="0" err="1">
                <a:latin typeface="+mj-lt"/>
              </a:rPr>
              <a:t>KeySafe</a:t>
            </a:r>
            <a:r>
              <a:rPr lang="it-IT" dirty="0">
                <a:latin typeface="+mj-lt"/>
              </a:rPr>
              <a:t> </a:t>
            </a:r>
            <a:r>
              <a:rPr lang="it-IT" dirty="0" err="1">
                <a:latin typeface="+mj-lt"/>
              </a:rPr>
              <a:t>is</a:t>
            </a:r>
            <a:r>
              <a:rPr lang="it-IT" dirty="0">
                <a:latin typeface="+mj-lt"/>
              </a:rPr>
              <a:t> the </a:t>
            </a:r>
            <a:r>
              <a:rPr lang="it-IT" dirty="0" err="1">
                <a:latin typeface="+mj-lt"/>
              </a:rPr>
              <a:t>right</a:t>
            </a:r>
            <a:r>
              <a:rPr lang="it-IT" dirty="0">
                <a:latin typeface="+mj-lt"/>
              </a:rPr>
              <a:t> </a:t>
            </a:r>
            <a:r>
              <a:rPr lang="it-IT" dirty="0" err="1">
                <a:latin typeface="+mj-lt"/>
              </a:rPr>
              <a:t>solution</a:t>
            </a:r>
            <a:r>
              <a:rPr lang="it-IT" dirty="0">
                <a:latin typeface="+mj-lt"/>
              </a:rPr>
              <a:t> to </a:t>
            </a:r>
            <a:r>
              <a:rPr lang="it-IT" dirty="0" err="1">
                <a:latin typeface="+mj-lt"/>
              </a:rPr>
              <a:t>these</a:t>
            </a:r>
            <a:r>
              <a:rPr lang="it-IT" dirty="0">
                <a:latin typeface="+mj-lt"/>
              </a:rPr>
              <a:t> </a:t>
            </a:r>
            <a:r>
              <a:rPr lang="it-IT" dirty="0" err="1">
                <a:latin typeface="+mj-lt"/>
              </a:rPr>
              <a:t>problems</a:t>
            </a:r>
            <a:r>
              <a:rPr lang="it-IT" dirty="0">
                <a:latin typeface="+mj-lt"/>
              </a:rPr>
              <a:t>. </a:t>
            </a:r>
            <a:r>
              <a:rPr lang="it-IT" dirty="0" err="1">
                <a:latin typeface="+mj-lt"/>
              </a:rPr>
              <a:t>It</a:t>
            </a:r>
            <a:r>
              <a:rPr lang="it-IT" dirty="0">
                <a:latin typeface="+mj-lt"/>
              </a:rPr>
              <a:t> </a:t>
            </a:r>
            <a:r>
              <a:rPr lang="it-IT" dirty="0" err="1">
                <a:latin typeface="+mj-lt"/>
              </a:rPr>
              <a:t>provides</a:t>
            </a:r>
            <a:r>
              <a:rPr lang="it-IT" dirty="0">
                <a:latin typeface="+mj-lt"/>
              </a:rPr>
              <a:t> a </a:t>
            </a:r>
            <a:r>
              <a:rPr lang="it-IT" dirty="0" err="1">
                <a:latin typeface="+mj-lt"/>
              </a:rPr>
              <a:t>simple</a:t>
            </a:r>
            <a:r>
              <a:rPr lang="it-IT" dirty="0">
                <a:latin typeface="+mj-lt"/>
              </a:rPr>
              <a:t> user </a:t>
            </a:r>
            <a:r>
              <a:rPr lang="it-IT" dirty="0" err="1">
                <a:latin typeface="+mj-lt"/>
              </a:rPr>
              <a:t>interface</a:t>
            </a:r>
            <a:r>
              <a:rPr lang="it-IT" dirty="0">
                <a:latin typeface="+mj-lt"/>
              </a:rPr>
              <a:t> </a:t>
            </a:r>
            <a:r>
              <a:rPr lang="it-IT" dirty="0" err="1">
                <a:latin typeface="+mj-lt"/>
              </a:rPr>
              <a:t>that</a:t>
            </a:r>
            <a:r>
              <a:rPr lang="it-IT" dirty="0">
                <a:latin typeface="+mj-lt"/>
              </a:rPr>
              <a:t> helps </a:t>
            </a:r>
            <a:r>
              <a:rPr lang="it-IT" dirty="0" err="1">
                <a:latin typeface="+mj-lt"/>
              </a:rPr>
              <a:t>you</a:t>
            </a:r>
            <a:r>
              <a:rPr lang="it-IT" dirty="0">
                <a:latin typeface="+mj-lt"/>
              </a:rPr>
              <a:t> create random passwords </a:t>
            </a:r>
            <a:r>
              <a:rPr lang="it-IT" dirty="0" err="1">
                <a:latin typeface="+mj-lt"/>
              </a:rPr>
              <a:t>which</a:t>
            </a:r>
            <a:r>
              <a:rPr lang="it-IT" dirty="0">
                <a:latin typeface="+mj-lt"/>
              </a:rPr>
              <a:t> </a:t>
            </a:r>
            <a:r>
              <a:rPr lang="it-IT" dirty="0" err="1">
                <a:latin typeface="+mj-lt"/>
              </a:rPr>
              <a:t>respects</a:t>
            </a:r>
            <a:r>
              <a:rPr lang="it-IT" dirty="0">
                <a:latin typeface="+mj-lt"/>
              </a:rPr>
              <a:t> the </a:t>
            </a:r>
            <a:r>
              <a:rPr lang="it-IT" dirty="0" err="1">
                <a:latin typeface="+mj-lt"/>
              </a:rPr>
              <a:t>parameters</a:t>
            </a:r>
            <a:r>
              <a:rPr lang="it-IT" dirty="0">
                <a:latin typeface="+mj-lt"/>
              </a:rPr>
              <a:t> </a:t>
            </a:r>
            <a:r>
              <a:rPr lang="it-IT" dirty="0" err="1">
                <a:latin typeface="+mj-lt"/>
              </a:rPr>
              <a:t>you</a:t>
            </a:r>
            <a:r>
              <a:rPr lang="it-IT" dirty="0">
                <a:latin typeface="+mj-lt"/>
              </a:rPr>
              <a:t> set. </a:t>
            </a:r>
            <a:r>
              <a:rPr lang="it-IT" dirty="0" err="1">
                <a:latin typeface="+mj-lt"/>
              </a:rPr>
              <a:t>Moreover</a:t>
            </a:r>
            <a:r>
              <a:rPr lang="it-IT" dirty="0">
                <a:latin typeface="+mj-lt"/>
              </a:rPr>
              <a:t> </a:t>
            </a:r>
            <a:r>
              <a:rPr lang="it-IT" dirty="0" err="1">
                <a:latin typeface="+mj-lt"/>
              </a:rPr>
              <a:t>KeySafe</a:t>
            </a:r>
            <a:r>
              <a:rPr lang="it-IT" dirty="0">
                <a:latin typeface="+mj-lt"/>
              </a:rPr>
              <a:t> shows a list of </a:t>
            </a:r>
            <a:r>
              <a:rPr lang="it-IT" dirty="0" err="1">
                <a:latin typeface="+mj-lt"/>
              </a:rPr>
              <a:t>all</a:t>
            </a:r>
            <a:r>
              <a:rPr lang="it-IT" dirty="0">
                <a:latin typeface="+mj-lt"/>
              </a:rPr>
              <a:t> </a:t>
            </a:r>
            <a:r>
              <a:rPr lang="it-IT" dirty="0" err="1">
                <a:latin typeface="+mj-lt"/>
              </a:rPr>
              <a:t>your</a:t>
            </a:r>
            <a:r>
              <a:rPr lang="it-IT" dirty="0">
                <a:latin typeface="+mj-lt"/>
              </a:rPr>
              <a:t> </a:t>
            </a:r>
            <a:r>
              <a:rPr lang="it-IT" dirty="0" err="1">
                <a:latin typeface="+mj-lt"/>
              </a:rPr>
              <a:t>saved</a:t>
            </a:r>
            <a:r>
              <a:rPr lang="it-IT" dirty="0">
                <a:latin typeface="+mj-lt"/>
              </a:rPr>
              <a:t> passwords </a:t>
            </a:r>
            <a:r>
              <a:rPr lang="it-IT" dirty="0" err="1">
                <a:latin typeface="+mj-lt"/>
              </a:rPr>
              <a:t>where</a:t>
            </a:r>
            <a:r>
              <a:rPr lang="it-IT" dirty="0">
                <a:latin typeface="+mj-lt"/>
              </a:rPr>
              <a:t> </a:t>
            </a:r>
            <a:r>
              <a:rPr lang="it-IT" dirty="0" err="1">
                <a:latin typeface="+mj-lt"/>
              </a:rPr>
              <a:t>you</a:t>
            </a:r>
            <a:r>
              <a:rPr lang="it-IT" dirty="0">
                <a:latin typeface="+mj-lt"/>
              </a:rPr>
              <a:t> can copy, </a:t>
            </a:r>
            <a:r>
              <a:rPr lang="it-IT" dirty="0" err="1">
                <a:latin typeface="+mj-lt"/>
              </a:rPr>
              <a:t>edit</a:t>
            </a:r>
            <a:r>
              <a:rPr lang="it-IT" dirty="0">
                <a:latin typeface="+mj-lt"/>
              </a:rPr>
              <a:t> or delete </a:t>
            </a:r>
            <a:r>
              <a:rPr lang="it-IT" dirty="0" err="1">
                <a:latin typeface="+mj-lt"/>
              </a:rPr>
              <a:t>them</a:t>
            </a:r>
            <a:r>
              <a:rPr lang="it-IT" dirty="0">
                <a:latin typeface="+mj-lt"/>
              </a:rPr>
              <a:t>.</a:t>
            </a:r>
          </a:p>
        </p:txBody>
      </p:sp>
      <p:sp>
        <p:nvSpPr>
          <p:cNvPr id="7" name="Segnaposto piè di pagina 5">
            <a:extLst>
              <a:ext uri="{FF2B5EF4-FFF2-40B4-BE49-F238E27FC236}">
                <a16:creationId xmlns:a16="http://schemas.microsoft.com/office/drawing/2014/main" id="{3606184E-2A5A-625C-0C68-B20DDC6271FF}"/>
              </a:ext>
            </a:extLst>
          </p:cNvPr>
          <p:cNvSpPr>
            <a:spLocks noGrp="1"/>
          </p:cNvSpPr>
          <p:nvPr>
            <p:ph type="ftr" sz="quarter" idx="11"/>
          </p:nvPr>
        </p:nvSpPr>
        <p:spPr>
          <a:xfrm>
            <a:off x="1143000" y="6356350"/>
            <a:ext cx="9905998" cy="365125"/>
          </a:xfrm>
        </p:spPr>
        <p:txBody>
          <a:bodyPr/>
          <a:lstStyle/>
          <a:p>
            <a:pPr algn="ctr"/>
            <a:r>
              <a:rPr lang="en-US"/>
              <a:t>Manuel Manco</a:t>
            </a:r>
            <a:endParaRPr lang="en-US" dirty="0"/>
          </a:p>
        </p:txBody>
      </p:sp>
      <p:sp>
        <p:nvSpPr>
          <p:cNvPr id="11" name="Titolo 8">
            <a:extLst>
              <a:ext uri="{FF2B5EF4-FFF2-40B4-BE49-F238E27FC236}">
                <a16:creationId xmlns:a16="http://schemas.microsoft.com/office/drawing/2014/main" id="{28F6F970-1F5C-C278-C5AA-B428218C06B5}"/>
              </a:ext>
            </a:extLst>
          </p:cNvPr>
          <p:cNvSpPr>
            <a:spLocks noGrp="1"/>
          </p:cNvSpPr>
          <p:nvPr>
            <p:ph type="title"/>
          </p:nvPr>
        </p:nvSpPr>
        <p:spPr>
          <a:xfrm>
            <a:off x="1141411" y="1141032"/>
            <a:ext cx="9905998" cy="1478570"/>
          </a:xfrm>
        </p:spPr>
        <p:txBody>
          <a:bodyPr/>
          <a:lstStyle/>
          <a:p>
            <a:pPr algn="ctr"/>
            <a:r>
              <a:rPr lang="it-IT" b="1" dirty="0" err="1"/>
              <a:t>Proposed</a:t>
            </a:r>
            <a:r>
              <a:rPr lang="it-IT" b="1" dirty="0"/>
              <a:t> </a:t>
            </a:r>
            <a:r>
              <a:rPr lang="it-IT" b="1" dirty="0" err="1"/>
              <a:t>application</a:t>
            </a:r>
            <a:endParaRPr lang="it-IT" b="1" dirty="0"/>
          </a:p>
        </p:txBody>
      </p:sp>
    </p:spTree>
    <p:extLst>
      <p:ext uri="{BB962C8B-B14F-4D97-AF65-F5344CB8AC3E}">
        <p14:creationId xmlns:p14="http://schemas.microsoft.com/office/powerpoint/2010/main" val="160056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E331736A-CC57-ED46-DEF2-F3C3C7302887}"/>
              </a:ext>
            </a:extLst>
          </p:cNvPr>
          <p:cNvSpPr>
            <a:spLocks noGrp="1"/>
          </p:cNvSpPr>
          <p:nvPr>
            <p:ph idx="1"/>
          </p:nvPr>
        </p:nvSpPr>
        <p:spPr>
          <a:xfrm>
            <a:off x="1209589" y="2440855"/>
            <a:ext cx="9769642" cy="1976290"/>
          </a:xfrm>
        </p:spPr>
        <p:txBody>
          <a:bodyPr>
            <a:noAutofit/>
          </a:bodyPr>
          <a:lstStyle/>
          <a:p>
            <a:pPr marL="0" indent="0" algn="ctr">
              <a:lnSpc>
                <a:spcPct val="100000"/>
              </a:lnSpc>
              <a:buNone/>
            </a:pPr>
            <a:r>
              <a:rPr lang="it-IT" dirty="0" err="1">
                <a:latin typeface="+mj-lt"/>
              </a:rPr>
              <a:t>KeySafe</a:t>
            </a:r>
            <a:r>
              <a:rPr lang="it-IT" dirty="0">
                <a:latin typeface="+mj-lt"/>
              </a:rPr>
              <a:t> </a:t>
            </a:r>
            <a:r>
              <a:rPr lang="it-IT" dirty="0" err="1">
                <a:latin typeface="+mj-lt"/>
              </a:rPr>
              <a:t>manages</a:t>
            </a:r>
            <a:r>
              <a:rPr lang="it-IT" dirty="0">
                <a:latin typeface="+mj-lt"/>
              </a:rPr>
              <a:t> </a:t>
            </a:r>
            <a:r>
              <a:rPr lang="it-IT" dirty="0" err="1">
                <a:latin typeface="+mj-lt"/>
              </a:rPr>
              <a:t>your</a:t>
            </a:r>
            <a:r>
              <a:rPr lang="it-IT" dirty="0">
                <a:latin typeface="+mj-lt"/>
              </a:rPr>
              <a:t> passwords in a </a:t>
            </a:r>
            <a:r>
              <a:rPr lang="it-IT" dirty="0" err="1">
                <a:latin typeface="+mj-lt"/>
              </a:rPr>
              <a:t>very</a:t>
            </a:r>
            <a:r>
              <a:rPr lang="it-IT" dirty="0">
                <a:latin typeface="+mj-lt"/>
              </a:rPr>
              <a:t> safe way to </a:t>
            </a:r>
            <a:r>
              <a:rPr lang="it-IT" dirty="0" err="1">
                <a:latin typeface="+mj-lt"/>
              </a:rPr>
              <a:t>prevent</a:t>
            </a:r>
            <a:r>
              <a:rPr lang="it-IT" dirty="0">
                <a:latin typeface="+mj-lt"/>
              </a:rPr>
              <a:t> a </a:t>
            </a:r>
            <a:r>
              <a:rPr lang="it-IT" dirty="0" err="1">
                <a:latin typeface="+mj-lt"/>
              </a:rPr>
              <a:t>possible</a:t>
            </a:r>
            <a:r>
              <a:rPr lang="it-IT" dirty="0">
                <a:latin typeface="+mj-lt"/>
              </a:rPr>
              <a:t> data </a:t>
            </a:r>
            <a:r>
              <a:rPr lang="it-IT" dirty="0" err="1">
                <a:latin typeface="+mj-lt"/>
              </a:rPr>
              <a:t>breach</a:t>
            </a:r>
            <a:r>
              <a:rPr lang="it-IT" dirty="0">
                <a:latin typeface="+mj-lt"/>
              </a:rPr>
              <a:t> from </a:t>
            </a:r>
            <a:r>
              <a:rPr lang="it-IT" dirty="0" err="1">
                <a:latin typeface="+mj-lt"/>
              </a:rPr>
              <a:t>revealing</a:t>
            </a:r>
            <a:r>
              <a:rPr lang="it-IT" dirty="0">
                <a:latin typeface="+mj-lt"/>
              </a:rPr>
              <a:t> </a:t>
            </a:r>
            <a:r>
              <a:rPr lang="it-IT" dirty="0" err="1">
                <a:latin typeface="+mj-lt"/>
              </a:rPr>
              <a:t>your</a:t>
            </a:r>
            <a:r>
              <a:rPr lang="it-IT" dirty="0">
                <a:latin typeface="+mj-lt"/>
              </a:rPr>
              <a:t> passwords in clear, </a:t>
            </a:r>
            <a:r>
              <a:rPr lang="it-IT" dirty="0" err="1">
                <a:latin typeface="+mj-lt"/>
              </a:rPr>
              <a:t>indeed</a:t>
            </a:r>
            <a:r>
              <a:rPr lang="it-IT" dirty="0">
                <a:latin typeface="+mj-lt"/>
              </a:rPr>
              <a:t>, </a:t>
            </a:r>
            <a:r>
              <a:rPr lang="it-IT" dirty="0" err="1">
                <a:latin typeface="+mj-lt"/>
              </a:rPr>
              <a:t>they</a:t>
            </a:r>
            <a:r>
              <a:rPr lang="it-IT" dirty="0">
                <a:latin typeface="+mj-lt"/>
              </a:rPr>
              <a:t> are </a:t>
            </a:r>
            <a:r>
              <a:rPr lang="it-IT" dirty="0" err="1">
                <a:latin typeface="+mj-lt"/>
              </a:rPr>
              <a:t>obfuscated</a:t>
            </a:r>
            <a:r>
              <a:rPr lang="it-IT" dirty="0">
                <a:latin typeface="+mj-lt"/>
              </a:rPr>
              <a:t> </a:t>
            </a:r>
            <a:r>
              <a:rPr lang="it-IT" dirty="0" err="1">
                <a:latin typeface="+mj-lt"/>
              </a:rPr>
              <a:t>before</a:t>
            </a:r>
            <a:r>
              <a:rPr lang="it-IT" dirty="0">
                <a:latin typeface="+mj-lt"/>
              </a:rPr>
              <a:t> </a:t>
            </a:r>
            <a:r>
              <a:rPr lang="it-IT" dirty="0" err="1">
                <a:latin typeface="+mj-lt"/>
              </a:rPr>
              <a:t>being</a:t>
            </a:r>
            <a:r>
              <a:rPr lang="it-IT" dirty="0">
                <a:latin typeface="+mj-lt"/>
              </a:rPr>
              <a:t> </a:t>
            </a:r>
            <a:r>
              <a:rPr lang="it-IT" dirty="0" err="1">
                <a:latin typeface="+mj-lt"/>
              </a:rPr>
              <a:t>saved</a:t>
            </a:r>
            <a:r>
              <a:rPr lang="it-IT" dirty="0">
                <a:latin typeface="+mj-lt"/>
              </a:rPr>
              <a:t> in the database, </a:t>
            </a:r>
            <a:r>
              <a:rPr lang="it-IT" dirty="0" err="1">
                <a:latin typeface="+mj-lt"/>
              </a:rPr>
              <a:t>using</a:t>
            </a:r>
            <a:r>
              <a:rPr lang="it-IT" dirty="0">
                <a:latin typeface="+mj-lt"/>
              </a:rPr>
              <a:t> </a:t>
            </a:r>
            <a:r>
              <a:rPr lang="it-IT" dirty="0" err="1">
                <a:latin typeface="+mj-lt"/>
              </a:rPr>
              <a:t>advanced</a:t>
            </a:r>
            <a:r>
              <a:rPr lang="it-IT" dirty="0">
                <a:latin typeface="+mj-lt"/>
              </a:rPr>
              <a:t> </a:t>
            </a:r>
            <a:r>
              <a:rPr lang="it-IT" dirty="0" err="1">
                <a:latin typeface="+mj-lt"/>
              </a:rPr>
              <a:t>encryption</a:t>
            </a:r>
            <a:r>
              <a:rPr lang="it-IT" dirty="0">
                <a:latin typeface="+mj-lt"/>
              </a:rPr>
              <a:t> systems. </a:t>
            </a:r>
            <a:r>
              <a:rPr lang="it-IT" dirty="0" err="1">
                <a:latin typeface="+mj-lt"/>
              </a:rPr>
              <a:t>Moreover</a:t>
            </a:r>
            <a:r>
              <a:rPr lang="it-IT" dirty="0">
                <a:latin typeface="+mj-lt"/>
              </a:rPr>
              <a:t>, </a:t>
            </a:r>
            <a:r>
              <a:rPr lang="it-IT" dirty="0" err="1">
                <a:latin typeface="+mj-lt"/>
              </a:rPr>
              <a:t>each</a:t>
            </a:r>
            <a:r>
              <a:rPr lang="it-IT" dirty="0">
                <a:latin typeface="+mj-lt"/>
              </a:rPr>
              <a:t> </a:t>
            </a:r>
            <a:r>
              <a:rPr lang="it-IT" dirty="0" err="1">
                <a:latin typeface="+mj-lt"/>
              </a:rPr>
              <a:t>KeySafe</a:t>
            </a:r>
            <a:r>
              <a:rPr lang="it-IT" dirty="0">
                <a:latin typeface="+mj-lt"/>
              </a:rPr>
              <a:t> account </a:t>
            </a:r>
            <a:r>
              <a:rPr lang="it-IT" dirty="0" err="1">
                <a:latin typeface="+mj-lt"/>
              </a:rPr>
              <a:t>is</a:t>
            </a:r>
            <a:r>
              <a:rPr lang="it-IT" dirty="0">
                <a:latin typeface="+mj-lt"/>
              </a:rPr>
              <a:t> </a:t>
            </a:r>
            <a:r>
              <a:rPr lang="it-IT" dirty="0" err="1">
                <a:latin typeface="+mj-lt"/>
              </a:rPr>
              <a:t>associated</a:t>
            </a:r>
            <a:r>
              <a:rPr lang="it-IT" dirty="0">
                <a:latin typeface="+mj-lt"/>
              </a:rPr>
              <a:t> to a </a:t>
            </a:r>
            <a:r>
              <a:rPr lang="it-IT" dirty="0" err="1">
                <a:latin typeface="+mj-lt"/>
              </a:rPr>
              <a:t>different</a:t>
            </a:r>
            <a:r>
              <a:rPr lang="it-IT" dirty="0">
                <a:latin typeface="+mj-lt"/>
              </a:rPr>
              <a:t> </a:t>
            </a:r>
            <a:r>
              <a:rPr lang="it-IT" dirty="0" err="1">
                <a:latin typeface="+mj-lt"/>
              </a:rPr>
              <a:t>encryption</a:t>
            </a:r>
            <a:r>
              <a:rPr lang="it-IT" dirty="0">
                <a:latin typeface="+mj-lt"/>
              </a:rPr>
              <a:t> key so </a:t>
            </a:r>
            <a:r>
              <a:rPr lang="it-IT" dirty="0" err="1">
                <a:latin typeface="+mj-lt"/>
              </a:rPr>
              <a:t>that</a:t>
            </a:r>
            <a:r>
              <a:rPr lang="it-IT" dirty="0">
                <a:latin typeface="+mj-lt"/>
              </a:rPr>
              <a:t> </a:t>
            </a:r>
            <a:r>
              <a:rPr lang="it-IT" dirty="0" err="1">
                <a:latin typeface="+mj-lt"/>
              </a:rPr>
              <a:t>only</a:t>
            </a:r>
            <a:r>
              <a:rPr lang="it-IT" dirty="0">
                <a:latin typeface="+mj-lt"/>
              </a:rPr>
              <a:t> the </a:t>
            </a:r>
            <a:r>
              <a:rPr lang="it-IT" dirty="0" err="1">
                <a:latin typeface="+mj-lt"/>
              </a:rPr>
              <a:t>owner</a:t>
            </a:r>
            <a:r>
              <a:rPr lang="it-IT" dirty="0">
                <a:latin typeface="+mj-lt"/>
              </a:rPr>
              <a:t> can </a:t>
            </a:r>
            <a:r>
              <a:rPr lang="it-IT" dirty="0" err="1">
                <a:latin typeface="+mj-lt"/>
              </a:rPr>
              <a:t>see</a:t>
            </a:r>
            <a:r>
              <a:rPr lang="it-IT" dirty="0">
                <a:latin typeface="+mj-lt"/>
              </a:rPr>
              <a:t> </a:t>
            </a:r>
            <a:r>
              <a:rPr lang="it-IT" dirty="0" err="1">
                <a:latin typeface="+mj-lt"/>
              </a:rPr>
              <a:t>his</a:t>
            </a:r>
            <a:r>
              <a:rPr lang="it-IT" dirty="0">
                <a:latin typeface="+mj-lt"/>
              </a:rPr>
              <a:t> passwords.</a:t>
            </a:r>
          </a:p>
        </p:txBody>
      </p:sp>
      <p:sp>
        <p:nvSpPr>
          <p:cNvPr id="6" name="Segnaposto piè di pagina 5">
            <a:extLst>
              <a:ext uri="{FF2B5EF4-FFF2-40B4-BE49-F238E27FC236}">
                <a16:creationId xmlns:a16="http://schemas.microsoft.com/office/drawing/2014/main" id="{70645412-7AA1-1856-DF4F-DCF6DFDA3182}"/>
              </a:ext>
            </a:extLst>
          </p:cNvPr>
          <p:cNvSpPr>
            <a:spLocks noGrp="1"/>
          </p:cNvSpPr>
          <p:nvPr>
            <p:ph type="ftr" sz="quarter" idx="11"/>
          </p:nvPr>
        </p:nvSpPr>
        <p:spPr>
          <a:xfrm>
            <a:off x="1143000" y="6356350"/>
            <a:ext cx="9905998" cy="365125"/>
          </a:xfrm>
        </p:spPr>
        <p:txBody>
          <a:bodyPr/>
          <a:lstStyle/>
          <a:p>
            <a:pPr algn="ctr"/>
            <a:r>
              <a:rPr lang="en-US"/>
              <a:t>Manuel Manco</a:t>
            </a:r>
            <a:endParaRPr lang="en-US" dirty="0"/>
          </a:p>
        </p:txBody>
      </p:sp>
      <p:sp>
        <p:nvSpPr>
          <p:cNvPr id="7" name="Titolo 8">
            <a:extLst>
              <a:ext uri="{FF2B5EF4-FFF2-40B4-BE49-F238E27FC236}">
                <a16:creationId xmlns:a16="http://schemas.microsoft.com/office/drawing/2014/main" id="{C9CCF018-EE46-398B-B580-5D98583737DC}"/>
              </a:ext>
            </a:extLst>
          </p:cNvPr>
          <p:cNvSpPr>
            <a:spLocks noGrp="1"/>
          </p:cNvSpPr>
          <p:nvPr>
            <p:ph type="title"/>
          </p:nvPr>
        </p:nvSpPr>
        <p:spPr>
          <a:xfrm>
            <a:off x="1141411" y="1141032"/>
            <a:ext cx="9905998" cy="1478570"/>
          </a:xfrm>
        </p:spPr>
        <p:txBody>
          <a:bodyPr/>
          <a:lstStyle/>
          <a:p>
            <a:pPr algn="ctr"/>
            <a:r>
              <a:rPr lang="it-IT" b="1" dirty="0"/>
              <a:t>Security</a:t>
            </a:r>
          </a:p>
        </p:txBody>
      </p:sp>
    </p:spTree>
    <p:extLst>
      <p:ext uri="{BB962C8B-B14F-4D97-AF65-F5344CB8AC3E}">
        <p14:creationId xmlns:p14="http://schemas.microsoft.com/office/powerpoint/2010/main" val="293856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485DA5-BE5F-BD49-6B68-61A20C5AADE6}"/>
              </a:ext>
            </a:extLst>
          </p:cNvPr>
          <p:cNvSpPr>
            <a:spLocks noGrp="1"/>
          </p:cNvSpPr>
          <p:nvPr>
            <p:ph type="title"/>
          </p:nvPr>
        </p:nvSpPr>
        <p:spPr>
          <a:xfrm>
            <a:off x="1143000" y="872935"/>
            <a:ext cx="9905999" cy="402412"/>
          </a:xfrm>
        </p:spPr>
        <p:txBody>
          <a:bodyPr>
            <a:normAutofit fontScale="90000"/>
          </a:bodyPr>
          <a:lstStyle/>
          <a:p>
            <a:pPr algn="ctr"/>
            <a:r>
              <a:rPr lang="it-IT" sz="2400" cap="none" dirty="0"/>
              <a:t>The home page of the website looks like </a:t>
            </a:r>
            <a:r>
              <a:rPr lang="it-IT" sz="2400" cap="none" dirty="0" err="1"/>
              <a:t>this</a:t>
            </a:r>
            <a:r>
              <a:rPr lang="it-IT" sz="2400" cap="none" dirty="0"/>
              <a:t>:</a:t>
            </a:r>
          </a:p>
        </p:txBody>
      </p:sp>
      <p:sp>
        <p:nvSpPr>
          <p:cNvPr id="6" name="Segnaposto piè di pagina 5">
            <a:extLst>
              <a:ext uri="{FF2B5EF4-FFF2-40B4-BE49-F238E27FC236}">
                <a16:creationId xmlns:a16="http://schemas.microsoft.com/office/drawing/2014/main" id="{48FF97B6-7090-BCE2-62B4-C783771121A5}"/>
              </a:ext>
            </a:extLst>
          </p:cNvPr>
          <p:cNvSpPr>
            <a:spLocks noGrp="1"/>
          </p:cNvSpPr>
          <p:nvPr>
            <p:ph type="ftr" sz="quarter" idx="11"/>
          </p:nvPr>
        </p:nvSpPr>
        <p:spPr>
          <a:xfrm>
            <a:off x="1143000" y="6356350"/>
            <a:ext cx="9905998" cy="365125"/>
          </a:xfrm>
        </p:spPr>
        <p:txBody>
          <a:bodyPr/>
          <a:lstStyle/>
          <a:p>
            <a:pPr algn="ctr"/>
            <a:r>
              <a:rPr lang="en-US"/>
              <a:t>Manuel Manco</a:t>
            </a:r>
            <a:endParaRPr lang="en-US" dirty="0"/>
          </a:p>
        </p:txBody>
      </p:sp>
      <p:sp>
        <p:nvSpPr>
          <p:cNvPr id="4" name="Titolo 1">
            <a:extLst>
              <a:ext uri="{FF2B5EF4-FFF2-40B4-BE49-F238E27FC236}">
                <a16:creationId xmlns:a16="http://schemas.microsoft.com/office/drawing/2014/main" id="{69FBDA4F-CBC0-48A3-6AF4-02D7E97BE527}"/>
              </a:ext>
            </a:extLst>
          </p:cNvPr>
          <p:cNvSpPr txBox="1">
            <a:spLocks/>
          </p:cNvSpPr>
          <p:nvPr/>
        </p:nvSpPr>
        <p:spPr>
          <a:xfrm>
            <a:off x="1142999" y="5582653"/>
            <a:ext cx="9905999" cy="40241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it-IT" sz="2400" dirty="0" err="1"/>
              <a:t>You</a:t>
            </a:r>
            <a:r>
              <a:rPr lang="it-IT" sz="2400" dirty="0"/>
              <a:t> can press the </a:t>
            </a:r>
            <a:r>
              <a:rPr lang="it-IT" sz="2400" dirty="0" err="1"/>
              <a:t>button</a:t>
            </a:r>
            <a:r>
              <a:rPr lang="it-IT" sz="2400" dirty="0"/>
              <a:t> to login </a:t>
            </a:r>
            <a:r>
              <a:rPr lang="it-IT" sz="2400" dirty="0" err="1"/>
              <a:t>using</a:t>
            </a:r>
            <a:r>
              <a:rPr lang="it-IT" sz="2400" dirty="0"/>
              <a:t> </a:t>
            </a:r>
            <a:r>
              <a:rPr lang="it-IT" sz="2400" dirty="0" err="1"/>
              <a:t>your</a:t>
            </a:r>
            <a:r>
              <a:rPr lang="it-IT" sz="2400" dirty="0"/>
              <a:t> Google account.</a:t>
            </a:r>
          </a:p>
        </p:txBody>
      </p:sp>
      <p:pic>
        <p:nvPicPr>
          <p:cNvPr id="5" name="Immagine 4">
            <a:extLst>
              <a:ext uri="{FF2B5EF4-FFF2-40B4-BE49-F238E27FC236}">
                <a16:creationId xmlns:a16="http://schemas.microsoft.com/office/drawing/2014/main" id="{9116EBDE-8C1C-A16C-F03C-54F59E0B09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5559" y="1362177"/>
            <a:ext cx="8420877" cy="4133646"/>
          </a:xfrm>
          <a:prstGeom prst="rect">
            <a:avLst/>
          </a:prstGeom>
          <a:ln w="38100">
            <a:solidFill>
              <a:schemeClr val="tx1"/>
            </a:solidFill>
          </a:ln>
        </p:spPr>
      </p:pic>
    </p:spTree>
    <p:extLst>
      <p:ext uri="{BB962C8B-B14F-4D97-AF65-F5344CB8AC3E}">
        <p14:creationId xmlns:p14="http://schemas.microsoft.com/office/powerpoint/2010/main" val="13929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485DA5-BE5F-BD49-6B68-61A20C5AADE6}"/>
              </a:ext>
            </a:extLst>
          </p:cNvPr>
          <p:cNvSpPr>
            <a:spLocks noGrp="1"/>
          </p:cNvSpPr>
          <p:nvPr>
            <p:ph type="title"/>
          </p:nvPr>
        </p:nvSpPr>
        <p:spPr>
          <a:xfrm>
            <a:off x="1143000" y="872935"/>
            <a:ext cx="9905999" cy="402412"/>
          </a:xfrm>
        </p:spPr>
        <p:txBody>
          <a:bodyPr>
            <a:normAutofit fontScale="90000"/>
          </a:bodyPr>
          <a:lstStyle/>
          <a:p>
            <a:pPr algn="ctr"/>
            <a:r>
              <a:rPr lang="it-IT" sz="2400" cap="none" dirty="0" err="1"/>
              <a:t>This</a:t>
            </a:r>
            <a:r>
              <a:rPr lang="it-IT" sz="2400" cap="none" dirty="0"/>
              <a:t> </a:t>
            </a:r>
            <a:r>
              <a:rPr lang="it-IT" sz="2400" cap="none" dirty="0" err="1"/>
              <a:t>is</a:t>
            </a:r>
            <a:r>
              <a:rPr lang="it-IT" sz="2400" cap="none" dirty="0"/>
              <a:t> the dashboard, </a:t>
            </a:r>
            <a:r>
              <a:rPr lang="it-IT" sz="2400" cap="none" dirty="0" err="1"/>
              <a:t>which</a:t>
            </a:r>
            <a:r>
              <a:rPr lang="it-IT" sz="2400" cap="none" dirty="0"/>
              <a:t> </a:t>
            </a:r>
            <a:r>
              <a:rPr lang="it-IT" sz="2400" cap="none" dirty="0" err="1"/>
              <a:t>is</a:t>
            </a:r>
            <a:r>
              <a:rPr lang="it-IT" sz="2400" cap="none" dirty="0"/>
              <a:t> </a:t>
            </a:r>
            <a:r>
              <a:rPr lang="it-IT" sz="2400" cap="none" dirty="0" err="1"/>
              <a:t>loaded</a:t>
            </a:r>
            <a:r>
              <a:rPr lang="it-IT" sz="2400" cap="none" dirty="0"/>
              <a:t> once </a:t>
            </a:r>
            <a:r>
              <a:rPr lang="it-IT" sz="2400" cap="none" dirty="0" err="1"/>
              <a:t>you</a:t>
            </a:r>
            <a:r>
              <a:rPr lang="it-IT" sz="2400" cap="none" dirty="0"/>
              <a:t> </a:t>
            </a:r>
            <a:r>
              <a:rPr lang="it-IT" sz="2400" cap="none" dirty="0" err="1"/>
              <a:t>have</a:t>
            </a:r>
            <a:r>
              <a:rPr lang="it-IT" sz="2400" cap="none" dirty="0"/>
              <a:t> </a:t>
            </a:r>
            <a:r>
              <a:rPr lang="it-IT" sz="2400" cap="none" dirty="0" err="1"/>
              <a:t>logged</a:t>
            </a:r>
            <a:r>
              <a:rPr lang="it-IT" sz="2400" cap="none" dirty="0"/>
              <a:t> in:</a:t>
            </a:r>
          </a:p>
        </p:txBody>
      </p:sp>
      <p:sp>
        <p:nvSpPr>
          <p:cNvPr id="5" name="Segnaposto piè di pagina 5">
            <a:extLst>
              <a:ext uri="{FF2B5EF4-FFF2-40B4-BE49-F238E27FC236}">
                <a16:creationId xmlns:a16="http://schemas.microsoft.com/office/drawing/2014/main" id="{A516B3B9-8135-681F-183F-78D4276EC628}"/>
              </a:ext>
            </a:extLst>
          </p:cNvPr>
          <p:cNvSpPr>
            <a:spLocks noGrp="1"/>
          </p:cNvSpPr>
          <p:nvPr>
            <p:ph type="ftr" sz="quarter" idx="11"/>
          </p:nvPr>
        </p:nvSpPr>
        <p:spPr>
          <a:xfrm>
            <a:off x="1143000" y="6356350"/>
            <a:ext cx="9905998" cy="365125"/>
          </a:xfrm>
        </p:spPr>
        <p:txBody>
          <a:bodyPr/>
          <a:lstStyle/>
          <a:p>
            <a:pPr algn="ctr"/>
            <a:r>
              <a:rPr lang="en-US"/>
              <a:t>Manuel Manco</a:t>
            </a:r>
            <a:endParaRPr lang="en-US" dirty="0"/>
          </a:p>
        </p:txBody>
      </p:sp>
      <p:sp>
        <p:nvSpPr>
          <p:cNvPr id="4" name="Titolo 1">
            <a:extLst>
              <a:ext uri="{FF2B5EF4-FFF2-40B4-BE49-F238E27FC236}">
                <a16:creationId xmlns:a16="http://schemas.microsoft.com/office/drawing/2014/main" id="{69FBDA4F-CBC0-48A3-6AF4-02D7E97BE527}"/>
              </a:ext>
            </a:extLst>
          </p:cNvPr>
          <p:cNvSpPr txBox="1">
            <a:spLocks/>
          </p:cNvSpPr>
          <p:nvPr/>
        </p:nvSpPr>
        <p:spPr>
          <a:xfrm>
            <a:off x="1789143" y="5433361"/>
            <a:ext cx="8613712" cy="773697"/>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it-IT" sz="2200" dirty="0"/>
              <a:t>Here </a:t>
            </a:r>
            <a:r>
              <a:rPr lang="it-IT" sz="2200" dirty="0" err="1"/>
              <a:t>you</a:t>
            </a:r>
            <a:r>
              <a:rPr lang="it-IT" sz="2200" dirty="0"/>
              <a:t> can create a new password or open the </a:t>
            </a:r>
            <a:r>
              <a:rPr lang="it-IT" sz="2200" dirty="0" err="1"/>
              <a:t>other</a:t>
            </a:r>
            <a:r>
              <a:rPr lang="it-IT" sz="2200"/>
              <a:t> , </a:t>
            </a:r>
            <a:r>
              <a:rPr lang="it-IT" sz="2200" dirty="0" err="1"/>
              <a:t>which</a:t>
            </a:r>
            <a:r>
              <a:rPr lang="it-IT" sz="2200" dirty="0"/>
              <a:t> </a:t>
            </a:r>
            <a:r>
              <a:rPr lang="it-IT" sz="2200" dirty="0" err="1"/>
              <a:t>contains</a:t>
            </a:r>
            <a:r>
              <a:rPr lang="it-IT" sz="2200" dirty="0"/>
              <a:t> </a:t>
            </a:r>
            <a:r>
              <a:rPr lang="it-IT" sz="2200" dirty="0" err="1"/>
              <a:t>all</a:t>
            </a:r>
            <a:r>
              <a:rPr lang="it-IT" sz="2200" dirty="0"/>
              <a:t> of </a:t>
            </a:r>
            <a:r>
              <a:rPr lang="it-IT" sz="2200" dirty="0" err="1"/>
              <a:t>your</a:t>
            </a:r>
            <a:r>
              <a:rPr lang="it-IT" sz="2200" dirty="0"/>
              <a:t> </a:t>
            </a:r>
            <a:r>
              <a:rPr lang="it-IT" sz="2200" dirty="0" err="1"/>
              <a:t>saved</a:t>
            </a:r>
            <a:r>
              <a:rPr lang="it-IT" sz="2200" dirty="0"/>
              <a:t> passwords.</a:t>
            </a:r>
          </a:p>
        </p:txBody>
      </p:sp>
      <p:pic>
        <p:nvPicPr>
          <p:cNvPr id="6" name="Immagine 5">
            <a:extLst>
              <a:ext uri="{FF2B5EF4-FFF2-40B4-BE49-F238E27FC236}">
                <a16:creationId xmlns:a16="http://schemas.microsoft.com/office/drawing/2014/main" id="{DE803C30-8830-9FEE-65DF-491E8B2AF3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79247" y="1436488"/>
            <a:ext cx="8033503" cy="3985024"/>
          </a:xfrm>
          <a:prstGeom prst="rect">
            <a:avLst/>
          </a:prstGeom>
          <a:ln w="38100">
            <a:solidFill>
              <a:schemeClr val="tx1"/>
            </a:solidFill>
          </a:ln>
        </p:spPr>
      </p:pic>
    </p:spTree>
    <p:extLst>
      <p:ext uri="{BB962C8B-B14F-4D97-AF65-F5344CB8AC3E}">
        <p14:creationId xmlns:p14="http://schemas.microsoft.com/office/powerpoint/2010/main" val="348301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485DA5-BE5F-BD49-6B68-61A20C5AADE6}"/>
              </a:ext>
            </a:extLst>
          </p:cNvPr>
          <p:cNvSpPr>
            <a:spLocks noGrp="1"/>
          </p:cNvSpPr>
          <p:nvPr>
            <p:ph type="title"/>
          </p:nvPr>
        </p:nvSpPr>
        <p:spPr>
          <a:xfrm>
            <a:off x="1143000" y="872935"/>
            <a:ext cx="9905999" cy="402412"/>
          </a:xfrm>
        </p:spPr>
        <p:txBody>
          <a:bodyPr>
            <a:normAutofit fontScale="90000"/>
          </a:bodyPr>
          <a:lstStyle/>
          <a:p>
            <a:pPr algn="ctr"/>
            <a:r>
              <a:rPr lang="it-IT" sz="2400" cap="none" dirty="0"/>
              <a:t>Here </a:t>
            </a:r>
            <a:r>
              <a:rPr lang="it-IT" sz="2400" cap="none" dirty="0" err="1"/>
              <a:t>is</a:t>
            </a:r>
            <a:r>
              <a:rPr lang="it-IT" sz="2400" cap="none" dirty="0"/>
              <a:t> an </a:t>
            </a:r>
            <a:r>
              <a:rPr lang="it-IT" sz="2400" cap="none" dirty="0" err="1"/>
              <a:t>example</a:t>
            </a:r>
            <a:r>
              <a:rPr lang="it-IT" sz="2400" cap="none" dirty="0"/>
              <a:t> of a list of passwords </a:t>
            </a:r>
            <a:r>
              <a:rPr lang="it-IT" sz="2400" cap="none" dirty="0" err="1"/>
              <a:t>associated</a:t>
            </a:r>
            <a:r>
              <a:rPr lang="it-IT" sz="2400" cap="none" dirty="0"/>
              <a:t> with a test account:</a:t>
            </a:r>
          </a:p>
        </p:txBody>
      </p:sp>
      <p:sp>
        <p:nvSpPr>
          <p:cNvPr id="5" name="Segnaposto piè di pagina 5">
            <a:extLst>
              <a:ext uri="{FF2B5EF4-FFF2-40B4-BE49-F238E27FC236}">
                <a16:creationId xmlns:a16="http://schemas.microsoft.com/office/drawing/2014/main" id="{5808E739-ABB5-04D1-B838-9E4C1DEEBE05}"/>
              </a:ext>
            </a:extLst>
          </p:cNvPr>
          <p:cNvSpPr>
            <a:spLocks noGrp="1"/>
          </p:cNvSpPr>
          <p:nvPr>
            <p:ph type="ftr" sz="quarter" idx="11"/>
          </p:nvPr>
        </p:nvSpPr>
        <p:spPr>
          <a:xfrm>
            <a:off x="1143000" y="6356350"/>
            <a:ext cx="9905998" cy="365125"/>
          </a:xfrm>
        </p:spPr>
        <p:txBody>
          <a:bodyPr/>
          <a:lstStyle/>
          <a:p>
            <a:pPr algn="ctr"/>
            <a:r>
              <a:rPr lang="en-US"/>
              <a:t>Manuel Manco</a:t>
            </a:r>
            <a:endParaRPr lang="en-US" dirty="0"/>
          </a:p>
        </p:txBody>
      </p:sp>
      <p:sp>
        <p:nvSpPr>
          <p:cNvPr id="4" name="Titolo 1">
            <a:extLst>
              <a:ext uri="{FF2B5EF4-FFF2-40B4-BE49-F238E27FC236}">
                <a16:creationId xmlns:a16="http://schemas.microsoft.com/office/drawing/2014/main" id="{69FBDA4F-CBC0-48A3-6AF4-02D7E97BE527}"/>
              </a:ext>
            </a:extLst>
          </p:cNvPr>
          <p:cNvSpPr txBox="1">
            <a:spLocks/>
          </p:cNvSpPr>
          <p:nvPr/>
        </p:nvSpPr>
        <p:spPr>
          <a:xfrm>
            <a:off x="1142999" y="5582653"/>
            <a:ext cx="9905999" cy="40241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it-IT" sz="2400" dirty="0" err="1"/>
              <a:t>As</a:t>
            </a:r>
            <a:r>
              <a:rPr lang="it-IT" sz="2400" dirty="0"/>
              <a:t> </a:t>
            </a:r>
            <a:r>
              <a:rPr lang="it-IT" sz="2400" dirty="0" err="1"/>
              <a:t>you</a:t>
            </a:r>
            <a:r>
              <a:rPr lang="it-IT" sz="2400" dirty="0"/>
              <a:t> can </a:t>
            </a:r>
            <a:r>
              <a:rPr lang="it-IT" sz="2400" dirty="0" err="1"/>
              <a:t>see</a:t>
            </a:r>
            <a:r>
              <a:rPr lang="it-IT" sz="2400" dirty="0"/>
              <a:t>, </a:t>
            </a:r>
            <a:r>
              <a:rPr lang="it-IT" sz="2400" dirty="0" err="1"/>
              <a:t>here</a:t>
            </a:r>
            <a:r>
              <a:rPr lang="it-IT" sz="2400" dirty="0"/>
              <a:t> </a:t>
            </a:r>
            <a:r>
              <a:rPr lang="it-IT" sz="2400" dirty="0" err="1"/>
              <a:t>you</a:t>
            </a:r>
            <a:r>
              <a:rPr lang="it-IT" sz="2400" dirty="0"/>
              <a:t> are </a:t>
            </a:r>
            <a:r>
              <a:rPr lang="it-IT" sz="2400" dirty="0" err="1"/>
              <a:t>able</a:t>
            </a:r>
            <a:r>
              <a:rPr lang="it-IT" sz="2400" dirty="0"/>
              <a:t> to </a:t>
            </a:r>
            <a:r>
              <a:rPr lang="it-IT" sz="2400" dirty="0" err="1"/>
              <a:t>see</a:t>
            </a:r>
            <a:r>
              <a:rPr lang="it-IT" sz="2400" dirty="0"/>
              <a:t> in clear, copy, </a:t>
            </a:r>
            <a:r>
              <a:rPr lang="it-IT" sz="2400" dirty="0" err="1"/>
              <a:t>edit</a:t>
            </a:r>
            <a:r>
              <a:rPr lang="it-IT" sz="2400" dirty="0"/>
              <a:t> or delete </a:t>
            </a:r>
            <a:r>
              <a:rPr lang="it-IT" sz="2400" dirty="0" err="1"/>
              <a:t>any</a:t>
            </a:r>
            <a:r>
              <a:rPr lang="it-IT" sz="2400" dirty="0"/>
              <a:t> password.</a:t>
            </a:r>
          </a:p>
        </p:txBody>
      </p:sp>
      <p:pic>
        <p:nvPicPr>
          <p:cNvPr id="6" name="Immagine 5">
            <a:extLst>
              <a:ext uri="{FF2B5EF4-FFF2-40B4-BE49-F238E27FC236}">
                <a16:creationId xmlns:a16="http://schemas.microsoft.com/office/drawing/2014/main" id="{739675C3-5B5C-E2A6-B2A6-E32DE8EE1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36573" y="1338130"/>
            <a:ext cx="8518850" cy="4181738"/>
          </a:xfrm>
          <a:prstGeom prst="rect">
            <a:avLst/>
          </a:prstGeom>
          <a:ln w="38100">
            <a:solidFill>
              <a:schemeClr val="tx1"/>
            </a:solidFill>
          </a:ln>
        </p:spPr>
      </p:pic>
    </p:spTree>
    <p:extLst>
      <p:ext uri="{BB962C8B-B14F-4D97-AF65-F5344CB8AC3E}">
        <p14:creationId xmlns:p14="http://schemas.microsoft.com/office/powerpoint/2010/main" val="408399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1" name="Group 7">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2" name="Rectangle 8">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53444D7D-B6B6-9DD7-C11B-3C63DDDE9FC4}"/>
              </a:ext>
            </a:extLst>
          </p:cNvPr>
          <p:cNvSpPr>
            <a:spLocks noGrp="1"/>
          </p:cNvSpPr>
          <p:nvPr>
            <p:ph type="ctrTitle"/>
          </p:nvPr>
        </p:nvSpPr>
        <p:spPr>
          <a:xfrm>
            <a:off x="1143000" y="1003300"/>
            <a:ext cx="7035800" cy="4038600"/>
          </a:xfrm>
        </p:spPr>
        <p:txBody>
          <a:bodyPr>
            <a:normAutofit/>
          </a:bodyPr>
          <a:lstStyle/>
          <a:p>
            <a:r>
              <a:rPr lang="it-IT" sz="6600" cap="none" dirty="0">
                <a:latin typeface="Stencil" panose="040409050D0802020404" pitchFamily="82" charset="0"/>
              </a:rPr>
              <a:t>The END</a:t>
            </a:r>
            <a:endParaRPr lang="it-IT" sz="6600" dirty="0">
              <a:latin typeface="Stencil" panose="040409050D0802020404" pitchFamily="82" charset="0"/>
            </a:endParaRPr>
          </a:p>
        </p:txBody>
      </p:sp>
      <p:sp>
        <p:nvSpPr>
          <p:cNvPr id="3" name="Sottotitolo 2">
            <a:extLst>
              <a:ext uri="{FF2B5EF4-FFF2-40B4-BE49-F238E27FC236}">
                <a16:creationId xmlns:a16="http://schemas.microsoft.com/office/drawing/2014/main" id="{83B61F64-378A-CC5C-E79A-77EB4FD02D70}"/>
              </a:ext>
            </a:extLst>
          </p:cNvPr>
          <p:cNvSpPr>
            <a:spLocks noGrp="1"/>
          </p:cNvSpPr>
          <p:nvPr>
            <p:ph type="subTitle" idx="1"/>
          </p:nvPr>
        </p:nvSpPr>
        <p:spPr>
          <a:xfrm>
            <a:off x="1143000" y="5056188"/>
            <a:ext cx="8008842" cy="878946"/>
          </a:xfrm>
        </p:spPr>
        <p:txBody>
          <a:bodyPr anchor="t">
            <a:normAutofit/>
          </a:bodyPr>
          <a:lstStyle/>
          <a:p>
            <a:r>
              <a:rPr lang="it-IT" sz="2400"/>
              <a:t>Thank you for the attention</a:t>
            </a:r>
          </a:p>
        </p:txBody>
      </p:sp>
    </p:spTree>
    <p:extLst>
      <p:ext uri="{BB962C8B-B14F-4D97-AF65-F5344CB8AC3E}">
        <p14:creationId xmlns:p14="http://schemas.microsoft.com/office/powerpoint/2010/main" val="37672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58b009-08cc-4b20-8cd9-c8d87f8ab62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C2E4B3527C8E4FA6D9E11A403D0668" ma:contentTypeVersion="10" ma:contentTypeDescription="Create a new document." ma:contentTypeScope="" ma:versionID="0f5d2bc741ce2fa4e29b7ab35eee8cff">
  <xsd:schema xmlns:xsd="http://www.w3.org/2001/XMLSchema" xmlns:xs="http://www.w3.org/2001/XMLSchema" xmlns:p="http://schemas.microsoft.com/office/2006/metadata/properties" xmlns:ns3="70a3db3a-1cd1-4ef0-a9ee-a6414258bb74" xmlns:ns4="c858b009-08cc-4b20-8cd9-c8d87f8ab62b" targetNamespace="http://schemas.microsoft.com/office/2006/metadata/properties" ma:root="true" ma:fieldsID="e96eef35dc375ea8c09e2d7708fc2b84" ns3:_="" ns4:_="">
    <xsd:import namespace="70a3db3a-1cd1-4ef0-a9ee-a6414258bb74"/>
    <xsd:import namespace="c858b009-08cc-4b20-8cd9-c8d87f8ab6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3db3a-1cd1-4ef0-a9ee-a6414258bb7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58b009-08cc-4b20-8cd9-c8d87f8ab6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70824-CABA-4B65-8D76-14A542C392E7}">
  <ds:schemaRefs>
    <ds:schemaRef ds:uri="http://purl.org/dc/elements/1.1/"/>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c858b009-08cc-4b20-8cd9-c8d87f8ab62b"/>
    <ds:schemaRef ds:uri="70a3db3a-1cd1-4ef0-a9ee-a6414258bb74"/>
  </ds:schemaRefs>
</ds:datastoreItem>
</file>

<file path=customXml/itemProps2.xml><?xml version="1.0" encoding="utf-8"?>
<ds:datastoreItem xmlns:ds="http://schemas.openxmlformats.org/officeDocument/2006/customXml" ds:itemID="{9458E1FB-8B6C-482F-91A4-C28F373F3C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3db3a-1cd1-4ef0-a9ee-a6414258bb74"/>
    <ds:schemaRef ds:uri="c858b009-08cc-4b20-8cd9-c8d87f8ab6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27706A-766F-429F-B106-05D3052950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TotalTime>
  <Words>291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Stencil</vt:lpstr>
      <vt:lpstr>Tw Cen MT</vt:lpstr>
      <vt:lpstr>Circuito</vt:lpstr>
      <vt:lpstr>Keysafe</vt:lpstr>
      <vt:lpstr>introduction</vt:lpstr>
      <vt:lpstr>Proposed application</vt:lpstr>
      <vt:lpstr>Security</vt:lpstr>
      <vt:lpstr>The home page of the website looks like this:</vt:lpstr>
      <vt:lpstr>This is the dashboard, which is loaded once you have logged in:</vt:lpstr>
      <vt:lpstr>Here is an example of a list of passwords associated with a test account: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Keysafe</dc:title>
  <dc:creator>Manuel Manco</dc:creator>
  <cp:lastModifiedBy>Manuel Manco</cp:lastModifiedBy>
  <cp:revision>3</cp:revision>
  <dcterms:created xsi:type="dcterms:W3CDTF">2023-06-09T08:29:40Z</dcterms:created>
  <dcterms:modified xsi:type="dcterms:W3CDTF">2023-06-10T14:27:11Z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0x01010084C2E4B3527C8E4FA6D9E11A403D0668</vt:lpwstr>
  </property>
</Properties>
</file>