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828" r:id="rId4"/>
  </p:sldMasterIdLst>
  <p:notesMasterIdLst>
    <p:notesMasterId r:id="rId19"/>
  </p:notesMasterIdLst>
  <p:handoutMasterIdLst>
    <p:handoutMasterId r:id="rId20"/>
  </p:handoutMasterIdLst>
  <p:sldIdLst>
    <p:sldId id="256" r:id="rId5"/>
    <p:sldId id="258" r:id="rId6"/>
    <p:sldId id="263" r:id="rId7"/>
    <p:sldId id="266" r:id="rId8"/>
    <p:sldId id="270" r:id="rId9"/>
    <p:sldId id="272" r:id="rId10"/>
    <p:sldId id="273" r:id="rId11"/>
    <p:sldId id="271" r:id="rId12"/>
    <p:sldId id="274" r:id="rId13"/>
    <p:sldId id="275" r:id="rId14"/>
    <p:sldId id="276" r:id="rId15"/>
    <p:sldId id="267" r:id="rId16"/>
    <p:sldId id="268" r:id="rId17"/>
    <p:sldId id="278" r:id="rId18"/>
  </p:sldIdLst>
  <p:sldSz cx="12192000" cy="6858000"/>
  <p:notesSz cx="6858000" cy="9144000"/>
  <p:defaultTextStyle>
    <a:defPPr rtl="0"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4D4D"/>
    <a:srgbClr val="D8D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5899" autoAdjust="0"/>
  </p:normalViewPr>
  <p:slideViewPr>
    <p:cSldViewPr snapToGrid="0">
      <p:cViewPr>
        <p:scale>
          <a:sx n="50" d="100"/>
          <a:sy n="50" d="100"/>
        </p:scale>
        <p:origin x="888" y="10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7" d="100"/>
          <a:sy n="77" d="100"/>
        </p:scale>
        <p:origin x="399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44EA90-306F-45C7-8AEA-F0890CB16039}" type="datetime1">
              <a:rPr lang="es-ES" smtClean="0"/>
              <a:t>17/06/2022</a:t>
            </a:fld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A7EAC-D564-4069-B91B-517386FC9FE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126251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noProof="0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A2A226-B20B-4D06-8640-8814B3489581}" type="datetime1">
              <a:rPr lang="es-ES" smtClean="0"/>
              <a:pPr/>
              <a:t>17/06/2022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noProof="0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noProof="0" dirty="0"/>
              <a:t>Editar el estilo de texto del patrón</a:t>
            </a:r>
          </a:p>
          <a:p>
            <a:pPr lvl="1"/>
            <a:r>
              <a:rPr lang="es-ES" noProof="0" dirty="0"/>
              <a:t>Segundo nivel</a:t>
            </a:r>
          </a:p>
          <a:p>
            <a:pPr lvl="2"/>
            <a:r>
              <a:rPr lang="es-ES" noProof="0" dirty="0"/>
              <a:t>Tercer nivel</a:t>
            </a:r>
          </a:p>
          <a:p>
            <a:pPr lvl="3"/>
            <a:r>
              <a:rPr lang="es-ES" noProof="0" dirty="0"/>
              <a:t>Cuarto nivel</a:t>
            </a:r>
          </a:p>
          <a:p>
            <a:pPr lvl="4"/>
            <a:r>
              <a:rPr lang="es-ES" noProof="0" dirty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noProof="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83E773-7C4B-4260-8A45-886C6E4C8EB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986838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3E773-7C4B-4260-8A45-886C6E4C8EB6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209605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3E773-7C4B-4260-8A45-886C6E4C8EB6}" type="slidenum">
              <a:rPr lang="es-ES" smtClean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22909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rtlCol="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 smtClean="0"/>
              <a:t>Haga clic para editar el estilo de subtítulo del patrón</a:t>
            </a:r>
            <a:endParaRPr lang="es-ES" noProof="0" dirty="0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7471103-BF6F-4523-9C54-5778E416DB58}" type="datetime1">
              <a:rPr lang="es-ES" noProof="0" smtClean="0"/>
              <a:t>17/06/2022</a:t>
            </a:fld>
            <a:endParaRPr lang="es-ES" noProof="0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8270778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1C921E0-F9B3-4702-8EC0-299925A79D98}" type="datetime1">
              <a:rPr lang="es-ES" noProof="0" smtClean="0"/>
              <a:t>17/06/2022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738428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 rtlCol="0"/>
          <a:lstStyle/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178A963-0DBC-4F57-AC62-29DD17473BF1}" type="datetime1">
              <a:rPr lang="es-ES" noProof="0" smtClean="0"/>
              <a:t>17/06/2022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422238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98DF8EB-855A-4C83-AF3D-50B349D4E538}" type="datetime1">
              <a:rPr lang="es-ES" noProof="0" smtClean="0"/>
              <a:t>17/06/2022</a:t>
            </a:fld>
            <a:endParaRPr lang="es-ES" noProof="0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182275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rtlCol="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rtlCol="0"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E9B2C39-3850-493C-952C-ECB939438560}" type="datetime1">
              <a:rPr lang="es-ES" noProof="0" smtClean="0"/>
              <a:t>17/06/2022</a:t>
            </a:fld>
            <a:endParaRPr lang="es-ES" noProof="0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8285611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 rtlCol="0"/>
          <a:lstStyle/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 rtlCol="0"/>
          <a:lstStyle/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8" name="Marcador de fecha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D5FC420-51AA-4FAF-95BB-30176D68DEE8}" type="datetime1">
              <a:rPr lang="es-ES" noProof="0" smtClean="0"/>
              <a:t>17/06/2022</a:t>
            </a:fld>
            <a:endParaRPr lang="es-ES" noProof="0" dirty="0"/>
          </a:p>
        </p:txBody>
      </p:sp>
      <p:sp>
        <p:nvSpPr>
          <p:cNvPr id="9" name="Marcador de pie de página 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10" name="Marcador de posición de número de diapositiva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366587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rtlCol="0"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 rtlCol="0"/>
          <a:lstStyle/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 rtlCol="0"/>
          <a:lstStyle>
            <a:lvl5pPr>
              <a:defRPr/>
            </a:lvl5pPr>
          </a:lstStyle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11" name="Marcador de posición de texto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rtlCol="0"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8F8B10C-B5AA-496A-AB83-56DD82CCA5A4}" type="datetime1">
              <a:rPr lang="es-ES" noProof="0" smtClean="0"/>
              <a:t>17/06/2022</a:t>
            </a:fld>
            <a:endParaRPr lang="es-ES" noProof="0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  <p:sp>
        <p:nvSpPr>
          <p:cNvPr id="10" name="Título 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558899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5E055F8-74A9-4173-B5CF-879C893039BB}" type="datetime1">
              <a:rPr lang="es-ES" noProof="0" smtClean="0"/>
              <a:t>17/06/2022</a:t>
            </a:fld>
            <a:endParaRPr lang="es-ES" noProof="0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70077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6141DB3-9D6D-4B67-A217-70651BDEF77B}" type="datetime1">
              <a:rPr lang="es-ES" noProof="0" smtClean="0"/>
              <a:t>17/06/2022</a:t>
            </a:fld>
            <a:endParaRPr lang="es-ES" noProof="0" dirty="0"/>
          </a:p>
        </p:txBody>
      </p:sp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359989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ángulo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rtlCol="0"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 rtlCol="0"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rtlCol="0"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</p:txBody>
      </p:sp>
      <p:sp>
        <p:nvSpPr>
          <p:cNvPr id="9" name="Marcador de fecha 8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B2F7798-4E4E-464F-96F9-7EFD6F0AD4BD}" type="datetime1">
              <a:rPr lang="es-ES" noProof="0" smtClean="0"/>
              <a:t>17/06/2022</a:t>
            </a:fld>
            <a:endParaRPr lang="es-ES" noProof="0" dirty="0"/>
          </a:p>
        </p:txBody>
      </p:sp>
      <p:sp>
        <p:nvSpPr>
          <p:cNvPr id="10" name="Marcador de pie de página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 rtlCol="0"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11" name="Marcador de número de diapositiva 10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205352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ángulo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rtlCol="0"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rtlCol="0"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 smtClean="0"/>
              <a:t>Haga clic en el icono para agregar una imagen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rtlCol="0"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</p:txBody>
      </p:sp>
      <p:sp>
        <p:nvSpPr>
          <p:cNvPr id="8" name="Marcador de fecha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pPr rtl="0"/>
            <a:fld id="{CB86E2E8-7102-4A1A-AF5B-45BB32A33A1B}" type="datetime1">
              <a:rPr lang="es-ES" noProof="0" smtClean="0"/>
              <a:t>17/06/2022</a:t>
            </a:fld>
            <a:endParaRPr lang="es-ES" noProof="0" dirty="0"/>
          </a:p>
        </p:txBody>
      </p:sp>
      <p:sp>
        <p:nvSpPr>
          <p:cNvPr id="9" name="Marcador de posición de pie de página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 rtlCol="0"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10" name="Marcador de número de diapositiva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947789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 dirty="0"/>
              <a:t>Editar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rtl="0"/>
            <a:fld id="{F9BA73C7-9371-4491-AB0C-39991AAC6058}" type="datetime1">
              <a:rPr lang="es-ES" noProof="0" smtClean="0"/>
              <a:t>17/06/2022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900" spc="0" baseline="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s-ES" noProof="0" smtClean="0"/>
              <a:pPr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865901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jpe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6981E6A2-4656-4CFE-9BF4-39D81EE2CA9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50E78D6-F072-48E7-8270-20EFBDD26F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1585624"/>
            <a:ext cx="4486656" cy="1231106"/>
          </a:xfrm>
          <a:noFill/>
          <a:ln w="3175">
            <a:solidFill>
              <a:schemeClr val="tx1"/>
            </a:solidFill>
          </a:ln>
          <a:effectLst>
            <a:glow rad="152400">
              <a:schemeClr val="tx1">
                <a:alpha val="13000"/>
              </a:schemeClr>
            </a:glow>
          </a:effectLst>
        </p:spPr>
        <p:txBody>
          <a:bodyPr rtlCol="0">
            <a:normAutofit/>
          </a:bodyPr>
          <a:lstStyle/>
          <a:p>
            <a:pPr rtl="0"/>
            <a:r>
              <a:rPr lang="es-ES" sz="3000" dirty="0" err="1" smtClean="0">
                <a:solidFill>
                  <a:schemeClr val="tx1"/>
                </a:solidFill>
              </a:rPr>
              <a:t>Admand</a:t>
            </a:r>
            <a:r>
              <a:rPr lang="es-ES" sz="3000" dirty="0" smtClean="0">
                <a:solidFill>
                  <a:schemeClr val="tx1"/>
                </a:solidFill>
              </a:rPr>
              <a:t/>
            </a:r>
            <a:br>
              <a:rPr lang="es-ES" sz="3000" dirty="0" smtClean="0">
                <a:solidFill>
                  <a:schemeClr val="tx1"/>
                </a:solidFill>
              </a:rPr>
            </a:br>
            <a:r>
              <a:rPr lang="es-ES" sz="3000" dirty="0" err="1" smtClean="0">
                <a:solidFill>
                  <a:schemeClr val="tx1"/>
                </a:solidFill>
              </a:rPr>
              <a:t>shoes</a:t>
            </a:r>
            <a:endParaRPr lang="es-ES" sz="3000" dirty="0">
              <a:solidFill>
                <a:schemeClr val="tx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FC7BD98-5486-489C-BAA0-A69CEFF691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2973286"/>
            <a:ext cx="4486656" cy="702702"/>
          </a:xfrm>
        </p:spPr>
        <p:txBody>
          <a:bodyPr rtlCol="0">
            <a:normAutofit/>
          </a:bodyPr>
          <a:lstStyle/>
          <a:p>
            <a:pPr rtl="0"/>
            <a:r>
              <a:rPr lang="es-ES" sz="1800" dirty="0" err="1" smtClean="0">
                <a:solidFill>
                  <a:schemeClr val="tx1"/>
                </a:solidFill>
              </a:rPr>
              <a:t>Taking</a:t>
            </a:r>
            <a:r>
              <a:rPr lang="es-ES" sz="1800" dirty="0" smtClean="0">
                <a:solidFill>
                  <a:schemeClr val="tx1"/>
                </a:solidFill>
              </a:rPr>
              <a:t> </a:t>
            </a:r>
            <a:r>
              <a:rPr lang="es-ES" sz="1800" dirty="0" err="1" smtClean="0">
                <a:solidFill>
                  <a:schemeClr val="tx1"/>
                </a:solidFill>
              </a:rPr>
              <a:t>care</a:t>
            </a:r>
            <a:r>
              <a:rPr lang="es-ES" sz="1800" dirty="0" smtClean="0">
                <a:solidFill>
                  <a:schemeClr val="tx1"/>
                </a:solidFill>
              </a:rPr>
              <a:t> of </a:t>
            </a:r>
            <a:r>
              <a:rPr lang="es-ES" sz="1800" dirty="0" err="1" smtClean="0">
                <a:solidFill>
                  <a:schemeClr val="tx1"/>
                </a:solidFill>
              </a:rPr>
              <a:t>your</a:t>
            </a:r>
            <a:r>
              <a:rPr lang="es-ES" sz="1800" dirty="0" smtClean="0">
                <a:solidFill>
                  <a:schemeClr val="tx1"/>
                </a:solidFill>
              </a:rPr>
              <a:t> </a:t>
            </a:r>
            <a:r>
              <a:rPr lang="es-ES" sz="1800" dirty="0" err="1" smtClean="0">
                <a:solidFill>
                  <a:schemeClr val="tx1"/>
                </a:solidFill>
              </a:rPr>
              <a:t>feet</a:t>
            </a:r>
            <a:endParaRPr lang="es-ES" sz="1800" dirty="0">
              <a:solidFill>
                <a:schemeClr val="tx1"/>
              </a:solidFill>
            </a:endParaRP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3FC7BD98-5486-489C-BAA0-A69CEFF691B3}"/>
              </a:ext>
            </a:extLst>
          </p:cNvPr>
          <p:cNvSpPr txBox="1">
            <a:spLocks/>
          </p:cNvSpPr>
          <p:nvPr/>
        </p:nvSpPr>
        <p:spPr>
          <a:xfrm>
            <a:off x="804672" y="5716710"/>
            <a:ext cx="4486656" cy="702702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600" dirty="0" smtClean="0">
                <a:solidFill>
                  <a:schemeClr val="tx1"/>
                </a:solidFill>
              </a:rPr>
              <a:t>Ada </a:t>
            </a:r>
            <a:r>
              <a:rPr lang="es-ES" sz="1600" dirty="0" err="1" smtClean="0">
                <a:solidFill>
                  <a:schemeClr val="tx1"/>
                </a:solidFill>
              </a:rPr>
              <a:t>Piedrafita</a:t>
            </a:r>
            <a:r>
              <a:rPr lang="es-ES" sz="1600" dirty="0" smtClean="0">
                <a:solidFill>
                  <a:schemeClr val="tx1"/>
                </a:solidFill>
              </a:rPr>
              <a:t> &amp; Manuel </a:t>
            </a:r>
            <a:r>
              <a:rPr lang="es-ES" sz="1600" dirty="0" err="1" smtClean="0">
                <a:solidFill>
                  <a:schemeClr val="tx1"/>
                </a:solidFill>
              </a:rPr>
              <a:t>Burrell</a:t>
            </a:r>
            <a:r>
              <a:rPr lang="es-ES" sz="1600" dirty="0" smtClean="0">
                <a:solidFill>
                  <a:schemeClr val="tx1"/>
                </a:solidFill>
              </a:rPr>
              <a:t> </a:t>
            </a:r>
            <a:r>
              <a:rPr lang="es-ES" sz="1600" dirty="0" smtClean="0">
                <a:solidFill>
                  <a:schemeClr val="tx1"/>
                </a:solidFill>
              </a:rPr>
              <a:t>&amp; Andrés </a:t>
            </a:r>
            <a:r>
              <a:rPr lang="es-ES" sz="1600" dirty="0" smtClean="0">
                <a:solidFill>
                  <a:schemeClr val="tx1"/>
                </a:solidFill>
              </a:rPr>
              <a:t>Martínez</a:t>
            </a:r>
            <a:endParaRPr lang="es-ES" sz="1600" dirty="0">
              <a:solidFill>
                <a:schemeClr val="tx1"/>
              </a:solidFill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0"/>
            <a:ext cx="6096000" cy="3429000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429000"/>
            <a:ext cx="6096000" cy="342900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6012" y="3675988"/>
            <a:ext cx="1783977" cy="1783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050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Fotos de Fondo gris, Imágenes de Fondo gris ⬇ Descargar | Depositphoto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672"/>
          <a:stretch/>
        </p:blipFill>
        <p:spPr bwMode="auto">
          <a:xfrm>
            <a:off x="0" y="1698173"/>
            <a:ext cx="12192000" cy="5851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31136" y="376309"/>
            <a:ext cx="7729728" cy="1220264"/>
          </a:xfrm>
          <a:noFill/>
          <a:ln w="15875"/>
        </p:spPr>
        <p:txBody>
          <a:bodyPr>
            <a:normAutofit/>
          </a:bodyPr>
          <a:lstStyle/>
          <a:p>
            <a:r>
              <a:rPr lang="es-ES" sz="3200" dirty="0">
                <a:solidFill>
                  <a:schemeClr val="bg1"/>
                </a:solidFill>
              </a:rPr>
              <a:t>Búsqueda de </a:t>
            </a:r>
            <a:r>
              <a:rPr lang="es-ES" sz="3200" dirty="0" smtClean="0">
                <a:solidFill>
                  <a:schemeClr val="bg1"/>
                </a:solidFill>
              </a:rPr>
              <a:t>información</a:t>
            </a:r>
            <a:endParaRPr lang="es-ES" sz="3200" dirty="0">
              <a:solidFill>
                <a:schemeClr val="bg1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8325" y="2470201"/>
            <a:ext cx="6435349" cy="4307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536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Fotos de Fondo gris, Imágenes de Fondo gris ⬇ Descargar | Depositphoto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672"/>
          <a:stretch/>
        </p:blipFill>
        <p:spPr bwMode="auto">
          <a:xfrm>
            <a:off x="0" y="1698173"/>
            <a:ext cx="12192000" cy="5851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31136" y="376309"/>
            <a:ext cx="7729728" cy="1220264"/>
          </a:xfrm>
          <a:noFill/>
          <a:ln w="15875"/>
        </p:spPr>
        <p:txBody>
          <a:bodyPr>
            <a:normAutofit/>
          </a:bodyPr>
          <a:lstStyle/>
          <a:p>
            <a:r>
              <a:rPr lang="es-ES" sz="3200" dirty="0">
                <a:solidFill>
                  <a:schemeClr val="bg1"/>
                </a:solidFill>
              </a:rPr>
              <a:t>Establecer </a:t>
            </a:r>
            <a:r>
              <a:rPr lang="es-ES" sz="3200" dirty="0" smtClean="0">
                <a:solidFill>
                  <a:schemeClr val="bg1"/>
                </a:solidFill>
              </a:rPr>
              <a:t>Relaciones</a:t>
            </a:r>
            <a:endParaRPr lang="es-ES" sz="3200" dirty="0">
              <a:solidFill>
                <a:schemeClr val="bg1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3605" y="2197148"/>
            <a:ext cx="4304789" cy="4853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761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Fotos de Fondo gris, Imágenes de Fondo gris ⬇ Descargar | Depositphoto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672"/>
          <a:stretch/>
        </p:blipFill>
        <p:spPr bwMode="auto">
          <a:xfrm>
            <a:off x="0" y="2916384"/>
            <a:ext cx="12192000" cy="4009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44583" y="477909"/>
            <a:ext cx="7729728" cy="683917"/>
          </a:xfrm>
          <a:noFill/>
          <a:ln w="15875"/>
        </p:spPr>
        <p:txBody>
          <a:bodyPr>
            <a:normAutofit fontScale="90000"/>
          </a:bodyPr>
          <a:lstStyle/>
          <a:p>
            <a:r>
              <a:rPr lang="es-ES" sz="3200" dirty="0" err="1">
                <a:solidFill>
                  <a:schemeClr val="bg1"/>
                </a:solidFill>
              </a:rPr>
              <a:t>Trello</a:t>
            </a:r>
            <a:endParaRPr lang="es-ES" sz="3200" dirty="0">
              <a:solidFill>
                <a:schemeClr val="bg1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1048" y="1344705"/>
            <a:ext cx="8396797" cy="5247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510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Fotos de Fondo gris, Imágenes de Fondo gris ⬇ Descargar | Depositphoto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672"/>
          <a:stretch/>
        </p:blipFill>
        <p:spPr bwMode="auto">
          <a:xfrm>
            <a:off x="0" y="2916384"/>
            <a:ext cx="12192000" cy="4009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44583" y="477909"/>
            <a:ext cx="7729728" cy="683917"/>
          </a:xfrm>
          <a:noFill/>
          <a:ln w="15875"/>
        </p:spPr>
        <p:txBody>
          <a:bodyPr>
            <a:normAutofit fontScale="90000"/>
          </a:bodyPr>
          <a:lstStyle/>
          <a:p>
            <a:r>
              <a:rPr lang="es-ES" sz="3200" dirty="0" err="1">
                <a:solidFill>
                  <a:schemeClr val="bg1"/>
                </a:solidFill>
              </a:rPr>
              <a:t>github</a:t>
            </a:r>
            <a:endParaRPr lang="es-ES" sz="3200" dirty="0">
              <a:solidFill>
                <a:schemeClr val="bg1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194" y="2513855"/>
            <a:ext cx="5358825" cy="3045495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6790" y="1462234"/>
            <a:ext cx="4784438" cy="5148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139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Fotos de Fondo gris, Imágenes de Fondo gris ⬇ Descargar | Depositphoto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672"/>
          <a:stretch/>
        </p:blipFill>
        <p:spPr bwMode="auto">
          <a:xfrm>
            <a:off x="0" y="2916384"/>
            <a:ext cx="12192000" cy="4009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44583" y="477909"/>
            <a:ext cx="7729728" cy="683917"/>
          </a:xfrm>
          <a:noFill/>
          <a:ln w="15875"/>
        </p:spPr>
        <p:txBody>
          <a:bodyPr>
            <a:normAutofit fontScale="90000"/>
          </a:bodyPr>
          <a:lstStyle/>
          <a:p>
            <a:r>
              <a:rPr lang="es-ES" sz="3200" dirty="0" smtClean="0">
                <a:solidFill>
                  <a:schemeClr val="bg1"/>
                </a:solidFill>
              </a:rPr>
              <a:t>demo</a:t>
            </a:r>
            <a:endParaRPr lang="es-ES" sz="3200" dirty="0">
              <a:solidFill>
                <a:schemeClr val="bg1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4112" y="1371615"/>
            <a:ext cx="8030669" cy="5353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396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ángulo 17">
            <a:extLst>
              <a:ext uri="{FF2B5EF4-FFF2-40B4-BE49-F238E27FC236}">
                <a16:creationId xmlns:a16="http://schemas.microsoft.com/office/drawing/2014/main" id="{0AF33C27-9C85-4B30-9AD7-879D48AFE4F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6D5089DD-882D-4413-B8BF-4798BFD84A9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4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pic>
        <p:nvPicPr>
          <p:cNvPr id="14" name="Picture 2" descr="Fotos de Fondo gris, Imágenes de Fondo gris ⬇ Descargar | Depositphotos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15443"/>
          <a:stretch/>
        </p:blipFill>
        <p:spPr bwMode="auto">
          <a:xfrm>
            <a:off x="-1" y="1851531"/>
            <a:ext cx="12192000" cy="5006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7704" y="0"/>
            <a:ext cx="4654296" cy="6858000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050E78D6-F072-48E7-8270-20EFBDD26F36}"/>
              </a:ext>
            </a:extLst>
          </p:cNvPr>
          <p:cNvSpPr txBox="1">
            <a:spLocks/>
          </p:cNvSpPr>
          <p:nvPr/>
        </p:nvSpPr>
        <p:spPr bwMode="black">
          <a:xfrm>
            <a:off x="1326607" y="576341"/>
            <a:ext cx="4486656" cy="1231106"/>
          </a:xfrm>
          <a:prstGeom prst="rect">
            <a:avLst/>
          </a:prstGeom>
          <a:noFill/>
          <a:ln w="3175" cap="sq">
            <a:solidFill>
              <a:schemeClr val="tx1"/>
            </a:solidFill>
            <a:miter lim="800000"/>
          </a:ln>
          <a:effectLst>
            <a:glow rad="152400">
              <a:schemeClr val="tx1">
                <a:alpha val="13000"/>
              </a:schemeClr>
            </a:glow>
          </a:effectLst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000" dirty="0" smtClean="0">
                <a:solidFill>
                  <a:schemeClr val="bg1"/>
                </a:solidFill>
              </a:rPr>
              <a:t>índice</a:t>
            </a:r>
            <a:endParaRPr lang="es-ES" sz="3000" dirty="0">
              <a:solidFill>
                <a:schemeClr val="bg1"/>
              </a:solidFill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1525524" y="2287642"/>
            <a:ext cx="448665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000" dirty="0" smtClean="0"/>
              <a:t>Estructura del proyecto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000" dirty="0" smtClean="0"/>
              <a:t>Funcionalidades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000" dirty="0" smtClean="0"/>
              <a:t>Organización grupal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000" dirty="0" smtClean="0"/>
              <a:t>Demo</a:t>
            </a:r>
            <a:endParaRPr lang="es-ES" sz="2000" dirty="0"/>
          </a:p>
        </p:txBody>
      </p:sp>
      <p:pic>
        <p:nvPicPr>
          <p:cNvPr id="1028" name="Picture 4" descr="✓ Imagen de Modelo de moda masculina tumbado en el sofá del estudio para la  fotografía Fotografía de Stock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37"/>
          <a:stretch/>
        </p:blipFill>
        <p:spPr bwMode="auto">
          <a:xfrm>
            <a:off x="14514" y="4047192"/>
            <a:ext cx="3555421" cy="2813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468,022 Zapatos Mujer Imágenes y Fotos - 123R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6768" y="4047192"/>
            <a:ext cx="4220936" cy="2813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8952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Fotos de Fondo gris, Imágenes de Fondo gris ⬇ Descargar | Depositphoto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672"/>
          <a:stretch/>
        </p:blipFill>
        <p:spPr bwMode="auto">
          <a:xfrm>
            <a:off x="0" y="2916384"/>
            <a:ext cx="12192000" cy="4009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44583" y="477909"/>
            <a:ext cx="7729728" cy="683917"/>
          </a:xfrm>
          <a:noFill/>
          <a:ln w="15875"/>
        </p:spPr>
        <p:txBody>
          <a:bodyPr>
            <a:normAutofit fontScale="90000"/>
          </a:bodyPr>
          <a:lstStyle/>
          <a:p>
            <a:r>
              <a:rPr lang="es-ES" sz="3200" dirty="0" smtClean="0">
                <a:solidFill>
                  <a:schemeClr val="bg1"/>
                </a:solidFill>
              </a:rPr>
              <a:t>diagramas</a:t>
            </a:r>
            <a:endParaRPr lang="es-ES" sz="3200" dirty="0">
              <a:solidFill>
                <a:schemeClr val="bg1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3225" y="1645744"/>
            <a:ext cx="7461086" cy="442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645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Fotos de Fondo gris, Imágenes de Fondo gris ⬇ Descargar | Depositphoto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672"/>
          <a:stretch/>
        </p:blipFill>
        <p:spPr bwMode="auto">
          <a:xfrm>
            <a:off x="0" y="2916384"/>
            <a:ext cx="12192000" cy="4009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44583" y="477909"/>
            <a:ext cx="7729728" cy="683917"/>
          </a:xfrm>
          <a:noFill/>
          <a:ln w="15875"/>
        </p:spPr>
        <p:txBody>
          <a:bodyPr>
            <a:normAutofit fontScale="90000"/>
          </a:bodyPr>
          <a:lstStyle/>
          <a:p>
            <a:r>
              <a:rPr lang="es-ES" sz="3200" dirty="0" smtClean="0">
                <a:solidFill>
                  <a:schemeClr val="bg1"/>
                </a:solidFill>
              </a:rPr>
              <a:t>diagramas</a:t>
            </a:r>
            <a:endParaRPr lang="es-ES" sz="3200" dirty="0">
              <a:solidFill>
                <a:schemeClr val="bg1"/>
              </a:solidFill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1294" y="1687092"/>
            <a:ext cx="7556306" cy="4704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770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Fotos de Fondo gris, Imágenes de Fondo gris ⬇ Descargar | Depositphoto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672"/>
          <a:stretch/>
        </p:blipFill>
        <p:spPr bwMode="auto">
          <a:xfrm>
            <a:off x="0" y="1698173"/>
            <a:ext cx="12192000" cy="5851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44583" y="477909"/>
            <a:ext cx="7729728" cy="683917"/>
          </a:xfrm>
          <a:noFill/>
          <a:ln w="15875"/>
        </p:spPr>
        <p:txBody>
          <a:bodyPr>
            <a:normAutofit fontScale="90000"/>
          </a:bodyPr>
          <a:lstStyle/>
          <a:p>
            <a:r>
              <a:rPr lang="es-ES" sz="3200" dirty="0" smtClean="0">
                <a:solidFill>
                  <a:schemeClr val="bg1"/>
                </a:solidFill>
              </a:rPr>
              <a:t>Funcionalidades Obligatorias</a:t>
            </a:r>
            <a:endParaRPr lang="es-ES" sz="3200" dirty="0">
              <a:solidFill>
                <a:schemeClr val="bg1"/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2244583" y="2176822"/>
            <a:ext cx="448665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000" dirty="0" smtClean="0"/>
              <a:t>Modelado de BBDD.</a:t>
            </a:r>
          </a:p>
          <a:p>
            <a:pPr algn="just"/>
            <a:r>
              <a:rPr lang="es-ES" sz="2000" dirty="0" smtClean="0"/>
              <a:t>Diagramas UML.</a:t>
            </a:r>
          </a:p>
          <a:p>
            <a:pPr algn="just"/>
            <a:r>
              <a:rPr lang="es-ES" sz="2000" dirty="0" smtClean="0"/>
              <a:t>Listado, detalle y maquetado.</a:t>
            </a:r>
          </a:p>
          <a:p>
            <a:pPr algn="just"/>
            <a:r>
              <a:rPr lang="es-ES" sz="2000" dirty="0" smtClean="0"/>
              <a:t>GitHub.</a:t>
            </a:r>
          </a:p>
          <a:p>
            <a:pPr algn="just"/>
            <a:r>
              <a:rPr lang="es-ES" sz="2000" dirty="0" smtClean="0"/>
              <a:t>Registro y borrado de Información.</a:t>
            </a:r>
          </a:p>
          <a:p>
            <a:pPr algn="just"/>
            <a:endParaRPr lang="es-ES" sz="2000" dirty="0"/>
          </a:p>
        </p:txBody>
      </p:sp>
      <p:pic>
        <p:nvPicPr>
          <p:cNvPr id="8194" name="Picture 2" descr="5 razones para aprender a programar • Kueski Blo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68"/>
          <a:stretch/>
        </p:blipFill>
        <p:spPr bwMode="auto">
          <a:xfrm>
            <a:off x="5791200" y="4383987"/>
            <a:ext cx="6400799" cy="3159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Por qué estudiar programación? Mitos y ventajas de nuestra profesión -  Educacion I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383987"/>
            <a:ext cx="5791200" cy="3165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9641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Fotos de Fondo gris, Imágenes de Fondo gris ⬇ Descargar | Depositphoto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672"/>
          <a:stretch/>
        </p:blipFill>
        <p:spPr bwMode="auto">
          <a:xfrm>
            <a:off x="0" y="1698173"/>
            <a:ext cx="12192000" cy="5851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44583" y="477909"/>
            <a:ext cx="7729728" cy="886434"/>
          </a:xfrm>
          <a:noFill/>
          <a:ln w="15875"/>
        </p:spPr>
        <p:txBody>
          <a:bodyPr>
            <a:normAutofit fontScale="90000"/>
          </a:bodyPr>
          <a:lstStyle/>
          <a:p>
            <a:r>
              <a:rPr lang="es-ES" sz="3200" dirty="0">
                <a:solidFill>
                  <a:schemeClr val="bg1"/>
                </a:solidFill>
              </a:rPr>
              <a:t>Registro y borrado de </a:t>
            </a:r>
            <a:r>
              <a:rPr lang="es-ES" sz="3200" dirty="0" smtClean="0">
                <a:solidFill>
                  <a:schemeClr val="bg1"/>
                </a:solidFill>
              </a:rPr>
              <a:t>Información</a:t>
            </a:r>
            <a:endParaRPr lang="es-ES" sz="3200" dirty="0">
              <a:solidFill>
                <a:schemeClr val="bg1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8384" y="2233055"/>
            <a:ext cx="3393626" cy="482515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9447" y="2204321"/>
            <a:ext cx="4925112" cy="483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301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Fotos de Fondo gris, Imágenes de Fondo gris ⬇ Descargar | Depositphoto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672"/>
          <a:stretch/>
        </p:blipFill>
        <p:spPr bwMode="auto">
          <a:xfrm>
            <a:off x="0" y="1698173"/>
            <a:ext cx="12192000" cy="5851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44583" y="477909"/>
            <a:ext cx="7729728" cy="886434"/>
          </a:xfrm>
          <a:noFill/>
          <a:ln w="15875"/>
        </p:spPr>
        <p:txBody>
          <a:bodyPr>
            <a:normAutofit/>
          </a:bodyPr>
          <a:lstStyle/>
          <a:p>
            <a:r>
              <a:rPr lang="es-ES" sz="3200" dirty="0" smtClean="0">
                <a:solidFill>
                  <a:schemeClr val="bg1"/>
                </a:solidFill>
              </a:rPr>
              <a:t>Listado Y detalle</a:t>
            </a:r>
            <a:endParaRPr lang="es-ES" sz="3200" dirty="0">
              <a:solidFill>
                <a:schemeClr val="bg1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976" y="2273298"/>
            <a:ext cx="5239659" cy="4584702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8892" y="2273298"/>
            <a:ext cx="5335222" cy="4584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209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Fotos de Fondo gris, Imágenes de Fondo gris ⬇ Descargar | Depositphoto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672"/>
          <a:stretch/>
        </p:blipFill>
        <p:spPr bwMode="auto">
          <a:xfrm>
            <a:off x="0" y="1698173"/>
            <a:ext cx="12192000" cy="5851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44583" y="477909"/>
            <a:ext cx="7729728" cy="683917"/>
          </a:xfrm>
          <a:noFill/>
          <a:ln w="15875"/>
        </p:spPr>
        <p:txBody>
          <a:bodyPr>
            <a:normAutofit fontScale="90000"/>
          </a:bodyPr>
          <a:lstStyle/>
          <a:p>
            <a:r>
              <a:rPr lang="es-ES" sz="3200" dirty="0" smtClean="0">
                <a:solidFill>
                  <a:schemeClr val="bg1"/>
                </a:solidFill>
              </a:rPr>
              <a:t>Funcionalidades voluntarias</a:t>
            </a:r>
            <a:endParaRPr lang="es-ES" sz="3200" dirty="0">
              <a:solidFill>
                <a:schemeClr val="bg1"/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2244583" y="2176822"/>
            <a:ext cx="448665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000" dirty="0" smtClean="0"/>
              <a:t>Despliegue en AWS.</a:t>
            </a:r>
          </a:p>
          <a:p>
            <a:pPr algn="just"/>
            <a:r>
              <a:rPr lang="es-ES" sz="2000" dirty="0" smtClean="0"/>
              <a:t>Modificar información en vista detallada.</a:t>
            </a:r>
          </a:p>
          <a:p>
            <a:pPr algn="just"/>
            <a:r>
              <a:rPr lang="es-ES" sz="2000" dirty="0" smtClean="0"/>
              <a:t>Búsqueda de información.</a:t>
            </a:r>
          </a:p>
          <a:p>
            <a:pPr algn="just"/>
            <a:r>
              <a:rPr lang="es-ES" sz="2000" dirty="0" smtClean="0"/>
              <a:t>Establecer Relaciones.</a:t>
            </a:r>
          </a:p>
          <a:p>
            <a:pPr algn="just"/>
            <a:r>
              <a:rPr lang="es-ES" sz="2000" dirty="0" smtClean="0"/>
              <a:t>Ajax.</a:t>
            </a:r>
          </a:p>
          <a:p>
            <a:pPr algn="just"/>
            <a:r>
              <a:rPr lang="es-ES" sz="2000" dirty="0" smtClean="0"/>
              <a:t>Inglés.</a:t>
            </a:r>
          </a:p>
          <a:p>
            <a:pPr algn="just"/>
            <a:endParaRPr lang="es-ES" sz="2000" dirty="0"/>
          </a:p>
        </p:txBody>
      </p:sp>
      <p:pic>
        <p:nvPicPr>
          <p:cNvPr id="9224" name="Picture 8" descr="Here's what developers really think about AWS, Microsoft Azure, and Google  Cloud | TechRepubli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0027" y="1713767"/>
            <a:ext cx="5301974" cy="3532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9823" y="5517828"/>
            <a:ext cx="3473259" cy="937780"/>
          </a:xfrm>
          <a:prstGeom prst="rect">
            <a:avLst/>
          </a:prstGeom>
        </p:spPr>
      </p:pic>
      <p:pic>
        <p:nvPicPr>
          <p:cNvPr id="9218" name="Picture 2" descr="Lenguajes de programación: los amados y los odiados por los desarrolladores  • ENTER.C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0026" y="4715792"/>
            <a:ext cx="5301974" cy="2849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6" name="Picture 10" descr="Detección de cargas de trabajo en AWS | Implementaciones | Soluciones de AW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4725057"/>
            <a:ext cx="5069542" cy="2840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1680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Fotos de Fondo gris, Imágenes de Fondo gris ⬇ Descargar | Depositphoto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672"/>
          <a:stretch/>
        </p:blipFill>
        <p:spPr bwMode="auto">
          <a:xfrm>
            <a:off x="0" y="1698173"/>
            <a:ext cx="12192000" cy="5851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31136" y="260196"/>
            <a:ext cx="7729728" cy="1220264"/>
          </a:xfrm>
          <a:noFill/>
          <a:ln w="15875"/>
        </p:spPr>
        <p:txBody>
          <a:bodyPr>
            <a:normAutofit fontScale="90000"/>
          </a:bodyPr>
          <a:lstStyle/>
          <a:p>
            <a:r>
              <a:rPr lang="es-ES" sz="3200" dirty="0" smtClean="0">
                <a:solidFill>
                  <a:schemeClr val="bg1"/>
                </a:solidFill>
              </a:rPr>
              <a:t>Modificar </a:t>
            </a:r>
            <a:r>
              <a:rPr lang="es-ES" sz="3200" dirty="0">
                <a:solidFill>
                  <a:schemeClr val="bg1"/>
                </a:solidFill>
              </a:rPr>
              <a:t>información en vista </a:t>
            </a:r>
            <a:r>
              <a:rPr lang="es-ES" sz="3200" dirty="0" smtClean="0">
                <a:solidFill>
                  <a:schemeClr val="bg1"/>
                </a:solidFill>
              </a:rPr>
              <a:t>detallada</a:t>
            </a:r>
            <a:endParaRPr lang="es-ES" sz="3200" dirty="0">
              <a:solidFill>
                <a:schemeClr val="bg1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5593" y="2222603"/>
            <a:ext cx="4720813" cy="4802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941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quete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2736BCB-6CE4-414B-B2BE-1DA087E5215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E17AD15-0DEB-4851-82A2-261C041346D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20ED59B-F67D-4B99-A0A7-E5237FF58100}">
  <ds:schemaRefs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71af3243-3dd4-4a8d-8c0d-dd76da1f02a5"/>
    <ds:schemaRef ds:uri="http://schemas.microsoft.com/office/2006/metadata/properties"/>
    <ds:schemaRef ds:uri="http://www.w3.org/XML/1998/namespace"/>
    <ds:schemaRef ds:uri="http://purl.org/dc/dcmitype/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Diseño financiero</Template>
  <TotalTime>0</TotalTime>
  <Words>93</Words>
  <Application>Microsoft Office PowerPoint</Application>
  <PresentationFormat>Panorámica</PresentationFormat>
  <Paragraphs>33</Paragraphs>
  <Slides>14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8" baseType="lpstr">
      <vt:lpstr>Arial</vt:lpstr>
      <vt:lpstr>Calibri</vt:lpstr>
      <vt:lpstr>Gill Sans MT</vt:lpstr>
      <vt:lpstr>Paquete</vt:lpstr>
      <vt:lpstr>Admand shoes</vt:lpstr>
      <vt:lpstr>Presentación de PowerPoint</vt:lpstr>
      <vt:lpstr>diagramas</vt:lpstr>
      <vt:lpstr>diagramas</vt:lpstr>
      <vt:lpstr>Funcionalidades Obligatorias</vt:lpstr>
      <vt:lpstr>Registro y borrado de Información</vt:lpstr>
      <vt:lpstr>Listado Y detalle</vt:lpstr>
      <vt:lpstr>Funcionalidades voluntarias</vt:lpstr>
      <vt:lpstr>Modificar información en vista detallada</vt:lpstr>
      <vt:lpstr>Búsqueda de información</vt:lpstr>
      <vt:lpstr>Establecer Relaciones</vt:lpstr>
      <vt:lpstr>Trello</vt:lpstr>
      <vt:lpstr>github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2022-06-17T08:02:06Z</dcterms:created>
  <dcterms:modified xsi:type="dcterms:W3CDTF">2022-06-17T13:23:04Z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