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0" r:id="rId6"/>
    <p:sldId id="265" r:id="rId7"/>
    <p:sldId id="268" r:id="rId8"/>
    <p:sldId id="280" r:id="rId9"/>
    <p:sldId id="271" r:id="rId10"/>
    <p:sldId id="281" r:id="rId11"/>
    <p:sldId id="266" r:id="rId12"/>
    <p:sldId id="267" r:id="rId13"/>
    <p:sldId id="274" r:id="rId14"/>
    <p:sldId id="273" r:id="rId15"/>
    <p:sldId id="278" r:id="rId16"/>
    <p:sldId id="283" r:id="rId17"/>
    <p:sldId id="276" r:id="rId18"/>
    <p:sldId id="282" r:id="rId19"/>
    <p:sldId id="263" r:id="rId20"/>
    <p:sldId id="279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990E-0D1C-4177-83F7-35F77371A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B9C94F-C3ED-4187-9BC7-49F77DBA2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30420-A9D3-414D-B2E1-2A1EA74A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10ABA-3EDF-42CD-BC23-BA4E6634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734B9-D845-4FAC-9152-0749EB97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D9F3-04F9-4AEE-AEF4-68485209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64077-867D-456A-A037-CE2D9C7EF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915A2-37B8-410A-9928-83FE3558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20CD4-FEC9-4653-96B7-5180BB90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E7D18-73C3-47A2-9A1F-CA8D416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CC2786-DEBD-44AC-9923-7BF6BEF00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EF40E-FDC3-4645-A591-BCBC861F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5C142-7A04-4C88-A5C1-5C109866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DFE88-D51F-4140-8859-E5B2D149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4A6E7-247E-4481-B195-34471794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0384F-27D4-4164-A4D5-11A11110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19462-73FD-4E32-9E72-240E9DE9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FD976-9180-4395-9228-0EE98078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DB182-1F7D-4AA1-9535-E524D508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EEB13-F5BE-460D-96A7-336210B3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7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1E7B4-1397-4ECA-B20A-BD71FCED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25B20-C7F6-4EB9-8B87-A9083EAC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F8E7-8968-436D-B970-6932C6CD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C8E49-CDD5-42F7-AA04-1F63901F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9607B-4BAE-402E-9831-F91797E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B8249-8BCD-416A-A715-8290893D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7316D-E850-4D2F-8A36-B8FA6DB8A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AEC5B-9A2B-46B0-B7BB-17B28591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1C248-E6B1-4292-82C0-463C027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25D5D-CB03-40AC-8A08-B7B47DA5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0CD91-8B21-4BC5-BD42-7B82A785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10CD3-39DB-4586-B114-91493F7A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11AAF-0A9C-4359-8669-C6A5646F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82324-5AEF-415A-A5E0-A990D119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FDDE9D-5FE3-4224-A6AB-0A2E33B03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7B48A-36EE-4C69-BAB8-807B6D8B3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268C8-329A-4261-AC19-3D21696C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561AE-9319-41A9-A8FA-349C98DE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80D8E-BDCD-42E7-9D6D-F10A8A6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E01A4-4C81-4E73-B6D2-C131C3E2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CAAEE-4953-4539-BFAE-F2CE713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258ED7-0EAB-4ABC-B312-8A1810C5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04227-3CB1-41F3-A8AC-77C97140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00E8CD-4FB0-442E-882C-01668B70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F1612-5EFA-46A9-AD8D-0781EFB8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AF27-B17B-47A4-8796-4634EF4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5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42685-C84C-4FFC-A539-9159B7F9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6BE4C-E470-4CF1-BC2D-F722C7DA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2EAE03-5971-4702-AA0E-91E88207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98BF2-542A-44C0-9C41-08E5991D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DE6E2-6FAA-4ADA-8D87-5E20D90C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D879C-D52B-4687-B075-38193CB8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1F1ED-0656-4835-BF50-273C20EA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F0CCBD-234C-47DA-B9FB-A8FD1E31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AD757-9C13-4659-B8A7-E704DD250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79A76-BB4D-4A71-95E0-FDE97160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C083A-13CD-4A56-9D17-8B06F896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7CD8E-DA2D-436D-889E-B32BCF87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94B21-E4CB-4A4C-AE09-D26C10C1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25172-56ED-46EF-A267-69C75BC3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76577-9045-4BFC-BCC9-2783C1171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5E6E-C8B0-407C-9FBD-285F506A67C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9706D-346A-4CC3-BB6B-C23AD5802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94827-F067-4E31-972C-F56A0C940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2752-D41B-4EFB-BF16-44F43357D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1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F71AB-84F1-49AD-8B83-38BBB58B6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3FFA6A-5799-47E3-81AA-CB10D73DD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z00523051 </a:t>
            </a:r>
            <a:r>
              <a:rPr lang="zh-CN" altLang="en-US" dirty="0"/>
              <a:t>曾雯嘉</a:t>
            </a:r>
          </a:p>
        </p:txBody>
      </p:sp>
    </p:spTree>
    <p:extLst>
      <p:ext uri="{BB962C8B-B14F-4D97-AF65-F5344CB8AC3E}">
        <p14:creationId xmlns:p14="http://schemas.microsoft.com/office/powerpoint/2010/main" val="251304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7EB8-D100-4130-8935-F70D2A6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37" y="446995"/>
            <a:ext cx="6264729" cy="5819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非对称</a:t>
            </a:r>
            <a:r>
              <a:rPr lang="en-US" altLang="zh-CN" dirty="0"/>
              <a:t>&amp;</a:t>
            </a:r>
            <a:r>
              <a:rPr lang="zh-CN" altLang="en-US" dirty="0"/>
              <a:t>对称加密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5A119F-7813-46C2-A630-581BB27D60FF}"/>
              </a:ext>
            </a:extLst>
          </p:cNvPr>
          <p:cNvSpPr/>
          <p:nvPr/>
        </p:nvSpPr>
        <p:spPr>
          <a:xfrm>
            <a:off x="2094090" y="127770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8065C3-5AA4-41E9-867F-3AD8DFB08145}"/>
              </a:ext>
            </a:extLst>
          </p:cNvPr>
          <p:cNvSpPr/>
          <p:nvPr/>
        </p:nvSpPr>
        <p:spPr>
          <a:xfrm>
            <a:off x="7975192" y="127770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BCB307-5666-4C5C-BC15-3929F1B5F86D}"/>
              </a:ext>
            </a:extLst>
          </p:cNvPr>
          <p:cNvCxnSpPr>
            <a:cxnSpLocks/>
          </p:cNvCxnSpPr>
          <p:nvPr/>
        </p:nvCxnSpPr>
        <p:spPr>
          <a:xfrm>
            <a:off x="2902354" y="2232245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EDCFF6-30FE-4227-90DA-C3356195F961}"/>
              </a:ext>
            </a:extLst>
          </p:cNvPr>
          <p:cNvCxnSpPr>
            <a:cxnSpLocks/>
          </p:cNvCxnSpPr>
          <p:nvPr/>
        </p:nvCxnSpPr>
        <p:spPr>
          <a:xfrm>
            <a:off x="8859649" y="2232245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2112D8-68A3-4D66-824F-0DCC103C51ED}"/>
              </a:ext>
            </a:extLst>
          </p:cNvPr>
          <p:cNvCxnSpPr>
            <a:cxnSpLocks/>
          </p:cNvCxnSpPr>
          <p:nvPr/>
        </p:nvCxnSpPr>
        <p:spPr>
          <a:xfrm>
            <a:off x="3204434" y="2358424"/>
            <a:ext cx="529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93BED38-C4B3-4CDF-8628-D74C089A77D9}"/>
              </a:ext>
            </a:extLst>
          </p:cNvPr>
          <p:cNvSpPr txBox="1"/>
          <p:nvPr/>
        </p:nvSpPr>
        <p:spPr>
          <a:xfrm>
            <a:off x="5004904" y="187218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73FC2C-58F8-4CC7-8463-99D112719BF1}"/>
              </a:ext>
            </a:extLst>
          </p:cNvPr>
          <p:cNvSpPr txBox="1"/>
          <p:nvPr/>
        </p:nvSpPr>
        <p:spPr>
          <a:xfrm>
            <a:off x="4968836" y="2481777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Server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9E3EBC-BFF9-4CFF-91B3-44F3B6267C3B}"/>
              </a:ext>
            </a:extLst>
          </p:cNvPr>
          <p:cNvCxnSpPr>
            <a:cxnSpLocks/>
          </p:cNvCxnSpPr>
          <p:nvPr/>
        </p:nvCxnSpPr>
        <p:spPr>
          <a:xfrm flipH="1">
            <a:off x="3204436" y="2943442"/>
            <a:ext cx="5292290" cy="12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DC5C9B-83AD-47DF-BEC3-714646CB30CF}"/>
              </a:ext>
            </a:extLst>
          </p:cNvPr>
          <p:cNvCxnSpPr>
            <a:cxnSpLocks/>
          </p:cNvCxnSpPr>
          <p:nvPr/>
        </p:nvCxnSpPr>
        <p:spPr>
          <a:xfrm>
            <a:off x="3204434" y="3772576"/>
            <a:ext cx="529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E5FE5-C82A-4916-90C7-98054597ECC7}"/>
              </a:ext>
            </a:extLst>
          </p:cNvPr>
          <p:cNvSpPr txBox="1"/>
          <p:nvPr/>
        </p:nvSpPr>
        <p:spPr>
          <a:xfrm>
            <a:off x="4531921" y="332519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公钥</a:t>
            </a:r>
            <a:r>
              <a:rPr lang="zh-CN" altLang="en-US" sz="2400" dirty="0">
                <a:solidFill>
                  <a:srgbClr val="0070C0"/>
                </a:solidFill>
              </a:rPr>
              <a:t>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对称密钥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53EBE0-C341-4C75-91D8-C28353A2C5F8}"/>
              </a:ext>
            </a:extLst>
          </p:cNvPr>
          <p:cNvCxnSpPr>
            <a:cxnSpLocks/>
          </p:cNvCxnSpPr>
          <p:nvPr/>
        </p:nvCxnSpPr>
        <p:spPr>
          <a:xfrm flipH="1">
            <a:off x="3204434" y="4498525"/>
            <a:ext cx="5292292" cy="14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BE1FB8-0836-4B3D-AE4C-AD1AA105869A}"/>
              </a:ext>
            </a:extLst>
          </p:cNvPr>
          <p:cNvSpPr txBox="1"/>
          <p:nvPr/>
        </p:nvSpPr>
        <p:spPr>
          <a:xfrm>
            <a:off x="4621677" y="4036860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【OK】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1F0F4E-8DDD-431C-98C3-C7245C9FB5D5}"/>
              </a:ext>
            </a:extLst>
          </p:cNvPr>
          <p:cNvCxnSpPr>
            <a:cxnSpLocks/>
          </p:cNvCxnSpPr>
          <p:nvPr/>
        </p:nvCxnSpPr>
        <p:spPr>
          <a:xfrm flipV="1">
            <a:off x="3204434" y="5217414"/>
            <a:ext cx="5292292" cy="21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7CF1CD-7342-4579-AE7F-1F81D43D49BE}"/>
              </a:ext>
            </a:extLst>
          </p:cNvPr>
          <p:cNvSpPr txBox="1"/>
          <p:nvPr/>
        </p:nvSpPr>
        <p:spPr>
          <a:xfrm>
            <a:off x="4224145" y="475574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请求密钥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86A255-5639-464C-9BBD-3BDC52155E7B}"/>
              </a:ext>
            </a:extLst>
          </p:cNvPr>
          <p:cNvCxnSpPr>
            <a:cxnSpLocks/>
          </p:cNvCxnSpPr>
          <p:nvPr/>
        </p:nvCxnSpPr>
        <p:spPr>
          <a:xfrm flipH="1">
            <a:off x="3204434" y="5978987"/>
            <a:ext cx="529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36FBF7-0A8F-430B-950C-4305809A242F}"/>
              </a:ext>
            </a:extLst>
          </p:cNvPr>
          <p:cNvSpPr txBox="1"/>
          <p:nvPr/>
        </p:nvSpPr>
        <p:spPr>
          <a:xfrm>
            <a:off x="4224146" y="551732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响应内容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EC7801-3AD1-40C5-9BDB-C8A6DE9E2E83}"/>
              </a:ext>
            </a:extLst>
          </p:cNvPr>
          <p:cNvSpPr txBox="1"/>
          <p:nvPr/>
        </p:nvSpPr>
        <p:spPr>
          <a:xfrm>
            <a:off x="9034135" y="35584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691287-25A9-418A-9C5E-A79428F8381B}"/>
              </a:ext>
            </a:extLst>
          </p:cNvPr>
          <p:cNvSpPr txBox="1"/>
          <p:nvPr/>
        </p:nvSpPr>
        <p:spPr>
          <a:xfrm>
            <a:off x="1311345" y="35584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3F2C33-DCFE-411B-8A0F-AA21B332572D}"/>
              </a:ext>
            </a:extLst>
          </p:cNvPr>
          <p:cNvSpPr txBox="1"/>
          <p:nvPr/>
        </p:nvSpPr>
        <p:spPr>
          <a:xfrm>
            <a:off x="9124727" y="2649230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私钥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22EAFF-AEB0-4B0D-AF5C-FEAE22177DCF}"/>
              </a:ext>
            </a:extLst>
          </p:cNvPr>
          <p:cNvSpPr txBox="1"/>
          <p:nvPr/>
        </p:nvSpPr>
        <p:spPr>
          <a:xfrm>
            <a:off x="1779138" y="2652528"/>
            <a:ext cx="97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公钥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FD6C9C-656E-46AB-A039-4C033C3E3F2E}"/>
              </a:ext>
            </a:extLst>
          </p:cNvPr>
          <p:cNvSpPr/>
          <p:nvPr/>
        </p:nvSpPr>
        <p:spPr>
          <a:xfrm>
            <a:off x="9034135" y="4467726"/>
            <a:ext cx="3401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客户端如何获得公钥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如何确认服务器身份</a:t>
            </a:r>
          </a:p>
        </p:txBody>
      </p:sp>
    </p:spTree>
    <p:extLst>
      <p:ext uri="{BB962C8B-B14F-4D97-AF65-F5344CB8AC3E}">
        <p14:creationId xmlns:p14="http://schemas.microsoft.com/office/powerpoint/2010/main" val="22828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CB2FF-2C6C-45ED-BCB7-F05994E5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57863" cy="621193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prstClr val="black"/>
                </a:solidFill>
              </a:rPr>
              <a:t>客户端如何获得公钥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971BE-ABB4-4446-A1BB-D8D4D29F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29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提供一个下载公钥的地址，</a:t>
            </a:r>
            <a:r>
              <a:rPr lang="en-US" altLang="zh-CN" dirty="0"/>
              <a:t>Server Hello</a:t>
            </a:r>
            <a:r>
              <a:rPr lang="zh-CN" altLang="en-US" dirty="0"/>
              <a:t>时传给客户端去下载。</a:t>
            </a:r>
            <a:endParaRPr lang="en-US" altLang="zh-CN" dirty="0"/>
          </a:p>
          <a:p>
            <a:pPr lvl="1"/>
            <a:r>
              <a:rPr lang="zh-CN" altLang="en-US" dirty="0"/>
              <a:t>缺点：下载地址有可能是假的；客户端每次在回话前都先去下载公钥也很麻烦</a:t>
            </a:r>
          </a:p>
          <a:p>
            <a:r>
              <a:rPr lang="en-US" altLang="zh-CN" dirty="0"/>
              <a:t>Server Hello</a:t>
            </a:r>
            <a:r>
              <a:rPr lang="zh-CN" altLang="en-US" dirty="0"/>
              <a:t>时把公钥发给客户端</a:t>
            </a:r>
            <a:endParaRPr lang="en-US" altLang="zh-CN" dirty="0"/>
          </a:p>
          <a:p>
            <a:pPr lvl="1"/>
            <a:r>
              <a:rPr lang="zh-CN" altLang="en-US" dirty="0"/>
              <a:t>缺点：黑客冒充服务器，发送给客户端假的公钥</a:t>
            </a:r>
            <a:endParaRPr lang="en-US" altLang="zh-CN" dirty="0"/>
          </a:p>
          <a:p>
            <a:r>
              <a:rPr lang="en-US" altLang="zh-CN" dirty="0"/>
              <a:t>Server Hello</a:t>
            </a:r>
            <a:r>
              <a:rPr lang="zh-CN" altLang="en-US" dirty="0"/>
              <a:t>时把</a:t>
            </a:r>
            <a:r>
              <a:rPr lang="en-US" altLang="zh-CN" dirty="0"/>
              <a:t>SSL</a:t>
            </a:r>
            <a:r>
              <a:rPr lang="zh-CN" altLang="en-US" dirty="0"/>
              <a:t>证书传给客户端</a:t>
            </a:r>
          </a:p>
        </p:txBody>
      </p:sp>
    </p:spTree>
    <p:extLst>
      <p:ext uri="{BB962C8B-B14F-4D97-AF65-F5344CB8AC3E}">
        <p14:creationId xmlns:p14="http://schemas.microsoft.com/office/powerpoint/2010/main" val="28914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23D1-DD00-4A8D-AC09-0100322C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F9CFF-31A5-48FE-8B6C-B38FC58D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Issuer </a:t>
            </a:r>
            <a:r>
              <a:rPr lang="zh-CN" altLang="en-US" dirty="0"/>
              <a:t>颁发机构</a:t>
            </a:r>
            <a:r>
              <a:rPr lang="en-US" altLang="zh-CN" dirty="0"/>
              <a:t>CA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Validity </a:t>
            </a:r>
            <a:r>
              <a:rPr lang="zh-CN" altLang="en-US" dirty="0"/>
              <a:t>证书的有效期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Subject </a:t>
            </a:r>
            <a:r>
              <a:rPr lang="zh-CN" altLang="en-US" dirty="0"/>
              <a:t>证书所有者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Subject Public Key </a:t>
            </a:r>
            <a:r>
              <a:rPr lang="zh-CN" altLang="en-US" dirty="0"/>
              <a:t>公钥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Certificate Signature </a:t>
            </a:r>
            <a:r>
              <a:rPr lang="zh-CN" altLang="en-US" dirty="0"/>
              <a:t>签名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Certificate Signature Algorithm </a:t>
            </a:r>
            <a:r>
              <a:rPr lang="zh-CN" altLang="en-US" dirty="0"/>
              <a:t>证书签名算法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08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7EB8-D100-4130-8935-F70D2A6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37" y="446995"/>
            <a:ext cx="6264729" cy="5819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非对称</a:t>
            </a:r>
            <a:r>
              <a:rPr lang="en-US" altLang="zh-CN" dirty="0"/>
              <a:t>&amp;</a:t>
            </a:r>
            <a:r>
              <a:rPr lang="zh-CN" altLang="en-US" dirty="0"/>
              <a:t>对称加密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5A119F-7813-46C2-A630-581BB27D60FF}"/>
              </a:ext>
            </a:extLst>
          </p:cNvPr>
          <p:cNvSpPr/>
          <p:nvPr/>
        </p:nvSpPr>
        <p:spPr>
          <a:xfrm>
            <a:off x="1755048" y="130852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8065C3-5AA4-41E9-867F-3AD8DFB08145}"/>
              </a:ext>
            </a:extLst>
          </p:cNvPr>
          <p:cNvSpPr/>
          <p:nvPr/>
        </p:nvSpPr>
        <p:spPr>
          <a:xfrm>
            <a:off x="8232050" y="130852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BCB307-5666-4C5C-BC15-3929F1B5F86D}"/>
              </a:ext>
            </a:extLst>
          </p:cNvPr>
          <p:cNvCxnSpPr>
            <a:cxnSpLocks/>
          </p:cNvCxnSpPr>
          <p:nvPr/>
        </p:nvCxnSpPr>
        <p:spPr>
          <a:xfrm>
            <a:off x="2563312" y="2263067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EDCFF6-30FE-4227-90DA-C3356195F961}"/>
              </a:ext>
            </a:extLst>
          </p:cNvPr>
          <p:cNvCxnSpPr>
            <a:cxnSpLocks/>
          </p:cNvCxnSpPr>
          <p:nvPr/>
        </p:nvCxnSpPr>
        <p:spPr>
          <a:xfrm>
            <a:off x="9116507" y="2263067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2112D8-68A3-4D66-824F-0DCC103C51ED}"/>
              </a:ext>
            </a:extLst>
          </p:cNvPr>
          <p:cNvCxnSpPr>
            <a:cxnSpLocks/>
          </p:cNvCxnSpPr>
          <p:nvPr/>
        </p:nvCxnSpPr>
        <p:spPr>
          <a:xfrm>
            <a:off x="2865392" y="2377361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93BED38-C4B3-4CDF-8628-D74C089A77D9}"/>
              </a:ext>
            </a:extLst>
          </p:cNvPr>
          <p:cNvSpPr txBox="1"/>
          <p:nvPr/>
        </p:nvSpPr>
        <p:spPr>
          <a:xfrm>
            <a:off x="4665862" y="1903003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73FC2C-58F8-4CC7-8463-99D112719BF1}"/>
              </a:ext>
            </a:extLst>
          </p:cNvPr>
          <p:cNvSpPr txBox="1"/>
          <p:nvPr/>
        </p:nvSpPr>
        <p:spPr>
          <a:xfrm>
            <a:off x="3955860" y="2529385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Server Hello</a:t>
            </a:r>
            <a:r>
              <a:rPr lang="zh-CN" altLang="en-US" sz="2400" b="1" dirty="0">
                <a:solidFill>
                  <a:srgbClr val="0070C0"/>
                </a:solidFill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</a:rPr>
              <a:t>SSL</a:t>
            </a:r>
            <a:r>
              <a:rPr lang="zh-CN" altLang="en-US" sz="2400" b="1" dirty="0">
                <a:solidFill>
                  <a:srgbClr val="0070C0"/>
                </a:solidFill>
              </a:rPr>
              <a:t>证书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9E3EBC-BFF9-4CFF-91B3-44F3B6267C3B}"/>
              </a:ext>
            </a:extLst>
          </p:cNvPr>
          <p:cNvCxnSpPr>
            <a:cxnSpLocks/>
          </p:cNvCxnSpPr>
          <p:nvPr/>
        </p:nvCxnSpPr>
        <p:spPr>
          <a:xfrm flipH="1">
            <a:off x="2865393" y="2986958"/>
            <a:ext cx="5943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DC5C9B-83AD-47DF-BEC3-714646CB30CF}"/>
              </a:ext>
            </a:extLst>
          </p:cNvPr>
          <p:cNvCxnSpPr>
            <a:cxnSpLocks/>
          </p:cNvCxnSpPr>
          <p:nvPr/>
        </p:nvCxnSpPr>
        <p:spPr>
          <a:xfrm>
            <a:off x="2865392" y="3803398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E5FE5-C82A-4916-90C7-98054597ECC7}"/>
              </a:ext>
            </a:extLst>
          </p:cNvPr>
          <p:cNvSpPr txBox="1"/>
          <p:nvPr/>
        </p:nvSpPr>
        <p:spPr>
          <a:xfrm>
            <a:off x="4192879" y="335601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公钥加密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对称密钥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53EBE0-C341-4C75-91D8-C28353A2C5F8}"/>
              </a:ext>
            </a:extLst>
          </p:cNvPr>
          <p:cNvCxnSpPr>
            <a:cxnSpLocks/>
          </p:cNvCxnSpPr>
          <p:nvPr/>
        </p:nvCxnSpPr>
        <p:spPr>
          <a:xfrm rot="10800000">
            <a:off x="2865392" y="4543629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BE1FB8-0836-4B3D-AE4C-AD1AA105869A}"/>
              </a:ext>
            </a:extLst>
          </p:cNvPr>
          <p:cNvSpPr txBox="1"/>
          <p:nvPr/>
        </p:nvSpPr>
        <p:spPr>
          <a:xfrm>
            <a:off x="4282635" y="4067682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【OK】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1F0F4E-8DDD-431C-98C3-C7245C9FB5D5}"/>
              </a:ext>
            </a:extLst>
          </p:cNvPr>
          <p:cNvCxnSpPr>
            <a:cxnSpLocks/>
          </p:cNvCxnSpPr>
          <p:nvPr/>
        </p:nvCxnSpPr>
        <p:spPr>
          <a:xfrm>
            <a:off x="2865392" y="5269578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7CF1CD-7342-4579-AE7F-1F81D43D49BE}"/>
              </a:ext>
            </a:extLst>
          </p:cNvPr>
          <p:cNvSpPr txBox="1"/>
          <p:nvPr/>
        </p:nvSpPr>
        <p:spPr>
          <a:xfrm>
            <a:off x="3885103" y="478657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请求密钥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86A255-5639-464C-9BBD-3BDC52155E7B}"/>
              </a:ext>
            </a:extLst>
          </p:cNvPr>
          <p:cNvCxnSpPr>
            <a:cxnSpLocks/>
          </p:cNvCxnSpPr>
          <p:nvPr/>
        </p:nvCxnSpPr>
        <p:spPr>
          <a:xfrm rot="10800000">
            <a:off x="2865392" y="6009809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36FBF7-0A8F-430B-950C-4305809A242F}"/>
              </a:ext>
            </a:extLst>
          </p:cNvPr>
          <p:cNvSpPr txBox="1"/>
          <p:nvPr/>
        </p:nvSpPr>
        <p:spPr>
          <a:xfrm>
            <a:off x="3885104" y="554814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响应内容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EC7801-3AD1-40C5-9BDB-C8A6DE9E2E83}"/>
              </a:ext>
            </a:extLst>
          </p:cNvPr>
          <p:cNvSpPr txBox="1"/>
          <p:nvPr/>
        </p:nvSpPr>
        <p:spPr>
          <a:xfrm>
            <a:off x="9239950" y="35725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691287-25A9-418A-9C5E-A79428F8381B}"/>
              </a:ext>
            </a:extLst>
          </p:cNvPr>
          <p:cNvSpPr txBox="1"/>
          <p:nvPr/>
        </p:nvSpPr>
        <p:spPr>
          <a:xfrm>
            <a:off x="998963" y="35750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3F2C33-DCFE-411B-8A0F-AA21B332572D}"/>
              </a:ext>
            </a:extLst>
          </p:cNvPr>
          <p:cNvSpPr txBox="1"/>
          <p:nvPr/>
        </p:nvSpPr>
        <p:spPr>
          <a:xfrm>
            <a:off x="9239950" y="2745086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私钥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22EAFF-AEB0-4B0D-AF5C-FEAE22177DCF}"/>
              </a:ext>
            </a:extLst>
          </p:cNvPr>
          <p:cNvSpPr txBox="1"/>
          <p:nvPr/>
        </p:nvSpPr>
        <p:spPr>
          <a:xfrm>
            <a:off x="576531" y="2742283"/>
            <a:ext cx="97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公钥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55B879-98B0-4B72-AABB-5D62784CDF1E}"/>
              </a:ext>
            </a:extLst>
          </p:cNvPr>
          <p:cNvSpPr txBox="1"/>
          <p:nvPr/>
        </p:nvSpPr>
        <p:spPr>
          <a:xfrm>
            <a:off x="1687992" y="2746589"/>
            <a:ext cx="800219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79573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E7212-E660-4E2F-9BD8-649A287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客户端验证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8DBAA6-9E34-4C71-A57E-809FD608F811}"/>
              </a:ext>
            </a:extLst>
          </p:cNvPr>
          <p:cNvSpPr/>
          <p:nvPr/>
        </p:nvSpPr>
        <p:spPr>
          <a:xfrm>
            <a:off x="1077685" y="1793430"/>
            <a:ext cx="100366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数字签名的生成过程是</a:t>
            </a:r>
            <a:r>
              <a:rPr lang="en-US" altLang="zh-CN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服务器公钥经过消息摘要算法生成数字指纹把生成的数字指纹用</a:t>
            </a:r>
            <a:r>
              <a:rPr lang="en-US" altLang="zh-CN" sz="2400" dirty="0"/>
              <a:t>CA</a:t>
            </a:r>
            <a:r>
              <a:rPr lang="zh-CN" altLang="en-US" sz="2400" dirty="0"/>
              <a:t>的私钥加密生成数字签名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https</a:t>
            </a:r>
            <a:r>
              <a:rPr lang="zh-CN" altLang="en-US" sz="2400" dirty="0"/>
              <a:t>中客户端验证</a:t>
            </a:r>
            <a:r>
              <a:rPr lang="en-US" altLang="zh-CN" sz="2400" dirty="0"/>
              <a:t>SSL</a:t>
            </a:r>
            <a:r>
              <a:rPr lang="zh-CN" altLang="en-US" sz="2400" dirty="0"/>
              <a:t>证书的过程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客户端取出提前内置在手机内部的认证机构的公钥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用</a:t>
            </a:r>
            <a:r>
              <a:rPr lang="en-US" altLang="zh-CN" sz="2400" dirty="0"/>
              <a:t>CA</a:t>
            </a:r>
            <a:r>
              <a:rPr lang="zh-CN" altLang="en-US" sz="2400" dirty="0"/>
              <a:t>的公钥去解密公钥证书里的数字签名从而得到数字指纹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客户端对公钥证书的服务器公钥进行消息摘要算法生成数字指纹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对比第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步的数字指纹是否一致 如果一致则</a:t>
            </a:r>
            <a:r>
              <a:rPr lang="en-US" altLang="zh-CN" sz="2400" dirty="0"/>
              <a:t>SSL</a:t>
            </a:r>
            <a:r>
              <a:rPr lang="zh-CN" altLang="en-US" sz="2400" dirty="0"/>
              <a:t>证书验证通过</a:t>
            </a:r>
          </a:p>
        </p:txBody>
      </p:sp>
    </p:spTree>
    <p:extLst>
      <p:ext uri="{BB962C8B-B14F-4D97-AF65-F5344CB8AC3E}">
        <p14:creationId xmlns:p14="http://schemas.microsoft.com/office/powerpoint/2010/main" val="168807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A2F4E-5C6F-4618-9518-9FA27077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中间人攻击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E1DFE-46B3-4FFF-94AA-39F2495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0056"/>
          </a:xfrm>
        </p:spPr>
        <p:txBody>
          <a:bodyPr/>
          <a:lstStyle/>
          <a:p>
            <a:r>
              <a:rPr lang="zh-CN" altLang="en-US" dirty="0"/>
              <a:t>攻击者申请合法</a:t>
            </a:r>
            <a:r>
              <a:rPr lang="en-US" altLang="zh-CN" dirty="0"/>
              <a:t>SSL</a:t>
            </a:r>
            <a:r>
              <a:rPr lang="zh-CN" altLang="en-US" dirty="0"/>
              <a:t>证书，在</a:t>
            </a:r>
            <a:r>
              <a:rPr lang="en-US" altLang="zh-CN" dirty="0"/>
              <a:t>Client Hello</a:t>
            </a:r>
            <a:r>
              <a:rPr lang="zh-CN" altLang="en-US" dirty="0"/>
              <a:t>时劫持请求，将自己的</a:t>
            </a:r>
            <a:r>
              <a:rPr lang="en-US" altLang="zh-CN" dirty="0"/>
              <a:t>SSL</a:t>
            </a:r>
            <a:r>
              <a:rPr lang="zh-CN" altLang="en-US" dirty="0"/>
              <a:t>证书返回给客户端，获取对称密钥，以后都用对称密钥加密内容</a:t>
            </a:r>
          </a:p>
        </p:txBody>
      </p:sp>
    </p:spTree>
    <p:extLst>
      <p:ext uri="{BB962C8B-B14F-4D97-AF65-F5344CB8AC3E}">
        <p14:creationId xmlns:p14="http://schemas.microsoft.com/office/powerpoint/2010/main" val="408023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239CA43-7C13-4E73-BFB8-181BA236A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73749" y="3420436"/>
            <a:ext cx="2471057" cy="24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0BB4EB-F749-4532-9432-D707FE2E6DA6}"/>
              </a:ext>
            </a:extLst>
          </p:cNvPr>
          <p:cNvSpPr/>
          <p:nvPr/>
        </p:nvSpPr>
        <p:spPr>
          <a:xfrm>
            <a:off x="2885198" y="1452363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BC2EAC-50A4-40A3-BEE3-2A9CDAB189F6}"/>
              </a:ext>
            </a:extLst>
          </p:cNvPr>
          <p:cNvSpPr/>
          <p:nvPr/>
        </p:nvSpPr>
        <p:spPr>
          <a:xfrm>
            <a:off x="9362200" y="1452363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90CA8D-9A0A-4433-9059-C0E697F3C64B}"/>
              </a:ext>
            </a:extLst>
          </p:cNvPr>
          <p:cNvCxnSpPr>
            <a:cxnSpLocks/>
          </p:cNvCxnSpPr>
          <p:nvPr/>
        </p:nvCxnSpPr>
        <p:spPr>
          <a:xfrm>
            <a:off x="3642092" y="2406904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E29C12-24AA-4F65-9323-D206690EB588}"/>
              </a:ext>
            </a:extLst>
          </p:cNvPr>
          <p:cNvCxnSpPr>
            <a:cxnSpLocks/>
          </p:cNvCxnSpPr>
          <p:nvPr/>
        </p:nvCxnSpPr>
        <p:spPr>
          <a:xfrm>
            <a:off x="10195287" y="2406904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41D8E7-8053-4FC7-A27D-D088F11ACD16}"/>
              </a:ext>
            </a:extLst>
          </p:cNvPr>
          <p:cNvCxnSpPr>
            <a:cxnSpLocks/>
          </p:cNvCxnSpPr>
          <p:nvPr/>
        </p:nvCxnSpPr>
        <p:spPr>
          <a:xfrm>
            <a:off x="3995542" y="2521198"/>
            <a:ext cx="4090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1495302-34B7-4A19-9851-9F3090F00BA4}"/>
              </a:ext>
            </a:extLst>
          </p:cNvPr>
          <p:cNvSpPr txBox="1"/>
          <p:nvPr/>
        </p:nvSpPr>
        <p:spPr>
          <a:xfrm>
            <a:off x="5169658" y="202696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C5C6FD-1F47-4FBC-8787-15BDF718BD0E}"/>
              </a:ext>
            </a:extLst>
          </p:cNvPr>
          <p:cNvSpPr txBox="1"/>
          <p:nvPr/>
        </p:nvSpPr>
        <p:spPr>
          <a:xfrm>
            <a:off x="3763024" y="2621397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Server Hello</a:t>
            </a:r>
            <a:r>
              <a:rPr lang="zh-CN" altLang="en-US" sz="2400" b="1" dirty="0">
                <a:solidFill>
                  <a:srgbClr val="FF0000"/>
                </a:solidFill>
              </a:rPr>
              <a:t>，攻击者的</a:t>
            </a:r>
            <a:r>
              <a:rPr lang="en-US" altLang="zh-CN" sz="2400" b="1" dirty="0">
                <a:solidFill>
                  <a:srgbClr val="FF0000"/>
                </a:solidFill>
              </a:rPr>
              <a:t>SSL</a:t>
            </a:r>
            <a:r>
              <a:rPr lang="zh-CN" altLang="en-US" sz="2400" b="1" dirty="0">
                <a:solidFill>
                  <a:srgbClr val="FF0000"/>
                </a:solidFill>
              </a:rPr>
              <a:t>证书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EA39A6-4B7C-45ED-B748-3B7D6692795B}"/>
              </a:ext>
            </a:extLst>
          </p:cNvPr>
          <p:cNvCxnSpPr>
            <a:cxnSpLocks/>
          </p:cNvCxnSpPr>
          <p:nvPr/>
        </p:nvCxnSpPr>
        <p:spPr>
          <a:xfrm flipH="1">
            <a:off x="3995546" y="3130795"/>
            <a:ext cx="4090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C7AE0A-41AA-481E-9860-70D1322B7670}"/>
              </a:ext>
            </a:extLst>
          </p:cNvPr>
          <p:cNvCxnSpPr>
            <a:cxnSpLocks/>
          </p:cNvCxnSpPr>
          <p:nvPr/>
        </p:nvCxnSpPr>
        <p:spPr>
          <a:xfrm flipV="1">
            <a:off x="3995542" y="3947234"/>
            <a:ext cx="41299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81CEAFA-8C1D-4B91-B489-B54ED6697373}"/>
              </a:ext>
            </a:extLst>
          </p:cNvPr>
          <p:cNvSpPr txBox="1"/>
          <p:nvPr/>
        </p:nvSpPr>
        <p:spPr>
          <a:xfrm>
            <a:off x="4391581" y="345969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攻击者公钥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对称密钥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53110E-F231-4D67-BC79-77190D2479D4}"/>
              </a:ext>
            </a:extLst>
          </p:cNvPr>
          <p:cNvCxnSpPr>
            <a:cxnSpLocks/>
          </p:cNvCxnSpPr>
          <p:nvPr/>
        </p:nvCxnSpPr>
        <p:spPr>
          <a:xfrm flipH="1">
            <a:off x="3995542" y="4673185"/>
            <a:ext cx="4129968" cy="14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5EDCF55-B358-41F1-95AC-26D61DD9C254}"/>
              </a:ext>
            </a:extLst>
          </p:cNvPr>
          <p:cNvSpPr txBox="1"/>
          <p:nvPr/>
        </p:nvSpPr>
        <p:spPr>
          <a:xfrm>
            <a:off x="4661902" y="4190178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【OK】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6590E60-8EAD-42F3-A4D5-04D88D33605A}"/>
              </a:ext>
            </a:extLst>
          </p:cNvPr>
          <p:cNvCxnSpPr>
            <a:cxnSpLocks/>
          </p:cNvCxnSpPr>
          <p:nvPr/>
        </p:nvCxnSpPr>
        <p:spPr>
          <a:xfrm>
            <a:off x="3995542" y="5379964"/>
            <a:ext cx="4155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3C1E824-3749-4575-B265-696A256D72F5}"/>
              </a:ext>
            </a:extLst>
          </p:cNvPr>
          <p:cNvSpPr txBox="1"/>
          <p:nvPr/>
        </p:nvSpPr>
        <p:spPr>
          <a:xfrm>
            <a:off x="4272916" y="491829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请求密钥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28F2A4-7236-4286-86AA-CC60260BEA72}"/>
              </a:ext>
            </a:extLst>
          </p:cNvPr>
          <p:cNvCxnSpPr>
            <a:cxnSpLocks/>
          </p:cNvCxnSpPr>
          <p:nvPr/>
        </p:nvCxnSpPr>
        <p:spPr>
          <a:xfrm flipH="1">
            <a:off x="3995542" y="6147256"/>
            <a:ext cx="4129968" cy="6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5004069-615B-4A6D-9CF2-C8E0FAC9C32D}"/>
              </a:ext>
            </a:extLst>
          </p:cNvPr>
          <p:cNvSpPr txBox="1"/>
          <p:nvPr/>
        </p:nvSpPr>
        <p:spPr>
          <a:xfrm>
            <a:off x="4247525" y="567877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响应内容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B77B89-F38C-427B-9F71-3A5CC1D5E663}"/>
              </a:ext>
            </a:extLst>
          </p:cNvPr>
          <p:cNvSpPr txBox="1"/>
          <p:nvPr/>
        </p:nvSpPr>
        <p:spPr>
          <a:xfrm>
            <a:off x="2129113" y="37188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E247F1-174C-4918-8D76-8E9B9ADF25BE}"/>
              </a:ext>
            </a:extLst>
          </p:cNvPr>
          <p:cNvSpPr txBox="1"/>
          <p:nvPr/>
        </p:nvSpPr>
        <p:spPr>
          <a:xfrm>
            <a:off x="10370100" y="288892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私钥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247DA7-825F-438A-A4C1-FF360DD8F807}"/>
              </a:ext>
            </a:extLst>
          </p:cNvPr>
          <p:cNvSpPr txBox="1"/>
          <p:nvPr/>
        </p:nvSpPr>
        <p:spPr>
          <a:xfrm>
            <a:off x="393719" y="2888922"/>
            <a:ext cx="197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攻击者公钥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C58D8A-A046-41FF-8F27-8062937D850A}"/>
              </a:ext>
            </a:extLst>
          </p:cNvPr>
          <p:cNvSpPr txBox="1"/>
          <p:nvPr/>
        </p:nvSpPr>
        <p:spPr>
          <a:xfrm>
            <a:off x="2202590" y="2890426"/>
            <a:ext cx="1415771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验证通过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00C9AFE0-5EA4-4CE1-8897-BD22D2A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中间人攻击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6ADA99C-538B-4E02-9A1B-BB002DFAF9AA}"/>
              </a:ext>
            </a:extLst>
          </p:cNvPr>
          <p:cNvSpPr/>
          <p:nvPr/>
        </p:nvSpPr>
        <p:spPr>
          <a:xfrm>
            <a:off x="7522263" y="1460430"/>
            <a:ext cx="1616528" cy="7184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攻击者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375527A-E91E-45B9-8D9A-8349C588157A}"/>
              </a:ext>
            </a:extLst>
          </p:cNvPr>
          <p:cNvCxnSpPr>
            <a:cxnSpLocks/>
          </p:cNvCxnSpPr>
          <p:nvPr/>
        </p:nvCxnSpPr>
        <p:spPr>
          <a:xfrm>
            <a:off x="8279157" y="2432701"/>
            <a:ext cx="0" cy="415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3DA5C8B-C684-4C94-A0CC-15A8AC2D4904}"/>
              </a:ext>
            </a:extLst>
          </p:cNvPr>
          <p:cNvSpPr txBox="1"/>
          <p:nvPr/>
        </p:nvSpPr>
        <p:spPr>
          <a:xfrm>
            <a:off x="8531790" y="37164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对称密钥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1F77396-4FE0-4008-B9A0-A2E00AE938F1}"/>
              </a:ext>
            </a:extLst>
          </p:cNvPr>
          <p:cNvSpPr txBox="1"/>
          <p:nvPr/>
        </p:nvSpPr>
        <p:spPr>
          <a:xfrm>
            <a:off x="8531790" y="2888922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私钥</a:t>
            </a:r>
          </a:p>
        </p:txBody>
      </p:sp>
    </p:spTree>
    <p:extLst>
      <p:ext uri="{BB962C8B-B14F-4D97-AF65-F5344CB8AC3E}">
        <p14:creationId xmlns:p14="http://schemas.microsoft.com/office/powerpoint/2010/main" val="421383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E7212-E660-4E2F-9BD8-649A287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ssl</a:t>
            </a:r>
            <a:r>
              <a:rPr lang="en-US" altLang="zh-CN" dirty="0"/>
              <a:t>-pinning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10EFA39-7B1C-444F-ADCC-4C656D0E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0056"/>
          </a:xfrm>
        </p:spPr>
        <p:txBody>
          <a:bodyPr/>
          <a:lstStyle/>
          <a:p>
            <a:r>
              <a:rPr lang="zh-CN" altLang="en-US" dirty="0"/>
              <a:t>在开发时就将服务端证书一块打包到客户端里。这样在</a:t>
            </a:r>
            <a:r>
              <a:rPr lang="en-US" altLang="zh-CN" dirty="0"/>
              <a:t>HTTPS</a:t>
            </a:r>
            <a:r>
              <a:rPr lang="zh-CN" altLang="en-US" dirty="0"/>
              <a:t>建立时与服务端返回的证书比对一致性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08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EEAB7-6B39-4098-93A8-2915E467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0000" dirty="0"/>
              <a:t>THE END</a:t>
            </a:r>
            <a:endParaRPr lang="zh-CN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11164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19392C-719F-48D5-A745-7C8EAB9F6FA7}"/>
              </a:ext>
            </a:extLst>
          </p:cNvPr>
          <p:cNvSpPr/>
          <p:nvPr/>
        </p:nvSpPr>
        <p:spPr>
          <a:xfrm>
            <a:off x="1910442" y="79261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D4153C-495E-443F-AFA4-49197A3F6C2D}"/>
              </a:ext>
            </a:extLst>
          </p:cNvPr>
          <p:cNvSpPr/>
          <p:nvPr/>
        </p:nvSpPr>
        <p:spPr>
          <a:xfrm>
            <a:off x="8387444" y="79261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3300AA1-7AAF-4E0D-BAAC-0AAB3D2481DF}"/>
              </a:ext>
            </a:extLst>
          </p:cNvPr>
          <p:cNvCxnSpPr/>
          <p:nvPr/>
        </p:nvCxnSpPr>
        <p:spPr>
          <a:xfrm>
            <a:off x="2718706" y="1747157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DD3824-5330-490C-884F-3F4838BD439C}"/>
              </a:ext>
            </a:extLst>
          </p:cNvPr>
          <p:cNvCxnSpPr/>
          <p:nvPr/>
        </p:nvCxnSpPr>
        <p:spPr>
          <a:xfrm>
            <a:off x="9271901" y="1747157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7C170E-346F-4AFE-8277-AB6261423191}"/>
              </a:ext>
            </a:extLst>
          </p:cNvPr>
          <p:cNvCxnSpPr>
            <a:cxnSpLocks/>
          </p:cNvCxnSpPr>
          <p:nvPr/>
        </p:nvCxnSpPr>
        <p:spPr>
          <a:xfrm>
            <a:off x="3020786" y="2090057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B9E388F-1406-45E7-B9A8-4CF412CF3880}"/>
              </a:ext>
            </a:extLst>
          </p:cNvPr>
          <p:cNvSpPr txBox="1"/>
          <p:nvPr/>
        </p:nvSpPr>
        <p:spPr>
          <a:xfrm>
            <a:off x="4821256" y="161569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26C5C4-9CFD-4AF8-A73F-4317AD079400}"/>
              </a:ext>
            </a:extLst>
          </p:cNvPr>
          <p:cNvSpPr txBox="1"/>
          <p:nvPr/>
        </p:nvSpPr>
        <p:spPr>
          <a:xfrm>
            <a:off x="4785188" y="2878441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Server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B5EFBE-E68F-4734-A149-28DA139C8978}"/>
              </a:ext>
            </a:extLst>
          </p:cNvPr>
          <p:cNvCxnSpPr>
            <a:cxnSpLocks/>
          </p:cNvCxnSpPr>
          <p:nvPr/>
        </p:nvCxnSpPr>
        <p:spPr>
          <a:xfrm flipH="1">
            <a:off x="3020787" y="3352800"/>
            <a:ext cx="5943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29FFD5-F971-4E0D-854D-9CE0CD28A7A9}"/>
              </a:ext>
            </a:extLst>
          </p:cNvPr>
          <p:cNvCxnSpPr>
            <a:cxnSpLocks/>
          </p:cNvCxnSpPr>
          <p:nvPr/>
        </p:nvCxnSpPr>
        <p:spPr>
          <a:xfrm>
            <a:off x="3020786" y="4806043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4E90D5E-8135-409F-938F-459534ED9E6F}"/>
              </a:ext>
            </a:extLst>
          </p:cNvPr>
          <p:cNvSpPr txBox="1"/>
          <p:nvPr/>
        </p:nvSpPr>
        <p:spPr>
          <a:xfrm>
            <a:off x="5276508" y="43316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内容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82AA1C-2524-42B7-9E56-B6B04F3561DC}"/>
              </a:ext>
            </a:extLst>
          </p:cNvPr>
          <p:cNvSpPr txBox="1"/>
          <p:nvPr/>
        </p:nvSpPr>
        <p:spPr>
          <a:xfrm>
            <a:off x="10335986" y="1151844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Http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881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19392C-719F-48D5-A745-7C8EAB9F6FA7}"/>
              </a:ext>
            </a:extLst>
          </p:cNvPr>
          <p:cNvSpPr/>
          <p:nvPr/>
        </p:nvSpPr>
        <p:spPr>
          <a:xfrm>
            <a:off x="3276906" y="137824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D4153C-495E-443F-AFA4-49197A3F6C2D}"/>
              </a:ext>
            </a:extLst>
          </p:cNvPr>
          <p:cNvSpPr/>
          <p:nvPr/>
        </p:nvSpPr>
        <p:spPr>
          <a:xfrm>
            <a:off x="8153709" y="137824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3300AA1-7AAF-4E0D-BAAC-0AAB3D2481DF}"/>
              </a:ext>
            </a:extLst>
          </p:cNvPr>
          <p:cNvCxnSpPr/>
          <p:nvPr/>
        </p:nvCxnSpPr>
        <p:spPr>
          <a:xfrm>
            <a:off x="4085170" y="2332787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DD3824-5330-490C-884F-3F4838BD439C}"/>
              </a:ext>
            </a:extLst>
          </p:cNvPr>
          <p:cNvCxnSpPr/>
          <p:nvPr/>
        </p:nvCxnSpPr>
        <p:spPr>
          <a:xfrm>
            <a:off x="9038166" y="2332787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7C170E-346F-4AFE-8277-AB6261423191}"/>
              </a:ext>
            </a:extLst>
          </p:cNvPr>
          <p:cNvCxnSpPr/>
          <p:nvPr/>
        </p:nvCxnSpPr>
        <p:spPr>
          <a:xfrm>
            <a:off x="4387250" y="2675687"/>
            <a:ext cx="4163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B9E388F-1406-45E7-B9A8-4CF412CF3880}"/>
              </a:ext>
            </a:extLst>
          </p:cNvPr>
          <p:cNvSpPr txBox="1"/>
          <p:nvPr/>
        </p:nvSpPr>
        <p:spPr>
          <a:xfrm>
            <a:off x="5613779" y="2155363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26C5C4-9CFD-4AF8-A73F-4317AD079400}"/>
              </a:ext>
            </a:extLst>
          </p:cNvPr>
          <p:cNvSpPr txBox="1"/>
          <p:nvPr/>
        </p:nvSpPr>
        <p:spPr>
          <a:xfrm>
            <a:off x="5613778" y="3406008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Server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B5EFBE-E68F-4734-A149-28DA139C8978}"/>
              </a:ext>
            </a:extLst>
          </p:cNvPr>
          <p:cNvCxnSpPr>
            <a:cxnSpLocks/>
          </p:cNvCxnSpPr>
          <p:nvPr/>
        </p:nvCxnSpPr>
        <p:spPr>
          <a:xfrm rot="10800000">
            <a:off x="4387250" y="3938430"/>
            <a:ext cx="4163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29FFD5-F971-4E0D-854D-9CE0CD28A7A9}"/>
              </a:ext>
            </a:extLst>
          </p:cNvPr>
          <p:cNvCxnSpPr/>
          <p:nvPr/>
        </p:nvCxnSpPr>
        <p:spPr>
          <a:xfrm>
            <a:off x="4387250" y="5391673"/>
            <a:ext cx="4163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4E90D5E-8135-409F-938F-459534ED9E6F}"/>
              </a:ext>
            </a:extLst>
          </p:cNvPr>
          <p:cNvSpPr txBox="1"/>
          <p:nvPr/>
        </p:nvSpPr>
        <p:spPr>
          <a:xfrm>
            <a:off x="6069031" y="48538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内容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521C297-C633-49E8-8555-B0A1BEC8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54321" cy="1145176"/>
          </a:xfrm>
        </p:spPr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00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17F8-6553-43D2-9BBA-695EFE84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E2747-E09A-4E0D-B931-1A02F1C9C2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33" y="1359687"/>
            <a:ext cx="4776572" cy="32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5B8C66-0F16-4D0E-8CC5-5174F535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8325"/>
            <a:ext cx="43434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4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239CA43-7C13-4E73-BFB8-181BA236A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71057" cy="24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BF9F18-AD02-41F3-82B4-258A986F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84" y="387244"/>
            <a:ext cx="9738082" cy="107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02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19392C-719F-48D5-A745-7C8EAB9F6FA7}"/>
              </a:ext>
            </a:extLst>
          </p:cNvPr>
          <p:cNvSpPr/>
          <p:nvPr/>
        </p:nvSpPr>
        <p:spPr>
          <a:xfrm>
            <a:off x="3050872" y="1337143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D4153C-495E-443F-AFA4-49197A3F6C2D}"/>
              </a:ext>
            </a:extLst>
          </p:cNvPr>
          <p:cNvSpPr/>
          <p:nvPr/>
        </p:nvSpPr>
        <p:spPr>
          <a:xfrm>
            <a:off x="8921705" y="1337143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3300AA1-7AAF-4E0D-BAAC-0AAB3D2481DF}"/>
              </a:ext>
            </a:extLst>
          </p:cNvPr>
          <p:cNvCxnSpPr/>
          <p:nvPr/>
        </p:nvCxnSpPr>
        <p:spPr>
          <a:xfrm>
            <a:off x="3859136" y="2291684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DD3824-5330-490C-884F-3F4838BD439C}"/>
              </a:ext>
            </a:extLst>
          </p:cNvPr>
          <p:cNvCxnSpPr/>
          <p:nvPr/>
        </p:nvCxnSpPr>
        <p:spPr>
          <a:xfrm>
            <a:off x="9806162" y="2291684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7C170E-346F-4AFE-8277-AB6261423191}"/>
              </a:ext>
            </a:extLst>
          </p:cNvPr>
          <p:cNvCxnSpPr>
            <a:cxnSpLocks/>
          </p:cNvCxnSpPr>
          <p:nvPr/>
        </p:nvCxnSpPr>
        <p:spPr>
          <a:xfrm flipV="1">
            <a:off x="4161216" y="2621889"/>
            <a:ext cx="2661557" cy="12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B9E388F-1406-45E7-B9A8-4CF412CF3880}"/>
              </a:ext>
            </a:extLst>
          </p:cNvPr>
          <p:cNvSpPr txBox="1"/>
          <p:nvPr/>
        </p:nvSpPr>
        <p:spPr>
          <a:xfrm>
            <a:off x="4803473" y="2160224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26C5C4-9CFD-4AF8-A73F-4317AD079400}"/>
              </a:ext>
            </a:extLst>
          </p:cNvPr>
          <p:cNvSpPr txBox="1"/>
          <p:nvPr/>
        </p:nvSpPr>
        <p:spPr>
          <a:xfrm>
            <a:off x="4767405" y="341729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Server Hello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B5EFBE-E68F-4734-A149-28DA139C8978}"/>
              </a:ext>
            </a:extLst>
          </p:cNvPr>
          <p:cNvCxnSpPr>
            <a:cxnSpLocks/>
          </p:cNvCxnSpPr>
          <p:nvPr/>
        </p:nvCxnSpPr>
        <p:spPr>
          <a:xfrm flipH="1">
            <a:off x="4161218" y="3897327"/>
            <a:ext cx="26615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29FFD5-F971-4E0D-854D-9CE0CD28A7A9}"/>
              </a:ext>
            </a:extLst>
          </p:cNvPr>
          <p:cNvCxnSpPr>
            <a:cxnSpLocks/>
          </p:cNvCxnSpPr>
          <p:nvPr/>
        </p:nvCxnSpPr>
        <p:spPr>
          <a:xfrm>
            <a:off x="4161216" y="5350570"/>
            <a:ext cx="2775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4E90D5E-8135-409F-938F-459534ED9E6F}"/>
              </a:ext>
            </a:extLst>
          </p:cNvPr>
          <p:cNvSpPr txBox="1"/>
          <p:nvPr/>
        </p:nvSpPr>
        <p:spPr>
          <a:xfrm>
            <a:off x="5229317" y="48647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内容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09FA52-744F-478F-A8B1-1936E133B30F}"/>
              </a:ext>
            </a:extLst>
          </p:cNvPr>
          <p:cNvSpPr/>
          <p:nvPr/>
        </p:nvSpPr>
        <p:spPr>
          <a:xfrm>
            <a:off x="6289373" y="1337142"/>
            <a:ext cx="1616528" cy="7184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攻击者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70157B6-E53B-4A54-A8D9-3A43EF17D563}"/>
              </a:ext>
            </a:extLst>
          </p:cNvPr>
          <p:cNvCxnSpPr/>
          <p:nvPr/>
        </p:nvCxnSpPr>
        <p:spPr>
          <a:xfrm>
            <a:off x="7097637" y="2309413"/>
            <a:ext cx="0" cy="35269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标题 1">
            <a:extLst>
              <a:ext uri="{FF2B5EF4-FFF2-40B4-BE49-F238E27FC236}">
                <a16:creationId xmlns:a16="http://schemas.microsoft.com/office/drawing/2014/main" id="{22650570-7E8B-4DCF-9272-51F82EA4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54321" cy="1145176"/>
          </a:xfrm>
        </p:spPr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17F8-6553-43D2-9BBA-695EFE84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54321" cy="1145176"/>
          </a:xfrm>
        </p:spPr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E2747-E09A-4E0D-B931-1A02F1C9C2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633" y="1598220"/>
            <a:ext cx="4776572" cy="32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9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4B2F9-03CC-4AE1-8FE5-D0CD8A24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279" y="1767154"/>
            <a:ext cx="8819508" cy="2332235"/>
          </a:xfrm>
        </p:spPr>
        <p:txBody>
          <a:bodyPr/>
          <a:lstStyle/>
          <a:p>
            <a:r>
              <a:rPr lang="en-US" altLang="zh-CN" dirty="0"/>
              <a:t>HTTPS </a:t>
            </a:r>
            <a:r>
              <a:rPr lang="zh-CN" altLang="en-US" dirty="0"/>
              <a:t>主要用途有三个：</a:t>
            </a:r>
            <a:endParaRPr lang="en-US" altLang="zh-CN" dirty="0"/>
          </a:p>
          <a:p>
            <a:pPr lvl="1"/>
            <a:r>
              <a:rPr lang="zh-CN" altLang="en-US" dirty="0"/>
              <a:t>通过证书等信息确认网站的真实性；</a:t>
            </a:r>
            <a:endParaRPr lang="en-US" altLang="zh-CN" dirty="0"/>
          </a:p>
          <a:p>
            <a:pPr lvl="1"/>
            <a:r>
              <a:rPr lang="zh-CN" altLang="en-US" dirty="0"/>
              <a:t>建立加密的信息通道；</a:t>
            </a:r>
            <a:endParaRPr lang="en-US" altLang="zh-CN" dirty="0"/>
          </a:p>
          <a:p>
            <a:pPr lvl="1"/>
            <a:r>
              <a:rPr lang="zh-CN" altLang="en-US" dirty="0"/>
              <a:t>数据内容的完整性。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7763EF0-6BCC-426E-9086-CB988B37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54321" cy="1145176"/>
          </a:xfrm>
        </p:spPr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97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7EB8-D100-4130-8935-F70D2A6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37" y="446995"/>
            <a:ext cx="6264729" cy="5819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对称加密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D7111-6BE1-4CA4-8C84-0BFB2576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801" y="3415138"/>
            <a:ext cx="3077664" cy="24339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不同的客户端、服务器数量庞大，双方都需要维护大量的密钥，维护成本很高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每个客户端、服务器的安全级别不同，密钥容易泄露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5A119F-7813-46C2-A630-581BB27D60FF}"/>
              </a:ext>
            </a:extLst>
          </p:cNvPr>
          <p:cNvSpPr/>
          <p:nvPr/>
        </p:nvSpPr>
        <p:spPr>
          <a:xfrm>
            <a:off x="2052992" y="146263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8065C3-5AA4-41E9-867F-3AD8DFB08145}"/>
              </a:ext>
            </a:extLst>
          </p:cNvPr>
          <p:cNvSpPr/>
          <p:nvPr/>
        </p:nvSpPr>
        <p:spPr>
          <a:xfrm>
            <a:off x="7605322" y="1462636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BCB307-5666-4C5C-BC15-3929F1B5F86D}"/>
              </a:ext>
            </a:extLst>
          </p:cNvPr>
          <p:cNvCxnSpPr/>
          <p:nvPr/>
        </p:nvCxnSpPr>
        <p:spPr>
          <a:xfrm>
            <a:off x="2861256" y="2417177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EDCFF6-30FE-4227-90DA-C3356195F961}"/>
              </a:ext>
            </a:extLst>
          </p:cNvPr>
          <p:cNvCxnSpPr/>
          <p:nvPr/>
        </p:nvCxnSpPr>
        <p:spPr>
          <a:xfrm>
            <a:off x="8489779" y="2417177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2112D8-68A3-4D66-824F-0DCC103C51ED}"/>
              </a:ext>
            </a:extLst>
          </p:cNvPr>
          <p:cNvCxnSpPr>
            <a:cxnSpLocks/>
          </p:cNvCxnSpPr>
          <p:nvPr/>
        </p:nvCxnSpPr>
        <p:spPr>
          <a:xfrm>
            <a:off x="3163336" y="2760077"/>
            <a:ext cx="5014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93BED38-C4B3-4CDF-8628-D74C089A77D9}"/>
              </a:ext>
            </a:extLst>
          </p:cNvPr>
          <p:cNvSpPr txBox="1"/>
          <p:nvPr/>
        </p:nvSpPr>
        <p:spPr>
          <a:xfrm>
            <a:off x="4963806" y="228571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73FC2C-58F8-4CC7-8463-99D112719BF1}"/>
              </a:ext>
            </a:extLst>
          </p:cNvPr>
          <p:cNvSpPr txBox="1"/>
          <p:nvPr/>
        </p:nvSpPr>
        <p:spPr>
          <a:xfrm>
            <a:off x="4927738" y="3548461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Server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9E3EBC-BFF9-4CFF-91B3-44F3B6267C3B}"/>
              </a:ext>
            </a:extLst>
          </p:cNvPr>
          <p:cNvCxnSpPr>
            <a:cxnSpLocks/>
          </p:cNvCxnSpPr>
          <p:nvPr/>
        </p:nvCxnSpPr>
        <p:spPr>
          <a:xfrm flipH="1">
            <a:off x="3163338" y="4010126"/>
            <a:ext cx="4922420" cy="12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DC5C9B-83AD-47DF-BEC3-714646CB30CF}"/>
              </a:ext>
            </a:extLst>
          </p:cNvPr>
          <p:cNvCxnSpPr>
            <a:cxnSpLocks/>
          </p:cNvCxnSpPr>
          <p:nvPr/>
        </p:nvCxnSpPr>
        <p:spPr>
          <a:xfrm flipV="1">
            <a:off x="3163336" y="5463368"/>
            <a:ext cx="4922422" cy="12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E5FE5-C82A-4916-90C7-98054597ECC7}"/>
              </a:ext>
            </a:extLst>
          </p:cNvPr>
          <p:cNvSpPr txBox="1"/>
          <p:nvPr/>
        </p:nvSpPr>
        <p:spPr>
          <a:xfrm>
            <a:off x="4927738" y="50017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FC1A00-4C56-4E56-8020-89DE11E9C149}"/>
              </a:ext>
            </a:extLst>
          </p:cNvPr>
          <p:cNvSpPr txBox="1"/>
          <p:nvPr/>
        </p:nvSpPr>
        <p:spPr>
          <a:xfrm>
            <a:off x="8622858" y="26148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5BA10F-4B9D-423D-B1AB-2B303F0882DE}"/>
              </a:ext>
            </a:extLst>
          </p:cNvPr>
          <p:cNvSpPr txBox="1"/>
          <p:nvPr/>
        </p:nvSpPr>
        <p:spPr>
          <a:xfrm>
            <a:off x="1233632" y="26096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</p:spTree>
    <p:extLst>
      <p:ext uri="{BB962C8B-B14F-4D97-AF65-F5344CB8AC3E}">
        <p14:creationId xmlns:p14="http://schemas.microsoft.com/office/powerpoint/2010/main" val="161564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7EB8-D100-4130-8935-F70D2A6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37" y="446995"/>
            <a:ext cx="6264729" cy="5819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非对称加密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5A119F-7813-46C2-A630-581BB27D60FF}"/>
              </a:ext>
            </a:extLst>
          </p:cNvPr>
          <p:cNvSpPr/>
          <p:nvPr/>
        </p:nvSpPr>
        <p:spPr>
          <a:xfrm>
            <a:off x="1919429" y="138044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8065C3-5AA4-41E9-867F-3AD8DFB08145}"/>
              </a:ext>
            </a:extLst>
          </p:cNvPr>
          <p:cNvSpPr/>
          <p:nvPr/>
        </p:nvSpPr>
        <p:spPr>
          <a:xfrm>
            <a:off x="8396431" y="138044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BCB307-5666-4C5C-BC15-3929F1B5F86D}"/>
              </a:ext>
            </a:extLst>
          </p:cNvPr>
          <p:cNvCxnSpPr/>
          <p:nvPr/>
        </p:nvCxnSpPr>
        <p:spPr>
          <a:xfrm>
            <a:off x="2727693" y="2334985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EDCFF6-30FE-4227-90DA-C3356195F961}"/>
              </a:ext>
            </a:extLst>
          </p:cNvPr>
          <p:cNvCxnSpPr/>
          <p:nvPr/>
        </p:nvCxnSpPr>
        <p:spPr>
          <a:xfrm>
            <a:off x="9280888" y="2334985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2112D8-68A3-4D66-824F-0DCC103C51ED}"/>
              </a:ext>
            </a:extLst>
          </p:cNvPr>
          <p:cNvCxnSpPr>
            <a:cxnSpLocks/>
          </p:cNvCxnSpPr>
          <p:nvPr/>
        </p:nvCxnSpPr>
        <p:spPr>
          <a:xfrm>
            <a:off x="3029773" y="2677885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93BED38-C4B3-4CDF-8628-D74C089A77D9}"/>
              </a:ext>
            </a:extLst>
          </p:cNvPr>
          <p:cNvSpPr txBox="1"/>
          <p:nvPr/>
        </p:nvSpPr>
        <p:spPr>
          <a:xfrm>
            <a:off x="4830243" y="220352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73FC2C-58F8-4CC7-8463-99D112719BF1}"/>
              </a:ext>
            </a:extLst>
          </p:cNvPr>
          <p:cNvSpPr txBox="1"/>
          <p:nvPr/>
        </p:nvSpPr>
        <p:spPr>
          <a:xfrm>
            <a:off x="4794175" y="2976413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Server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9E3EBC-BFF9-4CFF-91B3-44F3B6267C3B}"/>
              </a:ext>
            </a:extLst>
          </p:cNvPr>
          <p:cNvCxnSpPr>
            <a:cxnSpLocks/>
          </p:cNvCxnSpPr>
          <p:nvPr/>
        </p:nvCxnSpPr>
        <p:spPr>
          <a:xfrm flipH="1">
            <a:off x="3029774" y="3450772"/>
            <a:ext cx="5943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DC5C9B-83AD-47DF-BEC3-714646CB30CF}"/>
              </a:ext>
            </a:extLst>
          </p:cNvPr>
          <p:cNvCxnSpPr>
            <a:cxnSpLocks/>
          </p:cNvCxnSpPr>
          <p:nvPr/>
        </p:nvCxnSpPr>
        <p:spPr>
          <a:xfrm>
            <a:off x="3029773" y="4463137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E5FE5-C82A-4916-90C7-98054597ECC7}"/>
              </a:ext>
            </a:extLst>
          </p:cNvPr>
          <p:cNvSpPr txBox="1"/>
          <p:nvPr/>
        </p:nvSpPr>
        <p:spPr>
          <a:xfrm>
            <a:off x="4357262" y="398013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公钥加密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请求内容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53EBE0-C341-4C75-91D8-C28353A2C5F8}"/>
              </a:ext>
            </a:extLst>
          </p:cNvPr>
          <p:cNvCxnSpPr>
            <a:cxnSpLocks/>
          </p:cNvCxnSpPr>
          <p:nvPr/>
        </p:nvCxnSpPr>
        <p:spPr>
          <a:xfrm rot="10800000">
            <a:off x="3029773" y="5529944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BE1FB8-0836-4B3D-AE4C-AD1AA105869A}"/>
              </a:ext>
            </a:extLst>
          </p:cNvPr>
          <p:cNvSpPr txBox="1"/>
          <p:nvPr/>
        </p:nvSpPr>
        <p:spPr>
          <a:xfrm>
            <a:off x="4357262" y="50682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私钥加密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响应内容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58015F-A2C6-4F48-8EE5-C8445C53ADE6}"/>
              </a:ext>
            </a:extLst>
          </p:cNvPr>
          <p:cNvSpPr txBox="1"/>
          <p:nvPr/>
        </p:nvSpPr>
        <p:spPr>
          <a:xfrm>
            <a:off x="9872118" y="24470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私钥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37DD2A-4929-4F3A-AEE0-7FD541535BFE}"/>
              </a:ext>
            </a:extLst>
          </p:cNvPr>
          <p:cNvSpPr txBox="1"/>
          <p:nvPr/>
        </p:nvSpPr>
        <p:spPr>
          <a:xfrm>
            <a:off x="1227000" y="2514748"/>
            <a:ext cx="97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公钥</a:t>
            </a:r>
          </a:p>
        </p:txBody>
      </p:sp>
    </p:spTree>
    <p:extLst>
      <p:ext uri="{BB962C8B-B14F-4D97-AF65-F5344CB8AC3E}">
        <p14:creationId xmlns:p14="http://schemas.microsoft.com/office/powerpoint/2010/main" val="199834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7EB8-D100-4130-8935-F70D2A6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37" y="446995"/>
            <a:ext cx="6264729" cy="5819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非对称加密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5A119F-7813-46C2-A630-581BB27D60FF}"/>
              </a:ext>
            </a:extLst>
          </p:cNvPr>
          <p:cNvSpPr/>
          <p:nvPr/>
        </p:nvSpPr>
        <p:spPr>
          <a:xfrm>
            <a:off x="1919429" y="138044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8065C3-5AA4-41E9-867F-3AD8DFB08145}"/>
              </a:ext>
            </a:extLst>
          </p:cNvPr>
          <p:cNvSpPr/>
          <p:nvPr/>
        </p:nvSpPr>
        <p:spPr>
          <a:xfrm>
            <a:off x="8396431" y="138044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BCB307-5666-4C5C-BC15-3929F1B5F86D}"/>
              </a:ext>
            </a:extLst>
          </p:cNvPr>
          <p:cNvCxnSpPr/>
          <p:nvPr/>
        </p:nvCxnSpPr>
        <p:spPr>
          <a:xfrm>
            <a:off x="2727693" y="2334985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EDCFF6-30FE-4227-90DA-C3356195F961}"/>
              </a:ext>
            </a:extLst>
          </p:cNvPr>
          <p:cNvCxnSpPr/>
          <p:nvPr/>
        </p:nvCxnSpPr>
        <p:spPr>
          <a:xfrm>
            <a:off x="9280888" y="2334985"/>
            <a:ext cx="0" cy="35269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2112D8-68A3-4D66-824F-0DCC103C51ED}"/>
              </a:ext>
            </a:extLst>
          </p:cNvPr>
          <p:cNvCxnSpPr>
            <a:cxnSpLocks/>
          </p:cNvCxnSpPr>
          <p:nvPr/>
        </p:nvCxnSpPr>
        <p:spPr>
          <a:xfrm>
            <a:off x="3029773" y="2677885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93BED38-C4B3-4CDF-8628-D74C089A77D9}"/>
              </a:ext>
            </a:extLst>
          </p:cNvPr>
          <p:cNvSpPr txBox="1"/>
          <p:nvPr/>
        </p:nvSpPr>
        <p:spPr>
          <a:xfrm>
            <a:off x="4830243" y="220352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73FC2C-58F8-4CC7-8463-99D112719BF1}"/>
              </a:ext>
            </a:extLst>
          </p:cNvPr>
          <p:cNvSpPr txBox="1"/>
          <p:nvPr/>
        </p:nvSpPr>
        <p:spPr>
          <a:xfrm>
            <a:off x="4794175" y="2976413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Server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9E3EBC-BFF9-4CFF-91B3-44F3B6267C3B}"/>
              </a:ext>
            </a:extLst>
          </p:cNvPr>
          <p:cNvCxnSpPr>
            <a:cxnSpLocks/>
          </p:cNvCxnSpPr>
          <p:nvPr/>
        </p:nvCxnSpPr>
        <p:spPr>
          <a:xfrm flipH="1">
            <a:off x="3029774" y="3450772"/>
            <a:ext cx="5943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DC5C9B-83AD-47DF-BEC3-714646CB30CF}"/>
              </a:ext>
            </a:extLst>
          </p:cNvPr>
          <p:cNvCxnSpPr>
            <a:cxnSpLocks/>
          </p:cNvCxnSpPr>
          <p:nvPr/>
        </p:nvCxnSpPr>
        <p:spPr>
          <a:xfrm>
            <a:off x="3029773" y="4463137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E5FE5-C82A-4916-90C7-98054597ECC7}"/>
              </a:ext>
            </a:extLst>
          </p:cNvPr>
          <p:cNvSpPr txBox="1"/>
          <p:nvPr/>
        </p:nvSpPr>
        <p:spPr>
          <a:xfrm>
            <a:off x="4357262" y="398013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公钥加密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请求内容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53EBE0-C341-4C75-91D8-C28353A2C5F8}"/>
              </a:ext>
            </a:extLst>
          </p:cNvPr>
          <p:cNvCxnSpPr>
            <a:cxnSpLocks/>
          </p:cNvCxnSpPr>
          <p:nvPr/>
        </p:nvCxnSpPr>
        <p:spPr>
          <a:xfrm rot="10800000">
            <a:off x="3029773" y="5529944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BE1FB8-0836-4B3D-AE4C-AD1AA105869A}"/>
              </a:ext>
            </a:extLst>
          </p:cNvPr>
          <p:cNvSpPr txBox="1"/>
          <p:nvPr/>
        </p:nvSpPr>
        <p:spPr>
          <a:xfrm>
            <a:off x="4357262" y="50682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私钥加密</a:t>
            </a: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响应内容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58015F-A2C6-4F48-8EE5-C8445C53ADE6}"/>
              </a:ext>
            </a:extLst>
          </p:cNvPr>
          <p:cNvSpPr txBox="1"/>
          <p:nvPr/>
        </p:nvSpPr>
        <p:spPr>
          <a:xfrm>
            <a:off x="9872118" y="24470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私钥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37DD2A-4929-4F3A-AEE0-7FD541535BFE}"/>
              </a:ext>
            </a:extLst>
          </p:cNvPr>
          <p:cNvSpPr txBox="1"/>
          <p:nvPr/>
        </p:nvSpPr>
        <p:spPr>
          <a:xfrm>
            <a:off x="1227000" y="2514748"/>
            <a:ext cx="97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公钥</a:t>
            </a:r>
          </a:p>
        </p:txBody>
      </p:sp>
    </p:spTree>
    <p:extLst>
      <p:ext uri="{BB962C8B-B14F-4D97-AF65-F5344CB8AC3E}">
        <p14:creationId xmlns:p14="http://schemas.microsoft.com/office/powerpoint/2010/main" val="271452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7EB8-D100-4130-8935-F70D2A6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37" y="446995"/>
            <a:ext cx="6264729" cy="5819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非对称</a:t>
            </a:r>
            <a:r>
              <a:rPr lang="en-US" altLang="zh-CN" dirty="0"/>
              <a:t>&amp;</a:t>
            </a:r>
            <a:r>
              <a:rPr lang="zh-CN" altLang="en-US" dirty="0"/>
              <a:t>对称加密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5A119F-7813-46C2-A630-581BB27D60FF}"/>
              </a:ext>
            </a:extLst>
          </p:cNvPr>
          <p:cNvSpPr/>
          <p:nvPr/>
        </p:nvSpPr>
        <p:spPr>
          <a:xfrm>
            <a:off x="2094090" y="127770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8065C3-5AA4-41E9-867F-3AD8DFB08145}"/>
              </a:ext>
            </a:extLst>
          </p:cNvPr>
          <p:cNvSpPr/>
          <p:nvPr/>
        </p:nvSpPr>
        <p:spPr>
          <a:xfrm>
            <a:off x="7975192" y="1277704"/>
            <a:ext cx="1616528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BCB307-5666-4C5C-BC15-3929F1B5F86D}"/>
              </a:ext>
            </a:extLst>
          </p:cNvPr>
          <p:cNvCxnSpPr>
            <a:cxnSpLocks/>
          </p:cNvCxnSpPr>
          <p:nvPr/>
        </p:nvCxnSpPr>
        <p:spPr>
          <a:xfrm>
            <a:off x="2902354" y="2232245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EDCFF6-30FE-4227-90DA-C3356195F961}"/>
              </a:ext>
            </a:extLst>
          </p:cNvPr>
          <p:cNvCxnSpPr>
            <a:cxnSpLocks/>
          </p:cNvCxnSpPr>
          <p:nvPr/>
        </p:nvCxnSpPr>
        <p:spPr>
          <a:xfrm>
            <a:off x="8859649" y="2232245"/>
            <a:ext cx="0" cy="41801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2112D8-68A3-4D66-824F-0DCC103C51ED}"/>
              </a:ext>
            </a:extLst>
          </p:cNvPr>
          <p:cNvCxnSpPr>
            <a:cxnSpLocks/>
          </p:cNvCxnSpPr>
          <p:nvPr/>
        </p:nvCxnSpPr>
        <p:spPr>
          <a:xfrm>
            <a:off x="3204434" y="2358424"/>
            <a:ext cx="529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93BED38-C4B3-4CDF-8628-D74C089A77D9}"/>
              </a:ext>
            </a:extLst>
          </p:cNvPr>
          <p:cNvSpPr txBox="1"/>
          <p:nvPr/>
        </p:nvSpPr>
        <p:spPr>
          <a:xfrm>
            <a:off x="5004904" y="187218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Client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73FC2C-58F8-4CC7-8463-99D112719BF1}"/>
              </a:ext>
            </a:extLst>
          </p:cNvPr>
          <p:cNvSpPr txBox="1"/>
          <p:nvPr/>
        </p:nvSpPr>
        <p:spPr>
          <a:xfrm>
            <a:off x="4968836" y="2481777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Server Hello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9E3EBC-BFF9-4CFF-91B3-44F3B6267C3B}"/>
              </a:ext>
            </a:extLst>
          </p:cNvPr>
          <p:cNvCxnSpPr>
            <a:cxnSpLocks/>
          </p:cNvCxnSpPr>
          <p:nvPr/>
        </p:nvCxnSpPr>
        <p:spPr>
          <a:xfrm flipH="1">
            <a:off x="3204436" y="2943442"/>
            <a:ext cx="5292290" cy="12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DC5C9B-83AD-47DF-BEC3-714646CB30CF}"/>
              </a:ext>
            </a:extLst>
          </p:cNvPr>
          <p:cNvCxnSpPr>
            <a:cxnSpLocks/>
          </p:cNvCxnSpPr>
          <p:nvPr/>
        </p:nvCxnSpPr>
        <p:spPr>
          <a:xfrm>
            <a:off x="3204434" y="3772576"/>
            <a:ext cx="529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E5FE5-C82A-4916-90C7-98054597ECC7}"/>
              </a:ext>
            </a:extLst>
          </p:cNvPr>
          <p:cNvSpPr txBox="1"/>
          <p:nvPr/>
        </p:nvSpPr>
        <p:spPr>
          <a:xfrm>
            <a:off x="4531921" y="332519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公钥加密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对称密钥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53EBE0-C341-4C75-91D8-C28353A2C5F8}"/>
              </a:ext>
            </a:extLst>
          </p:cNvPr>
          <p:cNvCxnSpPr>
            <a:cxnSpLocks/>
          </p:cNvCxnSpPr>
          <p:nvPr/>
        </p:nvCxnSpPr>
        <p:spPr>
          <a:xfrm flipH="1">
            <a:off x="3204434" y="4498525"/>
            <a:ext cx="5292292" cy="14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BE1FB8-0836-4B3D-AE4C-AD1AA105869A}"/>
              </a:ext>
            </a:extLst>
          </p:cNvPr>
          <p:cNvSpPr txBox="1"/>
          <p:nvPr/>
        </p:nvSpPr>
        <p:spPr>
          <a:xfrm>
            <a:off x="4621677" y="4036860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【OK】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1F0F4E-8DDD-431C-98C3-C7245C9FB5D5}"/>
              </a:ext>
            </a:extLst>
          </p:cNvPr>
          <p:cNvCxnSpPr>
            <a:cxnSpLocks/>
          </p:cNvCxnSpPr>
          <p:nvPr/>
        </p:nvCxnSpPr>
        <p:spPr>
          <a:xfrm flipV="1">
            <a:off x="3204434" y="5217414"/>
            <a:ext cx="5292292" cy="21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7CF1CD-7342-4579-AE7F-1F81D43D49BE}"/>
              </a:ext>
            </a:extLst>
          </p:cNvPr>
          <p:cNvSpPr txBox="1"/>
          <p:nvPr/>
        </p:nvSpPr>
        <p:spPr>
          <a:xfrm>
            <a:off x="4224145" y="475574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请求密钥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86A255-5639-464C-9BBD-3BDC52155E7B}"/>
              </a:ext>
            </a:extLst>
          </p:cNvPr>
          <p:cNvCxnSpPr>
            <a:cxnSpLocks/>
          </p:cNvCxnSpPr>
          <p:nvPr/>
        </p:nvCxnSpPr>
        <p:spPr>
          <a:xfrm flipH="1">
            <a:off x="3204434" y="5978987"/>
            <a:ext cx="5292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36FBF7-0A8F-430B-950C-4305809A242F}"/>
              </a:ext>
            </a:extLst>
          </p:cNvPr>
          <p:cNvSpPr txBox="1"/>
          <p:nvPr/>
        </p:nvSpPr>
        <p:spPr>
          <a:xfrm>
            <a:off x="4224146" y="551732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对称密钥加密</a:t>
            </a:r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响应内容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EC7801-3AD1-40C5-9BDB-C8A6DE9E2E83}"/>
              </a:ext>
            </a:extLst>
          </p:cNvPr>
          <p:cNvSpPr txBox="1"/>
          <p:nvPr/>
        </p:nvSpPr>
        <p:spPr>
          <a:xfrm>
            <a:off x="9034135" y="35584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691287-25A9-418A-9C5E-A79428F8381B}"/>
              </a:ext>
            </a:extLst>
          </p:cNvPr>
          <p:cNvSpPr txBox="1"/>
          <p:nvPr/>
        </p:nvSpPr>
        <p:spPr>
          <a:xfrm>
            <a:off x="1311345" y="35584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对称密钥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3F2C33-DCFE-411B-8A0F-AA21B332572D}"/>
              </a:ext>
            </a:extLst>
          </p:cNvPr>
          <p:cNvSpPr txBox="1"/>
          <p:nvPr/>
        </p:nvSpPr>
        <p:spPr>
          <a:xfrm>
            <a:off x="9124727" y="2649230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私钥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22EAFF-AEB0-4B0D-AF5C-FEAE22177DCF}"/>
              </a:ext>
            </a:extLst>
          </p:cNvPr>
          <p:cNvSpPr txBox="1"/>
          <p:nvPr/>
        </p:nvSpPr>
        <p:spPr>
          <a:xfrm>
            <a:off x="1779138" y="2652528"/>
            <a:ext cx="97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公钥</a:t>
            </a:r>
          </a:p>
        </p:txBody>
      </p:sp>
    </p:spTree>
    <p:extLst>
      <p:ext uri="{BB962C8B-B14F-4D97-AF65-F5344CB8AC3E}">
        <p14:creationId xmlns:p14="http://schemas.microsoft.com/office/powerpoint/2010/main" val="176756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669</Words>
  <Application>Microsoft Office PowerPoint</Application>
  <PresentationFormat>宽屏</PresentationFormat>
  <Paragraphs>141</Paragraphs>
  <Slides>21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PingFang SC</vt:lpstr>
      <vt:lpstr>等线</vt:lpstr>
      <vt:lpstr>等线 Light</vt:lpstr>
      <vt:lpstr>Arial</vt:lpstr>
      <vt:lpstr>Office 主题​​</vt:lpstr>
      <vt:lpstr>https</vt:lpstr>
      <vt:lpstr>HTTP</vt:lpstr>
      <vt:lpstr>HTTP</vt:lpstr>
      <vt:lpstr>HTTP</vt:lpstr>
      <vt:lpstr>HTTPS</vt:lpstr>
      <vt:lpstr>对称加密</vt:lpstr>
      <vt:lpstr>非对称加密</vt:lpstr>
      <vt:lpstr>非对称加密</vt:lpstr>
      <vt:lpstr>非对称&amp;对称加密</vt:lpstr>
      <vt:lpstr>非对称&amp;对称加密</vt:lpstr>
      <vt:lpstr>客户端如何获得公钥</vt:lpstr>
      <vt:lpstr>SSL证书</vt:lpstr>
      <vt:lpstr>非对称&amp;对称加密</vt:lpstr>
      <vt:lpstr>客户端验证</vt:lpstr>
      <vt:lpstr>中间人攻击</vt:lpstr>
      <vt:lpstr>中间人攻击</vt:lpstr>
      <vt:lpstr>ssl-pinning</vt:lpstr>
      <vt:lpstr>PowerPoint 演示文稿</vt:lpstr>
      <vt:lpstr>PowerPoint 演示文稿</vt:lpstr>
      <vt:lpstr>HTTP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雯嘉 曾</dc:creator>
  <cp:lastModifiedBy>雯嘉 曾</cp:lastModifiedBy>
  <cp:revision>25</cp:revision>
  <dcterms:created xsi:type="dcterms:W3CDTF">2019-12-01T11:38:02Z</dcterms:created>
  <dcterms:modified xsi:type="dcterms:W3CDTF">2019-12-02T15:11:04Z</dcterms:modified>
</cp:coreProperties>
</file>