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90" r:id="rId2"/>
    <p:sldId id="300" r:id="rId3"/>
    <p:sldId id="281" r:id="rId4"/>
    <p:sldId id="291" r:id="rId5"/>
    <p:sldId id="292" r:id="rId6"/>
    <p:sldId id="301" r:id="rId7"/>
    <p:sldId id="302" r:id="rId8"/>
    <p:sldId id="295" r:id="rId9"/>
    <p:sldId id="303" r:id="rId10"/>
    <p:sldId id="304" r:id="rId11"/>
    <p:sldId id="287" r:id="rId12"/>
    <p:sldId id="263" r:id="rId13"/>
    <p:sldId id="305" r:id="rId14"/>
    <p:sldId id="288" r:id="rId15"/>
    <p:sldId id="273" r:id="rId16"/>
    <p:sldId id="299" r:id="rId17"/>
  </p:sldIdLst>
  <p:sldSz cx="9144000" cy="5143500" type="screen16x9"/>
  <p:notesSz cx="6858000" cy="9144000"/>
  <p:custDataLst>
    <p:tags r:id="rId1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51" d="100"/>
          <a:sy n="151" d="100"/>
        </p:scale>
        <p:origin x="510" y="150"/>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14893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97824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90225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30352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154575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6141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58081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64835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90998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274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57907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3860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72350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5026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402192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2019/4/17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31" name="矩形 30"/>
          <p:cNvSpPr/>
          <p:nvPr/>
        </p:nvSpPr>
        <p:spPr bwMode="auto">
          <a:xfrm>
            <a:off x="2679148" y="2188962"/>
            <a:ext cx="3775393" cy="523220"/>
          </a:xfrm>
          <a:prstGeom prst="rect">
            <a:avLst/>
          </a:prstGeom>
        </p:spPr>
        <p:txBody>
          <a:bodyPr wrap="none">
            <a:spAutoFit/>
          </a:bodyPr>
          <a:lstStyle/>
          <a:p>
            <a:pPr algn="ct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蓝色清新毕业答辩模板</a:t>
            </a:r>
          </a:p>
        </p:txBody>
      </p:sp>
      <p:sp>
        <p:nvSpPr>
          <p:cNvPr id="32" name="矩形 31"/>
          <p:cNvSpPr/>
          <p:nvPr/>
        </p:nvSpPr>
        <p:spPr>
          <a:xfrm>
            <a:off x="2489105" y="2663081"/>
            <a:ext cx="4155479" cy="307777"/>
          </a:xfrm>
          <a:prstGeom prst="rect">
            <a:avLst/>
          </a:prstGeom>
        </p:spPr>
        <p:txBody>
          <a:bodyPr wrap="square">
            <a:spAutoFit/>
          </a:bodyPr>
          <a:lstStyle/>
          <a:p>
            <a:pPr algn="ctr"/>
            <a:r>
              <a:rPr lang="zh-CN" altLang="en-US" sz="1400" dirty="0">
                <a:solidFill>
                  <a:schemeClr val="accent1"/>
                </a:solidFill>
                <a:latin typeface="Arial" panose="020B0604020202020204"/>
              </a:rPr>
              <a:t>汇报人：办公资源</a:t>
            </a:r>
          </a:p>
        </p:txBody>
      </p:sp>
      <p:sp>
        <p:nvSpPr>
          <p:cNvPr id="38" name="矩形 37"/>
          <p:cNvSpPr/>
          <p:nvPr/>
        </p:nvSpPr>
        <p:spPr>
          <a:xfrm>
            <a:off x="2962088" y="3001519"/>
            <a:ext cx="3209513" cy="71558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4436216" y="299747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FBC63D2-99F5-42F3-9B9F-1C31358D719B}"/>
              </a:ext>
            </a:extLst>
          </p:cNvPr>
          <p:cNvSpPr/>
          <p:nvPr/>
        </p:nvSpPr>
        <p:spPr bwMode="auto">
          <a:xfrm>
            <a:off x="4033685" y="1760330"/>
            <a:ext cx="1066319" cy="523220"/>
          </a:xfrm>
          <a:prstGeom prst="rect">
            <a:avLst/>
          </a:prstGeom>
        </p:spPr>
        <p:txBody>
          <a:bodyPr wrap="none">
            <a:spAutoFit/>
          </a:bodyPr>
          <a:lstStyle/>
          <a:p>
            <a:pPr algn="ctr">
              <a:defRPr/>
            </a:pP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20XX</a:t>
            </a:r>
            <a:endPar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毕业论文设计总结是在我的指导老师办公资源亲切关怀和悉心指导下完成的。从毕业设计选题到设计完成，办公资源给予了我耐心指导与细心关怀，有了办公资源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a:solidFill>
                  <a:schemeClr val="tx1">
                    <a:lumMod val="85000"/>
                    <a:lumOff val="15000"/>
                  </a:schemeClr>
                </a:solidFill>
                <a:latin typeface="+mj-ea"/>
                <a:ea typeface="+mj-ea"/>
              </a:rPr>
              <a:t>办公资源有严肃的科学态度，严谨的治学精神和精益求精的工作作风，这些都是我所需要学习的，感谢办公资源给予了我这样一个学习机会，谢谢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3133144" y="2104337"/>
            <a:ext cx="2877711" cy="941157"/>
            <a:chOff x="4094547" y="1814717"/>
            <a:chExt cx="2877711" cy="941157"/>
          </a:xfrm>
        </p:grpSpPr>
        <p:sp>
          <p:nvSpPr>
            <p:cNvPr id="31" name="矩形 30"/>
            <p:cNvSpPr/>
            <p:nvPr/>
          </p:nvSpPr>
          <p:spPr bwMode="auto">
            <a:xfrm>
              <a:off x="4094547" y="1814717"/>
              <a:ext cx="2877711"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感谢一路有你</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47886"/>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选题的背景与意义</a:t>
            </a: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研究方法及过程</a:t>
            </a:r>
          </a:p>
        </p:txBody>
      </p:sp>
      <p:sp>
        <p:nvSpPr>
          <p:cNvPr id="65" name="矩形 64"/>
          <p:cNvSpPr/>
          <p:nvPr/>
        </p:nvSpPr>
        <p:spPr>
          <a:xfrm>
            <a:off x="5602159" y="2369469"/>
            <a:ext cx="1749197"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p>
        </p:txBody>
      </p:sp>
      <p:sp>
        <p:nvSpPr>
          <p:cNvPr id="69" name="矩形 68"/>
          <p:cNvSpPr/>
          <p:nvPr/>
        </p:nvSpPr>
        <p:spPr>
          <a:xfrm>
            <a:off x="5602159" y="3314960"/>
            <a:ext cx="1864613"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选题的背景与意义</a:t>
            </a: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p>
        </p:txBody>
      </p:sp>
      <p:sp>
        <p:nvSpPr>
          <p:cNvPr id="15" name="矩形 14"/>
          <p:cNvSpPr/>
          <p:nvPr/>
        </p:nvSpPr>
        <p:spPr>
          <a:xfrm>
            <a:off x="2824381" y="2963755"/>
            <a:ext cx="3495238" cy="507831"/>
          </a:xfrm>
          <a:prstGeom prst="rect">
            <a:avLst/>
          </a:prstGeom>
        </p:spPr>
        <p:txBody>
          <a:bodyPr wrap="square">
            <a:spAutoFit/>
          </a:bodyPr>
          <a:lstStyle/>
          <a:p>
            <a:pPr lvl="0"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67068" cy="400110"/>
          </a:xfrm>
          <a:prstGeom prst="rect">
            <a:avLst/>
          </a:prstGeom>
          <a:noFill/>
        </p:spPr>
        <p:txBody>
          <a:bodyPr wrap="none">
            <a:spAutoFit/>
          </a:bodyPr>
          <a:lstStyle/>
          <a:p>
            <a:r>
              <a:rPr lang="zh-CN" altLang="en-US" sz="2000">
                <a:solidFill>
                  <a:schemeClr val="bg1"/>
                </a:solidFill>
                <a:latin typeface="+mj-ea"/>
              </a:rPr>
              <a:t>选题的背景</a:t>
            </a:r>
            <a:endParaRPr lang="zh-CN" altLang="en-US" sz="2000">
              <a:solidFill>
                <a:schemeClr val="bg1"/>
              </a:solidFill>
            </a:endParaRPr>
          </a:p>
        </p:txBody>
      </p:sp>
      <p:sp>
        <p:nvSpPr>
          <p:cNvPr id="18" name="矩形 17"/>
          <p:cNvSpPr/>
          <p:nvPr/>
        </p:nvSpPr>
        <p:spPr>
          <a:xfrm>
            <a:off x="4040660" y="2217723"/>
            <a:ext cx="4856205" cy="1061829"/>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20" name="矩形 19"/>
          <p:cNvSpPr/>
          <p:nvPr/>
        </p:nvSpPr>
        <p:spPr>
          <a:xfrm>
            <a:off x="4040659" y="3254482"/>
            <a:ext cx="4856205" cy="577081"/>
          </a:xfrm>
          <a:prstGeom prst="rect">
            <a:avLst/>
          </a:prstGeom>
        </p:spPr>
        <p:txBody>
          <a:bodyPr wrap="square">
            <a:spAutoFit/>
          </a:bodyPr>
          <a:lstStyle/>
          <a:p>
            <a:pPr>
              <a:lnSpc>
                <a:spcPct val="150000"/>
              </a:lnSpc>
            </a:pPr>
            <a:r>
              <a:rPr lang="en-US" altLang="zh-CN" sz="1050">
                <a:solidFill>
                  <a:schemeClr val="bg1"/>
                </a:solidFill>
              </a:rPr>
              <a:t>Lorem ipsum dolor sit amet, consectetur adipiscing elit. Donec luctus nibh sit amet sem vulputate venenatis bibendum orci pulvinar. </a:t>
            </a: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第一部分：选题的背景与意义</a:t>
            </a: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en-US" altLang="zh-CN" sz="1050">
                <a:solidFill>
                  <a:schemeClr val="bg1"/>
                </a:solidFill>
              </a:rPr>
              <a:t>Lorem ipsum dolor sit amet, consectetuer adipiscing elit. Aenean commodo ligula eget dolor. </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a:solidFill>
                  <a:schemeClr val="bg1"/>
                </a:solidFill>
                <a:latin typeface="微软雅黑" panose="020B0503020204020204" pitchFamily="34" charset="-122"/>
                <a:ea typeface="微软雅黑" panose="020B0503020204020204" pitchFamily="34" charset="-122"/>
              </a:rPr>
              <a:t>选题的意义</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bwMode="auto">
          <a:xfrm>
            <a:off x="3222913" y="2094283"/>
            <a:ext cx="2698175"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4" name="矩形 13"/>
          <p:cNvSpPr/>
          <p:nvPr/>
        </p:nvSpPr>
        <p:spPr>
          <a:xfrm>
            <a:off x="3150778" y="2617504"/>
            <a:ext cx="284244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METHODS AND PROCESSES</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5" name="矩形 44"/>
          <p:cNvSpPr/>
          <p:nvPr/>
        </p:nvSpPr>
        <p:spPr>
          <a:xfrm>
            <a:off x="521260" y="1615130"/>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2" y="318206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8" name="矩形 47"/>
          <p:cNvSpPr/>
          <p:nvPr/>
        </p:nvSpPr>
        <p:spPr>
          <a:xfrm>
            <a:off x="451945" y="3501412"/>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51" name="矩形 50"/>
          <p:cNvSpPr/>
          <p:nvPr/>
        </p:nvSpPr>
        <p:spPr>
          <a:xfrm>
            <a:off x="6091817" y="3501412"/>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1" name="矩形 60"/>
          <p:cNvSpPr/>
          <p:nvPr/>
        </p:nvSpPr>
        <p:spPr>
          <a:xfrm>
            <a:off x="6091817" y="1615130"/>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4"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2284"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8" name="矩形 67"/>
          <p:cNvSpPr/>
          <p:nvPr/>
        </p:nvSpPr>
        <p:spPr>
          <a:xfrm>
            <a:off x="0"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19910"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1" name="矩形 70"/>
          <p:cNvSpPr/>
          <p:nvPr/>
        </p:nvSpPr>
        <p:spPr>
          <a:xfrm>
            <a:off x="2287626"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87875"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4" name="矩形 73"/>
          <p:cNvSpPr/>
          <p:nvPr/>
        </p:nvSpPr>
        <p:spPr>
          <a:xfrm>
            <a:off x="4655591"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06314"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7" name="矩形 76"/>
          <p:cNvSpPr/>
          <p:nvPr/>
        </p:nvSpPr>
        <p:spPr>
          <a:xfrm>
            <a:off x="7074030"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duotone>
              <a:prstClr val="black"/>
              <a:schemeClr val="tx2">
                <a:tint val="45000"/>
                <a:satMod val="400000"/>
              </a:schemeClr>
            </a:duotone>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1" name="矩形 60"/>
          <p:cNvSpPr/>
          <p:nvPr/>
        </p:nvSpPr>
        <p:spPr>
          <a:xfrm>
            <a:off x="10361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87550" y="3566843"/>
            <a:ext cx="115476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课题调研</a:t>
            </a: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214183" y="1348251"/>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66" name="直接连接符 65"/>
          <p:cNvCxnSpPr/>
          <p:nvPr/>
        </p:nvCxnSpPr>
        <p:spPr>
          <a:xfrm>
            <a:off x="3157246" y="134825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38940" y="1040473"/>
            <a:ext cx="1032714"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实验论证</a:t>
            </a: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435000" y="3894550"/>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检查调解</a:t>
            </a: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522232" y="1341265"/>
            <a:ext cx="2122640" cy="734753"/>
          </a:xfrm>
          <a:prstGeom prst="rect">
            <a:avLst/>
          </a:prstGeom>
        </p:spPr>
        <p:txBody>
          <a:bodyPr wrap="square">
            <a:spAutoFit/>
          </a:bodyPr>
          <a:lstStyle/>
          <a:p>
            <a:pPr algn="ctr">
              <a:lnSpc>
                <a:spcPct val="130000"/>
              </a:lnSpc>
              <a:spcBef>
                <a:spcPts val="600"/>
              </a:spcBef>
            </a:pPr>
            <a:r>
              <a:rPr lang="en-US" altLang="zh-CN" sz="1050">
                <a:solidFill>
                  <a:schemeClr val="tx1">
                    <a:lumMod val="85000"/>
                    <a:lumOff val="15000"/>
                  </a:schemeClr>
                </a:solidFill>
              </a:rPr>
              <a:t>Lorem ipsum dolor sit amet, consectetuer adipiscing elit. Aenean commodo ligula eget dolor. </a:t>
            </a:r>
          </a:p>
        </p:txBody>
      </p:sp>
      <p:cxnSp>
        <p:nvCxnSpPr>
          <p:cNvPr id="74" name="直接连接符 73"/>
          <p:cNvCxnSpPr/>
          <p:nvPr/>
        </p:nvCxnSpPr>
        <p:spPr>
          <a:xfrm>
            <a:off x="7465295" y="1341265"/>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040473"/>
            <a:ext cx="1119891" cy="307777"/>
          </a:xfrm>
          <a:prstGeom prst="rect">
            <a:avLst/>
          </a:prstGeom>
        </p:spPr>
        <p:txBody>
          <a:bodyPr wrap="square">
            <a:spAutoFit/>
          </a:bodyPr>
          <a:lstStyle/>
          <a:p>
            <a:pPr algn="ctr"/>
            <a:r>
              <a:rPr lang="zh-CN" altLang="en-US" sz="140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www.99ppt.com">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1180</Words>
  <Application>Microsoft Office PowerPoint</Application>
  <PresentationFormat>全屏显示(16:9)</PresentationFormat>
  <Paragraphs>124</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Gill Sans</vt:lpstr>
      <vt:lpstr>Impact MT Std</vt:lpstr>
      <vt:lpstr>微软雅黑</vt:lpstr>
      <vt:lpstr>Arial</vt:lpstr>
      <vt:lpstr>Calibri</vt:lpstr>
      <vt:lpstr>Calibri Light</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HudunSoft</cp:lastModifiedBy>
  <cp:revision>259</cp:revision>
  <dcterms:created xsi:type="dcterms:W3CDTF">2017-05-01T12:27:00Z</dcterms:created>
  <dcterms:modified xsi:type="dcterms:W3CDTF">2019-04-17T04:03:13Z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