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ource Code Pr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e8e169f2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e8e169f2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e8e169f2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e8e169f2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e8e169f2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e8e169f2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e8e169f2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e8e169f2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e8e169f2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e8e169f2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946bf115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946bf115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946bf115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946bf115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e8e169f2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e8e169f2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e8e169f2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e8e169f2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e8e169f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e8e169f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e8e169f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e8e169f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e8e169f2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e8e169f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e8e169f2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e8e169f2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digitalocean.com/community/tutorials/python-unittest-unit-test-exa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Test Driven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Benefits</a:t>
            </a:r>
            <a:endParaRPr/>
          </a:p>
        </p:txBody>
      </p:sp>
      <p:sp>
        <p:nvSpPr>
          <p:cNvPr id="117" name="Google Shape;117;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Fosters the creation of optimized code.</a:t>
            </a:r>
            <a:endParaRPr/>
          </a:p>
          <a:p>
            <a:pPr indent="-342900" lvl="0" marL="457200" rtl="0" algn="l">
              <a:spcBef>
                <a:spcPts val="0"/>
              </a:spcBef>
              <a:spcAft>
                <a:spcPts val="0"/>
              </a:spcAft>
              <a:buSzPts val="1800"/>
              <a:buChar char="●"/>
            </a:pPr>
            <a:r>
              <a:rPr lang="en"/>
              <a:t>Adding and testing new functionalities become much easier in the latter stages of development.</a:t>
            </a:r>
            <a:endParaRPr/>
          </a:p>
          <a:p>
            <a:pPr indent="-342900" lvl="0" marL="457200" rtl="0" algn="l">
              <a:spcBef>
                <a:spcPts val="0"/>
              </a:spcBef>
              <a:spcAft>
                <a:spcPts val="0"/>
              </a:spcAft>
              <a:buSzPts val="1800"/>
              <a:buChar char="●"/>
            </a:pPr>
            <a:r>
              <a:rPr lang="en"/>
              <a:t>Test coverage under TDD is much higher compared to conventional development models. </a:t>
            </a:r>
            <a:endParaRPr/>
          </a:p>
          <a:p>
            <a:pPr indent="-342900" lvl="0" marL="457200" rtl="0" algn="l">
              <a:spcBef>
                <a:spcPts val="0"/>
              </a:spcBef>
              <a:spcAft>
                <a:spcPts val="0"/>
              </a:spcAft>
              <a:buSzPts val="1800"/>
              <a:buChar char="●"/>
            </a:pPr>
            <a:r>
              <a:rPr lang="en"/>
              <a:t>It enhances the productivity of the developer and leads to the development of a codebase that is flexible and easy to maintain.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Frameworks</a:t>
            </a:r>
            <a:endParaRPr/>
          </a:p>
        </p:txBody>
      </p:sp>
      <p:sp>
        <p:nvSpPr>
          <p:cNvPr id="123" name="Google Shape;123;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PyUnit and DocTest: </a:t>
            </a:r>
            <a:r>
              <a:rPr lang="en"/>
              <a:t>Popular Unit testing framework for Python.</a:t>
            </a:r>
            <a:endParaRPr/>
          </a:p>
          <a:p>
            <a:pPr indent="-342900" lvl="0" marL="457200" rtl="0" algn="l">
              <a:spcBef>
                <a:spcPts val="0"/>
              </a:spcBef>
              <a:spcAft>
                <a:spcPts val="0"/>
              </a:spcAft>
              <a:buSzPts val="1800"/>
              <a:buChar char="●"/>
            </a:pPr>
            <a:r>
              <a:rPr b="1" lang="en"/>
              <a:t>Junit:</a:t>
            </a:r>
            <a:r>
              <a:rPr lang="en"/>
              <a:t> Widely used unit testing tool for Java</a:t>
            </a:r>
            <a:endParaRPr/>
          </a:p>
          <a:p>
            <a:pPr indent="-342900" lvl="0" marL="457200" rtl="0" algn="l">
              <a:spcBef>
                <a:spcPts val="0"/>
              </a:spcBef>
              <a:spcAft>
                <a:spcPts val="0"/>
              </a:spcAft>
              <a:buSzPts val="1800"/>
              <a:buChar char="●"/>
            </a:pPr>
            <a:r>
              <a:rPr b="1" lang="en"/>
              <a:t>TestNG:</a:t>
            </a:r>
            <a:r>
              <a:rPr lang="en"/>
              <a:t> Another popular Java testing framework. This framework overcomes the limitations of Junit.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Assignment</a:t>
            </a:r>
            <a:endParaRPr/>
          </a:p>
        </p:txBody>
      </p:sp>
      <p:sp>
        <p:nvSpPr>
          <p:cNvPr id="129" name="Google Shape;129;p2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Create a simple String calculator with a method int Add(string numbers)</a:t>
            </a:r>
            <a:endParaRPr/>
          </a:p>
          <a:p>
            <a:pPr indent="0" lvl="0" marL="0" rtl="0" algn="l">
              <a:spcBef>
                <a:spcPts val="1200"/>
              </a:spcBef>
              <a:spcAft>
                <a:spcPts val="0"/>
              </a:spcAft>
              <a:buNone/>
            </a:pPr>
            <a:r>
              <a:rPr lang="en"/>
              <a:t>The method can take 0, 1 or 2 numbers, and will return their sum (for an empty string it will return 0) for example “” or “1” or “1,2”</a:t>
            </a:r>
            <a:endParaRPr/>
          </a:p>
          <a:p>
            <a:pPr indent="0" lvl="0" marL="0" rtl="0" algn="l">
              <a:spcBef>
                <a:spcPts val="1200"/>
              </a:spcBef>
              <a:spcAft>
                <a:spcPts val="0"/>
              </a:spcAft>
              <a:buNone/>
            </a:pPr>
            <a:r>
              <a:rPr lang="en"/>
              <a:t>Allow the Add method to handle an unknown amount of numbers</a:t>
            </a:r>
            <a:endParaRPr/>
          </a:p>
          <a:p>
            <a:pPr indent="0" lvl="0" marL="0" rtl="0" algn="l">
              <a:spcBef>
                <a:spcPts val="1200"/>
              </a:spcBef>
              <a:spcAft>
                <a:spcPts val="0"/>
              </a:spcAft>
              <a:buNone/>
            </a:pPr>
            <a:r>
              <a:rPr lang="en"/>
              <a:t>Allow the Add method to handle new lines between numbers (instead of commas).</a:t>
            </a:r>
            <a:endParaRPr/>
          </a:p>
          <a:p>
            <a:pPr indent="0" lvl="0" marL="0" rtl="0" algn="l">
              <a:spcBef>
                <a:spcPts val="1200"/>
              </a:spcBef>
              <a:spcAft>
                <a:spcPts val="0"/>
              </a:spcAft>
              <a:buNone/>
            </a:pPr>
            <a:r>
              <a:rPr lang="en"/>
              <a:t>The following input is ok: “1\n2,3” (will equal 6)</a:t>
            </a:r>
            <a:endParaRPr/>
          </a:p>
          <a:p>
            <a:pPr indent="0" lvl="0" marL="0" rtl="0" algn="l">
              <a:spcBef>
                <a:spcPts val="1200"/>
              </a:spcBef>
              <a:spcAft>
                <a:spcPts val="0"/>
              </a:spcAft>
              <a:buNone/>
            </a:pPr>
            <a:r>
              <a:rPr lang="en"/>
              <a:t>Support different delimiters</a:t>
            </a:r>
            <a:endParaRPr/>
          </a:p>
          <a:p>
            <a:pPr indent="0" lvl="0" marL="0" rtl="0" algn="l">
              <a:spcBef>
                <a:spcPts val="1200"/>
              </a:spcBef>
              <a:spcAft>
                <a:spcPts val="0"/>
              </a:spcAft>
              <a:buNone/>
            </a:pPr>
            <a:r>
              <a:rPr lang="en"/>
              <a:t>To change a delimiter, the beginning of the string will contain a separate line that looks like this: “//[delimiter]\n[numbers…]” for example “//;\n1;2” should return three where the default delimiter is ‘;’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Assignment</a:t>
            </a:r>
            <a:endParaRPr/>
          </a:p>
        </p:txBody>
      </p:sp>
      <p:sp>
        <p:nvSpPr>
          <p:cNvPr id="135" name="Google Shape;135;p2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The first line is optional. All existing scenarios should still be supported</a:t>
            </a:r>
            <a:endParaRPr/>
          </a:p>
          <a:p>
            <a:pPr indent="0" lvl="0" marL="0" rtl="0" algn="l">
              <a:spcBef>
                <a:spcPts val="1200"/>
              </a:spcBef>
              <a:spcAft>
                <a:spcPts val="0"/>
              </a:spcAft>
              <a:buNone/>
            </a:pPr>
            <a:r>
              <a:rPr lang="en"/>
              <a:t>Calling Add with a negative number will throw an exception “negatives not allowed” – and the negative that was passed. If there are multiple negatives, show all of them in the exception message stop here if you are a beginner.</a:t>
            </a:r>
            <a:endParaRPr/>
          </a:p>
          <a:p>
            <a:pPr indent="0" lvl="0" marL="0" rtl="0" algn="l">
              <a:spcBef>
                <a:spcPts val="1200"/>
              </a:spcBef>
              <a:spcAft>
                <a:spcPts val="0"/>
              </a:spcAft>
              <a:buNone/>
            </a:pPr>
            <a:r>
              <a:rPr lang="en"/>
              <a:t>Numbers bigger than 1000 should be ignored, so adding 2 + 1001 = 2</a:t>
            </a:r>
            <a:endParaRPr/>
          </a:p>
          <a:p>
            <a:pPr indent="0" lvl="0" marL="0" rtl="0" algn="l">
              <a:spcBef>
                <a:spcPts val="1200"/>
              </a:spcBef>
              <a:spcAft>
                <a:spcPts val="0"/>
              </a:spcAft>
              <a:buNone/>
            </a:pPr>
            <a:r>
              <a:rPr lang="en"/>
              <a:t>Delimiters can be of any length with the following format: “//[delimiter]\n” for example: “//[—]\n1—2—3” should return 6</a:t>
            </a:r>
            <a:endParaRPr/>
          </a:p>
          <a:p>
            <a:pPr indent="0" lvl="0" marL="0" rtl="0" algn="l">
              <a:spcBef>
                <a:spcPts val="1200"/>
              </a:spcBef>
              <a:spcAft>
                <a:spcPts val="0"/>
              </a:spcAft>
              <a:buNone/>
            </a:pPr>
            <a:r>
              <a:rPr lang="en"/>
              <a:t>Allow multiple delimiters like this: “//[delim1][delim2]\n” for example “//[-][%]\n1-2%3” should return 6.</a:t>
            </a:r>
            <a:endParaRPr/>
          </a:p>
          <a:p>
            <a:pPr indent="0" lvl="0" marL="0" rtl="0" algn="l">
              <a:spcBef>
                <a:spcPts val="1200"/>
              </a:spcBef>
              <a:spcAft>
                <a:spcPts val="0"/>
              </a:spcAft>
              <a:buNone/>
            </a:pPr>
            <a:r>
              <a:rPr lang="en"/>
              <a:t>Make sure you can also handle multiple delimiters with length longer than one char</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Pyunit example</a:t>
            </a:r>
            <a:endParaRPr/>
          </a:p>
        </p:txBody>
      </p:sp>
      <p:sp>
        <p:nvSpPr>
          <p:cNvPr id="141" name="Google Shape;141;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chemeClr val="hlink"/>
                </a:solidFill>
                <a:latin typeface="Arial"/>
                <a:ea typeface="Arial"/>
                <a:cs typeface="Arial"/>
                <a:sym typeface="Arial"/>
                <a:hlinkClick r:id="rId3"/>
              </a:rPr>
              <a:t>Python unittest - unit test example | DigitalOcean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Intoduction</a:t>
            </a:r>
            <a:endParaRPr/>
          </a:p>
        </p:txBody>
      </p:sp>
      <p:sp>
        <p:nvSpPr>
          <p:cNvPr id="68" name="Google Shape;68;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 Driven Development (TDD) is a software development practice that focuses on creating unit test cases before developing the actual code. </a:t>
            </a:r>
            <a:endParaRPr/>
          </a:p>
          <a:p>
            <a:pPr indent="-342900" lvl="0" marL="457200" rtl="0" algn="l">
              <a:spcBef>
                <a:spcPts val="0"/>
              </a:spcBef>
              <a:spcAft>
                <a:spcPts val="0"/>
              </a:spcAft>
              <a:buSzPts val="1800"/>
              <a:buChar char="●"/>
            </a:pPr>
            <a:r>
              <a:rPr lang="en"/>
              <a:t>developers create small test cases for every feature based on their initial understanding. The primary intention of this technique is to modify or write new code only if the tests fail. This prevents duplication of test scripts.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Examples</a:t>
            </a:r>
            <a:endParaRPr/>
          </a:p>
        </p:txBody>
      </p:sp>
      <p:sp>
        <p:nvSpPr>
          <p:cNvPr id="74" name="Google Shape;74;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Calculator Function: When building a calculator function, a TDD approach would involve writing a test case for the “add” function and then writing the code for the process to pass that test. Once the “add” function is working correctly, additional test cases would be written for other functions such as “subtract”, “multiply” and “divide”.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Examples</a:t>
            </a:r>
            <a:endParaRPr/>
          </a:p>
        </p:txBody>
      </p:sp>
      <p:sp>
        <p:nvSpPr>
          <p:cNvPr id="80" name="Google Shape;80;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Authentication: When building a user authentication system, a TDD approach would involve writing a test case for the user login functionality and then writing the code for the login process to pass that test. Once the login functionality works correctly, additional test cases will be written for registration, password reset, and account verification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Examples</a:t>
            </a:r>
            <a:endParaRPr/>
          </a:p>
        </p:txBody>
      </p:sp>
      <p:sp>
        <p:nvSpPr>
          <p:cNvPr id="86" name="Google Shape;86;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E-commerce Website: When building an e-commerce website, a TDD approach would involve writing test cases for various features such as product listings, shopping cart functionality, and checkout process. Tests would be written to ensure the system works correctly at each process stage, from adding items to the cart to completing the purchase.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TDD Vs. Traditional Testing</a:t>
            </a:r>
            <a:endParaRPr/>
          </a:p>
        </p:txBody>
      </p:sp>
      <p:sp>
        <p:nvSpPr>
          <p:cNvPr id="92" name="Google Shape;92;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Approach:</a:t>
            </a:r>
            <a:r>
              <a:rPr lang="en"/>
              <a:t> TDD is an agile development methodology where tests are written before the code is developed. In contrast, traditional testing is performed after the code is written.</a:t>
            </a:r>
            <a:endParaRPr/>
          </a:p>
          <a:p>
            <a:pPr indent="-342900" lvl="0" marL="457200" rtl="0" algn="l">
              <a:spcBef>
                <a:spcPts val="0"/>
              </a:spcBef>
              <a:spcAft>
                <a:spcPts val="0"/>
              </a:spcAft>
              <a:buSzPts val="1800"/>
              <a:buChar char="●"/>
            </a:pPr>
            <a:r>
              <a:rPr b="1" lang="en"/>
              <a:t>Testing Scope:</a:t>
            </a:r>
            <a:r>
              <a:rPr lang="en"/>
              <a:t> TDD focuses on testing small code units at a time, while traditional testing covers testing the system as a whole, including integration, functional, and acceptance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TDD Vs. Traditional Testing</a:t>
            </a:r>
            <a:endParaRPr/>
          </a:p>
        </p:txBody>
      </p:sp>
      <p:sp>
        <p:nvSpPr>
          <p:cNvPr id="98" name="Google Shape;98;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Iterative:</a:t>
            </a:r>
            <a:r>
              <a:rPr lang="en"/>
              <a:t> TDD follows an iterative process, where small chunks of code are developed, tested, and refined until they pass all tests. The code is usually tested once and then refined based on the results in traditional testing.</a:t>
            </a:r>
            <a:endParaRPr/>
          </a:p>
          <a:p>
            <a:pPr indent="-342900" lvl="0" marL="457200" rtl="0" algn="l">
              <a:spcBef>
                <a:spcPts val="0"/>
              </a:spcBef>
              <a:spcAft>
                <a:spcPts val="0"/>
              </a:spcAft>
              <a:buSzPts val="1800"/>
              <a:buChar char="●"/>
            </a:pPr>
            <a:r>
              <a:rPr b="1" lang="en"/>
              <a:t>Debugging:</a:t>
            </a:r>
            <a:r>
              <a:rPr lang="en"/>
              <a:t> TDD aims to catch errors as early as possible in the development process, making debugging and fixing them easier. Traditional testing, on the other hand, may require more effort to debug errors that are discovered later in the development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Phases of TDD</a:t>
            </a:r>
            <a:endParaRPr/>
          </a:p>
        </p:txBody>
      </p:sp>
      <p:sp>
        <p:nvSpPr>
          <p:cNvPr id="104" name="Google Shape;104;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Create precise tests:</a:t>
            </a:r>
            <a:r>
              <a:rPr lang="en"/>
              <a:t> Developers need to create exact unit tests to verify the functionality of specific features. They must ensure that the test compiles so that it can execute. In most cases, the test is bound to fail. This is a meaningful failure as developers create compact tests based on their assumptions of how the feature will behave.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Phases of TDD</a:t>
            </a:r>
            <a:endParaRPr/>
          </a:p>
        </p:txBody>
      </p:sp>
      <p:sp>
        <p:nvSpPr>
          <p:cNvPr id="110" name="Google Shape;110;p21"/>
          <p:cNvSpPr txBox="1"/>
          <p:nvPr>
            <p:ph idx="1" type="body"/>
          </p:nvPr>
        </p:nvSpPr>
        <p:spPr>
          <a:xfrm>
            <a:off x="311700" y="1468825"/>
            <a:ext cx="5276700" cy="309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Correcting the Code:</a:t>
            </a:r>
            <a:r>
              <a:rPr lang="en"/>
              <a:t> Once a test fails, developers must make the minimal changes required to update the code to run successfully when re-executed.</a:t>
            </a:r>
            <a:endParaRPr/>
          </a:p>
          <a:p>
            <a:pPr indent="-342900" lvl="0" marL="457200" rtl="0" algn="l">
              <a:spcBef>
                <a:spcPts val="0"/>
              </a:spcBef>
              <a:spcAft>
                <a:spcPts val="0"/>
              </a:spcAft>
              <a:buSzPts val="1800"/>
              <a:buChar char="●"/>
            </a:pPr>
            <a:r>
              <a:rPr b="1" lang="en"/>
              <a:t>Refactor the Code:</a:t>
            </a:r>
            <a:r>
              <a:rPr lang="en"/>
              <a:t> Once the test runs successfully, check for redundancy or any possible code optimizations to enhance overall performance. </a:t>
            </a:r>
            <a:endParaRPr/>
          </a:p>
        </p:txBody>
      </p:sp>
      <p:pic>
        <p:nvPicPr>
          <p:cNvPr id="111" name="Google Shape;111;p21"/>
          <p:cNvPicPr preferRelativeResize="0"/>
          <p:nvPr/>
        </p:nvPicPr>
        <p:blipFill>
          <a:blip r:embed="rId3">
            <a:alphaModFix/>
          </a:blip>
          <a:stretch>
            <a:fillRect/>
          </a:stretch>
        </p:blipFill>
        <p:spPr>
          <a:xfrm>
            <a:off x="6160250" y="1105988"/>
            <a:ext cx="3048000" cy="366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