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73" r:id="rId3"/>
    <p:sldId id="266" r:id="rId4"/>
    <p:sldId id="259" r:id="rId5"/>
    <p:sldId id="267" r:id="rId6"/>
    <p:sldId id="264" r:id="rId7"/>
    <p:sldId id="265" r:id="rId8"/>
    <p:sldId id="269" r:id="rId9"/>
    <p:sldId id="270" r:id="rId10"/>
    <p:sldId id="268" r:id="rId11"/>
    <p:sldId id="275" r:id="rId12"/>
    <p:sldId id="274" r:id="rId13"/>
    <p:sldId id="261" r:id="rId14"/>
    <p:sldId id="263" r:id="rId15"/>
    <p:sldId id="272"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1/29/2024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1/29/2024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1/29/2024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1/29/2024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1/29/2024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1/29/2024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1/29/2024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316818" y="1077261"/>
            <a:ext cx="8229600" cy="857400"/>
          </a:xfrm>
        </p:spPr>
        <p:txBody>
          <a:bodyPr/>
          <a:lstStyle/>
          <a:p>
            <a:r>
              <a:rPr lang="en-US" sz="1600" dirty="0">
                <a:latin typeface="Calibri" panose="020F0502020204030204" pitchFamily="34" charset="0"/>
                <a:ea typeface="Calibri" panose="020F0502020204030204" pitchFamily="34" charset="0"/>
                <a:cs typeface="Calibri" panose="020F0502020204030204" pitchFamily="34" charset="0"/>
              </a:rPr>
              <a:t>A Seminar on</a:t>
            </a:r>
            <a:br>
              <a:rPr lang="en-US" sz="3600" dirty="0">
                <a:latin typeface="Calibri" panose="020F0502020204030204" pitchFamily="34" charset="0"/>
                <a:ea typeface="Calibri" panose="020F0502020204030204" pitchFamily="34" charset="0"/>
                <a:cs typeface="Calibri" panose="020F0502020204030204" pitchFamily="34" charset="0"/>
              </a:rPr>
            </a:br>
            <a:r>
              <a:rPr lang="en-US" sz="3600" dirty="0">
                <a:latin typeface="Calibri" panose="020F0502020204030204" pitchFamily="34" charset="0"/>
                <a:ea typeface="Calibri" panose="020F0502020204030204" pitchFamily="34" charset="0"/>
                <a:cs typeface="Calibri" panose="020F0502020204030204" pitchFamily="34" charset="0"/>
              </a:rPr>
              <a:t>AUTOMATED FACE RECOGNITION ATTENDANCE SYSTEM USING DEEP LEARNING</a:t>
            </a:r>
          </a:p>
        </p:txBody>
      </p:sp>
      <p:sp>
        <p:nvSpPr>
          <p:cNvPr id="3" name="TextBox 2"/>
          <p:cNvSpPr txBox="1"/>
          <p:nvPr/>
        </p:nvSpPr>
        <p:spPr>
          <a:xfrm>
            <a:off x="685800" y="2406258"/>
            <a:ext cx="4914901" cy="1384995"/>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Team Details</a:t>
            </a:r>
            <a:r>
              <a:rPr lang="en-US" dirty="0">
                <a:latin typeface="Calibri" panose="020F0502020204030204" pitchFamily="34" charset="0"/>
                <a:ea typeface="Calibri" panose="020F0502020204030204" pitchFamily="34" charset="0"/>
                <a:cs typeface="Calibri" panose="020F0502020204030204" pitchFamily="34" charset="0"/>
              </a:rPr>
              <a:t> </a:t>
            </a:r>
          </a:p>
          <a:p>
            <a:pPr marL="342900" indent="-3429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G ROHITH REDDY – 20EG105113</a:t>
            </a:r>
          </a:p>
          <a:p>
            <a:pPr marL="342900" indent="-3429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M LIKHITH – 20EG105129</a:t>
            </a:r>
          </a:p>
          <a:p>
            <a:pPr marL="342900" indent="-3429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M MANOJ KUMAR – 20EG105131</a:t>
            </a:r>
          </a:p>
          <a:p>
            <a:pPr marL="342900" indent="-3429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M KARTHIKEEYA – 20EG105133</a:t>
            </a:r>
          </a:p>
          <a:p>
            <a:pPr marL="342900" indent="-3429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M HEMANTH – 20EG105701</a:t>
            </a:r>
          </a:p>
        </p:txBody>
      </p:sp>
      <p:sp>
        <p:nvSpPr>
          <p:cNvPr id="8" name="TextBox 7"/>
          <p:cNvSpPr txBox="1"/>
          <p:nvPr/>
        </p:nvSpPr>
        <p:spPr>
          <a:xfrm>
            <a:off x="5495323" y="3563678"/>
            <a:ext cx="2412809" cy="738664"/>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Project Supervisor</a:t>
            </a:r>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Dr. G PRABHAKAR RAJU</a:t>
            </a:r>
          </a:p>
          <a:p>
            <a:r>
              <a:rPr lang="en-US" dirty="0">
                <a:latin typeface="Calibri" panose="020F0502020204030204" pitchFamily="34" charset="0"/>
                <a:ea typeface="Calibri" panose="020F0502020204030204" pitchFamily="34" charset="0"/>
                <a:cs typeface="Calibri" panose="020F0502020204030204" pitchFamily="34" charset="0"/>
              </a:rPr>
              <a:t>ASSISTANT PROFESSOR</a:t>
            </a:r>
          </a:p>
        </p:txBody>
      </p:sp>
      <p:sp>
        <p:nvSpPr>
          <p:cNvPr id="5" name="Footer Placeholder 4"/>
          <p:cNvSpPr>
            <a:spLocks noGrp="1"/>
          </p:cNvSpPr>
          <p:nvPr>
            <p:ph type="ftr" idx="11"/>
          </p:nvPr>
        </p:nvSpPr>
        <p:spPr>
          <a:xfrm>
            <a:off x="2557574" y="4786315"/>
            <a:ext cx="3333750" cy="273900"/>
          </a:xfrm>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77397" y="285747"/>
            <a:ext cx="6117431" cy="627321"/>
          </a:xfrm>
        </p:spPr>
        <p:txBody>
          <a:bodyPr/>
          <a:lstStyle/>
          <a:p>
            <a:r>
              <a:rPr lang="en-US" sz="3600" dirty="0">
                <a:latin typeface="Calibri" panose="020F0502020204030204" pitchFamily="34" charset="0"/>
                <a:ea typeface="Calibri" panose="020F0502020204030204" pitchFamily="34" charset="0"/>
                <a:cs typeface="Calibri" panose="020F0502020204030204" pitchFamily="34" charset="0"/>
              </a:rPr>
              <a:t>Parameter </a:t>
            </a:r>
          </a:p>
        </p:txBody>
      </p:sp>
      <p:sp>
        <p:nvSpPr>
          <p:cNvPr id="4" name="Footer Placeholder 3"/>
          <p:cNvSpPr>
            <a:spLocks noGrp="1"/>
          </p:cNvSpPr>
          <p:nvPr>
            <p:ph type="ftr" idx="11"/>
          </p:nvPr>
        </p:nvSpPr>
        <p:spPr>
          <a:xfrm>
            <a:off x="2667000" y="4720803"/>
            <a:ext cx="3326606" cy="273900"/>
          </a:xfrm>
        </p:spPr>
        <p:txBody>
          <a:bodyPr/>
          <a:lstStyle/>
          <a:p>
            <a:r>
              <a:rPr lang="en-US"/>
              <a:t>Department of Computer Science and Engineering</a:t>
            </a:r>
          </a:p>
        </p:txBody>
      </p:sp>
      <p:sp>
        <p:nvSpPr>
          <p:cNvPr id="6" name="TextBox 5">
            <a:extLst>
              <a:ext uri="{FF2B5EF4-FFF2-40B4-BE49-F238E27FC236}">
                <a16:creationId xmlns:a16="http://schemas.microsoft.com/office/drawing/2014/main" id="{426EB4A5-13C9-F9EE-5511-45684F76F5DD}"/>
              </a:ext>
            </a:extLst>
          </p:cNvPr>
          <p:cNvSpPr txBox="1"/>
          <p:nvPr/>
        </p:nvSpPr>
        <p:spPr>
          <a:xfrm>
            <a:off x="342900" y="1070894"/>
            <a:ext cx="8458200" cy="1670394"/>
          </a:xfrm>
          <a:prstGeom prst="rect">
            <a:avLst/>
          </a:prstGeom>
          <a:noFill/>
        </p:spPr>
        <p:txBody>
          <a:bodyPr wrap="square">
            <a:spAutoFit/>
          </a:bodyPr>
          <a:lstStyle/>
          <a:p>
            <a:pPr marL="0" marR="0" algn="just">
              <a:lnSpc>
                <a:spcPct val="107000"/>
              </a:lnSpc>
              <a:spcBef>
                <a:spcPts val="0"/>
              </a:spcBef>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KNN algorithm: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KNN stands for K-nearest neighbour, it’s one of the Supervised learning algorithm mostly used for classification of data on the basis how it’s neighbour are classified. KNN stores all available cases and classifies new cases based on a similarity measure. K in KNN is a parameter that refers to the number of the nearest neighbours to include in the majority voting process.</a:t>
            </a:r>
          </a:p>
          <a:p>
            <a:pPr marL="0" marR="0" algn="just">
              <a:lnSpc>
                <a:spcPct val="107000"/>
              </a:lnSpc>
              <a:spcBef>
                <a:spcPts val="0"/>
              </a:spcBef>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d=√((x2-x1)² + (y2-y1)²) to find the distance between any two points.</a:t>
            </a:r>
          </a:p>
        </p:txBody>
      </p:sp>
    </p:spTree>
    <p:extLst>
      <p:ext uri="{BB962C8B-B14F-4D97-AF65-F5344CB8AC3E}">
        <p14:creationId xmlns:p14="http://schemas.microsoft.com/office/powerpoint/2010/main" val="44012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85E52-0538-0D6C-D25E-D56935BA28CF}"/>
              </a:ext>
            </a:extLst>
          </p:cNvPr>
          <p:cNvSpPr>
            <a:spLocks noGrp="1"/>
          </p:cNvSpPr>
          <p:nvPr>
            <p:ph type="title"/>
          </p:nvPr>
        </p:nvSpPr>
        <p:spPr>
          <a:xfrm>
            <a:off x="1592826" y="205978"/>
            <a:ext cx="5346290" cy="723170"/>
          </a:xfrm>
        </p:spPr>
        <p:txBody>
          <a:bodyPr/>
          <a:lstStyle/>
          <a:p>
            <a:r>
              <a:rPr lang="en-IN" sz="3600"/>
              <a:t>Parameter </a:t>
            </a:r>
            <a:r>
              <a:rPr lang="en-IN" sz="3600" dirty="0"/>
              <a:t>( cont.. )</a:t>
            </a:r>
          </a:p>
        </p:txBody>
      </p:sp>
      <p:sp>
        <p:nvSpPr>
          <p:cNvPr id="8" name="Footer Placeholder 7">
            <a:extLst>
              <a:ext uri="{FF2B5EF4-FFF2-40B4-BE49-F238E27FC236}">
                <a16:creationId xmlns:a16="http://schemas.microsoft.com/office/drawing/2014/main" id="{A905C0E1-CAFB-35EA-F759-F3F5257CF7B1}"/>
              </a:ext>
            </a:extLst>
          </p:cNvPr>
          <p:cNvSpPr>
            <a:spLocks noGrp="1"/>
          </p:cNvSpPr>
          <p:nvPr>
            <p:ph type="ftr" idx="11"/>
          </p:nvPr>
        </p:nvSpPr>
        <p:spPr>
          <a:xfrm>
            <a:off x="2551471" y="4762503"/>
            <a:ext cx="3429000" cy="273900"/>
          </a:xfrm>
        </p:spPr>
        <p:txBody>
          <a:bodyPr/>
          <a:lstStyle/>
          <a:p>
            <a:r>
              <a:rPr lang="en-US" dirty="0"/>
              <a:t>Department of Computer Science and Engineering</a:t>
            </a:r>
          </a:p>
        </p:txBody>
      </p:sp>
      <p:sp>
        <p:nvSpPr>
          <p:cNvPr id="9" name="Slide Number Placeholder 8">
            <a:extLst>
              <a:ext uri="{FF2B5EF4-FFF2-40B4-BE49-F238E27FC236}">
                <a16:creationId xmlns:a16="http://schemas.microsoft.com/office/drawing/2014/main" id="{1C7B3404-D1DF-D4D3-F05A-C793F7DECF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11" name="TextBox 10">
            <a:extLst>
              <a:ext uri="{FF2B5EF4-FFF2-40B4-BE49-F238E27FC236}">
                <a16:creationId xmlns:a16="http://schemas.microsoft.com/office/drawing/2014/main" id="{DACEE7E8-BC41-5AA2-F40E-7DA4CAD8A81F}"/>
              </a:ext>
            </a:extLst>
          </p:cNvPr>
          <p:cNvSpPr txBox="1"/>
          <p:nvPr/>
        </p:nvSpPr>
        <p:spPr>
          <a:xfrm>
            <a:off x="457200" y="965060"/>
            <a:ext cx="8365330" cy="3644267"/>
          </a:xfrm>
          <a:prstGeom prst="rect">
            <a:avLst/>
          </a:prstGeom>
          <a:noFill/>
        </p:spPr>
        <p:txBody>
          <a:bodyPr wrap="square">
            <a:spAutoFit/>
          </a:bodyPr>
          <a:lstStyle/>
          <a:p>
            <a:pPr marL="0" marR="0" algn="just">
              <a:lnSpc>
                <a:spcPct val="107000"/>
              </a:lnSpc>
              <a:spcBef>
                <a:spcPts val="0"/>
              </a:spcBef>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CNN Algorithm: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Convolutional Neural Networks (CNNs) are a class of deep learning algorithms designed for image recognition. They use convolutional layers to extract hierarchical features from input images, pooling layers to reduce spatial dimensions, and fully connected layers for classification. CNNs leverage filters to detect patterns, enabling them to learn and recognize complex visual representations in a hierarchical manner.</a:t>
            </a:r>
          </a:p>
          <a:p>
            <a:pPr marL="0" marR="0" algn="just">
              <a:lnSpc>
                <a:spcPct val="107000"/>
              </a:lnSpc>
              <a:spcBef>
                <a:spcPts val="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Size of Feature Map (</a:t>
            </a:r>
            <a:r>
              <a:rPr lang="en-IN" dirty="0">
                <a:latin typeface="Calibri" panose="020F0502020204030204" pitchFamily="34" charset="0"/>
                <a:ea typeface="Calibri" panose="020F0502020204030204" pitchFamily="34" charset="0"/>
                <a:cs typeface="Times New Roman" panose="02020603050405020304" pitchFamily="18" charset="0"/>
              </a:rPr>
              <a:t>c</a:t>
            </a:r>
            <a:r>
              <a:rPr lang="en-IN" sz="1400" dirty="0">
                <a:effectLst/>
                <a:latin typeface="Calibri" panose="020F0502020204030204" pitchFamily="34" charset="0"/>
                <a:ea typeface="Calibri" panose="020F0502020204030204" pitchFamily="34" charset="0"/>
                <a:cs typeface="Times New Roman" panose="02020603050405020304" pitchFamily="18" charset="0"/>
              </a:rPr>
              <a:t>onvolution layer)= (size of input map – size of kernel) + 1</a:t>
            </a:r>
          </a:p>
          <a:p>
            <a:pPr marL="0" marR="0" algn="just">
              <a:lnSpc>
                <a:spcPct val="107000"/>
              </a:lnSpc>
              <a:spcBef>
                <a:spcPts val="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Size of Feature Map if Stride is present(convolution layer) = ((size of input map – size of kernel)/stride) + 1</a:t>
            </a:r>
          </a:p>
          <a:p>
            <a:pPr marL="0" marR="0" algn="just">
              <a:lnSpc>
                <a:spcPct val="107000"/>
              </a:lnSpc>
              <a:spcBef>
                <a:spcPts val="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Size of Feature Map if Stride and Padding is present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Relu</a:t>
            </a:r>
            <a:r>
              <a:rPr lang="en-IN" sz="1400" dirty="0">
                <a:effectLst/>
                <a:latin typeface="Calibri" panose="020F0502020204030204" pitchFamily="34" charset="0"/>
                <a:ea typeface="Calibri" panose="020F0502020204030204" pitchFamily="34" charset="0"/>
                <a:cs typeface="Times New Roman" panose="02020603050405020304" pitchFamily="18" charset="0"/>
              </a:rPr>
              <a:t> Layer ) = </a:t>
            </a:r>
          </a:p>
          <a:p>
            <a:pPr marL="0" marR="0" indent="457200" algn="just">
              <a:lnSpc>
                <a:spcPct val="107000"/>
              </a:lnSpc>
              <a:spcBef>
                <a:spcPts val="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((size of input Map – size of kernel + 2*padding)/stride) + 1</a:t>
            </a:r>
          </a:p>
          <a:p>
            <a:r>
              <a:rPr lang="en-IN" sz="1400" kern="0" dirty="0">
                <a:effectLst/>
                <a:latin typeface="Calibri" panose="020F0502020204030204" pitchFamily="34" charset="0"/>
                <a:ea typeface="Calibri" panose="020F0502020204030204" pitchFamily="34" charset="0"/>
                <a:cs typeface="Times New Roman" panose="02020603050405020304" pitchFamily="18" charset="0"/>
              </a:rPr>
              <a:t>We will be also using the max pooling and average pooling (if required) to reduce the dimension of the input by keeping the same information present in output. ( Pooling Layer )</a:t>
            </a:r>
          </a:p>
          <a:p>
            <a:r>
              <a:rPr lang="en-IN" dirty="0">
                <a:latin typeface="Calibri" panose="020F0502020204030204" pitchFamily="34" charset="0"/>
                <a:ea typeface="Calibri" panose="020F0502020204030204" pitchFamily="34" charset="0"/>
                <a:cs typeface="Times New Roman" panose="02020603050405020304" pitchFamily="18" charset="0"/>
              </a:rPr>
              <a:t>Later we  will convert the 2 dimensional arrays into 1 dimensional linear vector by using flattening. (fully connected layer)</a:t>
            </a:r>
            <a:endParaRPr lang="en-IN" sz="1400" kern="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4581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dirty="0">
                <a:latin typeface="Calibri" panose="020F0502020204030204" pitchFamily="34" charset="0"/>
                <a:ea typeface="Calibri" panose="020F0502020204030204" pitchFamily="34" charset="0"/>
                <a:cs typeface="Calibri" panose="020F0502020204030204" pitchFamily="34" charset="0"/>
              </a:rPr>
              <a:t>Experiment Environment</a:t>
            </a:r>
          </a:p>
        </p:txBody>
      </p:sp>
      <p:sp>
        <p:nvSpPr>
          <p:cNvPr id="4" name="Footer Placeholder 3"/>
          <p:cNvSpPr>
            <a:spLocks noGrp="1"/>
          </p:cNvSpPr>
          <p:nvPr>
            <p:ph type="ftr" idx="11"/>
          </p:nvPr>
        </p:nvSpPr>
        <p:spPr>
          <a:xfrm>
            <a:off x="2590800" y="4767264"/>
            <a:ext cx="3429000" cy="273900"/>
          </a:xfrm>
        </p:spPr>
        <p:txBody>
          <a:bodyPr/>
          <a:lstStyle/>
          <a:p>
            <a:r>
              <a:rPr lang="en-US" dirty="0"/>
              <a:t>Department of Computer Science and Engineering</a:t>
            </a:r>
          </a:p>
        </p:txBody>
      </p:sp>
      <p:sp>
        <p:nvSpPr>
          <p:cNvPr id="7" name="TextBox 6">
            <a:extLst>
              <a:ext uri="{FF2B5EF4-FFF2-40B4-BE49-F238E27FC236}">
                <a16:creationId xmlns:a16="http://schemas.microsoft.com/office/drawing/2014/main" id="{799E6E40-754D-CE29-919A-F1F808971AB6}"/>
              </a:ext>
            </a:extLst>
          </p:cNvPr>
          <p:cNvSpPr txBox="1"/>
          <p:nvPr/>
        </p:nvSpPr>
        <p:spPr>
          <a:xfrm>
            <a:off x="771525" y="1150144"/>
            <a:ext cx="7972425" cy="3539430"/>
          </a:xfrm>
          <a:prstGeom prst="rect">
            <a:avLst/>
          </a:prstGeom>
          <a:noFill/>
        </p:spPr>
        <p:txBody>
          <a:bodyPr wrap="square" rtlCol="0">
            <a:spAutoFit/>
          </a:bodyPr>
          <a:lstStyle/>
          <a:p>
            <a:pPr marL="285750" indent="-285750" algn="just">
              <a:buFont typeface="Arial" panose="020B0604020202020204" pitchFamily="34" charset="0"/>
              <a:buChar char="•"/>
            </a:pPr>
            <a:r>
              <a:rPr lang="en-IN" b="1" i="0" dirty="0" err="1">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Pycharm</a:t>
            </a:r>
            <a:r>
              <a:rPr lang="en-IN" b="1"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 IDE:</a:t>
            </a:r>
          </a:p>
          <a:p>
            <a:pPr algn="just"/>
            <a:r>
              <a:rPr lang="en-US"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PyCharm is a powerful integrated development environment (IDE) for Python, offering features like intelligent code completion, debugging, and project navigation. Its user-friendly interface and robust tools make it a preferred choice for developers working on Python projects.</a:t>
            </a:r>
            <a:endParaRPr lang="en-IN"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MYSQL Database:</a:t>
            </a:r>
          </a:p>
          <a:p>
            <a:pPr algn="just"/>
            <a:r>
              <a:rPr lang="en-US" b="0"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MySQL is an open-source relational database management system (RDBMS) that stores and organizes data. It uses a structured query language (SQL) for managing and manipulating databases, making it widely used for web applications and various software systems.</a:t>
            </a:r>
            <a:endParaRPr lang="en-IN"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i="0" dirty="0">
                <a:solidFill>
                  <a:schemeClr val="tx1">
                    <a:lumMod val="85000"/>
                    <a:lumOff val="15000"/>
                  </a:schemeClr>
                </a:solidFill>
                <a:effectLst/>
                <a:latin typeface="Söhne"/>
              </a:rPr>
              <a:t>Python Language:</a:t>
            </a:r>
          </a:p>
          <a:p>
            <a:pPr algn="just"/>
            <a:r>
              <a:rPr lang="en-US" b="0" i="0" dirty="0">
                <a:solidFill>
                  <a:schemeClr val="tx1">
                    <a:lumMod val="85000"/>
                    <a:lumOff val="15000"/>
                  </a:schemeClr>
                </a:solidFill>
                <a:effectLst/>
                <a:latin typeface="Söhne"/>
              </a:rPr>
              <a:t>Python is a high-level, interpreted programming language known for its simplicity and readability. It supports multiple paradigms, including procedural, object-oriented, and functional programming. Python is widely used in web development, data science, artificial intelligence, and automation, making it a versatile and popular choice for programmers.</a:t>
            </a:r>
          </a:p>
          <a:p>
            <a:pPr marL="285750" indent="-285750" algn="just">
              <a:buFont typeface="Arial" panose="020B0604020202020204" pitchFamily="34" charset="0"/>
              <a:buChar char="•"/>
            </a:pPr>
            <a:r>
              <a:rPr lang="en-US" dirty="0">
                <a:solidFill>
                  <a:schemeClr val="tx1">
                    <a:lumMod val="85000"/>
                    <a:lumOff val="15000"/>
                  </a:schemeClr>
                </a:solidFill>
                <a:latin typeface="Söhne"/>
                <a:ea typeface="Calibri" panose="020F0502020204030204" pitchFamily="34" charset="0"/>
                <a:cs typeface="Calibri" panose="020F0502020204030204" pitchFamily="34" charset="0"/>
              </a:rPr>
              <a:t>Along with these we will be using the libraries like OpenCV and algorithms like CNN algorithm, KNN algorithm.</a:t>
            </a:r>
          </a:p>
          <a:p>
            <a:pPr marL="285750" indent="-285750" algn="just">
              <a:buFont typeface="Arial" panose="020B0604020202020204" pitchFamily="34" charset="0"/>
              <a:buChar char="•"/>
            </a:pPr>
            <a:r>
              <a:rPr lang="en-US" dirty="0">
                <a:solidFill>
                  <a:schemeClr val="tx1">
                    <a:lumMod val="85000"/>
                    <a:lumOff val="15000"/>
                  </a:schemeClr>
                </a:solidFill>
                <a:latin typeface="Söhne"/>
                <a:ea typeface="Calibri" panose="020F0502020204030204" pitchFamily="34" charset="0"/>
                <a:cs typeface="Calibri" panose="020F0502020204030204" pitchFamily="34" charset="0"/>
              </a:rPr>
              <a:t>We will be also using the webcam which is used for capturing the images of the student.</a:t>
            </a:r>
            <a:endParaRPr lang="en-IN"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2184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57251" y="77371"/>
            <a:ext cx="6117431" cy="627321"/>
          </a:xfrm>
        </p:spPr>
        <p:txBody>
          <a:bodyPr/>
          <a:lstStyle/>
          <a:p>
            <a:r>
              <a:rPr lang="en-US" sz="3200" dirty="0">
                <a:latin typeface="Calibri" panose="020F0502020204030204" pitchFamily="34" charset="0"/>
                <a:ea typeface="Calibri" panose="020F0502020204030204" pitchFamily="34" charset="0"/>
                <a:cs typeface="Calibri" panose="020F0502020204030204" pitchFamily="34"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2336683061"/>
              </p:ext>
            </p:extLst>
          </p:nvPr>
        </p:nvGraphicFramePr>
        <p:xfrm>
          <a:off x="1123308" y="1279490"/>
          <a:ext cx="6602859" cy="221488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pPr algn="l"/>
                      <a:r>
                        <a:rPr lang="en-US" sz="1400" dirty="0" err="1">
                          <a:latin typeface="Calibri" panose="020F0502020204030204" pitchFamily="34" charset="0"/>
                          <a:ea typeface="Calibri" panose="020F0502020204030204" pitchFamily="34" charset="0"/>
                          <a:cs typeface="Calibri" panose="020F0502020204030204" pitchFamily="34" charset="0"/>
                        </a:rPr>
                        <a:t>S.No</a:t>
                      </a:r>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Functionality</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Status</a:t>
                      </a:r>
                    </a:p>
                    <a:p>
                      <a:pPr algn="l"/>
                      <a:r>
                        <a:rPr lang="en-US" sz="1400" dirty="0">
                          <a:latin typeface="Calibri" panose="020F0502020204030204" pitchFamily="34" charset="0"/>
                          <a:ea typeface="Calibri" panose="020F0502020204030204" pitchFamily="34" charset="0"/>
                          <a:cs typeface="Calibri" panose="020F0502020204030204" pitchFamily="34" charset="0"/>
                        </a:rPr>
                        <a:t>(Completed /in-progress/Not</a:t>
                      </a:r>
                      <a:r>
                        <a:rPr lang="en-US" sz="1400" baseline="0" dirty="0">
                          <a:latin typeface="Calibri" panose="020F0502020204030204" pitchFamily="34" charset="0"/>
                          <a:ea typeface="Calibri" panose="020F0502020204030204" pitchFamily="34" charset="0"/>
                          <a:cs typeface="Calibri" panose="020F0502020204030204" pitchFamily="34" charset="0"/>
                        </a:rPr>
                        <a:t> started)</a:t>
                      </a:r>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1</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Resources and learning</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 Progress</a:t>
                      </a:r>
                    </a:p>
                  </a:txBody>
                  <a:tcPr/>
                </a:tc>
                <a:extLst>
                  <a:ext uri="{0D108BD9-81ED-4DB2-BD59-A6C34878D82A}">
                    <a16:rowId xmlns:a16="http://schemas.microsoft.com/office/drawing/2014/main" val="10001"/>
                  </a:ext>
                </a:extLst>
              </a:tr>
              <a:tr h="370840">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2</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Front end Development</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 Progress</a:t>
                      </a:r>
                    </a:p>
                  </a:txBody>
                  <a:tcPr/>
                </a:tc>
                <a:extLst>
                  <a:ext uri="{0D108BD9-81ED-4DB2-BD59-A6C34878D82A}">
                    <a16:rowId xmlns:a16="http://schemas.microsoft.com/office/drawing/2014/main" val="10002"/>
                  </a:ext>
                </a:extLst>
              </a:tr>
              <a:tr h="370840">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3</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Applying algorithms to the project</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Not Started</a:t>
                      </a:r>
                    </a:p>
                  </a:txBody>
                  <a:tcPr/>
                </a:tc>
                <a:extLst>
                  <a:ext uri="{0D108BD9-81ED-4DB2-BD59-A6C34878D82A}">
                    <a16:rowId xmlns:a16="http://schemas.microsoft.com/office/drawing/2014/main" val="10003"/>
                  </a:ext>
                </a:extLst>
              </a:tr>
              <a:tr h="370840">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4</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Back end Development</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Not Started</a:t>
                      </a:r>
                    </a:p>
                  </a:txBody>
                  <a:tcPr/>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idx="11"/>
          </p:nvPr>
        </p:nvSpPr>
        <p:spPr>
          <a:xfrm>
            <a:off x="2740002" y="4769647"/>
            <a:ext cx="3369469" cy="273900"/>
          </a:xfrm>
        </p:spPr>
        <p:txBody>
          <a:bodyPr/>
          <a:lstStyle/>
          <a:p>
            <a:r>
              <a:rPr lang="en-US" dirty="0"/>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27788" y="102336"/>
            <a:ext cx="6117431" cy="627321"/>
          </a:xfrm>
        </p:spPr>
        <p:txBody>
          <a:bodyPr/>
          <a:lstStyle/>
          <a:p>
            <a:r>
              <a:rPr lang="en-US" sz="3200"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4" name="Footer Placeholder 3"/>
          <p:cNvSpPr>
            <a:spLocks noGrp="1"/>
          </p:cNvSpPr>
          <p:nvPr>
            <p:ph type="ftr" idx="11"/>
          </p:nvPr>
        </p:nvSpPr>
        <p:spPr>
          <a:xfrm>
            <a:off x="2272004" y="4755359"/>
            <a:ext cx="3429000" cy="273900"/>
          </a:xfrm>
        </p:spPr>
        <p:txBody>
          <a:bodyPr/>
          <a:lstStyle/>
          <a:p>
            <a:r>
              <a:rPr lang="en-US" dirty="0"/>
              <a:t>Department of Computer Science and Engineering</a:t>
            </a:r>
          </a:p>
        </p:txBody>
      </p:sp>
      <p:sp>
        <p:nvSpPr>
          <p:cNvPr id="6" name="TextBox 5">
            <a:extLst>
              <a:ext uri="{FF2B5EF4-FFF2-40B4-BE49-F238E27FC236}">
                <a16:creationId xmlns:a16="http://schemas.microsoft.com/office/drawing/2014/main" id="{A04AC2E9-5701-C99F-B206-3BB692C43148}"/>
              </a:ext>
            </a:extLst>
          </p:cNvPr>
          <p:cNvSpPr txBox="1"/>
          <p:nvPr/>
        </p:nvSpPr>
        <p:spPr>
          <a:xfrm>
            <a:off x="614363" y="1394752"/>
            <a:ext cx="7843837" cy="1835824"/>
          </a:xfrm>
          <a:prstGeom prst="rect">
            <a:avLst/>
          </a:prstGeom>
          <a:noFill/>
        </p:spPr>
        <p:txBody>
          <a:bodyPr wrap="square">
            <a:spAutoFit/>
          </a:bodyPr>
          <a:lstStyle/>
          <a:p>
            <a:pPr marL="285750" marR="0" indent="-285750" algn="just">
              <a:spcBef>
                <a:spcPts val="0"/>
              </a:spcBef>
              <a:spcAft>
                <a:spcPts val="0"/>
              </a:spcAft>
              <a:buFont typeface="Arial" panose="020B0604020202020204" pitchFamily="34" charset="0"/>
              <a:buChar char="•"/>
            </a:pP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HAO YANG1 AND XIAOFENG HAN “Face Recognition Attendance System Based on Real-Time Video Processing” –IEEE 2020 </a:t>
            </a:r>
          </a:p>
          <a:p>
            <a:pPr marR="0" algn="just">
              <a:spcBef>
                <a:spcPts val="0"/>
              </a:spcBef>
              <a:spcAft>
                <a:spcPts val="0"/>
              </a:spcAft>
            </a:pPr>
            <a:endParaRPr lang="en-IN" dirty="0">
              <a:solidFill>
                <a:srgbClr val="000000"/>
              </a:solidFill>
              <a:effectLst/>
              <a:latin typeface="Calibri" panose="020F0502020204030204" pitchFamily="34" charset="0"/>
              <a:ea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 YANLI REN , ZHUHUAN SONG , SHIFENG SUN , JOSEPH K. LIU , AND GUORUI FENG “Outsourcing LDA-Based Face Recognition to an Untrusted Cloud” –IEEE 2023 </a:t>
            </a:r>
          </a:p>
          <a:p>
            <a:pPr marR="0" algn="just">
              <a:spcBef>
                <a:spcPts val="0"/>
              </a:spcBef>
              <a:spcAft>
                <a:spcPts val="0"/>
              </a:spcAft>
            </a:pPr>
            <a:endParaRPr lang="en-IN" dirty="0">
              <a:solidFill>
                <a:srgbClr val="000000"/>
              </a:solidFill>
              <a:effectLst/>
              <a:latin typeface="Calibri" panose="020F0502020204030204" pitchFamily="34" charset="0"/>
              <a:ea typeface="Calibri" panose="020F0502020204030204" pitchFamily="34" charset="0"/>
            </a:endParaRPr>
          </a:p>
          <a:p>
            <a:pPr marL="285750" marR="0" indent="-285750" algn="just">
              <a:lnSpc>
                <a:spcPct val="107000"/>
              </a:lnSpc>
              <a:spcBef>
                <a:spcPts val="0"/>
              </a:spcBef>
              <a:spcAft>
                <a:spcPts val="800"/>
              </a:spcAft>
              <a:buFont typeface="Arial" panose="020B0604020202020204" pitchFamily="34" charset="0"/>
              <a:buChar char="•"/>
            </a:pPr>
            <a:r>
              <a:rPr lang="en-IN" kern="100" dirty="0">
                <a:effectLst/>
                <a:latin typeface="Calibri" panose="020F0502020204030204" pitchFamily="34" charset="0"/>
                <a:ea typeface="Calibri" panose="020F0502020204030204" pitchFamily="34" charset="0"/>
                <a:cs typeface="Calibri" panose="020F0502020204030204" pitchFamily="34" charset="0"/>
              </a:rPr>
              <a:t>[3] BUSRA KOCACINAR 1 , BILAL TAS1 , FATMA PATLAR AKBULUT 1 , CAGATAY CATAL 2 , AND DEEPTI MISHRA 3 “A Real-Time CNN-Based Lightweight Mobile Masked Face Recognition System” –IEEE 2022</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410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439666" y="1923559"/>
            <a:ext cx="6117431" cy="627321"/>
          </a:xfrm>
        </p:spPr>
        <p:txBody>
          <a:bodyPr/>
          <a:lstStyle/>
          <a:p>
            <a:r>
              <a:rPr lang="en-US" sz="3600" dirty="0">
                <a:latin typeface="Calibri" panose="020F0502020204030204" pitchFamily="34" charset="0"/>
                <a:ea typeface="Calibri" panose="020F0502020204030204" pitchFamily="34" charset="0"/>
                <a:cs typeface="Calibri" panose="020F0502020204030204" pitchFamily="34" charset="0"/>
              </a:rPr>
              <a:t>Thank you</a:t>
            </a:r>
          </a:p>
        </p:txBody>
      </p:sp>
      <p:sp>
        <p:nvSpPr>
          <p:cNvPr id="4" name="Footer Placeholder 3"/>
          <p:cNvSpPr>
            <a:spLocks noGrp="1"/>
          </p:cNvSpPr>
          <p:nvPr>
            <p:ph type="ftr" idx="11"/>
          </p:nvPr>
        </p:nvSpPr>
        <p:spPr>
          <a:xfrm>
            <a:off x="2709862" y="4767264"/>
            <a:ext cx="3429000" cy="273900"/>
          </a:xfrm>
        </p:spPr>
        <p:txBody>
          <a:bodyPr/>
          <a:lstStyle/>
          <a:p>
            <a:r>
              <a:rPr lang="en-US" dirty="0"/>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00125" y="44850"/>
            <a:ext cx="6117431" cy="627321"/>
          </a:xfrm>
        </p:spPr>
        <p:txBody>
          <a:bodyPr/>
          <a:lstStyle/>
          <a:p>
            <a:r>
              <a:rPr lang="en-US" sz="3600"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4" name="Footer Placeholder 3"/>
          <p:cNvSpPr>
            <a:spLocks noGrp="1"/>
          </p:cNvSpPr>
          <p:nvPr>
            <p:ph type="ftr" idx="11"/>
          </p:nvPr>
        </p:nvSpPr>
        <p:spPr>
          <a:xfrm>
            <a:off x="2452686" y="4748215"/>
            <a:ext cx="3355181" cy="273900"/>
          </a:xfrm>
        </p:spPr>
        <p:txBody>
          <a:bodyPr/>
          <a:lstStyle/>
          <a:p>
            <a:r>
              <a:rPr lang="en-US" dirty="0"/>
              <a:t>Department of Computer Science and Engineering</a:t>
            </a:r>
          </a:p>
        </p:txBody>
      </p:sp>
      <p:sp>
        <p:nvSpPr>
          <p:cNvPr id="5" name="TextBox 4">
            <a:extLst>
              <a:ext uri="{FF2B5EF4-FFF2-40B4-BE49-F238E27FC236}">
                <a16:creationId xmlns:a16="http://schemas.microsoft.com/office/drawing/2014/main" id="{F8B32B02-843B-77F8-13F5-CFA7DEE16B7B}"/>
              </a:ext>
            </a:extLst>
          </p:cNvPr>
          <p:cNvSpPr txBox="1"/>
          <p:nvPr/>
        </p:nvSpPr>
        <p:spPr>
          <a:xfrm>
            <a:off x="682229" y="1012388"/>
            <a:ext cx="7779542" cy="3108543"/>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Introducing an era-defining solution to the perennial challenge of student attendance management, our project pioneers an Automated Face Recognition Attendance System using cutting-edge deep learning technology. The traditional methods of attendance tracking, prone to errors, inefficiencies, and time-consuming processes, are now surpassed by a seamless and efficient alternative. Our system utilizes facial recognition, ensuring precise identification and marking attendance with a simple glance, eliminating the need for time-consuming methods like attendance sheets or biometrics .</a:t>
            </a:r>
          </a:p>
          <a:p>
            <a:pPr marL="285750" indent="-285750" algn="jus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With a focus on user experience, our GUI application streamlines the attendance process for educational institutions and corporate environments alike. Overcoming issues of lost or stolen attendance sheets, our automated system maintains data integrity and facilitates real-time tracking. By employing background subtraction in face detection, we enhance accuracy, ensuring reliable attendance records. As we are in a new age of attendance management, our system stands as a testament to technological advancement, promising efficiency, accuracy, and adaptability across diverse sectors.</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543049" y="-27914"/>
            <a:ext cx="5250657" cy="627321"/>
          </a:xfrm>
        </p:spPr>
        <p:txBody>
          <a:bodyPr/>
          <a:lstStyle/>
          <a:p>
            <a:r>
              <a:rPr lang="en-US" sz="3200" dirty="0">
                <a:latin typeface="Calibri" panose="020F0502020204030204" pitchFamily="34" charset="0"/>
                <a:ea typeface="Calibri" panose="020F0502020204030204" pitchFamily="34" charset="0"/>
                <a:cs typeface="Calibri" panose="020F0502020204030204" pitchFamily="34" charset="0"/>
              </a:rPr>
              <a:t>Concept Tree</a:t>
            </a:r>
            <a:endParaRPr lang="en-US" sz="36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4" name="Footer Placeholder 3"/>
          <p:cNvSpPr>
            <a:spLocks noGrp="1"/>
          </p:cNvSpPr>
          <p:nvPr>
            <p:ph type="ftr" idx="11"/>
          </p:nvPr>
        </p:nvSpPr>
        <p:spPr>
          <a:xfrm>
            <a:off x="2464593" y="4767264"/>
            <a:ext cx="3429000" cy="273900"/>
          </a:xfrm>
        </p:spPr>
        <p:txBody>
          <a:bodyPr/>
          <a:lstStyle/>
          <a:p>
            <a:r>
              <a:rPr lang="en-US" dirty="0"/>
              <a:t>Department of Computer Science and Engineering</a:t>
            </a:r>
          </a:p>
        </p:txBody>
      </p:sp>
      <p:pic>
        <p:nvPicPr>
          <p:cNvPr id="6" name="Picture 5">
            <a:extLst>
              <a:ext uri="{FF2B5EF4-FFF2-40B4-BE49-F238E27FC236}">
                <a16:creationId xmlns:a16="http://schemas.microsoft.com/office/drawing/2014/main" id="{CBBDF4FE-7A90-74F0-D98B-643FC4802307}"/>
              </a:ext>
            </a:extLst>
          </p:cNvPr>
          <p:cNvPicPr>
            <a:picLocks noChangeAspect="1"/>
          </p:cNvPicPr>
          <p:nvPr/>
        </p:nvPicPr>
        <p:blipFill>
          <a:blip r:embed="rId3"/>
          <a:srcRect/>
          <a:stretch>
            <a:fillRect/>
          </a:stretch>
        </p:blipFill>
        <p:spPr bwMode="auto">
          <a:xfrm>
            <a:off x="1928813" y="627321"/>
            <a:ext cx="4400550" cy="4027894"/>
          </a:xfrm>
          <a:prstGeom prst="rect">
            <a:avLst/>
          </a:prstGeom>
          <a:noFill/>
          <a:ln w="9525">
            <a:noFill/>
            <a:miter lim="800000"/>
            <a:headEnd/>
            <a:tailEnd/>
          </a:ln>
        </p:spPr>
      </p:pic>
    </p:spTree>
    <p:extLst>
      <p:ext uri="{BB962C8B-B14F-4D97-AF65-F5344CB8AC3E}">
        <p14:creationId xmlns:p14="http://schemas.microsoft.com/office/powerpoint/2010/main" val="2075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27788" y="28705"/>
            <a:ext cx="6117431" cy="627321"/>
          </a:xfrm>
        </p:spPr>
        <p:txBody>
          <a:bodyPr/>
          <a:lstStyle/>
          <a:p>
            <a:r>
              <a:rPr lang="en-US" sz="3600" dirty="0"/>
              <a:t>Literature </a:t>
            </a:r>
          </a:p>
        </p:txBody>
      </p:sp>
      <p:sp>
        <p:nvSpPr>
          <p:cNvPr id="6" name="Footer Placeholder 5"/>
          <p:cNvSpPr>
            <a:spLocks noGrp="1"/>
          </p:cNvSpPr>
          <p:nvPr>
            <p:ph type="ftr" idx="11"/>
          </p:nvPr>
        </p:nvSpPr>
        <p:spPr>
          <a:xfrm>
            <a:off x="2272004" y="4755359"/>
            <a:ext cx="3429000" cy="273900"/>
          </a:xfrm>
        </p:spPr>
        <p:txBody>
          <a:bodyPr/>
          <a:lstStyle/>
          <a:p>
            <a:r>
              <a:rPr lang="en-US" dirty="0"/>
              <a:t>Department of Computer Science and Engineering</a:t>
            </a:r>
          </a:p>
        </p:txBody>
      </p:sp>
      <p:graphicFrame>
        <p:nvGraphicFramePr>
          <p:cNvPr id="7" name="Table 6">
            <a:extLst>
              <a:ext uri="{FF2B5EF4-FFF2-40B4-BE49-F238E27FC236}">
                <a16:creationId xmlns:a16="http://schemas.microsoft.com/office/drawing/2014/main" id="{51F6DC0F-C4C4-FDE8-75A8-FA1AF16FB6A2}"/>
              </a:ext>
            </a:extLst>
          </p:cNvPr>
          <p:cNvGraphicFramePr>
            <a:graphicFrameLocks noGrp="1"/>
          </p:cNvGraphicFramePr>
          <p:nvPr>
            <p:extLst>
              <p:ext uri="{D42A27DB-BD31-4B8C-83A1-F6EECF244321}">
                <p14:modId xmlns:p14="http://schemas.microsoft.com/office/powerpoint/2010/main" val="1339653961"/>
              </p:ext>
            </p:extLst>
          </p:nvPr>
        </p:nvGraphicFramePr>
        <p:xfrm>
          <a:off x="700089" y="839982"/>
          <a:ext cx="7286916" cy="3743326"/>
        </p:xfrm>
        <a:graphic>
          <a:graphicData uri="http://schemas.openxmlformats.org/drawingml/2006/table">
            <a:tbl>
              <a:tblPr firstRow="1" firstCol="1" bandRow="1">
                <a:tableStyleId>{1D3205E1-8B83-452B-8570-0B3C4014EAE2}</a:tableStyleId>
              </a:tblPr>
              <a:tblGrid>
                <a:gridCol w="557336">
                  <a:extLst>
                    <a:ext uri="{9D8B030D-6E8A-4147-A177-3AD203B41FA5}">
                      <a16:colId xmlns:a16="http://schemas.microsoft.com/office/drawing/2014/main" val="3300078839"/>
                    </a:ext>
                  </a:extLst>
                </a:gridCol>
                <a:gridCol w="1308529">
                  <a:extLst>
                    <a:ext uri="{9D8B030D-6E8A-4147-A177-3AD203B41FA5}">
                      <a16:colId xmlns:a16="http://schemas.microsoft.com/office/drawing/2014/main" val="2978707705"/>
                    </a:ext>
                  </a:extLst>
                </a:gridCol>
                <a:gridCol w="1495462">
                  <a:extLst>
                    <a:ext uri="{9D8B030D-6E8A-4147-A177-3AD203B41FA5}">
                      <a16:colId xmlns:a16="http://schemas.microsoft.com/office/drawing/2014/main" val="1199785086"/>
                    </a:ext>
                  </a:extLst>
                </a:gridCol>
                <a:gridCol w="1631854">
                  <a:extLst>
                    <a:ext uri="{9D8B030D-6E8A-4147-A177-3AD203B41FA5}">
                      <a16:colId xmlns:a16="http://schemas.microsoft.com/office/drawing/2014/main" val="803432757"/>
                    </a:ext>
                  </a:extLst>
                </a:gridCol>
                <a:gridCol w="2293735">
                  <a:extLst>
                    <a:ext uri="{9D8B030D-6E8A-4147-A177-3AD203B41FA5}">
                      <a16:colId xmlns:a16="http://schemas.microsoft.com/office/drawing/2014/main" val="2854465007"/>
                    </a:ext>
                  </a:extLst>
                </a:gridCol>
              </a:tblGrid>
              <a:tr h="124075">
                <a:tc>
                  <a:txBody>
                    <a:bodyPr/>
                    <a:lstStyle/>
                    <a:p>
                      <a:pPr marL="0" marR="0">
                        <a:lnSpc>
                          <a:spcPct val="107000"/>
                        </a:lnSpc>
                        <a:spcBef>
                          <a:spcPts val="0"/>
                        </a:spcBef>
                        <a:spcAft>
                          <a:spcPts val="0"/>
                        </a:spcAft>
                      </a:pPr>
                      <a:r>
                        <a:rPr lang="en-IN" sz="1100" kern="100" dirty="0">
                          <a:effectLst/>
                          <a:latin typeface="Calibri" panose="020F0502020204030204" pitchFamily="34" charset="0"/>
                          <a:ea typeface="Calibri" panose="020F0502020204030204" pitchFamily="34" charset="0"/>
                          <a:cs typeface="Calibri" panose="020F0502020204030204" pitchFamily="34" charset="0"/>
                        </a:rPr>
                        <a:t>SL No</a:t>
                      </a:r>
                    </a:p>
                  </a:txBody>
                  <a:tcPr marL="51128" marR="51128" marT="0" marB="0"/>
                </a:tc>
                <a:tc>
                  <a:txBody>
                    <a:bodyPr/>
                    <a:lstStyle/>
                    <a:p>
                      <a:pPr marL="0" marR="0">
                        <a:lnSpc>
                          <a:spcPct val="107000"/>
                        </a:lnSpc>
                        <a:spcBef>
                          <a:spcPts val="0"/>
                        </a:spcBef>
                        <a:spcAft>
                          <a:spcPts val="0"/>
                        </a:spcAft>
                      </a:pPr>
                      <a:r>
                        <a:rPr lang="en-IN" sz="1100" kern="100">
                          <a:effectLst/>
                          <a:latin typeface="Calibri" panose="020F0502020204030204" pitchFamily="34" charset="0"/>
                          <a:ea typeface="Calibri" panose="020F0502020204030204" pitchFamily="34" charset="0"/>
                          <a:cs typeface="Calibri" panose="020F0502020204030204" pitchFamily="34" charset="0"/>
                        </a:rPr>
                        <a:t>Author (s)</a:t>
                      </a:r>
                    </a:p>
                  </a:txBody>
                  <a:tcPr marL="51128" marR="51128" marT="0" marB="0"/>
                </a:tc>
                <a:tc>
                  <a:txBody>
                    <a:bodyPr/>
                    <a:lstStyle/>
                    <a:p>
                      <a:pPr marL="0" marR="0">
                        <a:lnSpc>
                          <a:spcPct val="107000"/>
                        </a:lnSpc>
                        <a:spcBef>
                          <a:spcPts val="0"/>
                        </a:spcBef>
                        <a:spcAft>
                          <a:spcPts val="0"/>
                        </a:spcAft>
                      </a:pPr>
                      <a:r>
                        <a:rPr lang="en-IN" sz="1100" kern="100">
                          <a:effectLst/>
                          <a:latin typeface="Calibri" panose="020F0502020204030204" pitchFamily="34" charset="0"/>
                          <a:ea typeface="Calibri" panose="020F0502020204030204" pitchFamily="34" charset="0"/>
                          <a:cs typeface="Calibri" panose="020F0502020204030204" pitchFamily="34" charset="0"/>
                        </a:rPr>
                        <a:t>Method</a:t>
                      </a:r>
                    </a:p>
                  </a:txBody>
                  <a:tcPr marL="51128" marR="51128" marT="0" marB="0"/>
                </a:tc>
                <a:tc>
                  <a:txBody>
                    <a:bodyPr/>
                    <a:lstStyle/>
                    <a:p>
                      <a:pPr marL="0" marR="0">
                        <a:lnSpc>
                          <a:spcPct val="107000"/>
                        </a:lnSpc>
                        <a:spcBef>
                          <a:spcPts val="0"/>
                        </a:spcBef>
                        <a:spcAft>
                          <a:spcPts val="0"/>
                        </a:spcAft>
                      </a:pPr>
                      <a:r>
                        <a:rPr lang="en-IN" sz="1100" kern="100">
                          <a:effectLst/>
                          <a:latin typeface="Calibri" panose="020F0502020204030204" pitchFamily="34" charset="0"/>
                          <a:ea typeface="Calibri" panose="020F0502020204030204" pitchFamily="34" charset="0"/>
                          <a:cs typeface="Calibri" panose="020F0502020204030204" pitchFamily="34" charset="0"/>
                        </a:rPr>
                        <a:t>Advantages</a:t>
                      </a:r>
                    </a:p>
                  </a:txBody>
                  <a:tcPr marL="51128" marR="51128" marT="0" marB="0"/>
                </a:tc>
                <a:tc>
                  <a:txBody>
                    <a:bodyPr/>
                    <a:lstStyle/>
                    <a:p>
                      <a:pPr marL="0" marR="0">
                        <a:lnSpc>
                          <a:spcPct val="107000"/>
                        </a:lnSpc>
                        <a:spcBef>
                          <a:spcPts val="0"/>
                        </a:spcBef>
                        <a:spcAft>
                          <a:spcPts val="0"/>
                        </a:spcAft>
                      </a:pPr>
                      <a:r>
                        <a:rPr lang="en-IN" sz="1100" kern="100">
                          <a:effectLst/>
                          <a:latin typeface="Calibri" panose="020F0502020204030204" pitchFamily="34" charset="0"/>
                          <a:ea typeface="Calibri" panose="020F0502020204030204" pitchFamily="34" charset="0"/>
                          <a:cs typeface="Calibri" panose="020F0502020204030204" pitchFamily="34" charset="0"/>
                        </a:rPr>
                        <a:t>Disadvantages</a:t>
                      </a:r>
                    </a:p>
                  </a:txBody>
                  <a:tcPr marL="51128" marR="51128" marT="0" marB="0"/>
                </a:tc>
                <a:extLst>
                  <a:ext uri="{0D108BD9-81ED-4DB2-BD59-A6C34878D82A}">
                    <a16:rowId xmlns:a16="http://schemas.microsoft.com/office/drawing/2014/main" val="412761433"/>
                  </a:ext>
                </a:extLst>
              </a:tr>
              <a:tr h="773267">
                <a:tc>
                  <a:txBody>
                    <a:bodyPr/>
                    <a:lstStyle/>
                    <a:p>
                      <a:pPr marL="0" marR="0">
                        <a:lnSpc>
                          <a:spcPct val="107000"/>
                        </a:lnSpc>
                        <a:spcBef>
                          <a:spcPts val="0"/>
                        </a:spcBef>
                        <a:spcAft>
                          <a:spcPts val="0"/>
                        </a:spcAft>
                      </a:pPr>
                      <a:r>
                        <a:rPr lang="en-IN" sz="1100" kern="100" dirty="0">
                          <a:effectLst/>
                          <a:latin typeface="Calibri" panose="020F0502020204030204" pitchFamily="34" charset="0"/>
                          <a:ea typeface="Calibri" panose="020F0502020204030204" pitchFamily="34" charset="0"/>
                          <a:cs typeface="Calibri" panose="020F0502020204030204" pitchFamily="34" charset="0"/>
                        </a:rPr>
                        <a:t>1</a:t>
                      </a:r>
                    </a:p>
                  </a:txBody>
                  <a:tcPr marL="51128" marR="51128" marT="0" marB="0"/>
                </a:tc>
                <a:tc>
                  <a:txBody>
                    <a:bodyPr/>
                    <a:lstStyle/>
                    <a:p>
                      <a:pPr marL="0" marR="0">
                        <a:lnSpc>
                          <a:spcPct val="107000"/>
                        </a:lnSpc>
                        <a:spcBef>
                          <a:spcPts val="0"/>
                        </a:spcBef>
                        <a:spcAft>
                          <a:spcPts val="0"/>
                        </a:spcAft>
                      </a:pPr>
                      <a:r>
                        <a:rPr lang="en-IN" sz="1100" kern="0" dirty="0">
                          <a:effectLst/>
                          <a:latin typeface="Calibri" panose="020F0502020204030204" pitchFamily="34" charset="0"/>
                          <a:ea typeface="Calibri" panose="020F0502020204030204" pitchFamily="34" charset="0"/>
                          <a:cs typeface="Calibri" panose="020F0502020204030204" pitchFamily="34" charset="0"/>
                        </a:rPr>
                        <a:t>HAO YANG </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IN" sz="1100" kern="0" dirty="0">
                          <a:effectLst/>
                          <a:latin typeface="Calibri" panose="020F0502020204030204" pitchFamily="34" charset="0"/>
                          <a:ea typeface="Calibri" panose="020F0502020204030204" pitchFamily="34" charset="0"/>
                          <a:cs typeface="Calibri" panose="020F0502020204030204" pitchFamily="34" charset="0"/>
                        </a:rPr>
                        <a:t>AND </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IN" sz="1100" kern="0" dirty="0">
                          <a:effectLst/>
                          <a:latin typeface="Calibri" panose="020F0502020204030204" pitchFamily="34" charset="0"/>
                          <a:ea typeface="Calibri" panose="020F0502020204030204" pitchFamily="34" charset="0"/>
                          <a:cs typeface="Calibri" panose="020F0502020204030204" pitchFamily="34" charset="0"/>
                        </a:rPr>
                        <a:t>XIAOFENG HAN</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marL="51128" marR="51128" marT="0" marB="0"/>
                </a:tc>
                <a:tc>
                  <a:txBody>
                    <a:bodyPr/>
                    <a:lstStyle/>
                    <a:p>
                      <a:pPr marL="0" marR="0">
                        <a:lnSpc>
                          <a:spcPct val="107000"/>
                        </a:lnSpc>
                        <a:spcBef>
                          <a:spcPts val="0"/>
                        </a:spcBef>
                        <a:spcAft>
                          <a:spcPts val="0"/>
                        </a:spcAft>
                      </a:pPr>
                      <a:r>
                        <a:rPr lang="en-IN" sz="1100" kern="100">
                          <a:effectLst/>
                          <a:latin typeface="Calibri" panose="020F0502020204030204" pitchFamily="34" charset="0"/>
                          <a:ea typeface="Calibri" panose="020F0502020204030204" pitchFamily="34" charset="0"/>
                          <a:cs typeface="Calibri" panose="020F0502020204030204" pitchFamily="34" charset="0"/>
                        </a:rPr>
                        <a:t>1. Geometric Feature Method</a:t>
                      </a:r>
                      <a:br>
                        <a:rPr lang="en-IN" sz="1100" kern="100">
                          <a:effectLst/>
                          <a:latin typeface="Calibri" panose="020F0502020204030204" pitchFamily="34" charset="0"/>
                          <a:ea typeface="Calibri" panose="020F0502020204030204" pitchFamily="34" charset="0"/>
                          <a:cs typeface="Calibri" panose="020F0502020204030204" pitchFamily="34" charset="0"/>
                        </a:rPr>
                      </a:br>
                      <a:r>
                        <a:rPr lang="en-IN" sz="1100" kern="100">
                          <a:effectLst/>
                          <a:latin typeface="Calibri" panose="020F0502020204030204" pitchFamily="34" charset="0"/>
                          <a:ea typeface="Calibri" panose="020F0502020204030204" pitchFamily="34" charset="0"/>
                          <a:cs typeface="Calibri" panose="020F0502020204030204" pitchFamily="34" charset="0"/>
                        </a:rPr>
                        <a:t>2. Support Vector Machine (SVM) Method</a:t>
                      </a:r>
                      <a:br>
                        <a:rPr lang="en-IN" sz="1100" kern="100">
                          <a:effectLst/>
                          <a:latin typeface="Calibri" panose="020F0502020204030204" pitchFamily="34" charset="0"/>
                          <a:ea typeface="Calibri" panose="020F0502020204030204" pitchFamily="34" charset="0"/>
                          <a:cs typeface="Calibri" panose="020F0502020204030204" pitchFamily="34" charset="0"/>
                        </a:rPr>
                      </a:br>
                      <a:r>
                        <a:rPr lang="en-IN" sz="1100" kern="100">
                          <a:effectLst/>
                          <a:latin typeface="Calibri" panose="020F0502020204030204" pitchFamily="34" charset="0"/>
                          <a:ea typeface="Calibri" panose="020F0502020204030204" pitchFamily="34" charset="0"/>
                          <a:cs typeface="Calibri" panose="020F0502020204030204" pitchFamily="34" charset="0"/>
                        </a:rPr>
                        <a:t>3. Neural Network Method</a:t>
                      </a:r>
                    </a:p>
                  </a:txBody>
                  <a:tcPr marL="51128" marR="51128" marT="0" marB="0"/>
                </a:tc>
                <a:tc>
                  <a:txBody>
                    <a:bodyPr/>
                    <a:lstStyle/>
                    <a:p>
                      <a:pPr marL="0" marR="0">
                        <a:spcBef>
                          <a:spcPts val="0"/>
                        </a:spcBef>
                        <a:spcAft>
                          <a:spcPts val="0"/>
                        </a:spcAft>
                      </a:pPr>
                      <a:r>
                        <a:rPr lang="en-IN" sz="1100" kern="100">
                          <a:effectLst/>
                          <a:latin typeface="Calibri" panose="020F0502020204030204" pitchFamily="34" charset="0"/>
                          <a:ea typeface="Calibri" panose="020F0502020204030204" pitchFamily="34" charset="0"/>
                          <a:cs typeface="Calibri" panose="020F0502020204030204" pitchFamily="34" charset="0"/>
                        </a:rPr>
                        <a:t>1. Enhanced Robustness</a:t>
                      </a:r>
                      <a:br>
                        <a:rPr lang="en-IN" sz="1100" kern="100">
                          <a:effectLst/>
                          <a:latin typeface="Calibri" panose="020F0502020204030204" pitchFamily="34" charset="0"/>
                          <a:ea typeface="Calibri" panose="020F0502020204030204" pitchFamily="34" charset="0"/>
                          <a:cs typeface="Calibri" panose="020F0502020204030204" pitchFamily="34" charset="0"/>
                        </a:rPr>
                      </a:br>
                      <a:r>
                        <a:rPr lang="en-IN" sz="1100" kern="100">
                          <a:effectLst/>
                          <a:latin typeface="Calibri" panose="020F0502020204030204" pitchFamily="34" charset="0"/>
                          <a:ea typeface="Calibri" panose="020F0502020204030204" pitchFamily="34" charset="0"/>
                          <a:cs typeface="Calibri" panose="020F0502020204030204" pitchFamily="34" charset="0"/>
                        </a:rPr>
                        <a:t>2. Real-Time Processing</a:t>
                      </a:r>
                      <a:br>
                        <a:rPr lang="en-IN" sz="1100" kern="100">
                          <a:effectLst/>
                          <a:latin typeface="Calibri" panose="020F0502020204030204" pitchFamily="34" charset="0"/>
                          <a:ea typeface="Calibri" panose="020F0502020204030204" pitchFamily="34" charset="0"/>
                          <a:cs typeface="Calibri" panose="020F0502020204030204" pitchFamily="34" charset="0"/>
                        </a:rPr>
                      </a:br>
                      <a:r>
                        <a:rPr lang="en-IN" sz="1100" kern="100">
                          <a:effectLst/>
                          <a:latin typeface="Calibri" panose="020F0502020204030204" pitchFamily="34" charset="0"/>
                          <a:ea typeface="Calibri" panose="020F0502020204030204" pitchFamily="34" charset="0"/>
                          <a:cs typeface="Calibri" panose="020F0502020204030204" pitchFamily="34" charset="0"/>
                        </a:rPr>
                        <a:t>3. Application Potential</a:t>
                      </a:r>
                    </a:p>
                  </a:txBody>
                  <a:tcPr marL="51128" marR="51128" marT="0" marB="0"/>
                </a:tc>
                <a:tc>
                  <a:txBody>
                    <a:bodyPr/>
                    <a:lstStyle/>
                    <a:p>
                      <a:pPr marL="0" marR="0">
                        <a:lnSpc>
                          <a:spcPct val="107000"/>
                        </a:lnSpc>
                        <a:spcBef>
                          <a:spcPts val="0"/>
                        </a:spcBef>
                        <a:spcAft>
                          <a:spcPts val="0"/>
                        </a:spcAft>
                      </a:pPr>
                      <a:r>
                        <a:rPr lang="en-IN" sz="1100" kern="100" dirty="0">
                          <a:effectLst/>
                          <a:latin typeface="Calibri" panose="020F0502020204030204" pitchFamily="34" charset="0"/>
                          <a:ea typeface="Calibri" panose="020F0502020204030204" pitchFamily="34" charset="0"/>
                          <a:cs typeface="Calibri" panose="020F0502020204030204" pitchFamily="34" charset="0"/>
                        </a:rPr>
                        <a:t>1. Complexity of Neural Networks</a:t>
                      </a:r>
                      <a:br>
                        <a:rPr lang="en-IN" sz="1100" kern="100" dirty="0">
                          <a:effectLst/>
                          <a:latin typeface="Calibri" panose="020F0502020204030204" pitchFamily="34" charset="0"/>
                          <a:ea typeface="Calibri" panose="020F0502020204030204" pitchFamily="34" charset="0"/>
                          <a:cs typeface="Calibri" panose="020F0502020204030204" pitchFamily="34" charset="0"/>
                        </a:rPr>
                      </a:br>
                      <a:r>
                        <a:rPr lang="en-IN" sz="1100" kern="100" dirty="0">
                          <a:effectLst/>
                          <a:latin typeface="Calibri" panose="020F0502020204030204" pitchFamily="34" charset="0"/>
                          <a:ea typeface="Calibri" panose="020F0502020204030204" pitchFamily="34" charset="0"/>
                          <a:cs typeface="Calibri" panose="020F0502020204030204" pitchFamily="34" charset="0"/>
                        </a:rPr>
                        <a:t>2. Limitations of Support Vector Machines</a:t>
                      </a:r>
                      <a:br>
                        <a:rPr lang="en-IN" sz="1100" kern="100" dirty="0">
                          <a:effectLst/>
                          <a:latin typeface="Calibri" panose="020F0502020204030204" pitchFamily="34" charset="0"/>
                          <a:ea typeface="Calibri" panose="020F0502020204030204" pitchFamily="34" charset="0"/>
                          <a:cs typeface="Calibri" panose="020F0502020204030204" pitchFamily="34" charset="0"/>
                        </a:rPr>
                      </a:br>
                      <a:r>
                        <a:rPr lang="en-IN" sz="1100" kern="100" dirty="0">
                          <a:effectLst/>
                          <a:latin typeface="Calibri" panose="020F0502020204030204" pitchFamily="34" charset="0"/>
                          <a:ea typeface="Calibri" panose="020F0502020204030204" pitchFamily="34" charset="0"/>
                          <a:cs typeface="Calibri" panose="020F0502020204030204" pitchFamily="34" charset="0"/>
                        </a:rPr>
                        <a:t>3. Sensitivity to Changes</a:t>
                      </a:r>
                    </a:p>
                  </a:txBody>
                  <a:tcPr marL="51128" marR="51128" marT="0" marB="0"/>
                </a:tc>
                <a:extLst>
                  <a:ext uri="{0D108BD9-81ED-4DB2-BD59-A6C34878D82A}">
                    <a16:rowId xmlns:a16="http://schemas.microsoft.com/office/drawing/2014/main" val="713411645"/>
                  </a:ext>
                </a:extLst>
              </a:tr>
              <a:tr h="1954253">
                <a:tc>
                  <a:txBody>
                    <a:bodyPr/>
                    <a:lstStyle/>
                    <a:p>
                      <a:pPr marL="0" marR="0">
                        <a:lnSpc>
                          <a:spcPct val="107000"/>
                        </a:lnSpc>
                        <a:spcBef>
                          <a:spcPts val="0"/>
                        </a:spcBef>
                        <a:spcAft>
                          <a:spcPts val="0"/>
                        </a:spcAft>
                      </a:pPr>
                      <a:r>
                        <a:rPr lang="en-IN" sz="1100" kern="100" dirty="0">
                          <a:effectLst/>
                          <a:latin typeface="Calibri" panose="020F0502020204030204" pitchFamily="34" charset="0"/>
                          <a:ea typeface="Calibri" panose="020F0502020204030204" pitchFamily="34" charset="0"/>
                          <a:cs typeface="Calibri" panose="020F0502020204030204" pitchFamily="34" charset="0"/>
                        </a:rPr>
                        <a:t>2</a:t>
                      </a:r>
                    </a:p>
                  </a:txBody>
                  <a:tcPr marL="51128" marR="51128" marT="0" marB="0"/>
                </a:tc>
                <a:tc>
                  <a:txBody>
                    <a:bodyPr/>
                    <a:lstStyle/>
                    <a:p>
                      <a:pPr marL="0" marR="0">
                        <a:lnSpc>
                          <a:spcPct val="107000"/>
                        </a:lnSpc>
                        <a:spcBef>
                          <a:spcPts val="0"/>
                        </a:spcBef>
                        <a:spcAft>
                          <a:spcPts val="0"/>
                        </a:spcAft>
                      </a:pPr>
                      <a:r>
                        <a:rPr lang="en-IN" sz="1100" kern="0" dirty="0">
                          <a:effectLst/>
                          <a:latin typeface="Calibri" panose="020F0502020204030204" pitchFamily="34" charset="0"/>
                          <a:ea typeface="Calibri" panose="020F0502020204030204" pitchFamily="34" charset="0"/>
                          <a:cs typeface="Calibri" panose="020F0502020204030204" pitchFamily="34" charset="0"/>
                        </a:rPr>
                        <a:t>BUSRA KOCACINAR, BILAL TAS, FATMA PATLAR AKBULUT,</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IN" sz="1100" kern="0" dirty="0">
                          <a:effectLst/>
                          <a:latin typeface="Calibri" panose="020F0502020204030204" pitchFamily="34" charset="0"/>
                          <a:ea typeface="Calibri" panose="020F0502020204030204" pitchFamily="34" charset="0"/>
                          <a:cs typeface="Calibri" panose="020F0502020204030204" pitchFamily="34" charset="0"/>
                        </a:rPr>
                        <a:t>CAGATAY CATAL AND </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IN" sz="1100" kern="0" dirty="0">
                          <a:effectLst/>
                          <a:latin typeface="Calibri" panose="020F0502020204030204" pitchFamily="34" charset="0"/>
                          <a:ea typeface="Calibri" panose="020F0502020204030204" pitchFamily="34" charset="0"/>
                          <a:cs typeface="Calibri" panose="020F0502020204030204" pitchFamily="34" charset="0"/>
                        </a:rPr>
                        <a:t>DEEPTI MISHRA </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marL="51128" marR="51128" marT="0" marB="0"/>
                </a:tc>
                <a:tc>
                  <a:txBody>
                    <a:bodyPr/>
                    <a:lstStyle/>
                    <a:p>
                      <a:pPr marL="0" marR="0">
                        <a:lnSpc>
                          <a:spcPct val="107000"/>
                        </a:lnSpc>
                        <a:spcBef>
                          <a:spcPts val="0"/>
                        </a:spcBef>
                        <a:spcAft>
                          <a:spcPts val="0"/>
                        </a:spcAft>
                      </a:pPr>
                      <a:r>
                        <a:rPr lang="en-IN" sz="1100" kern="100" dirty="0">
                          <a:effectLst/>
                          <a:latin typeface="Calibri" panose="020F0502020204030204" pitchFamily="34" charset="0"/>
                          <a:ea typeface="Calibri" panose="020F0502020204030204" pitchFamily="34" charset="0"/>
                          <a:cs typeface="Calibri" panose="020F0502020204030204" pitchFamily="34" charset="0"/>
                        </a:rPr>
                        <a:t>Convolutional Neural Networks (CNN)</a:t>
                      </a:r>
                    </a:p>
                  </a:txBody>
                  <a:tcPr marL="51128" marR="51128" marT="0" marB="0"/>
                </a:tc>
                <a:tc>
                  <a:txBody>
                    <a:bodyPr/>
                    <a:lstStyle/>
                    <a:p>
                      <a:pPr marL="0" marR="0" algn="just">
                        <a:spcBef>
                          <a:spcPts val="0"/>
                        </a:spcBef>
                        <a:spcAft>
                          <a:spcPts val="0"/>
                        </a:spcAft>
                      </a:pPr>
                      <a:r>
                        <a:rPr lang="en-IN" sz="1100" kern="100" dirty="0">
                          <a:effectLst/>
                          <a:latin typeface="Calibri" panose="020F0502020204030204" pitchFamily="34" charset="0"/>
                          <a:ea typeface="Calibri" panose="020F0502020204030204" pitchFamily="34" charset="0"/>
                          <a:cs typeface="Calibri" panose="020F0502020204030204" pitchFamily="34" charset="0"/>
                        </a:rPr>
                        <a:t>1. Development of a lightweight deep learning model for recognizing an individual's identity and detecting masked faces with various mask options.</a:t>
                      </a:r>
                    </a:p>
                    <a:p>
                      <a:pPr marL="0" marR="0" algn="just">
                        <a:spcBef>
                          <a:spcPts val="0"/>
                        </a:spcBef>
                        <a:spcAft>
                          <a:spcPts val="0"/>
                        </a:spcAft>
                      </a:pPr>
                      <a:r>
                        <a:rPr lang="en-IN" sz="1100" kern="100" dirty="0">
                          <a:effectLst/>
                          <a:latin typeface="Calibri" panose="020F0502020204030204" pitchFamily="34" charset="0"/>
                          <a:ea typeface="Calibri" panose="020F0502020204030204" pitchFamily="34" charset="0"/>
                          <a:cs typeface="Calibri" panose="020F0502020204030204" pitchFamily="34" charset="0"/>
                        </a:rPr>
                        <a:t>2. Proposal of a novel algorithm using only eye images to detect an individual's identity, addressing calculation time issues related to the size of the image dataset.</a:t>
                      </a:r>
                    </a:p>
                    <a:p>
                      <a:pPr marL="0" marR="0" algn="just">
                        <a:spcBef>
                          <a:spcPts val="0"/>
                        </a:spcBef>
                        <a:spcAft>
                          <a:spcPts val="0"/>
                        </a:spcAft>
                      </a:pPr>
                      <a:r>
                        <a:rPr lang="en-IN" sz="1100" kern="100" dirty="0">
                          <a:effectLst/>
                          <a:latin typeface="Calibri" panose="020F0502020204030204" pitchFamily="34" charset="0"/>
                          <a:ea typeface="Calibri" panose="020F0502020204030204" pitchFamily="34" charset="0"/>
                          <a:cs typeface="Calibri" panose="020F0502020204030204" pitchFamily="34" charset="0"/>
                        </a:rPr>
                        <a:t> </a:t>
                      </a:r>
                    </a:p>
                  </a:txBody>
                  <a:tcPr marL="51128" marR="51128" marT="0" marB="0"/>
                </a:tc>
                <a:tc>
                  <a:txBody>
                    <a:bodyPr/>
                    <a:lstStyle/>
                    <a:p>
                      <a:pPr marL="0" marR="0" algn="just">
                        <a:lnSpc>
                          <a:spcPct val="107000"/>
                        </a:lnSpc>
                        <a:spcBef>
                          <a:spcPts val="0"/>
                        </a:spcBef>
                        <a:spcAft>
                          <a:spcPts val="0"/>
                        </a:spcAft>
                      </a:pPr>
                      <a:r>
                        <a:rPr lang="en-IN" sz="1100" kern="100" dirty="0">
                          <a:effectLst/>
                          <a:latin typeface="Calibri" panose="020F0502020204030204" pitchFamily="34" charset="0"/>
                          <a:ea typeface="Calibri" panose="020F0502020204030204" pitchFamily="34" charset="0"/>
                          <a:cs typeface="Calibri" panose="020F0502020204030204" pitchFamily="34" charset="0"/>
                        </a:rPr>
                        <a:t>The authors did not explicitly mention any in the provided excerpts. However, it's important to note that the effectiveness of the proposed system may be influenced by factors such as lighting conditions, image quality, and variations in mask types and wearing styles. Additionally, the system's performance may be limited by the diversity and size of the training dataset. These potential limitations should be considered in the practical implementation of the system.</a:t>
                      </a:r>
                      <a:br>
                        <a:rPr lang="en-IN" sz="1100" kern="100" dirty="0">
                          <a:effectLst/>
                          <a:latin typeface="Calibri" panose="020F0502020204030204" pitchFamily="34" charset="0"/>
                          <a:ea typeface="Calibri" panose="020F0502020204030204" pitchFamily="34" charset="0"/>
                          <a:cs typeface="Calibri" panose="020F0502020204030204" pitchFamily="34" charset="0"/>
                        </a:rPr>
                      </a:b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marL="51128" marR="51128" marT="0" marB="0"/>
                </a:tc>
                <a:extLst>
                  <a:ext uri="{0D108BD9-81ED-4DB2-BD59-A6C34878D82A}">
                    <a16:rowId xmlns:a16="http://schemas.microsoft.com/office/drawing/2014/main" val="2922684616"/>
                  </a:ext>
                </a:extLst>
              </a:tr>
            </a:tbl>
          </a:graphicData>
        </a:graphic>
      </p:graphicFrame>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42976" y="250032"/>
            <a:ext cx="6117431" cy="627321"/>
          </a:xfrm>
        </p:spPr>
        <p:txBody>
          <a:bodyPr/>
          <a:lstStyle/>
          <a:p>
            <a:r>
              <a:rPr lang="en-US" sz="3600" dirty="0"/>
              <a:t>Literature(cont..)</a:t>
            </a:r>
            <a:br>
              <a:rPr lang="en-US" sz="3600" dirty="0"/>
            </a:br>
            <a:endParaRPr lang="en-US" sz="3600" dirty="0"/>
          </a:p>
        </p:txBody>
      </p:sp>
      <p:sp>
        <p:nvSpPr>
          <p:cNvPr id="6" name="Footer Placeholder 5"/>
          <p:cNvSpPr>
            <a:spLocks noGrp="1"/>
          </p:cNvSpPr>
          <p:nvPr>
            <p:ph type="ftr" idx="11"/>
          </p:nvPr>
        </p:nvSpPr>
        <p:spPr>
          <a:xfrm>
            <a:off x="2313384" y="4756518"/>
            <a:ext cx="3376613" cy="273900"/>
          </a:xfrm>
        </p:spPr>
        <p:txBody>
          <a:bodyPr/>
          <a:lstStyle/>
          <a:p>
            <a:r>
              <a:rPr lang="en-US"/>
              <a:t>Department of Computer Science and Engineering</a:t>
            </a:r>
          </a:p>
        </p:txBody>
      </p:sp>
      <p:graphicFrame>
        <p:nvGraphicFramePr>
          <p:cNvPr id="5" name="Table 4">
            <a:extLst>
              <a:ext uri="{FF2B5EF4-FFF2-40B4-BE49-F238E27FC236}">
                <a16:creationId xmlns:a16="http://schemas.microsoft.com/office/drawing/2014/main" id="{10AB068A-5285-3280-DB0B-2280ED7F49B6}"/>
              </a:ext>
            </a:extLst>
          </p:cNvPr>
          <p:cNvGraphicFramePr>
            <a:graphicFrameLocks noGrp="1"/>
          </p:cNvGraphicFramePr>
          <p:nvPr>
            <p:extLst>
              <p:ext uri="{D42A27DB-BD31-4B8C-83A1-F6EECF244321}">
                <p14:modId xmlns:p14="http://schemas.microsoft.com/office/powerpoint/2010/main" val="1559694693"/>
              </p:ext>
            </p:extLst>
          </p:nvPr>
        </p:nvGraphicFramePr>
        <p:xfrm>
          <a:off x="457200" y="1200150"/>
          <a:ext cx="7286916" cy="1437069"/>
        </p:xfrm>
        <a:graphic>
          <a:graphicData uri="http://schemas.openxmlformats.org/drawingml/2006/table">
            <a:tbl>
              <a:tblPr firstRow="1" firstCol="1" bandRow="1">
                <a:tableStyleId>{1D3205E1-8B83-452B-8570-0B3C4014EAE2}</a:tableStyleId>
              </a:tblPr>
              <a:tblGrid>
                <a:gridCol w="557336">
                  <a:extLst>
                    <a:ext uri="{9D8B030D-6E8A-4147-A177-3AD203B41FA5}">
                      <a16:colId xmlns:a16="http://schemas.microsoft.com/office/drawing/2014/main" val="1422232609"/>
                    </a:ext>
                  </a:extLst>
                </a:gridCol>
                <a:gridCol w="1308529">
                  <a:extLst>
                    <a:ext uri="{9D8B030D-6E8A-4147-A177-3AD203B41FA5}">
                      <a16:colId xmlns:a16="http://schemas.microsoft.com/office/drawing/2014/main" val="125881163"/>
                    </a:ext>
                  </a:extLst>
                </a:gridCol>
                <a:gridCol w="1598854">
                  <a:extLst>
                    <a:ext uri="{9D8B030D-6E8A-4147-A177-3AD203B41FA5}">
                      <a16:colId xmlns:a16="http://schemas.microsoft.com/office/drawing/2014/main" val="4117810534"/>
                    </a:ext>
                  </a:extLst>
                </a:gridCol>
                <a:gridCol w="1528462">
                  <a:extLst>
                    <a:ext uri="{9D8B030D-6E8A-4147-A177-3AD203B41FA5}">
                      <a16:colId xmlns:a16="http://schemas.microsoft.com/office/drawing/2014/main" val="2751450550"/>
                    </a:ext>
                  </a:extLst>
                </a:gridCol>
                <a:gridCol w="2293735">
                  <a:extLst>
                    <a:ext uri="{9D8B030D-6E8A-4147-A177-3AD203B41FA5}">
                      <a16:colId xmlns:a16="http://schemas.microsoft.com/office/drawing/2014/main" val="1080154371"/>
                    </a:ext>
                  </a:extLst>
                </a:gridCol>
              </a:tblGrid>
              <a:tr h="271463">
                <a:tc>
                  <a:txBody>
                    <a:bodyPr/>
                    <a:lstStyle/>
                    <a:p>
                      <a:pPr marL="0" marR="0">
                        <a:lnSpc>
                          <a:spcPct val="107000"/>
                        </a:lnSpc>
                        <a:spcBef>
                          <a:spcPts val="0"/>
                        </a:spcBef>
                        <a:spcAft>
                          <a:spcPts val="0"/>
                        </a:spcAft>
                      </a:pPr>
                      <a:r>
                        <a:rPr lang="en-IN" sz="1200" kern="100" dirty="0" err="1">
                          <a:effectLst/>
                          <a:latin typeface="Calibri" panose="020F0502020204030204" pitchFamily="34" charset="0"/>
                          <a:ea typeface="Calibri" panose="020F0502020204030204" pitchFamily="34" charset="0"/>
                          <a:cs typeface="Calibri" panose="020F0502020204030204" pitchFamily="34" charset="0"/>
                        </a:rPr>
                        <a:t>Sl</a:t>
                      </a:r>
                      <a:r>
                        <a:rPr lang="en-IN" sz="1200" kern="100" dirty="0">
                          <a:effectLst/>
                          <a:latin typeface="Calibri" panose="020F0502020204030204" pitchFamily="34" charset="0"/>
                          <a:ea typeface="Calibri" panose="020F0502020204030204" pitchFamily="34" charset="0"/>
                          <a:cs typeface="Calibri" panose="020F0502020204030204" pitchFamily="34" charset="0"/>
                        </a:rPr>
                        <a:t> No</a:t>
                      </a:r>
                    </a:p>
                  </a:txBody>
                  <a:tcPr marL="51128" marR="51128" marT="0" marB="0"/>
                </a:tc>
                <a:tc>
                  <a:txBody>
                    <a:bodyPr/>
                    <a:lstStyle/>
                    <a:p>
                      <a:pPr marL="0" marR="0">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Author(s)</a:t>
                      </a:r>
                    </a:p>
                  </a:txBody>
                  <a:tcPr marL="51128" marR="51128" marT="0" marB="0"/>
                </a:tc>
                <a:tc>
                  <a:txBody>
                    <a:bodyPr/>
                    <a:lstStyle/>
                    <a:p>
                      <a:pPr marL="0" marR="0" algn="just">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Method</a:t>
                      </a:r>
                    </a:p>
                  </a:txBody>
                  <a:tcPr marL="51128" marR="51128" marT="0" marB="0"/>
                </a:tc>
                <a:tc>
                  <a:txBody>
                    <a:bodyPr/>
                    <a:lstStyle/>
                    <a:p>
                      <a:pPr marL="0" marR="0">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Advantages</a:t>
                      </a:r>
                    </a:p>
                  </a:txBody>
                  <a:tcPr marL="51128" marR="51128" marT="0" marB="0"/>
                </a:tc>
                <a:tc>
                  <a:txBody>
                    <a:bodyPr/>
                    <a:lstStyle/>
                    <a:p>
                      <a:pPr marL="0" marR="0">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Disadvantages</a:t>
                      </a:r>
                    </a:p>
                  </a:txBody>
                  <a:tcPr marL="51128" marR="51128" marT="0" marB="0"/>
                </a:tc>
                <a:extLst>
                  <a:ext uri="{0D108BD9-81ED-4DB2-BD59-A6C34878D82A}">
                    <a16:rowId xmlns:a16="http://schemas.microsoft.com/office/drawing/2014/main" val="1736997767"/>
                  </a:ext>
                </a:extLst>
              </a:tr>
              <a:tr h="773267">
                <a:tc>
                  <a:txBody>
                    <a:bodyPr/>
                    <a:lstStyle/>
                    <a:p>
                      <a:pPr marL="0" marR="0">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3</a:t>
                      </a:r>
                    </a:p>
                  </a:txBody>
                  <a:tcPr marL="51128" marR="51128" marT="0" marB="0"/>
                </a:tc>
                <a:tc>
                  <a:txBody>
                    <a:bodyPr/>
                    <a:lstStyle/>
                    <a:p>
                      <a:pPr marL="0" marR="0">
                        <a:lnSpc>
                          <a:spcPct val="107000"/>
                        </a:lnSpc>
                        <a:spcBef>
                          <a:spcPts val="0"/>
                        </a:spcBef>
                        <a:spcAft>
                          <a:spcPts val="0"/>
                        </a:spcAft>
                      </a:pPr>
                      <a:r>
                        <a:rPr lang="en-IN" sz="1200" kern="0" dirty="0">
                          <a:effectLst/>
                          <a:latin typeface="Calibri" panose="020F0502020204030204" pitchFamily="34" charset="0"/>
                          <a:ea typeface="Calibri" panose="020F0502020204030204" pitchFamily="34" charset="0"/>
                          <a:cs typeface="Calibri" panose="020F0502020204030204" pitchFamily="34" charset="0"/>
                        </a:rPr>
                        <a:t>YANLI REN, ZHUHUAN SONG, SHIFENG SUN, JOSEPH K. LIU, </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IN" sz="1200" kern="0" dirty="0">
                          <a:effectLst/>
                          <a:latin typeface="Calibri" panose="020F0502020204030204" pitchFamily="34" charset="0"/>
                          <a:ea typeface="Calibri" panose="020F0502020204030204" pitchFamily="34" charset="0"/>
                          <a:cs typeface="Calibri" panose="020F0502020204030204" pitchFamily="34" charset="0"/>
                        </a:rPr>
                        <a:t>AND </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IN" sz="1200" kern="0" dirty="0">
                          <a:effectLst/>
                          <a:latin typeface="Calibri" panose="020F0502020204030204" pitchFamily="34" charset="0"/>
                          <a:ea typeface="Calibri" panose="020F0502020204030204" pitchFamily="34" charset="0"/>
                          <a:cs typeface="Calibri" panose="020F0502020204030204" pitchFamily="34" charset="0"/>
                        </a:rPr>
                        <a:t>GUORUI FENG</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51128" marR="51128" marT="0" marB="0"/>
                </a:tc>
                <a:tc>
                  <a:txBody>
                    <a:bodyPr/>
                    <a:lstStyle/>
                    <a:p>
                      <a:pPr marL="0" marR="0" algn="just">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The Author mainly use a method of proposing a protocol and conducting the experiments to validate its effectiveness.</a:t>
                      </a:r>
                    </a:p>
                  </a:txBody>
                  <a:tcPr marL="51128" marR="51128" marT="0" marB="0"/>
                </a:tc>
                <a:tc>
                  <a:txBody>
                    <a:bodyPr/>
                    <a:lstStyle/>
                    <a:p>
                      <a:pPr marL="0" marR="0">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1. Efficient Computation</a:t>
                      </a:r>
                    </a:p>
                    <a:p>
                      <a:pPr marL="0" marR="0">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2. Privacy Preservation</a:t>
                      </a:r>
                      <a:br>
                        <a:rPr lang="en-IN" sz="1200" kern="100" dirty="0">
                          <a:effectLst/>
                          <a:latin typeface="Calibri" panose="020F0502020204030204" pitchFamily="34" charset="0"/>
                          <a:ea typeface="Calibri" panose="020F0502020204030204" pitchFamily="34" charset="0"/>
                          <a:cs typeface="Calibri" panose="020F0502020204030204" pitchFamily="34" charset="0"/>
                        </a:rPr>
                      </a:br>
                      <a:r>
                        <a:rPr lang="en-IN" sz="1200" kern="100" dirty="0">
                          <a:effectLst/>
                          <a:latin typeface="Calibri" panose="020F0502020204030204" pitchFamily="34" charset="0"/>
                          <a:ea typeface="Calibri" panose="020F0502020204030204" pitchFamily="34" charset="0"/>
                          <a:cs typeface="Calibri" panose="020F0502020204030204" pitchFamily="34" charset="0"/>
                        </a:rPr>
                        <a:t>3. Verification Capability</a:t>
                      </a:r>
                      <a:br>
                        <a:rPr lang="en-IN" sz="1200" kern="100" dirty="0">
                          <a:effectLst/>
                          <a:latin typeface="Calibri" panose="020F0502020204030204" pitchFamily="34" charset="0"/>
                          <a:ea typeface="Calibri" panose="020F0502020204030204" pitchFamily="34" charset="0"/>
                          <a:cs typeface="Calibri" panose="020F0502020204030204" pitchFamily="34" charset="0"/>
                        </a:rPr>
                      </a:b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51128" marR="51128" marT="0" marB="0"/>
                </a:tc>
                <a:tc>
                  <a:txBody>
                    <a:bodyPr/>
                    <a:lstStyle/>
                    <a:p>
                      <a:pPr marL="0" marR="0">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1. Security Risks</a:t>
                      </a:r>
                      <a:br>
                        <a:rPr lang="en-IN" sz="1200" kern="100" dirty="0">
                          <a:effectLst/>
                          <a:latin typeface="Calibri" panose="020F0502020204030204" pitchFamily="34" charset="0"/>
                          <a:ea typeface="Calibri" panose="020F0502020204030204" pitchFamily="34" charset="0"/>
                          <a:cs typeface="Calibri" panose="020F0502020204030204" pitchFamily="34" charset="0"/>
                        </a:rPr>
                      </a:br>
                      <a:r>
                        <a:rPr lang="en-IN" sz="1200" kern="100" dirty="0">
                          <a:effectLst/>
                          <a:latin typeface="Calibri" panose="020F0502020204030204" pitchFamily="34" charset="0"/>
                          <a:ea typeface="Calibri" panose="020F0502020204030204" pitchFamily="34" charset="0"/>
                          <a:cs typeface="Calibri" panose="020F0502020204030204" pitchFamily="34" charset="0"/>
                        </a:rPr>
                        <a:t>2. Computational Overheads</a:t>
                      </a:r>
                      <a:br>
                        <a:rPr lang="en-IN" sz="1200" kern="100" dirty="0">
                          <a:effectLst/>
                          <a:latin typeface="Calibri" panose="020F0502020204030204" pitchFamily="34" charset="0"/>
                          <a:ea typeface="Calibri" panose="020F0502020204030204" pitchFamily="34" charset="0"/>
                          <a:cs typeface="Calibri" panose="020F0502020204030204" pitchFamily="34" charset="0"/>
                        </a:rPr>
                      </a:br>
                      <a:r>
                        <a:rPr lang="en-IN" sz="1200" kern="100" dirty="0">
                          <a:effectLst/>
                          <a:latin typeface="Calibri" panose="020F0502020204030204" pitchFamily="34" charset="0"/>
                          <a:ea typeface="Calibri" panose="020F0502020204030204" pitchFamily="34" charset="0"/>
                          <a:cs typeface="Calibri" panose="020F0502020204030204" pitchFamily="34" charset="0"/>
                        </a:rPr>
                        <a:t>3. Limited Scope</a:t>
                      </a:r>
                    </a:p>
                  </a:txBody>
                  <a:tcPr marL="51128" marR="51128" marT="0" marB="0"/>
                </a:tc>
                <a:extLst>
                  <a:ext uri="{0D108BD9-81ED-4DB2-BD59-A6C34878D82A}">
                    <a16:rowId xmlns:a16="http://schemas.microsoft.com/office/drawing/2014/main" val="3215943401"/>
                  </a:ext>
                </a:extLst>
              </a:tr>
            </a:tbl>
          </a:graphicData>
        </a:graphic>
      </p:graphicFrame>
    </p:spTree>
    <p:extLst>
      <p:ext uri="{BB962C8B-B14F-4D97-AF65-F5344CB8AC3E}">
        <p14:creationId xmlns:p14="http://schemas.microsoft.com/office/powerpoint/2010/main" val="46335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35856" y="102336"/>
            <a:ext cx="6117431" cy="627321"/>
          </a:xfrm>
        </p:spPr>
        <p:txBody>
          <a:bodyPr/>
          <a:lstStyle/>
          <a:p>
            <a:r>
              <a:rPr lang="en-US" sz="3200" dirty="0">
                <a:latin typeface="Calibri" panose="020F0502020204030204" pitchFamily="34" charset="0"/>
                <a:ea typeface="Calibri" panose="020F0502020204030204" pitchFamily="34" charset="0"/>
                <a:cs typeface="Calibri" panose="020F0502020204030204" pitchFamily="34" charset="0"/>
              </a:rPr>
              <a:t>Problem </a:t>
            </a:r>
            <a:r>
              <a:rPr lang="en-US" sz="3600" dirty="0">
                <a:latin typeface="Calibri" panose="020F0502020204030204" pitchFamily="34" charset="0"/>
                <a:ea typeface="Calibri" panose="020F0502020204030204" pitchFamily="34" charset="0"/>
                <a:cs typeface="Calibri" panose="020F0502020204030204" pitchFamily="34" charset="0"/>
              </a:rPr>
              <a:t>Statement</a:t>
            </a:r>
          </a:p>
        </p:txBody>
      </p:sp>
      <p:sp>
        <p:nvSpPr>
          <p:cNvPr id="5" name="TextBox 4"/>
          <p:cNvSpPr txBox="1"/>
          <p:nvPr/>
        </p:nvSpPr>
        <p:spPr>
          <a:xfrm>
            <a:off x="457200" y="1173014"/>
            <a:ext cx="8165306" cy="2031325"/>
          </a:xfrm>
          <a:prstGeom prst="rect">
            <a:avLst/>
          </a:prstGeom>
          <a:noFill/>
        </p:spPr>
        <p:txBody>
          <a:bodyPr wrap="square" rtlCol="0">
            <a:spAutoFit/>
          </a:bodyPr>
          <a:lstStyle/>
          <a:p>
            <a:pPr algn="just"/>
            <a:r>
              <a:rPr lang="en-US" dirty="0">
                <a:effectLst/>
                <a:latin typeface="Calibri" panose="020F0502020204030204" pitchFamily="34" charset="0"/>
                <a:ea typeface="Calibri" panose="020F0502020204030204" pitchFamily="34" charset="0"/>
                <a:cs typeface="Calibri" panose="020F0502020204030204" pitchFamily="34" charset="0"/>
              </a:rPr>
              <a:t>Maintenance of student attendance is the most difficult task in various institutions. Every institution has its own method of taking attendance such as using attendance sheet or by using some biometric methods. But these methods consumes a lot of time. Mostly student attendance is taken with the help of attendance sheet given to the faculty members. This consumes a lot of work and time. We do not know whether the authenticated student is responding or not. Calculation of consolidated attendance is another major task which may cause manual errors. In some other cases the attendance sheet may become lost or stolen by some of the students. To overcome such troubles we are in need of automated attendance management system.</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p:cNvSpPr>
            <a:spLocks noGrp="1"/>
          </p:cNvSpPr>
          <p:nvPr>
            <p:ph type="ftr" idx="11"/>
          </p:nvPr>
        </p:nvSpPr>
        <p:spPr>
          <a:xfrm>
            <a:off x="2590800" y="4755359"/>
            <a:ext cx="3429000" cy="273900"/>
          </a:xfrm>
        </p:spPr>
        <p:txBody>
          <a:bodyPr/>
          <a:lstStyle/>
          <a:p>
            <a:r>
              <a:rPr lang="en-US" dirty="0"/>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44588" y="74736"/>
            <a:ext cx="6117431" cy="627321"/>
          </a:xfrm>
        </p:spPr>
        <p:txBody>
          <a:bodyPr/>
          <a:lstStyle/>
          <a:p>
            <a:r>
              <a:rPr lang="en-US" sz="3200" dirty="0">
                <a:latin typeface="Calibri" panose="020F0502020204030204" pitchFamily="34" charset="0"/>
                <a:ea typeface="Calibri" panose="020F0502020204030204" pitchFamily="34" charset="0"/>
                <a:cs typeface="Calibri" panose="020F0502020204030204" pitchFamily="34" charset="0"/>
              </a:rPr>
              <a:t>Problem Illustration</a:t>
            </a:r>
          </a:p>
        </p:txBody>
      </p:sp>
      <p:sp>
        <p:nvSpPr>
          <p:cNvPr id="5" name="TextBox 4"/>
          <p:cNvSpPr txBox="1"/>
          <p:nvPr/>
        </p:nvSpPr>
        <p:spPr>
          <a:xfrm>
            <a:off x="656303" y="840658"/>
            <a:ext cx="7905136" cy="3970318"/>
          </a:xfrm>
          <a:prstGeom prst="rect">
            <a:avLst/>
          </a:prstGeom>
          <a:noFill/>
        </p:spPr>
        <p:txBody>
          <a:bodyPr wrap="square" rtlCol="0">
            <a:spAutoFit/>
          </a:bodyPr>
          <a:lstStyle/>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In the evolving landscape of education and workforce management, the demand for precise attendance tracking systems is critical. This project introduces an innovative solution—an Automated Face Recognition Attendance System powered by deep learning. Traditional attendance methods often fall short due to inaccuracies, manual efforts, and time-consuming processes. To overcome these challenges, our project leverages advanced deep learning techniques to establish a robust, real-time, and automated attendance tracking system. So, to solve this issue, we have used the technology which enables precise identification through facial recognition, allowing attendance to be effortlessly marked with a simple glance. The system excels in accurately recognizing individuals, even under varying lighting conditions and angles. Emphasizing user experience, our project incorporates an intuitive and user-friendly interface through a GUI application is developed. This ensures seamless integration with educational institutions and corporate environments. Users can easily initiate attendance marking, monitor real-time data, and access historical attendance records. The advantages of our system extend to diverse domains such as event management, security, and access control, where accurate attendance tracking is paramount. As we look ahead, the Automated Face Recognition Attendance System signifies a technological leap, eliminating the complexities associated with traditional attendance management methods. With its precision, efficiency, and adaptability, this system is poised to revolutionize attendance tracking across various industries.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latin typeface="Bookman Old Style" panose="02050604050505020204" pitchFamily="18" charset="0"/>
            </a:endParaRPr>
          </a:p>
        </p:txBody>
      </p:sp>
      <p:sp>
        <p:nvSpPr>
          <p:cNvPr id="4" name="Footer Placeholder 3"/>
          <p:cNvSpPr>
            <a:spLocks noGrp="1"/>
          </p:cNvSpPr>
          <p:nvPr>
            <p:ph type="ftr" idx="11"/>
          </p:nvPr>
        </p:nvSpPr>
        <p:spPr>
          <a:xfrm>
            <a:off x="2510484" y="4748676"/>
            <a:ext cx="3429000" cy="273900"/>
          </a:xfrm>
        </p:spPr>
        <p:txBody>
          <a:bodyPr/>
          <a:lstStyle/>
          <a:p>
            <a:r>
              <a:rPr lang="en-US" dirty="0"/>
              <a:t>Department of Computer Science and Engineering</a:t>
            </a:r>
          </a:p>
        </p:txBody>
      </p:sp>
    </p:spTree>
    <p:extLst>
      <p:ext uri="{BB962C8B-B14F-4D97-AF65-F5344CB8AC3E}">
        <p14:creationId xmlns:p14="http://schemas.microsoft.com/office/powerpoint/2010/main" val="200154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435770" y="1063685"/>
            <a:ext cx="8115299" cy="1815841"/>
          </a:xfrm>
          <a:prstGeom prst="rect">
            <a:avLst/>
          </a:prstGeom>
          <a:noFill/>
          <a:ln>
            <a:noFill/>
          </a:ln>
        </p:spPr>
        <p:txBody>
          <a:bodyPr spcFirstLastPara="1" wrap="square" lIns="91425" tIns="45700" rIns="91425" bIns="45700" anchor="t" anchorCtr="0">
            <a:spAutoFit/>
          </a:bodyPr>
          <a:lstStyle/>
          <a:p>
            <a:pPr algn="just">
              <a:buSzPts val="2000"/>
            </a:pPr>
            <a:r>
              <a:rPr lang="en-US" dirty="0">
                <a:effectLst/>
                <a:latin typeface="Calibri" panose="020F0502020204030204" pitchFamily="34" charset="0"/>
                <a:ea typeface="Calibri" panose="020F0502020204030204" pitchFamily="34" charset="0"/>
                <a:cs typeface="Calibri" panose="020F0502020204030204" pitchFamily="34" charset="0"/>
              </a:rPr>
              <a:t>These disadvantages are overcome with the help of automated attendance management which does not consume time and the data is not lost until we erase the data. This method is most efficient in these days. In face detection the face of images are marked with the help of rectangle. The face detected after background subtraction is accurate as compared to the face detected from an image which is not background subtracted. The detected face is then cropped. Finally all the face of individuals are detected and cropped from the image. Each cropped image is taken for the comparison of images in database and finally the attendance is marked.</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R="0" lvl="0" algn="just" rtl="0">
              <a:lnSpc>
                <a:spcPct val="100000"/>
              </a:lnSpc>
              <a:spcBef>
                <a:spcPts val="0"/>
              </a:spcBef>
              <a:spcAft>
                <a:spcPts val="0"/>
              </a:spcAft>
              <a:buClr>
                <a:srgbClr val="000000"/>
              </a:buClr>
              <a:buSzPts val="2000"/>
            </a:pPr>
            <a:endParaRPr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Trebuchet MS"/>
            </a:endParaRPr>
          </a:p>
        </p:txBody>
      </p:sp>
      <p:sp>
        <p:nvSpPr>
          <p:cNvPr id="2" name="Title 1"/>
          <p:cNvSpPr>
            <a:spLocks noGrp="1"/>
          </p:cNvSpPr>
          <p:nvPr>
            <p:ph type="title"/>
          </p:nvPr>
        </p:nvSpPr>
        <p:spPr>
          <a:xfrm>
            <a:off x="507688" y="102336"/>
            <a:ext cx="6117431" cy="627321"/>
          </a:xfrm>
        </p:spPr>
        <p:txBody>
          <a:bodyPr/>
          <a:lstStyle/>
          <a:p>
            <a:r>
              <a:rPr lang="en-US" sz="3200" dirty="0">
                <a:latin typeface="Calibri" panose="020F0502020204030204" pitchFamily="34" charset="0"/>
                <a:ea typeface="Calibri" panose="020F0502020204030204" pitchFamily="34" charset="0"/>
                <a:cs typeface="Calibri" panose="020F0502020204030204" pitchFamily="34" charset="0"/>
              </a:rPr>
              <a:t>Proposed Method</a:t>
            </a:r>
            <a:endParaRPr lang="en-US" sz="3600" dirty="0">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p:cNvSpPr>
            <a:spLocks noGrp="1"/>
          </p:cNvSpPr>
          <p:nvPr>
            <p:ph type="ftr" idx="11"/>
          </p:nvPr>
        </p:nvSpPr>
        <p:spPr>
          <a:xfrm>
            <a:off x="2603187" y="4715925"/>
            <a:ext cx="3376131" cy="273900"/>
          </a:xfrm>
        </p:spPr>
        <p:txBody>
          <a:bodyPr/>
          <a:lstStyle/>
          <a:p>
            <a:r>
              <a:rPr lang="en-US" dirty="0"/>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64419" y="102336"/>
            <a:ext cx="6117431" cy="627321"/>
          </a:xfrm>
        </p:spPr>
        <p:txBody>
          <a:bodyPr/>
          <a:lstStyle/>
          <a:p>
            <a:r>
              <a:rPr lang="en-US" sz="3200" dirty="0">
                <a:latin typeface="Calibri" panose="020F0502020204030204" pitchFamily="34" charset="0"/>
                <a:ea typeface="Calibri" panose="020F0502020204030204" pitchFamily="34" charset="0"/>
                <a:cs typeface="Calibri" panose="020F0502020204030204" pitchFamily="34" charset="0"/>
              </a:rPr>
              <a:t>Proposed Method </a:t>
            </a:r>
            <a:r>
              <a:rPr lang="en-US" sz="3600" dirty="0">
                <a:latin typeface="Calibri" panose="020F0502020204030204" pitchFamily="34" charset="0"/>
                <a:ea typeface="Calibri" panose="020F0502020204030204" pitchFamily="34" charset="0"/>
                <a:cs typeface="Calibri" panose="020F0502020204030204" pitchFamily="34" charset="0"/>
              </a:rPr>
              <a:t>Illustration</a:t>
            </a:r>
          </a:p>
        </p:txBody>
      </p:sp>
      <p:sp>
        <p:nvSpPr>
          <p:cNvPr id="5" name="TextBox 4"/>
          <p:cNvSpPr txBox="1"/>
          <p:nvPr/>
        </p:nvSpPr>
        <p:spPr>
          <a:xfrm>
            <a:off x="457200" y="1173014"/>
            <a:ext cx="8115300" cy="3108543"/>
          </a:xfrm>
          <a:prstGeom prst="rect">
            <a:avLst/>
          </a:prstGeom>
          <a:noFill/>
        </p:spPr>
        <p:txBody>
          <a:bodyPr wrap="square" rtlCol="0">
            <a:spAutoFit/>
          </a:bodyPr>
          <a:lstStyle/>
          <a:p>
            <a:pPr algn="just"/>
            <a:r>
              <a:rPr lang="en-IN" dirty="0">
                <a:effectLst/>
                <a:latin typeface="Calibri" panose="020F0502020204030204" pitchFamily="34" charset="0"/>
                <a:ea typeface="Calibri" panose="020F0502020204030204" pitchFamily="34" charset="0"/>
                <a:cs typeface="Times New Roman" panose="02020603050405020304" pitchFamily="18" charset="0"/>
              </a:rPr>
              <a:t>The project is developed using the Python Programming language and the deep learning algorithm called CNN algorithm. We also use OpenCV which is used for capturing of the images using webcam. Mainly we use two algorithms for the development of the project those are CNN algorithm of Deep learning and KNN algorithm. Using the CNN algorithm, we are going to extract the image features of a person and by using the KNN algorithm we are going to check the image of a person with the image which is present in the backend or the image which is given at the time of registration of the student. The project is initially designed based on the two users those are admin and faculty. The admin is going to add the student and view the student. He can also view the attendance report of the students. The faculty user has an option of registration of the faculty. He is going to register initially and then he is going to login into the application. After login of the faculty, we have provided two options those are, Take attendance and reports. By clicking on the take attendance, the camera is going to open and take the snapshot of the students. By clicking on the view reports we can see the list of students who are present and absent in the form of table. The faculty can also download the attendance in the form of excel for the easy access.</a:t>
            </a:r>
          </a:p>
          <a:p>
            <a:pPr algn="just"/>
            <a:endParaRPr lang="en-US" dirty="0">
              <a:latin typeface="Bookman Old Style" panose="02050604050505020204" pitchFamily="18" charset="0"/>
            </a:endParaRPr>
          </a:p>
        </p:txBody>
      </p:sp>
      <p:sp>
        <p:nvSpPr>
          <p:cNvPr id="4" name="Footer Placeholder 3"/>
          <p:cNvSpPr>
            <a:spLocks noGrp="1"/>
          </p:cNvSpPr>
          <p:nvPr>
            <p:ph type="ftr" idx="11"/>
          </p:nvPr>
        </p:nvSpPr>
        <p:spPr>
          <a:xfrm>
            <a:off x="2745581" y="4734440"/>
            <a:ext cx="3355181" cy="273900"/>
          </a:xfrm>
        </p:spPr>
        <p:txBody>
          <a:bodyPr/>
          <a:lstStyle/>
          <a:p>
            <a:r>
              <a:rPr lang="en-US" dirty="0"/>
              <a:t>Department of Computer Science and Engineering</a:t>
            </a:r>
          </a:p>
        </p:txBody>
      </p:sp>
    </p:spTree>
    <p:extLst>
      <p:ext uri="{BB962C8B-B14F-4D97-AF65-F5344CB8AC3E}">
        <p14:creationId xmlns:p14="http://schemas.microsoft.com/office/powerpoint/2010/main" val="94979376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782</TotalTime>
  <Words>2023</Words>
  <Application>Microsoft Office PowerPoint</Application>
  <PresentationFormat>On-screen Show (16:9)</PresentationFormat>
  <Paragraphs>135</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Trebuchet MS</vt:lpstr>
      <vt:lpstr>Bookman Old Style</vt:lpstr>
      <vt:lpstr>Calibri</vt:lpstr>
      <vt:lpstr>Noto Sans Symbols</vt:lpstr>
      <vt:lpstr>Söhne</vt:lpstr>
      <vt:lpstr>Arial</vt:lpstr>
      <vt:lpstr>1_Office Theme</vt:lpstr>
      <vt:lpstr>A Seminar on AUTOMATED FACE RECOGNITION ATTENDANCE SYSTEM USING DEEP LEARNING</vt:lpstr>
      <vt:lpstr>Introduction</vt:lpstr>
      <vt:lpstr>Concept Tree</vt:lpstr>
      <vt:lpstr>Literature </vt:lpstr>
      <vt:lpstr>Literature(cont..) </vt:lpstr>
      <vt:lpstr>Problem Statement</vt:lpstr>
      <vt:lpstr>Problem Illustration</vt:lpstr>
      <vt:lpstr>Proposed Method</vt:lpstr>
      <vt:lpstr>Proposed Method Illustration</vt:lpstr>
      <vt:lpstr>Parameter </vt:lpstr>
      <vt:lpstr>Parameter ( cont.. )</vt:lpstr>
      <vt:lpstr>Experiment Environment</vt:lpstr>
      <vt:lpstr>Project status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Manoj Kumar</cp:lastModifiedBy>
  <cp:revision>23</cp:revision>
  <dcterms:modified xsi:type="dcterms:W3CDTF">2024-01-29T16:36:19Z</dcterms:modified>
</cp:coreProperties>
</file>