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0" r:id="rId2"/>
    <p:sldId id="262" r:id="rId3"/>
    <p:sldId id="263" r:id="rId4"/>
    <p:sldId id="261" r:id="rId5"/>
    <p:sldId id="258" r:id="rId6"/>
    <p:sldId id="264" r:id="rId7"/>
    <p:sldId id="265" r:id="rId8"/>
    <p:sldId id="257"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C63A"/>
    <a:srgbClr val="B56375"/>
    <a:srgbClr val="E64C5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04743-B8E3-45D0-9B44-5A487F2A8160}" type="datetimeFigureOut">
              <a:rPr lang="en-US" smtClean="0"/>
              <a:t>04-02-2020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81A36-6986-45C4-80CB-858D19CD6B29}" type="slidenum">
              <a:rPr lang="en-US" smtClean="0"/>
              <a:t>‹#›</a:t>
            </a:fld>
            <a:endParaRPr lang="en-US"/>
          </a:p>
        </p:txBody>
      </p:sp>
    </p:spTree>
    <p:extLst>
      <p:ext uri="{BB962C8B-B14F-4D97-AF65-F5344CB8AC3E}">
        <p14:creationId xmlns:p14="http://schemas.microsoft.com/office/powerpoint/2010/main" val="3013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5D3BF3-D352-46FC-8343-31F56E6730E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04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9" name="Subtitle 8"/>
          <p:cNvSpPr>
            <a:spLocks noGrp="1"/>
          </p:cNvSpPr>
          <p:nvPr>
            <p:ph type="subTitle" idx="1"/>
          </p:nvPr>
        </p:nvSpPr>
        <p:spPr>
          <a:xfrm>
            <a:off x="3149600" y="6050037"/>
            <a:ext cx="8686800" cy="685800"/>
          </a:xfrm>
        </p:spPr>
        <p:txBody>
          <a:bodyPr anchor="ctr"/>
          <a:lstStyle>
            <a:lvl1pPr marL="0" indent="0" algn="l">
              <a:buNone/>
              <a:defRPr sz="3733">
                <a:solidFill>
                  <a:srgbClr val="FFFFFF"/>
                </a:solidFill>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667">
                <a:solidFill>
                  <a:srgbClr val="FFFFFF"/>
                </a:solidFill>
              </a:defRPr>
            </a:lvl1pPr>
            <a:extLst/>
          </a:lstStyle>
          <a:p>
            <a:pPr algn="ctr"/>
            <a:fld id="{3CA64567-B310-4243-A8F3-2C578F5807F2}" type="datetime1">
              <a:rPr lang="en-US" smtClean="0">
                <a:solidFill>
                  <a:srgbClr val="FFFFFF"/>
                </a:solidFill>
              </a:rPr>
              <a:pPr algn="ctr"/>
              <a:t>04-02-2020</a:t>
            </a:fld>
            <a:endParaRPr lang="en-US" sz="2667" dirty="0">
              <a:solidFill>
                <a:srgbClr val="FFFFFF"/>
              </a:solidFill>
            </a:endParaRPr>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3149600" y="3124200"/>
            <a:ext cx="8636000" cy="2717800"/>
          </a:xfrm>
        </p:spPr>
        <p:txBody>
          <a:bodyPr rtlCol="0" anchor="b"/>
          <a:lstStyle>
            <a:lvl1pPr>
              <a:defRPr cap="all" baseline="0"/>
            </a:lvl1pPr>
            <a:extLst/>
          </a:lstStyle>
          <a:p>
            <a:r>
              <a:rPr lang="en-US" smtClean="0"/>
              <a:t>Click to edit Master title style</a:t>
            </a:r>
            <a:endParaRPr lang="en-US" dirty="0"/>
          </a:p>
        </p:txBody>
      </p:sp>
    </p:spTree>
    <p:extLst>
      <p:ext uri="{BB962C8B-B14F-4D97-AF65-F5344CB8AC3E}">
        <p14:creationId xmlns:p14="http://schemas.microsoft.com/office/powerpoint/2010/main" val="275839029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D57944-23FE-4A88-BADD-F4F43F9B7DEB}" type="datetimeFigureOut">
              <a:rPr lang="en-US" smtClean="0"/>
              <a:pPr/>
              <a:t>04-02-2020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2557F-8C28-4B19-BFAA-3201EFCE02E1}" type="slidenum">
              <a:rPr lang="en-US" smtClean="0"/>
              <a:pPr/>
              <a:t>‹#›</a:t>
            </a:fld>
            <a:endParaRPr lang="en-US"/>
          </a:p>
        </p:txBody>
      </p:sp>
    </p:spTree>
    <p:extLst>
      <p:ext uri="{BB962C8B-B14F-4D97-AF65-F5344CB8AC3E}">
        <p14:creationId xmlns:p14="http://schemas.microsoft.com/office/powerpoint/2010/main" val="417076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dirty="0"/>
          </a:p>
        </p:txBody>
      </p:sp>
      <p:sp>
        <p:nvSpPr>
          <p:cNvPr id="3" name="Rectangle 2"/>
          <p:cNvSpPr>
            <a:spLocks noGrp="1"/>
          </p:cNvSpPr>
          <p:nvPr>
            <p:ph type="dt" sz="half" idx="10"/>
          </p:nvPr>
        </p:nvSpPr>
        <p:spPr/>
        <p:txBody>
          <a:bodyPr/>
          <a:lstStyle/>
          <a:p>
            <a:fld id="{2DA514EE-6B50-4129-9BA9-88925650EA48}" type="datetime1">
              <a:rPr lang="en-US" smtClean="0"/>
              <a:pPr/>
              <a:t>04-02-2020</a:t>
            </a:fld>
            <a:endParaRPr lang="en-US" dirty="0"/>
          </a:p>
        </p:txBody>
      </p:sp>
      <p:sp>
        <p:nvSpPr>
          <p:cNvPr id="4" name="Rectangle 3"/>
          <p:cNvSpPr>
            <a:spLocks noGrp="1"/>
          </p:cNvSpPr>
          <p:nvPr>
            <p:ph type="ftr" sz="quarter" idx="11"/>
          </p:nvPr>
        </p:nvSpPr>
        <p:spPr/>
        <p:txBody>
          <a:bodyPr/>
          <a:lstStyle/>
          <a:p>
            <a:endParaRPr lang="en-US" dirty="0"/>
          </a:p>
        </p:txBody>
      </p:sp>
      <p:sp>
        <p:nvSpPr>
          <p:cNvPr id="5" name="Rectangle 4"/>
          <p:cNvSpPr>
            <a:spLocks noGrp="1"/>
          </p:cNvSpPr>
          <p:nvPr>
            <p:ph type="sldNum" sz="quarter" idx="12"/>
          </p:nvPr>
        </p:nvSpPr>
        <p:spPr/>
        <p:txBody>
          <a:bodyPr/>
          <a:lstStyle/>
          <a:p>
            <a:pPr algn="ctr"/>
            <a:fld id="{8F82E0A0-C266-4798-8C8F-B9F91E9DA37E}" type="slidenum">
              <a:rPr lang="en-US" sz="1867" b="1" smtClean="0">
                <a:solidFill>
                  <a:srgbClr val="FFFFFF"/>
                </a:solidFill>
              </a:rPr>
              <a:pPr algn="ctr"/>
              <a:t>‹#›</a:t>
            </a:fld>
            <a:endParaRPr lang="en-US" dirty="0"/>
          </a:p>
        </p:txBody>
      </p:sp>
      <p:sp>
        <p:nvSpPr>
          <p:cNvPr id="7" name="Rectangle 6"/>
          <p:cNvSpPr>
            <a:spLocks noGrp="1"/>
          </p:cNvSpPr>
          <p:nvPr>
            <p:ph sz="quarter" idx="13"/>
          </p:nvPr>
        </p:nvSpPr>
        <p:spPr>
          <a:xfrm>
            <a:off x="812800" y="1803400"/>
            <a:ext cx="10871200" cy="43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666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1"/>
            <a:ext cx="9497484" cy="1673225"/>
          </a:xfrm>
        </p:spPr>
        <p:txBody>
          <a:bodyPr anchor="t"/>
          <a:lstStyle>
            <a:lvl1pPr>
              <a:buNone/>
              <a:defRPr sz="3733">
                <a:solidFill>
                  <a:schemeClr val="tx2"/>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2" name="Title 1"/>
          <p:cNvSpPr>
            <a:spLocks noGrp="1"/>
          </p:cNvSpPr>
          <p:nvPr>
            <p:ph type="title" hasCustomPrompt="1"/>
          </p:nvPr>
        </p:nvSpPr>
        <p:spPr>
          <a:xfrm>
            <a:off x="1828800" y="1600200"/>
            <a:ext cx="10160000" cy="990600"/>
          </a:xfrm>
        </p:spPr>
        <p:txBody>
          <a:bodyPr/>
          <a:lstStyle>
            <a:lvl1pPr algn="l">
              <a:buNone/>
              <a:defRPr sz="5867"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fld id="{BFB2B903-8130-4413-80C6-8A17FEEA5F8D}" type="datetime1">
              <a:rPr lang="en-US" smtClean="0"/>
              <a:pPr/>
              <a:t>04-02-2020</a:t>
            </a:fld>
            <a:endParaRPr lang="en-US" dirty="0"/>
          </a:p>
        </p:txBody>
      </p:sp>
      <p:sp>
        <p:nvSpPr>
          <p:cNvPr id="13" name="Slide Number Placeholder 12"/>
          <p:cNvSpPr>
            <a:spLocks noGrp="1"/>
          </p:cNvSpPr>
          <p:nvPr>
            <p:ph type="sldNum" sz="quarter" idx="11"/>
          </p:nvPr>
        </p:nvSpPr>
        <p:spPr>
          <a:xfrm>
            <a:off x="0" y="1752601"/>
            <a:ext cx="1727200" cy="701676"/>
          </a:xfrm>
        </p:spPr>
        <p:txBody>
          <a:bodyPr>
            <a:noAutofit/>
          </a:bodyPr>
          <a:lstStyle>
            <a:lvl1pPr>
              <a:defRPr sz="3200">
                <a:solidFill>
                  <a:srgbClr val="FFFFFF"/>
                </a:solidFill>
              </a:defRPr>
            </a:lvl1pPr>
            <a:extLst/>
          </a:lstStyle>
          <a:p>
            <a:pPr algn="ctr"/>
            <a:fld id="{8F82E0A0-C266-4798-8C8F-B9F91E9DA37E}" type="slidenum">
              <a:rPr lang="en-US" sz="3200" b="1" smtClean="0">
                <a:solidFill>
                  <a:srgbClr val="FFFFFF"/>
                </a:solidFill>
              </a:rPr>
              <a:pPr algn="ctr"/>
              <a:t>‹#›</a:t>
            </a:fld>
            <a:endParaRPr lang="en-US" sz="32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8014678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Content Placeholder 8"/>
          <p:cNvSpPr>
            <a:spLocks noGrp="1"/>
          </p:cNvSpPr>
          <p:nvPr>
            <p:ph sz="quarter" idx="13"/>
          </p:nvPr>
        </p:nvSpPr>
        <p:spPr>
          <a:xfrm>
            <a:off x="812800" y="1803402"/>
            <a:ext cx="5181600" cy="43581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459868" y="1803399"/>
            <a:ext cx="5181600" cy="4358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882668DA-0D69-47A0-8C4C-6FAC4CF5895F}" type="datetime1">
              <a:rPr lang="en-US" smtClean="0"/>
              <a:pPr/>
              <a:t>04-02-2020</a:t>
            </a:fld>
            <a:endParaRPr lang="en-US" dirty="0"/>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867" b="1" smtClean="0">
                <a:solidFill>
                  <a:srgbClr val="FFFFFF"/>
                </a:solidFill>
              </a:rPr>
              <a:pPr algn="ct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extLst>
      <p:ext uri="{BB962C8B-B14F-4D97-AF65-F5344CB8AC3E}">
        <p14:creationId xmlns:p14="http://schemas.microsoft.com/office/powerpoint/2010/main" val="76621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157480"/>
            <a:ext cx="10871200" cy="134112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812800" y="2559757"/>
            <a:ext cx="5181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C8367EED-C885-4785-A652-4574EEF1FDFB}" type="datetime1">
              <a:rPr lang="en-US" smtClean="0"/>
              <a:pPr/>
              <a:t>04-02-2020</a:t>
            </a:fld>
            <a:endParaRPr lang="en-US" dirty="0"/>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867" b="1" smtClean="0">
                <a:solidFill>
                  <a:srgbClr val="FFFFFF"/>
                </a:solidFill>
              </a:rPr>
              <a:pPr algn="ct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667"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667" b="1">
                <a:solidFill>
                  <a:srgbClr val="FFFFFF"/>
                </a:solidFill>
              </a:defRPr>
            </a:lvl1pPr>
            <a:extLst/>
          </a:lstStyle>
          <a:p>
            <a:pPr lvl="0"/>
            <a:r>
              <a:rPr lang="en-US" smtClean="0"/>
              <a:t>Click to edit Master text styles</a:t>
            </a:r>
          </a:p>
        </p:txBody>
      </p:sp>
    </p:spTree>
    <p:extLst>
      <p:ext uri="{BB962C8B-B14F-4D97-AF65-F5344CB8AC3E}">
        <p14:creationId xmlns:p14="http://schemas.microsoft.com/office/powerpoint/2010/main" val="323341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2A261-4106-4685-AF8A-CDC57F252885}" type="datetime1">
              <a:rPr lang="en-US" smtClean="0"/>
              <a:pPr/>
              <a:t>04-02-2020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61212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5AB4E-360F-407A-A04C-7D9203AA13EC}" type="datetime1">
              <a:rPr lang="en-US" smtClean="0"/>
              <a:pPr/>
              <a:t>04-02-2020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extLst>
      <p:ext uri="{BB962C8B-B14F-4D97-AF65-F5344CB8AC3E}">
        <p14:creationId xmlns:p14="http://schemas.microsoft.com/office/powerpoint/2010/main" val="319610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7480"/>
            <a:ext cx="10871200" cy="1341120"/>
          </a:xfrm>
        </p:spPr>
        <p:txBody>
          <a:bodyPr anchor="b"/>
          <a:lstStyle>
            <a:lvl1pPr algn="l">
              <a:buNone/>
              <a:defRPr sz="56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E9E70F37-1FDC-448A-AABC-9F0DD42218D1}" type="datetime1">
              <a:rPr lang="en-US" smtClean="0"/>
              <a:pPr/>
              <a:t>04-02-2020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333"/>
              </a:spcAft>
              <a:buNone/>
              <a:defRPr sz="2400"/>
            </a:lvl1pPr>
            <a:lvl2pPr>
              <a:buNone/>
              <a:defRPr sz="1600"/>
            </a:lvl2pPr>
            <a:lvl3pPr>
              <a:buNone/>
              <a:defRPr sz="1333"/>
            </a:lvl3pPr>
            <a:lvl4pPr>
              <a:buNone/>
              <a:defRPr sz="1200"/>
            </a:lvl4pPr>
            <a:lvl5pPr>
              <a:buNone/>
              <a:defRPr sz="1200"/>
            </a:lvl5pPr>
            <a:extLst/>
          </a:lstStyle>
          <a:p>
            <a:pPr lvl="0"/>
            <a:r>
              <a:rPr lang="en-US" smtClean="0"/>
              <a:t>Click to 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874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4267"/>
            </a:lvl1pPr>
            <a:extLst/>
          </a:lstStyle>
          <a:p>
            <a:r>
              <a:rPr lang="en-US" dirty="0" smtClean="0"/>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267"/>
            </a:lvl1pPr>
            <a:lvl2pPr>
              <a:buFontTx/>
              <a:buNone/>
              <a:defRPr sz="1600"/>
            </a:lvl2pPr>
            <a:lvl3pPr>
              <a:buFontTx/>
              <a:buNone/>
              <a:defRPr sz="1333"/>
            </a:lvl3pPr>
            <a:lvl4pPr>
              <a:buFontTx/>
              <a:buNone/>
              <a:defRPr sz="1200"/>
            </a:lvl4pPr>
            <a:lvl5pPr>
              <a:buFontTx/>
              <a:buNone/>
              <a:defRPr sz="1200"/>
            </a:lvl5pPr>
            <a:extLst/>
          </a:lstStyle>
          <a:p>
            <a:pPr lvl="0"/>
            <a:r>
              <a:rPr lang="en-US" smtClean="0"/>
              <a:t>Click to 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2" name="Title 1"/>
          <p:cNvSpPr>
            <a:spLocks noGrp="1"/>
          </p:cNvSpPr>
          <p:nvPr>
            <p:ph type="title"/>
          </p:nvPr>
        </p:nvSpPr>
        <p:spPr>
          <a:xfrm>
            <a:off x="2133600" y="4724400"/>
            <a:ext cx="9753600" cy="609600"/>
          </a:xfrm>
        </p:spPr>
        <p:txBody>
          <a:bodyPr anchor="ctr"/>
          <a:lstStyle>
            <a:lvl1pPr algn="l">
              <a:buNone/>
              <a:defRPr sz="3733" b="0">
                <a:solidFill>
                  <a:srgbClr val="FFFFFF"/>
                </a:solidFill>
              </a:defRPr>
            </a:lvl1pPr>
            <a:extLst/>
          </a:lstStyle>
          <a:p>
            <a:r>
              <a:rPr lang="en-US" smtClean="0"/>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12" name="Date Placeholder 11"/>
          <p:cNvSpPr>
            <a:spLocks noGrp="1"/>
          </p:cNvSpPr>
          <p:nvPr>
            <p:ph type="dt" sz="half" idx="10"/>
          </p:nvPr>
        </p:nvSpPr>
        <p:spPr>
          <a:xfrm>
            <a:off x="8331200" y="6248400"/>
            <a:ext cx="3556000" cy="365125"/>
          </a:xfrm>
        </p:spPr>
        <p:txBody>
          <a:bodyPr rtlCol="0"/>
          <a:lstStyle/>
          <a:p>
            <a:fld id="{B93D81CF-14CA-40ED-9D2C-F115A3655D03}" type="datetime1">
              <a:rPr lang="en-US" smtClean="0"/>
              <a:pPr/>
              <a:t>04-02-2020</a:t>
            </a:fld>
            <a:endParaRPr lang="en-US" dirty="0"/>
          </a:p>
        </p:txBody>
      </p:sp>
      <p:sp>
        <p:nvSpPr>
          <p:cNvPr id="13" name="Slide Number Placeholder 12"/>
          <p:cNvSpPr>
            <a:spLocks noGrp="1"/>
          </p:cNvSpPr>
          <p:nvPr>
            <p:ph type="sldNum" sz="quarter" idx="11"/>
          </p:nvPr>
        </p:nvSpPr>
        <p:spPr>
          <a:xfrm>
            <a:off x="0" y="4667249"/>
            <a:ext cx="1930400" cy="663579"/>
          </a:xfrm>
        </p:spPr>
        <p:txBody>
          <a:bodyPr rtlCol="0"/>
          <a:lstStyle>
            <a:lvl1pPr>
              <a:defRPr sz="3733"/>
            </a:lvl1pPr>
            <a:extLst/>
          </a:lstStyle>
          <a:p>
            <a:pPr algn="ctr"/>
            <a:fld id="{8F82E0A0-C266-4798-8C8F-B9F91E9DA37E}" type="slidenum">
              <a:rPr lang="en-US" sz="3733" b="1" smtClean="0">
                <a:solidFill>
                  <a:srgbClr val="FFFFFF"/>
                </a:solidFill>
              </a:rPr>
              <a:pPr algn="ctr"/>
              <a:t>‹#›</a:t>
            </a:fld>
            <a:endParaRPr lang="en-US" sz="3733" dirty="0"/>
          </a:p>
        </p:txBody>
      </p:sp>
      <p:sp>
        <p:nvSpPr>
          <p:cNvPr id="14" name="Footer Placeholder 13"/>
          <p:cNvSpPr>
            <a:spLocks noGrp="1"/>
          </p:cNvSpPr>
          <p:nvPr>
            <p:ph type="ftr" sz="quarter" idx="12"/>
          </p:nvPr>
        </p:nvSpPr>
        <p:spPr>
          <a:xfrm>
            <a:off x="2133600" y="6248207"/>
            <a:ext cx="6096000" cy="365125"/>
          </a:xfrm>
        </p:spPr>
        <p:txBody>
          <a:bodyPr rtlCol="0"/>
          <a:lstStyle/>
          <a:p>
            <a:endParaRPr lang="en-US" dirty="0"/>
          </a:p>
        </p:txBody>
      </p:sp>
    </p:spTree>
    <p:extLst>
      <p:ext uri="{BB962C8B-B14F-4D97-AF65-F5344CB8AC3E}">
        <p14:creationId xmlns:p14="http://schemas.microsoft.com/office/powerpoint/2010/main" val="376662663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816864" y="1803400"/>
            <a:ext cx="10871200" cy="43230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8128000" y="6248400"/>
            <a:ext cx="3556000" cy="365125"/>
          </a:xfrm>
          <a:prstGeom prst="rect">
            <a:avLst/>
          </a:prstGeom>
        </p:spPr>
        <p:txBody>
          <a:bodyPr vert="horz" anchor="ctr" anchorCtr="0"/>
          <a:lstStyle>
            <a:lvl1pPr algn="l">
              <a:defRPr sz="1867">
                <a:solidFill>
                  <a:schemeClr val="tx2"/>
                </a:solidFill>
              </a:defRPr>
            </a:lvl1pPr>
            <a:extLst/>
          </a:lstStyle>
          <a:p>
            <a:fld id="{007B3157-A473-4E5C-871B-95E6378F7A3B}" type="datetime1">
              <a:rPr lang="en-US" smtClean="0"/>
              <a:pPr/>
              <a:t>04-02-2020</a:t>
            </a:fld>
            <a:endParaRPr lang="en-US" sz="1867" dirty="0">
              <a:solidFill>
                <a:schemeClr val="tx2"/>
              </a:solidFill>
            </a:endParaRPr>
          </a:p>
        </p:txBody>
      </p:sp>
      <p:sp>
        <p:nvSpPr>
          <p:cNvPr id="3" name="Footer Placeholder 2"/>
          <p:cNvSpPr>
            <a:spLocks noGrp="1"/>
          </p:cNvSpPr>
          <p:nvPr>
            <p:ph type="ftr" sz="quarter" idx="3"/>
          </p:nvPr>
        </p:nvSpPr>
        <p:spPr>
          <a:xfrm>
            <a:off x="812802" y="6248207"/>
            <a:ext cx="7228111" cy="365125"/>
          </a:xfrm>
          <a:prstGeom prst="rect">
            <a:avLst/>
          </a:prstGeom>
        </p:spPr>
        <p:txBody>
          <a:bodyPr vert="horz" anchor="ctr"/>
          <a:lstStyle>
            <a:lvl1pPr algn="r">
              <a:defRPr sz="1867">
                <a:solidFill>
                  <a:schemeClr val="tx2"/>
                </a:solidFill>
              </a:defRPr>
            </a:lvl1pPr>
            <a:extLst/>
          </a:lstStyle>
          <a:p>
            <a:pPr algn="r"/>
            <a:endParaRPr lang="en-US" sz="1867" dirty="0">
              <a:solidFill>
                <a:schemeClr val="tx2"/>
              </a:solidFill>
            </a:endParaRPr>
          </a:p>
        </p:txBody>
      </p:sp>
      <p:sp>
        <p:nvSpPr>
          <p:cNvPr id="7" name="Rectangle 6"/>
          <p:cNvSpPr/>
          <p:nvPr/>
        </p:nvSpPr>
        <p:spPr>
          <a:xfrm>
            <a:off x="0" y="1460227"/>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8" name="Rectangle 7"/>
          <p:cNvSpPr/>
          <p:nvPr/>
        </p:nvSpPr>
        <p:spPr>
          <a:xfrm>
            <a:off x="0" y="1505947"/>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9" name="Rectangle 8"/>
          <p:cNvSpPr/>
          <p:nvPr/>
        </p:nvSpPr>
        <p:spPr>
          <a:xfrm>
            <a:off x="787400" y="1505947"/>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2400" dirty="0"/>
          </a:p>
        </p:txBody>
      </p:sp>
      <p:sp>
        <p:nvSpPr>
          <p:cNvPr id="23" name="Slide Number Placeholder 22"/>
          <p:cNvSpPr>
            <a:spLocks noGrp="1"/>
          </p:cNvSpPr>
          <p:nvPr>
            <p:ph type="sldNum" sz="quarter" idx="4"/>
          </p:nvPr>
        </p:nvSpPr>
        <p:spPr>
          <a:xfrm>
            <a:off x="0" y="1498010"/>
            <a:ext cx="711200" cy="244476"/>
          </a:xfrm>
          <a:prstGeom prst="rect">
            <a:avLst/>
          </a:prstGeom>
        </p:spPr>
        <p:txBody>
          <a:bodyPr vert="horz" anchor="ctr" anchorCtr="0">
            <a:normAutofit/>
          </a:bodyPr>
          <a:lstStyle>
            <a:lvl1pPr algn="ctr">
              <a:defRPr sz="1867" b="1">
                <a:solidFill>
                  <a:srgbClr val="FFFFFF"/>
                </a:solidFill>
              </a:defRPr>
            </a:lvl1pPr>
            <a:extLst/>
          </a:lstStyle>
          <a:p>
            <a:pPr algn="ctr"/>
            <a:fld id="{8F82E0A0-C266-4798-8C8F-B9F91E9DA37E}" type="slidenum">
              <a:rPr lang="en-US" sz="1867" b="1" smtClean="0">
                <a:solidFill>
                  <a:srgbClr val="FFFFFF"/>
                </a:solidFill>
              </a:rPr>
              <a:pPr algn="ctr"/>
              <a:t>‹#›</a:t>
            </a:fld>
            <a:endParaRPr lang="en-US" sz="1867" b="1" dirty="0">
              <a:solidFill>
                <a:srgbClr val="FFFFFF"/>
              </a:solidFill>
            </a:endParaRPr>
          </a:p>
        </p:txBody>
      </p:sp>
      <p:sp>
        <p:nvSpPr>
          <p:cNvPr id="22" name="Title Placeholder 21"/>
          <p:cNvSpPr>
            <a:spLocks noGrp="1"/>
          </p:cNvSpPr>
          <p:nvPr>
            <p:ph type="title"/>
          </p:nvPr>
        </p:nvSpPr>
        <p:spPr>
          <a:xfrm>
            <a:off x="812800" y="157480"/>
            <a:ext cx="10871200" cy="1341120"/>
          </a:xfrm>
          <a:prstGeom prst="rect">
            <a:avLst/>
          </a:prstGeom>
        </p:spPr>
        <p:txBody>
          <a:bodyPr vert="horz" anchor="b">
            <a:normAutofit/>
          </a:bodyPr>
          <a:lstStyle/>
          <a:p>
            <a:r>
              <a:rPr lang="en-US" smtClean="0"/>
              <a:t>Click to edit Master title style</a:t>
            </a:r>
            <a:endParaRPr lang="en-US" dirty="0"/>
          </a:p>
        </p:txBody>
      </p:sp>
    </p:spTree>
    <p:extLst>
      <p:ext uri="{BB962C8B-B14F-4D97-AF65-F5344CB8AC3E}">
        <p14:creationId xmlns:p14="http://schemas.microsoft.com/office/powerpoint/2010/main" val="1303699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latinLnBrk="0" hangingPunct="1">
        <a:spcBef>
          <a:spcPct val="0"/>
        </a:spcBef>
        <a:buNone/>
        <a:defRPr sz="5600" kern="1200">
          <a:solidFill>
            <a:schemeClr val="tx2"/>
          </a:solidFill>
          <a:latin typeface="+mj-lt"/>
          <a:ea typeface="+mj-ea"/>
          <a:cs typeface="+mj-cs"/>
        </a:defRPr>
      </a:lvl1pPr>
      <a:extLst/>
    </p:titleStyle>
    <p:bodyStyle>
      <a:lvl1pPr marL="426709" indent="-426709" algn="l" rtl="0" eaLnBrk="1" latinLnBrk="0" hangingPunct="1">
        <a:spcBef>
          <a:spcPts val="933"/>
        </a:spcBef>
        <a:buClr>
          <a:schemeClr val="accent2"/>
        </a:buClr>
        <a:buSzPct val="60000"/>
        <a:buFont typeface="Wingdings"/>
        <a:buChar char=""/>
        <a:defRPr sz="3867" kern="1200">
          <a:solidFill>
            <a:schemeClr val="tx1"/>
          </a:solidFill>
          <a:latin typeface="+mn-lt"/>
          <a:ea typeface="+mn-ea"/>
          <a:cs typeface="+mn-cs"/>
        </a:defRPr>
      </a:lvl1pPr>
      <a:lvl2pPr marL="853419" indent="-365751" algn="l" rtl="0" eaLnBrk="1" latinLnBrk="0" hangingPunct="1">
        <a:spcBef>
          <a:spcPts val="733"/>
        </a:spcBef>
        <a:buClr>
          <a:schemeClr val="accent1"/>
        </a:buClr>
        <a:buSzPct val="70000"/>
        <a:buFont typeface="Wingdings 2"/>
        <a:buChar char=""/>
        <a:defRPr sz="3467" kern="1200">
          <a:solidFill>
            <a:schemeClr val="tx1"/>
          </a:solidFill>
          <a:latin typeface="+mn-lt"/>
          <a:ea typeface="+mn-ea"/>
          <a:cs typeface="+mn-cs"/>
        </a:defRPr>
      </a:lvl2pPr>
      <a:lvl3pPr marL="1219170" indent="-304792" algn="l" rtl="0" eaLnBrk="1" latinLnBrk="0" hangingPunct="1">
        <a:spcBef>
          <a:spcPts val="667"/>
        </a:spcBef>
        <a:buClr>
          <a:schemeClr val="accent2"/>
        </a:buClr>
        <a:buSzPct val="75000"/>
        <a:buFont typeface="Wingdings"/>
        <a:buChar char=""/>
        <a:defRPr sz="3067" kern="1200">
          <a:solidFill>
            <a:schemeClr val="tx1"/>
          </a:solidFill>
          <a:latin typeface="+mn-lt"/>
          <a:ea typeface="+mn-ea"/>
          <a:cs typeface="+mn-cs"/>
        </a:defRPr>
      </a:lvl3pPr>
      <a:lvl4pPr marL="1828754" indent="-304792" algn="l" rtl="0" eaLnBrk="1" latinLnBrk="0" hangingPunct="1">
        <a:spcBef>
          <a:spcPts val="533"/>
        </a:spcBef>
        <a:buClr>
          <a:schemeClr val="accent3"/>
        </a:buClr>
        <a:buSzPct val="75000"/>
        <a:buFont typeface="Wingdings"/>
        <a:buChar char=""/>
        <a:defRPr sz="2667" kern="1200">
          <a:solidFill>
            <a:schemeClr val="tx1"/>
          </a:solidFill>
          <a:latin typeface="+mn-lt"/>
          <a:ea typeface="+mn-ea"/>
          <a:cs typeface="+mn-cs"/>
        </a:defRPr>
      </a:lvl4pPr>
      <a:lvl5pPr marL="2438339" indent="-304792" algn="l" rtl="0" eaLnBrk="1" latinLnBrk="0" hangingPunct="1">
        <a:spcBef>
          <a:spcPts val="533"/>
        </a:spcBef>
        <a:buClr>
          <a:schemeClr val="accent4"/>
        </a:buClr>
        <a:buSzPct val="65000"/>
        <a:buFont typeface="Wingdings"/>
        <a:buChar char=""/>
        <a:defRPr sz="2667" kern="1200">
          <a:solidFill>
            <a:schemeClr val="tx1"/>
          </a:solidFill>
          <a:latin typeface="+mn-lt"/>
          <a:ea typeface="+mn-ea"/>
          <a:cs typeface="+mn-cs"/>
        </a:defRPr>
      </a:lvl5pPr>
      <a:lvl6pPr marL="2804090" indent="-304792" algn="l" rtl="0" eaLnBrk="1" latinLnBrk="0" hangingPunct="1">
        <a:spcBef>
          <a:spcPct val="20000"/>
        </a:spcBef>
        <a:buClr>
          <a:schemeClr val="accent1"/>
        </a:buClr>
        <a:buFont typeface="Wingdings"/>
        <a:buNone/>
        <a:defRPr sz="2400" kern="1200" baseline="0">
          <a:solidFill>
            <a:schemeClr val="tx1"/>
          </a:solidFill>
          <a:latin typeface="+mn-lt"/>
          <a:ea typeface="+mn-ea"/>
          <a:cs typeface="+mn-cs"/>
        </a:defRPr>
      </a:lvl6pPr>
      <a:lvl7pPr marL="3169841" indent="-304792" algn="l" rtl="0" eaLnBrk="1" latinLnBrk="0" hangingPunct="1">
        <a:spcBef>
          <a:spcPct val="20000"/>
        </a:spcBef>
        <a:buClr>
          <a:schemeClr val="accent2"/>
        </a:buClr>
        <a:buFont typeface="Wingdings"/>
        <a:buChar char="§"/>
        <a:defRPr sz="2400" kern="1200" baseline="0">
          <a:solidFill>
            <a:schemeClr val="tx1"/>
          </a:solidFill>
          <a:latin typeface="+mn-lt"/>
          <a:ea typeface="+mn-ea"/>
          <a:cs typeface="+mn-cs"/>
        </a:defRPr>
      </a:lvl7pPr>
      <a:lvl8pPr marL="3535592" indent="-304792" algn="l" rtl="0" eaLnBrk="1" latinLnBrk="0" hangingPunct="1">
        <a:spcBef>
          <a:spcPct val="20000"/>
        </a:spcBef>
        <a:buClr>
          <a:schemeClr val="accent3"/>
        </a:buClr>
        <a:buFont typeface="Wingdings"/>
        <a:buChar char="§"/>
        <a:defRPr sz="2400" kern="1200" baseline="0">
          <a:solidFill>
            <a:schemeClr val="tx1"/>
          </a:solidFill>
          <a:latin typeface="+mn-lt"/>
          <a:ea typeface="+mn-ea"/>
          <a:cs typeface="+mn-cs"/>
        </a:defRPr>
      </a:lvl8pPr>
      <a:lvl9pPr marL="3901342" indent="-304792" algn="l" rtl="0" eaLnBrk="1" latinLnBrk="0" hangingPunct="1">
        <a:spcBef>
          <a:spcPct val="20000"/>
        </a:spcBef>
        <a:buClr>
          <a:schemeClr val="accent4"/>
        </a:buClr>
        <a:buFont typeface="Wingdings"/>
        <a:buChar char="§"/>
        <a:defRPr sz="24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609585" algn="l" rtl="0" eaLnBrk="1" hangingPunct="1">
        <a:defRPr kern="1200">
          <a:solidFill>
            <a:schemeClr val="tx1"/>
          </a:solidFill>
          <a:latin typeface="+mn-lt"/>
          <a:ea typeface="+mn-ea"/>
          <a:cs typeface="+mn-cs"/>
        </a:defRPr>
      </a:lvl2pPr>
      <a:lvl3pPr marL="1219170" algn="l" rtl="0" eaLnBrk="1" hangingPunct="1">
        <a:defRPr kern="1200">
          <a:solidFill>
            <a:schemeClr val="tx1"/>
          </a:solidFill>
          <a:latin typeface="+mn-lt"/>
          <a:ea typeface="+mn-ea"/>
          <a:cs typeface="+mn-cs"/>
        </a:defRPr>
      </a:lvl3pPr>
      <a:lvl4pPr marL="1828754" algn="l" rtl="0" eaLnBrk="1" hangingPunct="1">
        <a:defRPr kern="1200">
          <a:solidFill>
            <a:schemeClr val="tx1"/>
          </a:solidFill>
          <a:latin typeface="+mn-lt"/>
          <a:ea typeface="+mn-ea"/>
          <a:cs typeface="+mn-cs"/>
        </a:defRPr>
      </a:lvl4pPr>
      <a:lvl5pPr marL="2438339" algn="l" rtl="0" eaLnBrk="1" hangingPunct="1">
        <a:defRPr kern="1200">
          <a:solidFill>
            <a:schemeClr val="tx1"/>
          </a:solidFill>
          <a:latin typeface="+mn-lt"/>
          <a:ea typeface="+mn-ea"/>
          <a:cs typeface="+mn-cs"/>
        </a:defRPr>
      </a:lvl5pPr>
      <a:lvl6pPr marL="3047924" algn="l" rtl="0" eaLnBrk="1" hangingPunct="1">
        <a:defRPr kern="1200">
          <a:solidFill>
            <a:schemeClr val="tx1"/>
          </a:solidFill>
          <a:latin typeface="+mn-lt"/>
          <a:ea typeface="+mn-ea"/>
          <a:cs typeface="+mn-cs"/>
        </a:defRPr>
      </a:lvl6pPr>
      <a:lvl7pPr marL="3657509" algn="l" rtl="0" eaLnBrk="1" hangingPunct="1">
        <a:defRPr kern="1200">
          <a:solidFill>
            <a:schemeClr val="tx1"/>
          </a:solidFill>
          <a:latin typeface="+mn-lt"/>
          <a:ea typeface="+mn-ea"/>
          <a:cs typeface="+mn-cs"/>
        </a:defRPr>
      </a:lvl7pPr>
      <a:lvl8pPr marL="4267093" algn="l" rtl="0" eaLnBrk="1" hangingPunct="1">
        <a:defRPr kern="1200">
          <a:solidFill>
            <a:schemeClr val="tx1"/>
          </a:solidFill>
          <a:latin typeface="+mn-lt"/>
          <a:ea typeface="+mn-ea"/>
          <a:cs typeface="+mn-cs"/>
        </a:defRPr>
      </a:lvl8pPr>
      <a:lvl9pPr marL="4876678"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203200" y="3225800"/>
            <a:ext cx="12090400" cy="2616200"/>
          </a:xfrm>
        </p:spPr>
        <p:txBody>
          <a:bodyPr>
            <a:normAutofit fontScale="90000"/>
          </a:bodyPr>
          <a:lstStyle/>
          <a:p>
            <a:r>
              <a:rPr lang="en-US" dirty="0" err="1" smtClean="0"/>
              <a:t>Raghuram.M.V</a:t>
            </a:r>
            <a:r>
              <a:rPr lang="en-US" dirty="0" smtClean="0"/>
              <a:t>.</a:t>
            </a:r>
            <a:br>
              <a:rPr lang="en-US" dirty="0" smtClean="0"/>
            </a:br>
            <a:r>
              <a:rPr lang="en-US" dirty="0" smtClean="0"/>
              <a:t/>
            </a:r>
            <a:br>
              <a:rPr lang="en-US" dirty="0" smtClean="0"/>
            </a:br>
            <a:r>
              <a:rPr lang="en-US" dirty="0" smtClean="0"/>
              <a:t>aroha TECHNOLOGIEs</a:t>
            </a:r>
            <a:endParaRPr lang="en-US" dirty="0"/>
          </a:p>
        </p:txBody>
      </p:sp>
      <p:sp>
        <p:nvSpPr>
          <p:cNvPr id="5" name="Rectangle 4"/>
          <p:cNvSpPr>
            <a:spLocks noGrp="1"/>
          </p:cNvSpPr>
          <p:nvPr>
            <p:ph type="subTitle" idx="1"/>
          </p:nvPr>
        </p:nvSpPr>
        <p:spPr>
          <a:xfrm>
            <a:off x="3149600" y="6070600"/>
            <a:ext cx="8686800" cy="685800"/>
          </a:xfrm>
        </p:spPr>
        <p:txBody>
          <a:bodyPr>
            <a:normAutofit/>
          </a:bodyPr>
          <a:lstStyle/>
          <a:p>
            <a:r>
              <a:rPr lang="en-US" dirty="0" smtClean="0"/>
              <a:t>Bringing Life to Data</a:t>
            </a:r>
            <a:endParaRPr lang="en-US" dirty="0"/>
          </a:p>
        </p:txBody>
      </p:sp>
      <p:pic>
        <p:nvPicPr>
          <p:cNvPr id="23554" name="Picture 2" descr="http://www.aroha.co.in/NewAroha_images/logo.gif"/>
          <p:cNvPicPr>
            <a:picLocks noChangeAspect="1" noChangeArrowheads="1"/>
          </p:cNvPicPr>
          <p:nvPr/>
        </p:nvPicPr>
        <p:blipFill>
          <a:blip r:embed="rId3"/>
          <a:srcRect/>
          <a:stretch>
            <a:fillRect/>
          </a:stretch>
        </p:blipFill>
        <p:spPr bwMode="auto">
          <a:xfrm>
            <a:off x="-16933" y="5969000"/>
            <a:ext cx="3166533" cy="889000"/>
          </a:xfrm>
          <a:prstGeom prst="rect">
            <a:avLst/>
          </a:prstGeom>
          <a:noFill/>
        </p:spPr>
      </p:pic>
    </p:spTree>
    <p:extLst>
      <p:ext uri="{BB962C8B-B14F-4D97-AF65-F5344CB8AC3E}">
        <p14:creationId xmlns:p14="http://schemas.microsoft.com/office/powerpoint/2010/main" val="1380891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Experience</a:t>
            </a:r>
            <a:endParaRPr lang="en-US" dirty="0"/>
          </a:p>
        </p:txBody>
      </p:sp>
      <p:sp>
        <p:nvSpPr>
          <p:cNvPr id="4" name="Slide Number Placeholder 3"/>
          <p:cNvSpPr>
            <a:spLocks noGrp="1"/>
          </p:cNvSpPr>
          <p:nvPr>
            <p:ph type="sldNum" sz="quarter" idx="12"/>
          </p:nvPr>
        </p:nvSpPr>
        <p:spPr/>
        <p:txBody>
          <a:bodyPr>
            <a:normAutofit fontScale="62500" lnSpcReduction="20000"/>
          </a:bodyPr>
          <a:lstStyle/>
          <a:p>
            <a:pPr defTabSz="1219170"/>
            <a:fld id="{8F82E0A0-C266-4798-8C8F-B9F91E9DA37E}" type="slidenum">
              <a:rPr lang="en-US">
                <a:latin typeface="Tw Cen MT"/>
              </a:rPr>
              <a:pPr defTabSz="1219170"/>
              <a:t>2</a:t>
            </a:fld>
            <a:endParaRPr lang="en-US" dirty="0">
              <a:latin typeface="Tw Cen MT"/>
            </a:endParaRPr>
          </a:p>
        </p:txBody>
      </p:sp>
      <p:sp>
        <p:nvSpPr>
          <p:cNvPr id="8" name="Content Placeholder 2"/>
          <p:cNvSpPr txBox="1">
            <a:spLocks/>
          </p:cNvSpPr>
          <p:nvPr/>
        </p:nvSpPr>
        <p:spPr>
          <a:xfrm>
            <a:off x="101600" y="1701801"/>
            <a:ext cx="11887200" cy="4952999"/>
          </a:xfrm>
          <a:prstGeom prst="rect">
            <a:avLst/>
          </a:prstGeom>
        </p:spPr>
        <p:txBody>
          <a:bodyPr vert="horz" lIns="121920" tIns="60960" rIns="121920" bIns="60960" rtlCol="0">
            <a:noAutofit/>
          </a:bodyPr>
          <a:lstStyle/>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Having 14+ Years of Experience in Databases and Data Warehousing Technologies.</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Worked on areas like Data Management, Integration, Modeling and Visualization. </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Worked on various data warehousing projects on domains like Retail, Hospitality, Manufacturing, Construction, Banking Audit, Airline, etc.</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Played roles from Developer, Modeler (Data and Dimensional), Data and ETL Architect to BI Architect.</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Some of the technologies are – Oracle, SQL Server, SSIS, </a:t>
            </a:r>
            <a:r>
              <a:rPr lang="en-US" sz="2667" dirty="0" err="1" smtClean="0">
                <a:solidFill>
                  <a:srgbClr val="464646">
                    <a:lumMod val="75000"/>
                  </a:srgbClr>
                </a:solidFill>
                <a:latin typeface="Tw Cen MT"/>
              </a:rPr>
              <a:t>Informatica</a:t>
            </a:r>
            <a:r>
              <a:rPr lang="en-US" sz="2667" dirty="0" smtClean="0">
                <a:solidFill>
                  <a:srgbClr val="464646">
                    <a:lumMod val="75000"/>
                  </a:srgbClr>
                </a:solidFill>
                <a:latin typeface="Tw Cen MT"/>
              </a:rPr>
              <a:t>, </a:t>
            </a:r>
            <a:r>
              <a:rPr lang="en-US" sz="2667" dirty="0" err="1" smtClean="0">
                <a:solidFill>
                  <a:srgbClr val="464646">
                    <a:lumMod val="75000"/>
                  </a:srgbClr>
                </a:solidFill>
                <a:latin typeface="Tw Cen MT"/>
              </a:rPr>
              <a:t>QlikView</a:t>
            </a:r>
            <a:r>
              <a:rPr lang="en-US" sz="2667" dirty="0" smtClean="0">
                <a:solidFill>
                  <a:srgbClr val="464646">
                    <a:lumMod val="75000"/>
                  </a:srgbClr>
                </a:solidFill>
                <a:latin typeface="Tw Cen MT"/>
              </a:rPr>
              <a:t>, </a:t>
            </a:r>
            <a:r>
              <a:rPr lang="en-US" sz="2667" dirty="0" err="1" smtClean="0">
                <a:solidFill>
                  <a:srgbClr val="464646">
                    <a:lumMod val="75000"/>
                  </a:srgbClr>
                </a:solidFill>
                <a:latin typeface="Tw Cen MT"/>
              </a:rPr>
              <a:t>PowerBI</a:t>
            </a:r>
            <a:r>
              <a:rPr lang="en-US" sz="2667" dirty="0" smtClean="0">
                <a:solidFill>
                  <a:srgbClr val="464646">
                    <a:lumMod val="75000"/>
                  </a:srgbClr>
                </a:solidFill>
                <a:latin typeface="Tw Cen MT"/>
              </a:rPr>
              <a:t>, Azure Platform, etc.</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Currently working for PIKE Electric a construction based company on Azure Platform as a Data Modeler and Architect. </a:t>
            </a:r>
            <a:endParaRPr lang="en-US" sz="2667" dirty="0">
              <a:solidFill>
                <a:srgbClr val="464646">
                  <a:lumMod val="75000"/>
                </a:srgbClr>
              </a:solidFill>
              <a:latin typeface="Tw Cen MT"/>
            </a:endParaRPr>
          </a:p>
        </p:txBody>
      </p:sp>
    </p:spTree>
    <p:extLst>
      <p:ext uri="{BB962C8B-B14F-4D97-AF65-F5344CB8AC3E}">
        <p14:creationId xmlns:p14="http://schemas.microsoft.com/office/powerpoint/2010/main" val="880942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DW Projects</a:t>
            </a:r>
            <a:endParaRPr lang="en-US" dirty="0"/>
          </a:p>
        </p:txBody>
      </p:sp>
      <p:sp>
        <p:nvSpPr>
          <p:cNvPr id="4" name="Slide Number Placeholder 3"/>
          <p:cNvSpPr>
            <a:spLocks noGrp="1"/>
          </p:cNvSpPr>
          <p:nvPr>
            <p:ph type="sldNum" sz="quarter" idx="12"/>
          </p:nvPr>
        </p:nvSpPr>
        <p:spPr/>
        <p:txBody>
          <a:bodyPr>
            <a:normAutofit fontScale="62500" lnSpcReduction="20000"/>
          </a:bodyPr>
          <a:lstStyle/>
          <a:p>
            <a:pPr defTabSz="1219170"/>
            <a:fld id="{8F82E0A0-C266-4798-8C8F-B9F91E9DA37E}" type="slidenum">
              <a:rPr lang="en-US">
                <a:latin typeface="Tw Cen MT"/>
              </a:rPr>
              <a:pPr defTabSz="1219170"/>
              <a:t>3</a:t>
            </a:fld>
            <a:endParaRPr lang="en-US" dirty="0">
              <a:latin typeface="Tw Cen MT"/>
            </a:endParaRPr>
          </a:p>
        </p:txBody>
      </p:sp>
      <p:sp>
        <p:nvSpPr>
          <p:cNvPr id="8" name="Content Placeholder 2"/>
          <p:cNvSpPr txBox="1">
            <a:spLocks/>
          </p:cNvSpPr>
          <p:nvPr/>
        </p:nvSpPr>
        <p:spPr>
          <a:xfrm>
            <a:off x="101600" y="1701801"/>
            <a:ext cx="11887200" cy="4952999"/>
          </a:xfrm>
          <a:prstGeom prst="rect">
            <a:avLst/>
          </a:prstGeom>
        </p:spPr>
        <p:txBody>
          <a:bodyPr vert="horz" lIns="121920" tIns="60960" rIns="121920" bIns="60960" rtlCol="0">
            <a:noAutofit/>
          </a:bodyPr>
          <a:lstStyle/>
          <a:p>
            <a:pPr marL="514350" indent="-514350" algn="just" defTabSz="1219170">
              <a:spcBef>
                <a:spcPct val="20000"/>
              </a:spcBef>
              <a:buFont typeface="+mj-lt"/>
              <a:buAutoNum type="arabicPeriod"/>
              <a:defRPr/>
            </a:pPr>
            <a:r>
              <a:rPr lang="en-US" sz="2667" dirty="0" err="1" smtClean="0">
                <a:solidFill>
                  <a:srgbClr val="464646">
                    <a:lumMod val="75000"/>
                  </a:srgbClr>
                </a:solidFill>
                <a:latin typeface="Tw Cen MT"/>
              </a:rPr>
              <a:t>Samvardhana</a:t>
            </a:r>
            <a:r>
              <a:rPr lang="en-US" sz="2667" dirty="0" smtClean="0">
                <a:solidFill>
                  <a:srgbClr val="464646">
                    <a:lumMod val="75000"/>
                  </a:srgbClr>
                </a:solidFill>
                <a:latin typeface="Tw Cen MT"/>
              </a:rPr>
              <a:t> </a:t>
            </a:r>
            <a:r>
              <a:rPr lang="en-US" sz="2667" dirty="0" err="1" smtClean="0">
                <a:solidFill>
                  <a:srgbClr val="464646">
                    <a:lumMod val="75000"/>
                  </a:srgbClr>
                </a:solidFill>
                <a:latin typeface="Tw Cen MT"/>
              </a:rPr>
              <a:t>Mothersorson</a:t>
            </a:r>
            <a:r>
              <a:rPr lang="en-US" sz="2667" dirty="0" smtClean="0">
                <a:solidFill>
                  <a:srgbClr val="464646">
                    <a:lumMod val="75000"/>
                  </a:srgbClr>
                </a:solidFill>
                <a:latin typeface="Tw Cen MT"/>
              </a:rPr>
              <a:t> Group Enterprise Data Warehouse – </a:t>
            </a:r>
            <a:r>
              <a:rPr lang="en-US" sz="2667" dirty="0" err="1" smtClean="0">
                <a:solidFill>
                  <a:srgbClr val="464646">
                    <a:lumMod val="75000"/>
                  </a:srgbClr>
                </a:solidFill>
                <a:latin typeface="Tw Cen MT"/>
              </a:rPr>
              <a:t>Samvardhana</a:t>
            </a:r>
            <a:r>
              <a:rPr lang="en-US" sz="2667" dirty="0" smtClean="0">
                <a:solidFill>
                  <a:srgbClr val="464646">
                    <a:lumMod val="75000"/>
                  </a:srgbClr>
                </a:solidFill>
                <a:latin typeface="Tw Cen MT"/>
              </a:rPr>
              <a:t> </a:t>
            </a:r>
            <a:r>
              <a:rPr lang="en-US" sz="2667" dirty="0" err="1" smtClean="0">
                <a:solidFill>
                  <a:srgbClr val="464646">
                    <a:lumMod val="75000"/>
                  </a:srgbClr>
                </a:solidFill>
                <a:latin typeface="Tw Cen MT"/>
              </a:rPr>
              <a:t>Motherson</a:t>
            </a:r>
            <a:r>
              <a:rPr lang="en-US" sz="2667" dirty="0" smtClean="0">
                <a:solidFill>
                  <a:srgbClr val="464646">
                    <a:lumMod val="75000"/>
                  </a:srgbClr>
                </a:solidFill>
                <a:latin typeface="Tw Cen MT"/>
              </a:rPr>
              <a:t> Group </a:t>
            </a:r>
          </a:p>
          <a:p>
            <a:pPr marL="971550" lvl="1" indent="-5143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Worked as BI Architect</a:t>
            </a:r>
          </a:p>
          <a:p>
            <a:pPr marL="971550" lvl="1" indent="-5143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End to End EDW implementation Starting From Modelling till Creating </a:t>
            </a:r>
            <a:r>
              <a:rPr lang="en-US" dirty="0" err="1" smtClean="0">
                <a:solidFill>
                  <a:srgbClr val="464646">
                    <a:lumMod val="75000"/>
                  </a:srgbClr>
                </a:solidFill>
                <a:latin typeface="Tw Cen MT"/>
              </a:rPr>
              <a:t>Exective</a:t>
            </a:r>
            <a:r>
              <a:rPr lang="en-US" dirty="0" smtClean="0">
                <a:solidFill>
                  <a:srgbClr val="464646">
                    <a:lumMod val="75000"/>
                  </a:srgbClr>
                </a:solidFill>
                <a:latin typeface="Tw Cen MT"/>
              </a:rPr>
              <a:t> Dashboards. SQL Server, SSIS &amp; </a:t>
            </a:r>
            <a:r>
              <a:rPr lang="en-US" dirty="0" err="1" smtClean="0">
                <a:solidFill>
                  <a:srgbClr val="464646">
                    <a:lumMod val="75000"/>
                  </a:srgbClr>
                </a:solidFill>
                <a:latin typeface="Tw Cen MT"/>
              </a:rPr>
              <a:t>QlikView</a:t>
            </a:r>
            <a:r>
              <a:rPr lang="en-US" dirty="0" smtClean="0">
                <a:solidFill>
                  <a:srgbClr val="464646">
                    <a:lumMod val="75000"/>
                  </a:srgbClr>
                </a:solidFill>
                <a:latin typeface="Tw Cen MT"/>
              </a:rPr>
              <a:t> </a:t>
            </a:r>
          </a:p>
          <a:p>
            <a:pPr marL="514350" indent="-514350" algn="just" defTabSz="1219170">
              <a:spcBef>
                <a:spcPct val="20000"/>
              </a:spcBef>
              <a:buFont typeface="+mj-lt"/>
              <a:buAutoNum type="arabicPeriod"/>
              <a:defRPr/>
            </a:pPr>
            <a:r>
              <a:rPr lang="en-US" sz="2667" dirty="0" smtClean="0">
                <a:solidFill>
                  <a:srgbClr val="464646">
                    <a:lumMod val="75000"/>
                  </a:srgbClr>
                </a:solidFill>
              </a:rPr>
              <a:t>Customer Analytics – </a:t>
            </a:r>
            <a:r>
              <a:rPr lang="en-US" sz="2667" dirty="0" err="1" smtClean="0">
                <a:solidFill>
                  <a:srgbClr val="464646">
                    <a:lumMod val="75000"/>
                  </a:srgbClr>
                </a:solidFill>
              </a:rPr>
              <a:t>BlueStar</a:t>
            </a:r>
            <a:r>
              <a:rPr lang="en-US" sz="2667" dirty="0" smtClean="0">
                <a:solidFill>
                  <a:srgbClr val="464646">
                    <a:lumMod val="75000"/>
                  </a:srgbClr>
                </a:solidFill>
              </a:rPr>
              <a:t> Info Ltd (Currently </a:t>
            </a:r>
            <a:r>
              <a:rPr lang="en-US" sz="2667" dirty="0" err="1" smtClean="0">
                <a:solidFill>
                  <a:srgbClr val="464646">
                    <a:lumMod val="75000"/>
                  </a:srgbClr>
                </a:solidFill>
              </a:rPr>
              <a:t>Infogain</a:t>
            </a:r>
            <a:r>
              <a:rPr lang="en-US" sz="2667" dirty="0" smtClean="0">
                <a:solidFill>
                  <a:srgbClr val="464646">
                    <a:lumMod val="75000"/>
                  </a:srgbClr>
                </a:solidFill>
              </a:rPr>
              <a:t> systems) </a:t>
            </a:r>
            <a:endParaRPr lang="en-US" sz="2667" dirty="0">
              <a:solidFill>
                <a:srgbClr val="464646">
                  <a:lumMod val="75000"/>
                </a:srgbClr>
              </a:solidFill>
            </a:endParaRPr>
          </a:p>
          <a:p>
            <a:pPr marL="971550" lvl="1" indent="-514350" algn="just" defTabSz="1219170">
              <a:spcBef>
                <a:spcPct val="20000"/>
              </a:spcBef>
              <a:buFont typeface="Arial" panose="020B0604020202020204" pitchFamily="34" charset="0"/>
              <a:buChar char="•"/>
              <a:defRPr/>
            </a:pPr>
            <a:r>
              <a:rPr lang="en-US" dirty="0">
                <a:solidFill>
                  <a:srgbClr val="464646">
                    <a:lumMod val="75000"/>
                  </a:srgbClr>
                </a:solidFill>
              </a:rPr>
              <a:t>Worked as </a:t>
            </a:r>
            <a:r>
              <a:rPr lang="en-US" dirty="0" smtClean="0">
                <a:solidFill>
                  <a:srgbClr val="464646">
                    <a:lumMod val="75000"/>
                  </a:srgbClr>
                </a:solidFill>
              </a:rPr>
              <a:t>Dimensional Modeler and Data Architect</a:t>
            </a:r>
            <a:endParaRPr lang="en-US" dirty="0">
              <a:solidFill>
                <a:srgbClr val="464646">
                  <a:lumMod val="75000"/>
                </a:srgbClr>
              </a:solidFill>
            </a:endParaRPr>
          </a:p>
          <a:p>
            <a:pPr marL="971550" lvl="1" indent="-514350" algn="just" defTabSz="1219170">
              <a:spcBef>
                <a:spcPct val="20000"/>
              </a:spcBef>
              <a:buFont typeface="Arial" panose="020B0604020202020204" pitchFamily="34" charset="0"/>
              <a:buChar char="•"/>
              <a:defRPr/>
            </a:pPr>
            <a:r>
              <a:rPr lang="en-US" dirty="0" smtClean="0">
                <a:solidFill>
                  <a:srgbClr val="464646">
                    <a:lumMod val="75000"/>
                  </a:srgbClr>
                </a:solidFill>
              </a:rPr>
              <a:t>Created DW Environment, Implemented ETL, Creating </a:t>
            </a:r>
            <a:r>
              <a:rPr lang="en-US" dirty="0" err="1">
                <a:solidFill>
                  <a:srgbClr val="464646">
                    <a:lumMod val="75000"/>
                  </a:srgbClr>
                </a:solidFill>
              </a:rPr>
              <a:t>Exective</a:t>
            </a:r>
            <a:r>
              <a:rPr lang="en-US" dirty="0">
                <a:solidFill>
                  <a:srgbClr val="464646">
                    <a:lumMod val="75000"/>
                  </a:srgbClr>
                </a:solidFill>
              </a:rPr>
              <a:t> Dashboards. </a:t>
            </a:r>
            <a:r>
              <a:rPr lang="en-US" dirty="0" smtClean="0">
                <a:solidFill>
                  <a:srgbClr val="464646">
                    <a:lumMod val="75000"/>
                  </a:srgbClr>
                </a:solidFill>
              </a:rPr>
              <a:t>Technologies used are - Oracle, </a:t>
            </a:r>
            <a:r>
              <a:rPr lang="en-US" dirty="0" err="1" smtClean="0">
                <a:solidFill>
                  <a:srgbClr val="464646">
                    <a:lumMod val="75000"/>
                  </a:srgbClr>
                </a:solidFill>
              </a:rPr>
              <a:t>Informatica</a:t>
            </a:r>
            <a:r>
              <a:rPr lang="en-US" dirty="0" smtClean="0">
                <a:solidFill>
                  <a:srgbClr val="464646">
                    <a:lumMod val="75000"/>
                  </a:srgbClr>
                </a:solidFill>
              </a:rPr>
              <a:t> </a:t>
            </a:r>
            <a:r>
              <a:rPr lang="en-US" dirty="0">
                <a:solidFill>
                  <a:srgbClr val="464646">
                    <a:lumMod val="75000"/>
                  </a:srgbClr>
                </a:solidFill>
              </a:rPr>
              <a:t>&amp; </a:t>
            </a:r>
            <a:r>
              <a:rPr lang="en-US" dirty="0" err="1">
                <a:solidFill>
                  <a:srgbClr val="464646">
                    <a:lumMod val="75000"/>
                  </a:srgbClr>
                </a:solidFill>
              </a:rPr>
              <a:t>QlikView</a:t>
            </a:r>
            <a:r>
              <a:rPr lang="en-US" dirty="0">
                <a:solidFill>
                  <a:srgbClr val="464646">
                    <a:lumMod val="75000"/>
                  </a:srgbClr>
                </a:solidFill>
              </a:rPr>
              <a:t> </a:t>
            </a:r>
          </a:p>
          <a:p>
            <a:pPr marL="514350" indent="-514350" algn="just" defTabSz="1219170">
              <a:spcBef>
                <a:spcPct val="20000"/>
              </a:spcBef>
              <a:buFont typeface="+mj-lt"/>
              <a:buAutoNum type="arabicPeriod"/>
              <a:defRPr/>
            </a:pPr>
            <a:r>
              <a:rPr lang="en-US" sz="2667" dirty="0">
                <a:solidFill>
                  <a:srgbClr val="464646">
                    <a:lumMod val="75000"/>
                  </a:srgbClr>
                </a:solidFill>
              </a:rPr>
              <a:t>PIKE</a:t>
            </a:r>
            <a:r>
              <a:rPr lang="en-US" sz="2667" dirty="0" smtClean="0">
                <a:solidFill>
                  <a:srgbClr val="464646">
                    <a:lumMod val="75000"/>
                  </a:srgbClr>
                </a:solidFill>
                <a:latin typeface="Tw Cen MT"/>
              </a:rPr>
              <a:t> DW – Pike Electric</a:t>
            </a: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rPr>
              <a:t>Working as Data Architect, Modeler and BI Developer</a:t>
            </a: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rPr>
              <a:t>Creating model for PIKE and Created Dashboards in </a:t>
            </a:r>
            <a:r>
              <a:rPr lang="en-US" dirty="0" err="1" smtClean="0">
                <a:solidFill>
                  <a:srgbClr val="464646">
                    <a:lumMod val="75000"/>
                  </a:srgbClr>
                </a:solidFill>
              </a:rPr>
              <a:t>PowerBI</a:t>
            </a:r>
            <a:r>
              <a:rPr lang="en-US" dirty="0">
                <a:solidFill>
                  <a:srgbClr val="464646">
                    <a:lumMod val="75000"/>
                  </a:srgbClr>
                </a:solidFill>
              </a:rPr>
              <a:t> </a:t>
            </a:r>
            <a:r>
              <a:rPr lang="en-US" dirty="0" smtClean="0">
                <a:solidFill>
                  <a:srgbClr val="464646">
                    <a:lumMod val="75000"/>
                  </a:srgbClr>
                </a:solidFill>
              </a:rPr>
              <a:t>and worked on DAX queries for Reports created in web interface using C#. Technologies used – Azure Environment (Data Lake Storage, Azure DW DB, SSDT for Tabular Modeling and </a:t>
            </a:r>
            <a:r>
              <a:rPr lang="en-US" dirty="0" err="1" smtClean="0">
                <a:solidFill>
                  <a:srgbClr val="464646">
                    <a:lumMod val="75000"/>
                  </a:srgbClr>
                </a:solidFill>
              </a:rPr>
              <a:t>PowerBI</a:t>
            </a:r>
            <a:r>
              <a:rPr lang="en-US" dirty="0">
                <a:solidFill>
                  <a:srgbClr val="464646">
                    <a:lumMod val="75000"/>
                  </a:srgbClr>
                </a:solidFill>
              </a:rPr>
              <a:t>)</a:t>
            </a:r>
            <a:r>
              <a:rPr lang="en-US" dirty="0" smtClean="0">
                <a:solidFill>
                  <a:srgbClr val="464646">
                    <a:lumMod val="75000"/>
                  </a:srgbClr>
                </a:solidFill>
              </a:rPr>
              <a:t> </a:t>
            </a:r>
            <a:endParaRPr lang="en-US" dirty="0">
              <a:solidFill>
                <a:srgbClr val="464646">
                  <a:lumMod val="75000"/>
                </a:srgbClr>
              </a:solidFill>
            </a:endParaRPr>
          </a:p>
        </p:txBody>
      </p:sp>
    </p:spTree>
    <p:extLst>
      <p:ext uri="{BB962C8B-B14F-4D97-AF65-F5344CB8AC3E}">
        <p14:creationId xmlns:p14="http://schemas.microsoft.com/office/powerpoint/2010/main" val="2639093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OverAll</a:t>
            </a:r>
            <a:r>
              <a:rPr lang="en-US" dirty="0" smtClean="0"/>
              <a:t> Technologies &amp; Expertise</a:t>
            </a:r>
            <a:endParaRPr lang="en-US" dirty="0"/>
          </a:p>
        </p:txBody>
      </p:sp>
      <p:sp>
        <p:nvSpPr>
          <p:cNvPr id="4" name="Slide Number Placeholder 3"/>
          <p:cNvSpPr>
            <a:spLocks noGrp="1"/>
          </p:cNvSpPr>
          <p:nvPr>
            <p:ph type="sldNum" sz="quarter" idx="12"/>
          </p:nvPr>
        </p:nvSpPr>
        <p:spPr/>
        <p:txBody>
          <a:bodyPr>
            <a:normAutofit fontScale="62500" lnSpcReduction="20000"/>
          </a:bodyPr>
          <a:lstStyle/>
          <a:p>
            <a:pPr defTabSz="1219170"/>
            <a:fld id="{8F82E0A0-C266-4798-8C8F-B9F91E9DA37E}" type="slidenum">
              <a:rPr lang="en-US">
                <a:latin typeface="Tw Cen MT"/>
              </a:rPr>
              <a:pPr defTabSz="1219170"/>
              <a:t>4</a:t>
            </a:fld>
            <a:endParaRPr lang="en-US" dirty="0">
              <a:latin typeface="Tw Cen MT"/>
            </a:endParaRPr>
          </a:p>
        </p:txBody>
      </p:sp>
      <p:sp>
        <p:nvSpPr>
          <p:cNvPr id="8" name="Content Placeholder 2"/>
          <p:cNvSpPr txBox="1">
            <a:spLocks/>
          </p:cNvSpPr>
          <p:nvPr/>
        </p:nvSpPr>
        <p:spPr>
          <a:xfrm>
            <a:off x="101600" y="1856232"/>
            <a:ext cx="5723128" cy="4798568"/>
          </a:xfrm>
          <a:prstGeom prst="rect">
            <a:avLst/>
          </a:prstGeom>
        </p:spPr>
        <p:txBody>
          <a:bodyPr vert="horz" lIns="121920" tIns="60960" rIns="121920" bIns="60960" rtlCol="0">
            <a:noAutofit/>
          </a:bodyPr>
          <a:lstStyle/>
          <a:p>
            <a:pPr marL="514350" indent="-514350" algn="just" defTabSz="1219170">
              <a:spcBef>
                <a:spcPct val="20000"/>
              </a:spcBef>
              <a:buFont typeface="+mj-lt"/>
              <a:buAutoNum type="arabicPeriod"/>
              <a:defRPr/>
            </a:pPr>
            <a:r>
              <a:rPr lang="en-US" sz="2667" dirty="0" smtClean="0">
                <a:solidFill>
                  <a:srgbClr val="464646">
                    <a:lumMod val="75000"/>
                  </a:srgbClr>
                </a:solidFill>
                <a:latin typeface="Tw Cen MT"/>
              </a:rPr>
              <a:t>Databases</a:t>
            </a: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Oracle</a:t>
            </a: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Sql</a:t>
            </a:r>
            <a:r>
              <a:rPr lang="en-US" dirty="0" smtClean="0">
                <a:solidFill>
                  <a:srgbClr val="464646">
                    <a:lumMod val="75000"/>
                  </a:srgbClr>
                </a:solidFill>
                <a:latin typeface="Tw Cen MT"/>
              </a:rPr>
              <a:t> Server</a:t>
            </a:r>
          </a:p>
          <a:p>
            <a:pPr marL="514350" indent="-514350" algn="just" defTabSz="1219170">
              <a:spcBef>
                <a:spcPct val="20000"/>
              </a:spcBef>
              <a:buFont typeface="+mj-lt"/>
              <a:buAutoNum type="arabicPeriod"/>
              <a:defRPr/>
            </a:pPr>
            <a:r>
              <a:rPr lang="en-US" sz="2667" dirty="0" smtClean="0">
                <a:solidFill>
                  <a:srgbClr val="464646">
                    <a:lumMod val="75000"/>
                  </a:srgbClr>
                </a:solidFill>
                <a:latin typeface="Tw Cen MT"/>
              </a:rPr>
              <a:t>ETL:</a:t>
            </a: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Informatica</a:t>
            </a:r>
            <a:endParaRPr lang="en-US"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SSIS</a:t>
            </a: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Alteryx</a:t>
            </a:r>
            <a:endParaRPr lang="en-US"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Pentaho</a:t>
            </a: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Talend</a:t>
            </a:r>
            <a:endParaRPr lang="en-US"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ODI</a:t>
            </a:r>
          </a:p>
          <a:p>
            <a:pPr marL="514350" indent="-514350" algn="just" defTabSz="1219170">
              <a:spcBef>
                <a:spcPct val="20000"/>
              </a:spcBef>
              <a:buFont typeface="+mj-lt"/>
              <a:buAutoNum type="arabicPeriod"/>
              <a:defRPr/>
            </a:pPr>
            <a:r>
              <a:rPr lang="en-US" sz="2667" dirty="0" smtClean="0">
                <a:solidFill>
                  <a:srgbClr val="464646">
                    <a:lumMod val="75000"/>
                  </a:srgbClr>
                </a:solidFill>
                <a:latin typeface="Tw Cen MT"/>
              </a:rPr>
              <a:t>Data Warehousing Implementations</a:t>
            </a:r>
          </a:p>
        </p:txBody>
      </p:sp>
      <p:sp>
        <p:nvSpPr>
          <p:cNvPr id="5" name="Content Placeholder 2"/>
          <p:cNvSpPr txBox="1">
            <a:spLocks/>
          </p:cNvSpPr>
          <p:nvPr/>
        </p:nvSpPr>
        <p:spPr>
          <a:xfrm>
            <a:off x="6071616" y="1856232"/>
            <a:ext cx="5961888" cy="4798567"/>
          </a:xfrm>
          <a:prstGeom prst="rect">
            <a:avLst/>
          </a:prstGeom>
        </p:spPr>
        <p:txBody>
          <a:bodyPr vert="horz" lIns="121920" tIns="60960" rIns="121920" bIns="60960" rtlCol="0">
            <a:noAutofit/>
          </a:bodyPr>
          <a:lstStyle/>
          <a:p>
            <a:pPr marL="514350" indent="-514350" algn="just" defTabSz="1219170">
              <a:spcBef>
                <a:spcPct val="20000"/>
              </a:spcBef>
              <a:buFont typeface="+mj-lt"/>
              <a:buAutoNum type="arabicPeriod" startAt="4"/>
              <a:defRPr/>
            </a:pPr>
            <a:r>
              <a:rPr lang="en-US" sz="2667" dirty="0" smtClean="0">
                <a:solidFill>
                  <a:srgbClr val="464646">
                    <a:lumMod val="75000"/>
                  </a:srgbClr>
                </a:solidFill>
                <a:latin typeface="Tw Cen MT"/>
              </a:rPr>
              <a:t>BI</a:t>
            </a: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Cognos</a:t>
            </a:r>
            <a:endParaRPr lang="en-US"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Business Objects</a:t>
            </a:r>
            <a:endParaRPr lang="en-US" dirty="0">
              <a:solidFill>
                <a:srgbClr val="464646">
                  <a:lumMod val="75000"/>
                </a:srgbClr>
              </a:solidFill>
              <a:latin typeface="Tw Cen MT"/>
            </a:endParaRPr>
          </a:p>
          <a:p>
            <a:pPr marL="514350" indent="-514350" algn="just" defTabSz="1219170">
              <a:spcBef>
                <a:spcPct val="20000"/>
              </a:spcBef>
              <a:buFont typeface="+mj-lt"/>
              <a:buAutoNum type="arabicPeriod" startAt="4"/>
              <a:defRPr/>
            </a:pPr>
            <a:r>
              <a:rPr lang="en-US" sz="2667" dirty="0" err="1" smtClean="0">
                <a:solidFill>
                  <a:srgbClr val="464646">
                    <a:lumMod val="75000"/>
                  </a:srgbClr>
                </a:solidFill>
                <a:latin typeface="Tw Cen MT"/>
              </a:rPr>
              <a:t>Dashboarding</a:t>
            </a:r>
            <a:endParaRPr lang="en-US" sz="2667"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PowerBI</a:t>
            </a:r>
            <a:endParaRPr lang="en-US"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QlikView</a:t>
            </a:r>
            <a:endParaRPr lang="en-US" dirty="0" smtClean="0">
              <a:solidFill>
                <a:srgbClr val="464646">
                  <a:lumMod val="75000"/>
                </a:srgbClr>
              </a:solidFill>
              <a:latin typeface="Tw Cen MT"/>
            </a:endParaRPr>
          </a:p>
          <a:p>
            <a:pPr marL="742950" lvl="1" indent="-285750" algn="just" defTabSz="1219170">
              <a:spcBef>
                <a:spcPct val="20000"/>
              </a:spcBef>
              <a:buFont typeface="Arial" panose="020B0604020202020204" pitchFamily="34" charset="0"/>
              <a:buChar char="•"/>
              <a:defRPr/>
            </a:pPr>
            <a:r>
              <a:rPr lang="en-US" dirty="0" smtClean="0">
                <a:solidFill>
                  <a:srgbClr val="464646">
                    <a:lumMod val="75000"/>
                  </a:srgbClr>
                </a:solidFill>
                <a:latin typeface="Tw Cen MT"/>
              </a:rPr>
              <a:t>Tableau</a:t>
            </a:r>
          </a:p>
          <a:p>
            <a:pPr marL="742950" lvl="1" indent="-285750" algn="just" defTabSz="1219170">
              <a:spcBef>
                <a:spcPct val="20000"/>
              </a:spcBef>
              <a:buFont typeface="Arial" panose="020B0604020202020204" pitchFamily="34" charset="0"/>
              <a:buChar char="•"/>
              <a:defRPr/>
            </a:pPr>
            <a:r>
              <a:rPr lang="en-US" dirty="0" err="1" smtClean="0">
                <a:solidFill>
                  <a:srgbClr val="464646">
                    <a:lumMod val="75000"/>
                  </a:srgbClr>
                </a:solidFill>
                <a:latin typeface="Tw Cen MT"/>
              </a:rPr>
              <a:t>SpagoBI</a:t>
            </a:r>
            <a:r>
              <a:rPr lang="en-US" dirty="0" smtClean="0">
                <a:solidFill>
                  <a:srgbClr val="464646">
                    <a:lumMod val="75000"/>
                  </a:srgbClr>
                </a:solidFill>
                <a:latin typeface="Tw Cen MT"/>
              </a:rPr>
              <a:t> (Open Source)</a:t>
            </a:r>
            <a:endParaRPr lang="en-US" dirty="0">
              <a:solidFill>
                <a:srgbClr val="464646">
                  <a:lumMod val="75000"/>
                </a:srgbClr>
              </a:solidFill>
              <a:latin typeface="Tw Cen MT"/>
            </a:endParaRPr>
          </a:p>
          <a:p>
            <a:pPr marL="514350" indent="-514350" algn="just" defTabSz="1219170">
              <a:spcBef>
                <a:spcPct val="20000"/>
              </a:spcBef>
              <a:buFont typeface="+mj-lt"/>
              <a:buAutoNum type="arabicPeriod" startAt="4"/>
              <a:defRPr/>
            </a:pPr>
            <a:r>
              <a:rPr lang="en-US" sz="2667" dirty="0" smtClean="0">
                <a:solidFill>
                  <a:srgbClr val="464646">
                    <a:lumMod val="75000"/>
                  </a:srgbClr>
                </a:solidFill>
                <a:latin typeface="Tw Cen MT"/>
              </a:rPr>
              <a:t>Dimensional Modelling</a:t>
            </a:r>
          </a:p>
          <a:p>
            <a:pPr marL="514350" indent="-514350" algn="just" defTabSz="1219170">
              <a:spcBef>
                <a:spcPct val="20000"/>
              </a:spcBef>
              <a:buFont typeface="+mj-lt"/>
              <a:buAutoNum type="arabicPeriod" startAt="4"/>
              <a:defRPr/>
            </a:pPr>
            <a:r>
              <a:rPr lang="en-US" sz="2667" dirty="0" smtClean="0">
                <a:solidFill>
                  <a:srgbClr val="464646">
                    <a:lumMod val="75000"/>
                  </a:srgbClr>
                </a:solidFill>
                <a:latin typeface="Tw Cen MT"/>
              </a:rPr>
              <a:t>Azure Environment </a:t>
            </a:r>
          </a:p>
          <a:p>
            <a:pPr marL="514350" indent="-514350" algn="just" defTabSz="1219170">
              <a:spcBef>
                <a:spcPct val="20000"/>
              </a:spcBef>
              <a:buFont typeface="+mj-lt"/>
              <a:buAutoNum type="arabicPeriod" startAt="4"/>
              <a:defRPr/>
            </a:pPr>
            <a:endParaRPr lang="en-US" sz="2667" dirty="0">
              <a:solidFill>
                <a:srgbClr val="464646">
                  <a:lumMod val="75000"/>
                </a:srgbClr>
              </a:solidFill>
              <a:latin typeface="Tw Cen MT"/>
            </a:endParaRPr>
          </a:p>
        </p:txBody>
      </p:sp>
    </p:spTree>
    <p:extLst>
      <p:ext uri="{BB962C8B-B14F-4D97-AF65-F5344CB8AC3E}">
        <p14:creationId xmlns:p14="http://schemas.microsoft.com/office/powerpoint/2010/main" val="103714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9867761" y="1874520"/>
            <a:ext cx="2100719" cy="4390453"/>
          </a:xfrm>
          <a:prstGeom prst="rect">
            <a:avLst/>
          </a:prstGeom>
          <a:solidFill>
            <a:srgbClr val="00B0F0"/>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err="1" smtClean="0"/>
              <a:t>Dashboarding</a:t>
            </a:r>
            <a:endParaRPr lang="en-US" dirty="0"/>
          </a:p>
        </p:txBody>
      </p:sp>
      <p:sp>
        <p:nvSpPr>
          <p:cNvPr id="80" name="Rectangle 79"/>
          <p:cNvSpPr/>
          <p:nvPr/>
        </p:nvSpPr>
        <p:spPr>
          <a:xfrm>
            <a:off x="3144285" y="1874520"/>
            <a:ext cx="5847315" cy="4378960"/>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dirty="0" smtClean="0">
                <a:solidFill>
                  <a:schemeClr val="dk1"/>
                </a:solidFill>
              </a:rPr>
              <a:t>Azure</a:t>
            </a:r>
            <a:endParaRPr lang="en-US" dirty="0">
              <a:solidFill>
                <a:schemeClr val="dk1"/>
              </a:solidFill>
            </a:endParaRPr>
          </a:p>
        </p:txBody>
      </p:sp>
      <p:sp>
        <p:nvSpPr>
          <p:cNvPr id="81" name="Rectangle 80"/>
          <p:cNvSpPr/>
          <p:nvPr/>
        </p:nvSpPr>
        <p:spPr>
          <a:xfrm>
            <a:off x="3288916" y="2262816"/>
            <a:ext cx="2725398" cy="383374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b="1" u="sng" dirty="0" smtClean="0">
                <a:ln w="0"/>
                <a:solidFill>
                  <a:schemeClr val="accent1"/>
                </a:solidFill>
                <a:effectLst>
                  <a:outerShdw blurRad="38100" dist="25400" dir="5400000" algn="ctr" rotWithShape="0">
                    <a:srgbClr val="6E747A">
                      <a:alpha val="43000"/>
                    </a:srgbClr>
                  </a:outerShdw>
                </a:effectLst>
              </a:rPr>
              <a:t>Azure Data Lake Storage (Gen 2)</a:t>
            </a:r>
            <a:endParaRPr lang="en-US" b="1" u="sng"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633130" y="1874521"/>
            <a:ext cx="1794356" cy="4397294"/>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b="1" u="sng" dirty="0" smtClean="0"/>
              <a:t>Sources</a:t>
            </a:r>
            <a:endParaRPr lang="en-US" b="1" u="sng" dirty="0"/>
          </a:p>
        </p:txBody>
      </p:sp>
      <p:sp>
        <p:nvSpPr>
          <p:cNvPr id="2" name="Title 1"/>
          <p:cNvSpPr>
            <a:spLocks noGrp="1"/>
          </p:cNvSpPr>
          <p:nvPr>
            <p:ph type="title"/>
          </p:nvPr>
        </p:nvSpPr>
        <p:spPr/>
        <p:txBody>
          <a:bodyPr/>
          <a:lstStyle/>
          <a:p>
            <a:r>
              <a:rPr lang="en-US" dirty="0" smtClean="0"/>
              <a:t>Pike Electric Data Warehouse</a:t>
            </a:r>
            <a:endParaRPr lang="en-US" dirty="0"/>
          </a:p>
        </p:txBody>
      </p:sp>
      <p:sp>
        <p:nvSpPr>
          <p:cNvPr id="4" name="Slide Number Placeholder 3"/>
          <p:cNvSpPr>
            <a:spLocks noGrp="1"/>
          </p:cNvSpPr>
          <p:nvPr>
            <p:ph type="sldNum" sz="quarter" idx="12"/>
          </p:nvPr>
        </p:nvSpPr>
        <p:spPr/>
        <p:txBody>
          <a:bodyPr>
            <a:normAutofit fontScale="62500" lnSpcReduction="20000"/>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8F82E0A0-C266-4798-8C8F-B9F91E9DA37E}" type="slidenum">
              <a:rPr kumimoji="0" lang="en-US" sz="1867" b="1" i="0" u="none" strike="noStrike" kern="1200" cap="none" spc="0" normalizeH="0" baseline="0" noProof="0">
                <a:ln>
                  <a:noFill/>
                </a:ln>
                <a:solidFill>
                  <a:srgbClr val="FFFFFF"/>
                </a:solidFill>
                <a:effectLst/>
                <a:uLnTx/>
                <a:uFillTx/>
                <a:latin typeface="Tw Cen MT"/>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5</a:t>
            </a:fld>
            <a:endParaRPr kumimoji="0" lang="en-US" sz="1867" b="1" i="0" u="none" strike="noStrike" kern="1200" cap="none" spc="0" normalizeH="0" baseline="0" noProof="0" dirty="0">
              <a:ln>
                <a:noFill/>
              </a:ln>
              <a:solidFill>
                <a:srgbClr val="FFFFFF"/>
              </a:solidFill>
              <a:effectLst/>
              <a:uLnTx/>
              <a:uFillTx/>
              <a:latin typeface="Tw Cen MT"/>
              <a:ea typeface="+mn-ea"/>
              <a:cs typeface="+mn-cs"/>
            </a:endParaRPr>
          </a:p>
        </p:txBody>
      </p:sp>
      <p:grpSp>
        <p:nvGrpSpPr>
          <p:cNvPr id="53" name="Canvas 1"/>
          <p:cNvGrpSpPr/>
          <p:nvPr/>
        </p:nvGrpSpPr>
        <p:grpSpPr>
          <a:xfrm>
            <a:off x="386101" y="1810512"/>
            <a:ext cx="11768328" cy="4821936"/>
            <a:chOff x="0" y="-47355"/>
            <a:chExt cx="6007100" cy="3405235"/>
          </a:xfrm>
        </p:grpSpPr>
        <p:sp>
          <p:nvSpPr>
            <p:cNvPr id="54" name="Rectangle 53"/>
            <p:cNvSpPr/>
            <p:nvPr/>
          </p:nvSpPr>
          <p:spPr>
            <a:xfrm>
              <a:off x="0" y="-47355"/>
              <a:ext cx="6007100" cy="3405235"/>
            </a:xfrm>
            <a:prstGeom prst="rect">
              <a:avLst/>
            </a:prstGeom>
            <a:ln>
              <a:solidFill>
                <a:schemeClr val="tx1"/>
              </a:solidFill>
            </a:ln>
          </p:spPr>
        </p:sp>
        <p:sp>
          <p:nvSpPr>
            <p:cNvPr id="56" name="Rectangle 55"/>
            <p:cNvSpPr/>
            <p:nvPr/>
          </p:nvSpPr>
          <p:spPr>
            <a:xfrm>
              <a:off x="1581518" y="753182"/>
              <a:ext cx="1219024" cy="701390"/>
            </a:xfrm>
            <a:prstGeom prst="rect">
              <a:avLst/>
            </a:prstGeom>
            <a:solidFill>
              <a:srgbClr val="E64C53"/>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pPr>
              <a:r>
                <a:rPr lang="en-US" dirty="0" smtClean="0">
                  <a:effectLst/>
                  <a:ea typeface="Calibri" panose="020F0502020204030204" pitchFamily="34" charset="0"/>
                  <a:cs typeface="Times New Roman" panose="02020603050405020304" pitchFamily="18" charset="0"/>
                </a:rPr>
                <a:t>Stage 1 (RDS)</a:t>
              </a:r>
            </a:p>
            <a:p>
              <a:pPr marL="0" marR="0" algn="ctr">
                <a:lnSpc>
                  <a:spcPct val="107000"/>
                </a:lnSpc>
                <a:spcBef>
                  <a:spcPts val="0"/>
                </a:spcBef>
                <a:spcAft>
                  <a:spcPts val="800"/>
                </a:spcAft>
              </a:pPr>
              <a:r>
                <a:rPr lang="en-US" dirty="0" smtClean="0">
                  <a:ea typeface="Calibri" panose="020F0502020204030204" pitchFamily="34" charset="0"/>
                  <a:cs typeface="Times New Roman" panose="02020603050405020304" pitchFamily="18" charset="0"/>
                </a:rPr>
                <a:t>(Files Landing Zone)</a:t>
              </a:r>
              <a:endParaRPr lang="en-US" dirty="0">
                <a:effectLst/>
                <a:ea typeface="Calibri" panose="020F0502020204030204" pitchFamily="34" charset="0"/>
                <a:cs typeface="Times New Roman" panose="02020603050405020304" pitchFamily="18" charset="0"/>
              </a:endParaRPr>
            </a:p>
          </p:txBody>
        </p:sp>
        <p:sp>
          <p:nvSpPr>
            <p:cNvPr id="57" name="Right Arrow 56"/>
            <p:cNvSpPr/>
            <p:nvPr/>
          </p:nvSpPr>
          <p:spPr>
            <a:xfrm>
              <a:off x="1054081" y="761597"/>
              <a:ext cx="443219" cy="415704"/>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endParaRPr>
            </a:p>
          </p:txBody>
        </p:sp>
        <p:sp>
          <p:nvSpPr>
            <p:cNvPr id="58" name="Rectangle 57"/>
            <p:cNvSpPr/>
            <p:nvPr/>
          </p:nvSpPr>
          <p:spPr>
            <a:xfrm>
              <a:off x="1565096" y="2107742"/>
              <a:ext cx="1235622" cy="722560"/>
            </a:xfrm>
            <a:prstGeom prst="rect">
              <a:avLst/>
            </a:prstGeom>
            <a:solidFill>
              <a:srgbClr val="E64C53"/>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dirty="0">
                  <a:ea typeface="Calibri" panose="020F0502020204030204" pitchFamily="34" charset="0"/>
                  <a:cs typeface="Times New Roman" panose="02020603050405020304" pitchFamily="18" charset="0"/>
                </a:rPr>
                <a:t>Stage 2</a:t>
              </a:r>
            </a:p>
            <a:p>
              <a:pPr algn="ctr">
                <a:lnSpc>
                  <a:spcPct val="107000"/>
                </a:lnSpc>
              </a:pPr>
              <a:r>
                <a:rPr lang="en-US" dirty="0">
                  <a:ea typeface="Calibri" panose="020F0502020204030204" pitchFamily="34" charset="0"/>
                  <a:cs typeface="Times New Roman" panose="02020603050405020304" pitchFamily="18" charset="0"/>
                </a:rPr>
                <a:t>(Processed Files)</a:t>
              </a:r>
            </a:p>
          </p:txBody>
        </p:sp>
        <p:sp>
          <p:nvSpPr>
            <p:cNvPr id="59" name="Right Arrow 58"/>
            <p:cNvSpPr/>
            <p:nvPr/>
          </p:nvSpPr>
          <p:spPr>
            <a:xfrm rot="5400000">
              <a:off x="1727010" y="1628275"/>
              <a:ext cx="621194" cy="301823"/>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dirty="0">
                <a:latin typeface="Times New Roman" panose="02020603050405020304" pitchFamily="18" charset="0"/>
                <a:ea typeface="Times New Roman" panose="02020603050405020304" pitchFamily="18" charset="0"/>
              </a:endParaRPr>
            </a:p>
          </p:txBody>
        </p:sp>
        <p:sp>
          <p:nvSpPr>
            <p:cNvPr id="60" name="Can 59"/>
            <p:cNvSpPr/>
            <p:nvPr/>
          </p:nvSpPr>
          <p:spPr>
            <a:xfrm>
              <a:off x="3356294" y="1744276"/>
              <a:ext cx="958071" cy="1289463"/>
            </a:xfrm>
            <a:prstGeom prst="can">
              <a:avLst/>
            </a:prstGeom>
            <a:solidFill>
              <a:srgbClr val="47C63A"/>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rPr>
                <a:t>Azure SQL Server</a:t>
              </a:r>
            </a:p>
            <a:p>
              <a:pPr marL="0" marR="0" algn="ctr">
                <a:lnSpc>
                  <a:spcPct val="106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rPr>
                <a:t> DW DB</a:t>
              </a:r>
            </a:p>
            <a:p>
              <a:pPr marL="0" marR="0" algn="ctr">
                <a:lnSpc>
                  <a:spcPct val="106000"/>
                </a:lnSpc>
                <a:spcBef>
                  <a:spcPts val="0"/>
                </a:spcBef>
                <a:spcAft>
                  <a:spcPts val="800"/>
                </a:spcAft>
              </a:pPr>
              <a:r>
                <a:rPr lang="en-US" dirty="0" smtClean="0">
                  <a:latin typeface="Times New Roman" panose="02020603050405020304" pitchFamily="18" charset="0"/>
                  <a:ea typeface="Times New Roman" panose="02020603050405020304" pitchFamily="18" charset="0"/>
                </a:rPr>
                <a:t>(External Tables)</a:t>
              </a:r>
              <a:endParaRPr lang="en-US" dirty="0">
                <a:effectLst/>
                <a:latin typeface="Times New Roman" panose="02020603050405020304" pitchFamily="18" charset="0"/>
                <a:ea typeface="Times New Roman" panose="02020603050405020304" pitchFamily="18" charset="0"/>
              </a:endParaRPr>
            </a:p>
          </p:txBody>
        </p:sp>
        <p:sp>
          <p:nvSpPr>
            <p:cNvPr id="61" name="Right Arrow 60"/>
            <p:cNvSpPr/>
            <p:nvPr/>
          </p:nvSpPr>
          <p:spPr>
            <a:xfrm rot="10800000" flipH="1">
              <a:off x="2821932" y="2244803"/>
              <a:ext cx="525474" cy="417195"/>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US" sz="1200">
                  <a:latin typeface="Times New Roman" panose="02020603050405020304" pitchFamily="18" charset="0"/>
                  <a:ea typeface="Times New Roman" panose="02020603050405020304" pitchFamily="18" charset="0"/>
                </a:rPr>
                <a:t> </a:t>
              </a:r>
            </a:p>
          </p:txBody>
        </p:sp>
        <p:sp>
          <p:nvSpPr>
            <p:cNvPr id="75" name="Rectangle 74"/>
            <p:cNvSpPr/>
            <p:nvPr/>
          </p:nvSpPr>
          <p:spPr>
            <a:xfrm>
              <a:off x="4911256" y="1856791"/>
              <a:ext cx="911616" cy="79502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pPr>
              <a:r>
                <a:rPr lang="en-US" dirty="0" smtClean="0">
                  <a:effectLst/>
                  <a:latin typeface="Times New Roman" panose="02020603050405020304" pitchFamily="18" charset="0"/>
                  <a:ea typeface="Calibri" panose="020F0502020204030204" pitchFamily="34" charset="0"/>
                </a:rPr>
                <a:t>Web </a:t>
              </a:r>
              <a:r>
                <a:rPr lang="en-US" dirty="0">
                  <a:latin typeface="Times New Roman" panose="02020603050405020304" pitchFamily="18" charset="0"/>
                  <a:ea typeface="Times New Roman" panose="02020603050405020304" pitchFamily="18" charset="0"/>
                </a:rPr>
                <a:t>Int</a:t>
              </a:r>
              <a:r>
                <a:rPr lang="en-US" dirty="0">
                  <a:latin typeface="Times New Roman" panose="02020603050405020304" pitchFamily="18" charset="0"/>
                  <a:ea typeface="Calibri" panose="020F0502020204030204" pitchFamily="34" charset="0"/>
                </a:rPr>
                <a:t>e</a:t>
              </a:r>
              <a:r>
                <a:rPr lang="en-US" dirty="0">
                  <a:latin typeface="Times New Roman" panose="02020603050405020304" pitchFamily="18" charset="0"/>
                  <a:ea typeface="Times New Roman" panose="02020603050405020304" pitchFamily="18" charset="0"/>
                </a:rPr>
                <a:t>rface</a:t>
              </a:r>
            </a:p>
            <a:p>
              <a:pPr marL="0" marR="0" algn="ctr">
                <a:lnSpc>
                  <a:spcPct val="106000"/>
                </a:lnSpc>
                <a:spcBef>
                  <a:spcPts val="0"/>
                </a:spcBef>
              </a:pPr>
              <a:r>
                <a:rPr lang="en-US" dirty="0" smtClean="0">
                  <a:latin typeface="Times New Roman" panose="02020603050405020304" pitchFamily="18" charset="0"/>
                  <a:ea typeface="Times New Roman" panose="02020603050405020304" pitchFamily="18" charset="0"/>
                </a:rPr>
                <a:t>(C#, </a:t>
              </a:r>
              <a:r>
                <a:rPr lang="en-US" dirty="0" err="1" smtClean="0">
                  <a:latin typeface="Times New Roman" panose="02020603050405020304" pitchFamily="18" charset="0"/>
                  <a:ea typeface="Times New Roman" panose="02020603050405020304" pitchFamily="18" charset="0"/>
                </a:rPr>
                <a:t>.Net</a:t>
              </a:r>
              <a:r>
                <a:rPr lang="en-US" dirty="0" smtClean="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dirty="0" err="1">
                  <a:effectLst/>
                  <a:latin typeface="Times New Roman" panose="02020603050405020304" pitchFamily="18" charset="0"/>
                  <a:ea typeface="Calibri" panose="020F0502020204030204" pitchFamily="34" charset="0"/>
                </a:rPr>
                <a:t>DashBoards</a:t>
              </a:r>
              <a:endParaRPr lang="en-US" dirty="0">
                <a:effectLst/>
                <a:latin typeface="Times New Roman" panose="02020603050405020304" pitchFamily="18" charset="0"/>
                <a:ea typeface="Times New Roman" panose="02020603050405020304" pitchFamily="18" charset="0"/>
              </a:endParaRPr>
            </a:p>
          </p:txBody>
        </p:sp>
        <p:sp>
          <p:nvSpPr>
            <p:cNvPr id="55" name="Can 54"/>
            <p:cNvSpPr/>
            <p:nvPr/>
          </p:nvSpPr>
          <p:spPr>
            <a:xfrm>
              <a:off x="241111" y="334639"/>
              <a:ext cx="713873" cy="5701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Timesheet (SQL Server) </a:t>
              </a:r>
              <a:endParaRPr lang="en-US" sz="1100" dirty="0">
                <a:effectLst/>
                <a:ea typeface="Calibri" panose="020F0502020204030204" pitchFamily="34" charset="0"/>
                <a:cs typeface="Times New Roman" panose="02020603050405020304" pitchFamily="18" charset="0"/>
              </a:endParaRPr>
            </a:p>
          </p:txBody>
        </p:sp>
      </p:grpSp>
      <p:sp>
        <p:nvSpPr>
          <p:cNvPr id="77" name="Can 76"/>
          <p:cNvSpPr/>
          <p:nvPr/>
        </p:nvSpPr>
        <p:spPr>
          <a:xfrm>
            <a:off x="869930" y="3372378"/>
            <a:ext cx="1398527" cy="8073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Replicon </a:t>
            </a:r>
          </a:p>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(Oracle)</a:t>
            </a:r>
            <a:endParaRPr lang="en-US" sz="1100" dirty="0">
              <a:effectLst/>
              <a:ea typeface="Calibri" panose="020F0502020204030204" pitchFamily="34" charset="0"/>
              <a:cs typeface="Times New Roman" panose="02020603050405020304" pitchFamily="18" charset="0"/>
            </a:endParaRPr>
          </a:p>
        </p:txBody>
      </p:sp>
      <p:sp>
        <p:nvSpPr>
          <p:cNvPr id="78" name="Can 77"/>
          <p:cNvSpPr/>
          <p:nvPr/>
        </p:nvSpPr>
        <p:spPr>
          <a:xfrm>
            <a:off x="869929" y="4398540"/>
            <a:ext cx="1398527" cy="8073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err="1" smtClean="0">
                <a:effectLst/>
                <a:ea typeface="Calibri" panose="020F0502020204030204" pitchFamily="34" charset="0"/>
                <a:cs typeface="Times New Roman" panose="02020603050405020304" pitchFamily="18" charset="0"/>
              </a:rPr>
              <a:t>FleetWave</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(SQL Server)</a:t>
            </a:r>
            <a:endParaRPr lang="en-US" sz="1100" dirty="0">
              <a:effectLst/>
              <a:ea typeface="Calibri" panose="020F0502020204030204" pitchFamily="34" charset="0"/>
              <a:cs typeface="Times New Roman" panose="02020603050405020304" pitchFamily="18" charset="0"/>
            </a:endParaRPr>
          </a:p>
        </p:txBody>
      </p:sp>
      <p:sp>
        <p:nvSpPr>
          <p:cNvPr id="79" name="Can 78"/>
          <p:cNvSpPr/>
          <p:nvPr/>
        </p:nvSpPr>
        <p:spPr>
          <a:xfrm>
            <a:off x="831472" y="5382348"/>
            <a:ext cx="1398527" cy="8073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WWOR</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(Oracle)</a:t>
            </a:r>
            <a:endParaRPr lang="en-US" sz="1100" dirty="0">
              <a:effectLst/>
              <a:ea typeface="Calibri" panose="020F0502020204030204" pitchFamily="34" charset="0"/>
              <a:cs typeface="Times New Roman" panose="02020603050405020304" pitchFamily="18" charset="0"/>
            </a:endParaRPr>
          </a:p>
        </p:txBody>
      </p:sp>
      <p:sp>
        <p:nvSpPr>
          <p:cNvPr id="83" name="Rectangle 82"/>
          <p:cNvSpPr/>
          <p:nvPr/>
        </p:nvSpPr>
        <p:spPr>
          <a:xfrm>
            <a:off x="9994365" y="2547206"/>
            <a:ext cx="1785920" cy="1125777"/>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US" dirty="0" smtClean="0">
                <a:effectLst/>
                <a:latin typeface="Times New Roman" panose="02020603050405020304" pitchFamily="18" charset="0"/>
                <a:ea typeface="Calibri" panose="020F0502020204030204" pitchFamily="34" charset="0"/>
              </a:rPr>
              <a:t>Power BI</a:t>
            </a:r>
            <a:endParaRPr lang="en-US"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pPr>
            <a:r>
              <a:rPr lang="en-US" dirty="0" err="1">
                <a:effectLst/>
                <a:latin typeface="Times New Roman" panose="02020603050405020304" pitchFamily="18" charset="0"/>
                <a:ea typeface="Calibri" panose="020F0502020204030204" pitchFamily="34" charset="0"/>
              </a:rPr>
              <a:t>DashBoards</a:t>
            </a:r>
            <a:endParaRPr lang="en-US" dirty="0">
              <a:effectLst/>
              <a:latin typeface="Times New Roman" panose="02020603050405020304" pitchFamily="18" charset="0"/>
              <a:ea typeface="Times New Roman" panose="02020603050405020304" pitchFamily="18" charset="0"/>
            </a:endParaRPr>
          </a:p>
        </p:txBody>
      </p:sp>
      <p:sp>
        <p:nvSpPr>
          <p:cNvPr id="86" name="TextBox 85"/>
          <p:cNvSpPr txBox="1"/>
          <p:nvPr/>
        </p:nvSpPr>
        <p:spPr>
          <a:xfrm>
            <a:off x="4755219" y="4014964"/>
            <a:ext cx="1276506" cy="923330"/>
          </a:xfrm>
          <a:prstGeom prst="rect">
            <a:avLst/>
          </a:prstGeom>
          <a:noFill/>
        </p:spPr>
        <p:txBody>
          <a:bodyPr wrap="square" rtlCol="0">
            <a:spAutoFit/>
          </a:bodyPr>
          <a:lstStyle/>
          <a:p>
            <a:pPr algn="ctr"/>
            <a:r>
              <a:rPr lang="en-US" dirty="0" smtClean="0"/>
              <a:t>Data Pipelines &amp; Flows</a:t>
            </a:r>
            <a:endParaRPr lang="en-US" dirty="0"/>
          </a:p>
        </p:txBody>
      </p:sp>
      <p:sp>
        <p:nvSpPr>
          <p:cNvPr id="89" name="Rectangle 88"/>
          <p:cNvSpPr/>
          <p:nvPr/>
        </p:nvSpPr>
        <p:spPr>
          <a:xfrm>
            <a:off x="6890475" y="2251951"/>
            <a:ext cx="1876928" cy="1292718"/>
          </a:xfrm>
          <a:prstGeom prst="rect">
            <a:avLst/>
          </a:prstGeom>
          <a:solidFill>
            <a:srgbClr val="B563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Analysis Service</a:t>
            </a:r>
          </a:p>
          <a:p>
            <a:pPr algn="ctr"/>
            <a:r>
              <a:rPr lang="en-US" dirty="0" smtClean="0"/>
              <a:t>(Tabular Model)</a:t>
            </a:r>
            <a:endParaRPr lang="en-US" dirty="0"/>
          </a:p>
        </p:txBody>
      </p:sp>
      <p:sp>
        <p:nvSpPr>
          <p:cNvPr id="90" name="Down Arrow 89"/>
          <p:cNvSpPr/>
          <p:nvPr/>
        </p:nvSpPr>
        <p:spPr>
          <a:xfrm rot="10800000">
            <a:off x="7657463" y="3553489"/>
            <a:ext cx="484632" cy="714008"/>
          </a:xfrm>
          <a:prstGeom prst="down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a:latin typeface="Times New Roman" panose="02020603050405020304" pitchFamily="18" charset="0"/>
              <a:ea typeface="Times New Roman" panose="02020603050405020304" pitchFamily="18" charset="0"/>
            </a:endParaRPr>
          </a:p>
        </p:txBody>
      </p:sp>
      <p:sp>
        <p:nvSpPr>
          <p:cNvPr id="91" name="Down Arrow 90"/>
          <p:cNvSpPr/>
          <p:nvPr/>
        </p:nvSpPr>
        <p:spPr>
          <a:xfrm rot="16200000">
            <a:off x="9110686" y="2503618"/>
            <a:ext cx="484632" cy="1029518"/>
          </a:xfrm>
          <a:prstGeom prst="down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836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9867761" y="2044399"/>
            <a:ext cx="2100719" cy="4220574"/>
          </a:xfrm>
          <a:prstGeom prst="rect">
            <a:avLst/>
          </a:prstGeom>
          <a:solidFill>
            <a:srgbClr val="00B0F0"/>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Rectangle 79"/>
          <p:cNvSpPr/>
          <p:nvPr/>
        </p:nvSpPr>
        <p:spPr>
          <a:xfrm>
            <a:off x="3144285" y="2032906"/>
            <a:ext cx="5847315" cy="4220574"/>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
        <p:nvSpPr>
          <p:cNvPr id="81" name="Rectangle 80"/>
          <p:cNvSpPr/>
          <p:nvPr/>
        </p:nvSpPr>
        <p:spPr>
          <a:xfrm>
            <a:off x="3288916" y="2262816"/>
            <a:ext cx="2725398" cy="383374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b="1" u="sng" dirty="0" smtClean="0">
                <a:ln w="0"/>
                <a:solidFill>
                  <a:schemeClr val="accent1"/>
                </a:solidFill>
                <a:effectLst>
                  <a:outerShdw blurRad="38100" dist="25400" dir="5400000" algn="ctr" rotWithShape="0">
                    <a:srgbClr val="6E747A">
                      <a:alpha val="43000"/>
                    </a:srgbClr>
                  </a:outerShdw>
                </a:effectLst>
              </a:rPr>
              <a:t>Azure Data Lake Storage (Gen 2)</a:t>
            </a:r>
            <a:endParaRPr lang="en-US" b="1" u="sng"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633130" y="2051241"/>
            <a:ext cx="1794356" cy="4220573"/>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b="1" u="sng" dirty="0" smtClean="0"/>
              <a:t>Sources</a:t>
            </a:r>
            <a:endParaRPr lang="en-US" b="1" u="sng" dirty="0"/>
          </a:p>
        </p:txBody>
      </p:sp>
      <p:sp>
        <p:nvSpPr>
          <p:cNvPr id="2" name="Title 1"/>
          <p:cNvSpPr>
            <a:spLocks noGrp="1"/>
          </p:cNvSpPr>
          <p:nvPr>
            <p:ph type="title"/>
          </p:nvPr>
        </p:nvSpPr>
        <p:spPr/>
        <p:txBody>
          <a:bodyPr/>
          <a:lstStyle/>
          <a:p>
            <a:pPr algn="ctr"/>
            <a:r>
              <a:rPr lang="en-US" dirty="0" smtClean="0"/>
              <a:t>Projects – High Level Architecture</a:t>
            </a:r>
            <a:endParaRPr lang="en-US" dirty="0"/>
          </a:p>
        </p:txBody>
      </p:sp>
      <p:sp>
        <p:nvSpPr>
          <p:cNvPr id="4" name="Slide Number Placeholder 3"/>
          <p:cNvSpPr>
            <a:spLocks noGrp="1"/>
          </p:cNvSpPr>
          <p:nvPr>
            <p:ph type="sldNum" sz="quarter" idx="12"/>
          </p:nvPr>
        </p:nvSpPr>
        <p:spPr/>
        <p:txBody>
          <a:bodyPr>
            <a:normAutofit fontScale="62500" lnSpcReduction="20000"/>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8F82E0A0-C266-4798-8C8F-B9F91E9DA37E}" type="slidenum">
              <a:rPr kumimoji="0" lang="en-US" sz="1867" b="1" i="0" u="none" strike="noStrike" kern="1200" cap="none" spc="0" normalizeH="0" baseline="0" noProof="0">
                <a:ln>
                  <a:noFill/>
                </a:ln>
                <a:solidFill>
                  <a:srgbClr val="FFFFFF"/>
                </a:solidFill>
                <a:effectLst/>
                <a:uLnTx/>
                <a:uFillTx/>
                <a:latin typeface="Tw Cen MT"/>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6</a:t>
            </a:fld>
            <a:endParaRPr kumimoji="0" lang="en-US" sz="1867" b="1" i="0" u="none" strike="noStrike" kern="1200" cap="none" spc="0" normalizeH="0" baseline="0" noProof="0" dirty="0">
              <a:ln>
                <a:noFill/>
              </a:ln>
              <a:solidFill>
                <a:srgbClr val="FFFFFF"/>
              </a:solidFill>
              <a:effectLst/>
              <a:uLnTx/>
              <a:uFillTx/>
              <a:latin typeface="Tw Cen MT"/>
              <a:ea typeface="+mn-ea"/>
              <a:cs typeface="+mn-cs"/>
            </a:endParaRPr>
          </a:p>
        </p:txBody>
      </p:sp>
      <p:grpSp>
        <p:nvGrpSpPr>
          <p:cNvPr id="53" name="Canvas 1"/>
          <p:cNvGrpSpPr/>
          <p:nvPr/>
        </p:nvGrpSpPr>
        <p:grpSpPr>
          <a:xfrm>
            <a:off x="386101" y="1877568"/>
            <a:ext cx="11768328" cy="4754880"/>
            <a:chOff x="0" y="0"/>
            <a:chExt cx="6007100" cy="3357880"/>
          </a:xfrm>
        </p:grpSpPr>
        <p:sp>
          <p:nvSpPr>
            <p:cNvPr id="54" name="Rectangle 53"/>
            <p:cNvSpPr/>
            <p:nvPr/>
          </p:nvSpPr>
          <p:spPr>
            <a:xfrm>
              <a:off x="0" y="0"/>
              <a:ext cx="6007100" cy="3357880"/>
            </a:xfrm>
            <a:prstGeom prst="rect">
              <a:avLst/>
            </a:prstGeom>
            <a:ln>
              <a:solidFill>
                <a:schemeClr val="tx1"/>
              </a:solidFill>
            </a:ln>
          </p:spPr>
        </p:sp>
        <p:sp>
          <p:nvSpPr>
            <p:cNvPr id="56" name="Rectangle 55"/>
            <p:cNvSpPr/>
            <p:nvPr/>
          </p:nvSpPr>
          <p:spPr>
            <a:xfrm>
              <a:off x="1581518" y="753182"/>
              <a:ext cx="1219024" cy="701390"/>
            </a:xfrm>
            <a:prstGeom prst="rect">
              <a:avLst/>
            </a:prstGeom>
            <a:solidFill>
              <a:srgbClr val="E64C53"/>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pPr>
              <a:r>
                <a:rPr lang="en-US" dirty="0" smtClean="0">
                  <a:effectLst/>
                  <a:ea typeface="Calibri" panose="020F0502020204030204" pitchFamily="34" charset="0"/>
                  <a:cs typeface="Times New Roman" panose="02020603050405020304" pitchFamily="18" charset="0"/>
                </a:rPr>
                <a:t>Stage 1 (RDS)</a:t>
              </a:r>
            </a:p>
            <a:p>
              <a:pPr marL="0" marR="0" algn="ctr">
                <a:lnSpc>
                  <a:spcPct val="107000"/>
                </a:lnSpc>
                <a:spcBef>
                  <a:spcPts val="0"/>
                </a:spcBef>
                <a:spcAft>
                  <a:spcPts val="800"/>
                </a:spcAft>
              </a:pPr>
              <a:r>
                <a:rPr lang="en-US" dirty="0" smtClean="0">
                  <a:ea typeface="Calibri" panose="020F0502020204030204" pitchFamily="34" charset="0"/>
                  <a:cs typeface="Times New Roman" panose="02020603050405020304" pitchFamily="18" charset="0"/>
                </a:rPr>
                <a:t>(Files Landing Zone)</a:t>
              </a:r>
              <a:endParaRPr lang="en-US" dirty="0">
                <a:effectLst/>
                <a:ea typeface="Calibri" panose="020F0502020204030204" pitchFamily="34" charset="0"/>
                <a:cs typeface="Times New Roman" panose="02020603050405020304" pitchFamily="18" charset="0"/>
              </a:endParaRPr>
            </a:p>
          </p:txBody>
        </p:sp>
        <p:sp>
          <p:nvSpPr>
            <p:cNvPr id="57" name="Right Arrow 56"/>
            <p:cNvSpPr/>
            <p:nvPr/>
          </p:nvSpPr>
          <p:spPr>
            <a:xfrm>
              <a:off x="1054081" y="761597"/>
              <a:ext cx="443219" cy="415704"/>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6000"/>
                </a:lnSpc>
                <a:spcBef>
                  <a:spcPts val="0"/>
                </a:spcBef>
                <a:spcAft>
                  <a:spcPts val="800"/>
                </a:spcAft>
              </a:pPr>
              <a:endParaRPr lang="en-US" sz="1200" dirty="0">
                <a:effectLst/>
                <a:latin typeface="Times New Roman" panose="02020603050405020304" pitchFamily="18" charset="0"/>
                <a:ea typeface="Times New Roman" panose="02020603050405020304" pitchFamily="18" charset="0"/>
              </a:endParaRPr>
            </a:p>
          </p:txBody>
        </p:sp>
        <p:sp>
          <p:nvSpPr>
            <p:cNvPr id="58" name="Rectangle 57"/>
            <p:cNvSpPr/>
            <p:nvPr/>
          </p:nvSpPr>
          <p:spPr>
            <a:xfrm>
              <a:off x="1565096" y="2107742"/>
              <a:ext cx="1235622" cy="722560"/>
            </a:xfrm>
            <a:prstGeom prst="rect">
              <a:avLst/>
            </a:prstGeom>
            <a:solidFill>
              <a:srgbClr val="E64C53"/>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dirty="0">
                  <a:ea typeface="Calibri" panose="020F0502020204030204" pitchFamily="34" charset="0"/>
                  <a:cs typeface="Times New Roman" panose="02020603050405020304" pitchFamily="18" charset="0"/>
                </a:rPr>
                <a:t>Stage 2</a:t>
              </a:r>
            </a:p>
            <a:p>
              <a:pPr algn="ctr">
                <a:lnSpc>
                  <a:spcPct val="107000"/>
                </a:lnSpc>
              </a:pPr>
              <a:r>
                <a:rPr lang="en-US" dirty="0">
                  <a:ea typeface="Calibri" panose="020F0502020204030204" pitchFamily="34" charset="0"/>
                  <a:cs typeface="Times New Roman" panose="02020603050405020304" pitchFamily="18" charset="0"/>
                </a:rPr>
                <a:t>(Processed Files)</a:t>
              </a:r>
            </a:p>
          </p:txBody>
        </p:sp>
        <p:sp>
          <p:nvSpPr>
            <p:cNvPr id="59" name="Right Arrow 58"/>
            <p:cNvSpPr/>
            <p:nvPr/>
          </p:nvSpPr>
          <p:spPr>
            <a:xfrm rot="5400000">
              <a:off x="1727010" y="1628275"/>
              <a:ext cx="621194" cy="301823"/>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dirty="0">
                <a:latin typeface="Times New Roman" panose="02020603050405020304" pitchFamily="18" charset="0"/>
                <a:ea typeface="Times New Roman" panose="02020603050405020304" pitchFamily="18" charset="0"/>
              </a:endParaRPr>
            </a:p>
          </p:txBody>
        </p:sp>
        <p:sp>
          <p:nvSpPr>
            <p:cNvPr id="60" name="Can 59"/>
            <p:cNvSpPr/>
            <p:nvPr/>
          </p:nvSpPr>
          <p:spPr>
            <a:xfrm>
              <a:off x="3356294" y="1744276"/>
              <a:ext cx="958071" cy="1289463"/>
            </a:xfrm>
            <a:prstGeom prst="can">
              <a:avLst/>
            </a:prstGeom>
            <a:solidFill>
              <a:srgbClr val="47C63A"/>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rPr>
                <a:t>Azure SQL Server</a:t>
              </a:r>
            </a:p>
            <a:p>
              <a:pPr marL="0" marR="0" algn="ctr">
                <a:lnSpc>
                  <a:spcPct val="106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rPr>
                <a:t> DW DB</a:t>
              </a:r>
            </a:p>
            <a:p>
              <a:pPr marL="0" marR="0" algn="ctr">
                <a:lnSpc>
                  <a:spcPct val="106000"/>
                </a:lnSpc>
                <a:spcBef>
                  <a:spcPts val="0"/>
                </a:spcBef>
                <a:spcAft>
                  <a:spcPts val="800"/>
                </a:spcAft>
              </a:pPr>
              <a:r>
                <a:rPr lang="en-US" dirty="0" smtClean="0">
                  <a:latin typeface="Times New Roman" panose="02020603050405020304" pitchFamily="18" charset="0"/>
                  <a:ea typeface="Times New Roman" panose="02020603050405020304" pitchFamily="18" charset="0"/>
                </a:rPr>
                <a:t>(External Tables)</a:t>
              </a:r>
              <a:endParaRPr lang="en-US" dirty="0">
                <a:effectLst/>
                <a:latin typeface="Times New Roman" panose="02020603050405020304" pitchFamily="18" charset="0"/>
                <a:ea typeface="Times New Roman" panose="02020603050405020304" pitchFamily="18" charset="0"/>
              </a:endParaRPr>
            </a:p>
          </p:txBody>
        </p:sp>
        <p:sp>
          <p:nvSpPr>
            <p:cNvPr id="61" name="Right Arrow 60"/>
            <p:cNvSpPr/>
            <p:nvPr/>
          </p:nvSpPr>
          <p:spPr>
            <a:xfrm rot="10800000" flipH="1">
              <a:off x="2821932" y="2244803"/>
              <a:ext cx="525474" cy="417195"/>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US" sz="1200">
                  <a:latin typeface="Times New Roman" panose="02020603050405020304" pitchFamily="18" charset="0"/>
                  <a:ea typeface="Times New Roman" panose="02020603050405020304" pitchFamily="18" charset="0"/>
                </a:rPr>
                <a:t> </a:t>
              </a:r>
            </a:p>
          </p:txBody>
        </p:sp>
        <p:sp>
          <p:nvSpPr>
            <p:cNvPr id="75" name="Rectangle 74"/>
            <p:cNvSpPr/>
            <p:nvPr/>
          </p:nvSpPr>
          <p:spPr>
            <a:xfrm>
              <a:off x="4911256" y="1856791"/>
              <a:ext cx="911616" cy="79502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pPr>
              <a:r>
                <a:rPr lang="en-US" dirty="0" smtClean="0">
                  <a:effectLst/>
                  <a:latin typeface="Times New Roman" panose="02020603050405020304" pitchFamily="18" charset="0"/>
                  <a:ea typeface="Calibri" panose="020F0502020204030204" pitchFamily="34" charset="0"/>
                </a:rPr>
                <a:t>Web </a:t>
              </a:r>
              <a:r>
                <a:rPr lang="en-US" dirty="0">
                  <a:latin typeface="Times New Roman" panose="02020603050405020304" pitchFamily="18" charset="0"/>
                  <a:ea typeface="Times New Roman" panose="02020603050405020304" pitchFamily="18" charset="0"/>
                </a:rPr>
                <a:t>Int</a:t>
              </a:r>
              <a:r>
                <a:rPr lang="en-US" dirty="0">
                  <a:latin typeface="Times New Roman" panose="02020603050405020304" pitchFamily="18" charset="0"/>
                  <a:ea typeface="Calibri" panose="020F0502020204030204" pitchFamily="34" charset="0"/>
                </a:rPr>
                <a:t>e</a:t>
              </a:r>
              <a:r>
                <a:rPr lang="en-US" dirty="0">
                  <a:latin typeface="Times New Roman" panose="02020603050405020304" pitchFamily="18" charset="0"/>
                  <a:ea typeface="Times New Roman" panose="02020603050405020304" pitchFamily="18" charset="0"/>
                </a:rPr>
                <a:t>rface</a:t>
              </a:r>
            </a:p>
            <a:p>
              <a:pPr marL="0" marR="0" algn="ctr">
                <a:lnSpc>
                  <a:spcPct val="106000"/>
                </a:lnSpc>
                <a:spcBef>
                  <a:spcPts val="0"/>
                </a:spcBef>
              </a:pPr>
              <a:r>
                <a:rPr lang="en-US" dirty="0" smtClean="0">
                  <a:latin typeface="Times New Roman" panose="02020603050405020304" pitchFamily="18" charset="0"/>
                  <a:ea typeface="Times New Roman" panose="02020603050405020304" pitchFamily="18" charset="0"/>
                </a:rPr>
                <a:t>(C#, </a:t>
              </a:r>
              <a:r>
                <a:rPr lang="en-US" dirty="0" err="1" smtClean="0">
                  <a:latin typeface="Times New Roman" panose="02020603050405020304" pitchFamily="18" charset="0"/>
                  <a:ea typeface="Times New Roman" panose="02020603050405020304" pitchFamily="18" charset="0"/>
                </a:rPr>
                <a:t>.Net</a:t>
              </a:r>
              <a:r>
                <a:rPr lang="en-US" dirty="0" smtClean="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dirty="0" err="1">
                  <a:effectLst/>
                  <a:latin typeface="Times New Roman" panose="02020603050405020304" pitchFamily="18" charset="0"/>
                  <a:ea typeface="Calibri" panose="020F0502020204030204" pitchFamily="34" charset="0"/>
                </a:rPr>
                <a:t>DashBoards</a:t>
              </a:r>
              <a:endParaRPr lang="en-US" dirty="0">
                <a:effectLst/>
                <a:latin typeface="Times New Roman" panose="02020603050405020304" pitchFamily="18" charset="0"/>
                <a:ea typeface="Times New Roman" panose="02020603050405020304" pitchFamily="18" charset="0"/>
              </a:endParaRPr>
            </a:p>
          </p:txBody>
        </p:sp>
        <p:sp>
          <p:nvSpPr>
            <p:cNvPr id="55" name="Can 54"/>
            <p:cNvSpPr/>
            <p:nvPr/>
          </p:nvSpPr>
          <p:spPr>
            <a:xfrm>
              <a:off x="257838" y="520576"/>
              <a:ext cx="713873" cy="57011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Timesheet (SQL Server) </a:t>
              </a:r>
              <a:endParaRPr lang="en-US" sz="1100" dirty="0">
                <a:effectLst/>
                <a:ea typeface="Calibri" panose="020F0502020204030204" pitchFamily="34" charset="0"/>
                <a:cs typeface="Times New Roman" panose="02020603050405020304" pitchFamily="18" charset="0"/>
              </a:endParaRPr>
            </a:p>
          </p:txBody>
        </p:sp>
      </p:grpSp>
      <p:sp>
        <p:nvSpPr>
          <p:cNvPr id="77" name="Can 76"/>
          <p:cNvSpPr/>
          <p:nvPr/>
        </p:nvSpPr>
        <p:spPr>
          <a:xfrm>
            <a:off x="860723" y="3553490"/>
            <a:ext cx="1398527" cy="8073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Projects </a:t>
            </a:r>
            <a:endParaRPr lang="en-US" sz="1100" dirty="0" smtClean="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(Oracle)</a:t>
            </a:r>
            <a:endParaRPr lang="en-US" sz="1100" dirty="0">
              <a:effectLst/>
              <a:ea typeface="Calibri" panose="020F0502020204030204" pitchFamily="34" charset="0"/>
              <a:cs typeface="Times New Roman" panose="02020603050405020304" pitchFamily="18" charset="0"/>
            </a:endParaRPr>
          </a:p>
        </p:txBody>
      </p:sp>
      <p:sp>
        <p:nvSpPr>
          <p:cNvPr id="78" name="Can 77"/>
          <p:cNvSpPr/>
          <p:nvPr/>
        </p:nvSpPr>
        <p:spPr>
          <a:xfrm>
            <a:off x="860722" y="4508997"/>
            <a:ext cx="1398527" cy="8073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WWOR</a:t>
            </a:r>
            <a:endParaRPr lang="en-US" sz="11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a:t>
            </a:r>
            <a:r>
              <a:rPr lang="en-US" sz="1100" dirty="0" smtClean="0">
                <a:ea typeface="Calibri" panose="020F0502020204030204" pitchFamily="34" charset="0"/>
                <a:cs typeface="Times New Roman" panose="02020603050405020304" pitchFamily="18" charset="0"/>
              </a:rPr>
              <a:t>Oracle</a:t>
            </a:r>
            <a:r>
              <a:rPr lang="en-US" sz="1100" dirty="0" smtClean="0">
                <a:effectLst/>
                <a:ea typeface="Calibri" panose="020F0502020204030204" pitchFamily="34" charset="0"/>
                <a:cs typeface="Times New Roman" panose="02020603050405020304" pitchFamily="18" charset="0"/>
              </a:rPr>
              <a:t>)</a:t>
            </a:r>
            <a:endParaRPr lang="en-US" sz="1100" dirty="0">
              <a:effectLst/>
              <a:ea typeface="Calibri" panose="020F0502020204030204" pitchFamily="34" charset="0"/>
              <a:cs typeface="Times New Roman" panose="02020603050405020304" pitchFamily="18" charset="0"/>
            </a:endParaRPr>
          </a:p>
        </p:txBody>
      </p:sp>
      <p:sp>
        <p:nvSpPr>
          <p:cNvPr id="79" name="Can 78"/>
          <p:cNvSpPr/>
          <p:nvPr/>
        </p:nvSpPr>
        <p:spPr>
          <a:xfrm>
            <a:off x="831472" y="5382348"/>
            <a:ext cx="1398527" cy="80730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smtClean="0">
                <a:effectLst/>
                <a:ea typeface="Calibri" panose="020F0502020204030204" pitchFamily="34" charset="0"/>
                <a:cs typeface="Times New Roman" panose="02020603050405020304" pitchFamily="18" charset="0"/>
              </a:rPr>
              <a:t>DB</a:t>
            </a:r>
            <a:endParaRPr lang="en-US" sz="1100" dirty="0">
              <a:effectLst/>
              <a:ea typeface="Calibri" panose="020F0502020204030204" pitchFamily="34" charset="0"/>
              <a:cs typeface="Times New Roman" panose="02020603050405020304" pitchFamily="18" charset="0"/>
            </a:endParaRPr>
          </a:p>
        </p:txBody>
      </p:sp>
      <p:sp>
        <p:nvSpPr>
          <p:cNvPr id="83" name="Rectangle 82"/>
          <p:cNvSpPr/>
          <p:nvPr/>
        </p:nvSpPr>
        <p:spPr>
          <a:xfrm>
            <a:off x="9994365" y="2547206"/>
            <a:ext cx="1785920" cy="1125777"/>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US" dirty="0" smtClean="0">
                <a:effectLst/>
                <a:latin typeface="Times New Roman" panose="02020603050405020304" pitchFamily="18" charset="0"/>
                <a:ea typeface="Calibri" panose="020F0502020204030204" pitchFamily="34" charset="0"/>
              </a:rPr>
              <a:t>Power BI</a:t>
            </a:r>
            <a:endParaRPr lang="en-US"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pPr>
            <a:r>
              <a:rPr lang="en-US" dirty="0" err="1">
                <a:effectLst/>
                <a:latin typeface="Times New Roman" panose="02020603050405020304" pitchFamily="18" charset="0"/>
                <a:ea typeface="Calibri" panose="020F0502020204030204" pitchFamily="34" charset="0"/>
              </a:rPr>
              <a:t>DashBoards</a:t>
            </a:r>
            <a:endParaRPr lang="en-US" dirty="0">
              <a:effectLst/>
              <a:latin typeface="Times New Roman" panose="02020603050405020304" pitchFamily="18" charset="0"/>
              <a:ea typeface="Times New Roman" panose="02020603050405020304" pitchFamily="18" charset="0"/>
            </a:endParaRPr>
          </a:p>
        </p:txBody>
      </p:sp>
      <p:sp>
        <p:nvSpPr>
          <p:cNvPr id="86" name="TextBox 85"/>
          <p:cNvSpPr txBox="1"/>
          <p:nvPr/>
        </p:nvSpPr>
        <p:spPr>
          <a:xfrm>
            <a:off x="4755219" y="4014964"/>
            <a:ext cx="1276506" cy="923330"/>
          </a:xfrm>
          <a:prstGeom prst="rect">
            <a:avLst/>
          </a:prstGeom>
          <a:noFill/>
        </p:spPr>
        <p:txBody>
          <a:bodyPr wrap="square" rtlCol="0">
            <a:spAutoFit/>
          </a:bodyPr>
          <a:lstStyle/>
          <a:p>
            <a:pPr algn="ctr"/>
            <a:r>
              <a:rPr lang="en-US" dirty="0" smtClean="0"/>
              <a:t>Data Pipelines &amp; Flows</a:t>
            </a:r>
            <a:endParaRPr lang="en-US" dirty="0"/>
          </a:p>
        </p:txBody>
      </p:sp>
      <p:sp>
        <p:nvSpPr>
          <p:cNvPr id="89" name="Rectangle 88"/>
          <p:cNvSpPr/>
          <p:nvPr/>
        </p:nvSpPr>
        <p:spPr>
          <a:xfrm>
            <a:off x="6890475" y="2251951"/>
            <a:ext cx="1876928" cy="1292718"/>
          </a:xfrm>
          <a:prstGeom prst="rect">
            <a:avLst/>
          </a:prstGeom>
          <a:solidFill>
            <a:srgbClr val="B563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Analysis Service</a:t>
            </a:r>
          </a:p>
          <a:p>
            <a:pPr algn="ctr"/>
            <a:r>
              <a:rPr lang="en-US" dirty="0" smtClean="0"/>
              <a:t>(Tabular Model)</a:t>
            </a:r>
            <a:endParaRPr lang="en-US" dirty="0"/>
          </a:p>
        </p:txBody>
      </p:sp>
      <p:sp>
        <p:nvSpPr>
          <p:cNvPr id="90" name="Down Arrow 89"/>
          <p:cNvSpPr/>
          <p:nvPr/>
        </p:nvSpPr>
        <p:spPr>
          <a:xfrm rot="10800000">
            <a:off x="7657463" y="3553489"/>
            <a:ext cx="484632" cy="714008"/>
          </a:xfrm>
          <a:prstGeom prst="down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a:latin typeface="Times New Roman" panose="02020603050405020304" pitchFamily="18" charset="0"/>
              <a:ea typeface="Times New Roman" panose="02020603050405020304" pitchFamily="18" charset="0"/>
            </a:endParaRPr>
          </a:p>
        </p:txBody>
      </p:sp>
      <p:sp>
        <p:nvSpPr>
          <p:cNvPr id="91" name="Down Arrow 90"/>
          <p:cNvSpPr/>
          <p:nvPr/>
        </p:nvSpPr>
        <p:spPr>
          <a:xfrm rot="16200000">
            <a:off x="9110686" y="2503618"/>
            <a:ext cx="484632" cy="1029518"/>
          </a:xfrm>
          <a:prstGeom prst="down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7711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8852777" y="2062687"/>
            <a:ext cx="2100719" cy="4220574"/>
          </a:xfrm>
          <a:prstGeom prst="rect">
            <a:avLst/>
          </a:prstGeom>
          <a:solidFill>
            <a:srgbClr val="00B0F0"/>
          </a:solidFill>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Rectangle 79"/>
          <p:cNvSpPr/>
          <p:nvPr/>
        </p:nvSpPr>
        <p:spPr>
          <a:xfrm>
            <a:off x="2129301" y="2051194"/>
            <a:ext cx="5847315" cy="4220574"/>
          </a:xfrm>
          <a:prstGeom prst="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dk1"/>
              </a:solidFill>
            </a:endParaRPr>
          </a:p>
        </p:txBody>
      </p:sp>
      <p:sp>
        <p:nvSpPr>
          <p:cNvPr id="81" name="Rectangle 80"/>
          <p:cNvSpPr/>
          <p:nvPr/>
        </p:nvSpPr>
        <p:spPr>
          <a:xfrm>
            <a:off x="2273932" y="2281104"/>
            <a:ext cx="2725398" cy="3833743"/>
          </a:xfrm>
          <a:prstGeom prst="rect">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t"/>
          <a:lstStyle/>
          <a:p>
            <a:pPr algn="ctr"/>
            <a:r>
              <a:rPr lang="en-US" b="1" u="sng" dirty="0" smtClean="0">
                <a:ln w="0"/>
                <a:solidFill>
                  <a:schemeClr val="accent1"/>
                </a:solidFill>
                <a:effectLst>
                  <a:outerShdw blurRad="38100" dist="25400" dir="5400000" algn="ctr" rotWithShape="0">
                    <a:srgbClr val="6E747A">
                      <a:alpha val="43000"/>
                    </a:srgbClr>
                  </a:outerShdw>
                </a:effectLst>
              </a:rPr>
              <a:t>Azure Data Lake Storage (Gen 2)</a:t>
            </a:r>
            <a:endParaRPr lang="en-US" b="1" u="sng" dirty="0">
              <a:ln w="0"/>
              <a:solidFill>
                <a:schemeClr val="accent1"/>
              </a:solidFill>
              <a:effectLst>
                <a:outerShdw blurRad="38100" dist="25400" dir="5400000" algn="ctr" rotWithShape="0">
                  <a:srgbClr val="6E747A">
                    <a:alpha val="43000"/>
                  </a:srgbClr>
                </a:outerShdw>
              </a:effectLst>
            </a:endParaRPr>
          </a:p>
        </p:txBody>
      </p:sp>
      <p:sp>
        <p:nvSpPr>
          <p:cNvPr id="4" name="Slide Number Placeholder 3"/>
          <p:cNvSpPr>
            <a:spLocks noGrp="1"/>
          </p:cNvSpPr>
          <p:nvPr>
            <p:ph type="sldNum" sz="quarter" idx="12"/>
          </p:nvPr>
        </p:nvSpPr>
        <p:spPr>
          <a:xfrm>
            <a:off x="-1014984" y="1516298"/>
            <a:ext cx="711200" cy="244476"/>
          </a:xfrm>
        </p:spPr>
        <p:txBody>
          <a:bodyPr>
            <a:normAutofit fontScale="62500" lnSpcReduction="20000"/>
          </a:bodyPr>
          <a:lstStyle/>
          <a:p>
            <a:pPr marL="0" marR="0" lvl="0" indent="0" algn="ctr" defTabSz="1219170" rtl="0" eaLnBrk="1" fontAlgn="auto" latinLnBrk="0" hangingPunct="1">
              <a:lnSpc>
                <a:spcPct val="100000"/>
              </a:lnSpc>
              <a:spcBef>
                <a:spcPts val="0"/>
              </a:spcBef>
              <a:spcAft>
                <a:spcPts val="0"/>
              </a:spcAft>
              <a:buClrTx/>
              <a:buSzTx/>
              <a:buFontTx/>
              <a:buNone/>
              <a:tabLst/>
              <a:defRPr/>
            </a:pPr>
            <a:fld id="{8F82E0A0-C266-4798-8C8F-B9F91E9DA37E}" type="slidenum">
              <a:rPr kumimoji="0" lang="en-US" sz="1867" b="1" i="0" u="none" strike="noStrike" kern="1200" cap="none" spc="0" normalizeH="0" baseline="0" noProof="0">
                <a:ln>
                  <a:noFill/>
                </a:ln>
                <a:solidFill>
                  <a:srgbClr val="FFFFFF"/>
                </a:solidFill>
                <a:effectLst/>
                <a:uLnTx/>
                <a:uFillTx/>
                <a:latin typeface="Tw Cen MT"/>
                <a:ea typeface="+mn-ea"/>
                <a:cs typeface="+mn-cs"/>
              </a:rPr>
              <a:pPr marL="0" marR="0" lvl="0" indent="0" algn="ctr" defTabSz="1219170" rtl="0" eaLnBrk="1" fontAlgn="auto" latinLnBrk="0" hangingPunct="1">
                <a:lnSpc>
                  <a:spcPct val="100000"/>
                </a:lnSpc>
                <a:spcBef>
                  <a:spcPts val="0"/>
                </a:spcBef>
                <a:spcAft>
                  <a:spcPts val="0"/>
                </a:spcAft>
                <a:buClrTx/>
                <a:buSzTx/>
                <a:buFontTx/>
                <a:buNone/>
                <a:tabLst/>
                <a:defRPr/>
              </a:pPr>
              <a:t>7</a:t>
            </a:fld>
            <a:endParaRPr kumimoji="0" lang="en-US" sz="1867" b="1" i="0" u="none" strike="noStrike" kern="1200" cap="none" spc="0" normalizeH="0" baseline="0" noProof="0" dirty="0">
              <a:ln>
                <a:noFill/>
              </a:ln>
              <a:solidFill>
                <a:srgbClr val="FFFFFF"/>
              </a:solidFill>
              <a:effectLst/>
              <a:uLnTx/>
              <a:uFillTx/>
              <a:latin typeface="Tw Cen MT"/>
              <a:ea typeface="+mn-ea"/>
              <a:cs typeface="+mn-cs"/>
            </a:endParaRPr>
          </a:p>
        </p:txBody>
      </p:sp>
      <p:grpSp>
        <p:nvGrpSpPr>
          <p:cNvPr id="53" name="Canvas 1"/>
          <p:cNvGrpSpPr/>
          <p:nvPr/>
        </p:nvGrpSpPr>
        <p:grpSpPr>
          <a:xfrm>
            <a:off x="1507105" y="1908345"/>
            <a:ext cx="9776592" cy="4754880"/>
            <a:chOff x="0" y="0"/>
            <a:chExt cx="6007100" cy="3357880"/>
          </a:xfrm>
        </p:grpSpPr>
        <p:sp>
          <p:nvSpPr>
            <p:cNvPr id="54" name="Rectangle 53"/>
            <p:cNvSpPr/>
            <p:nvPr/>
          </p:nvSpPr>
          <p:spPr>
            <a:xfrm>
              <a:off x="0" y="0"/>
              <a:ext cx="6007100" cy="3357880"/>
            </a:xfrm>
            <a:prstGeom prst="rect">
              <a:avLst/>
            </a:prstGeom>
            <a:ln>
              <a:solidFill>
                <a:schemeClr val="tx1"/>
              </a:solidFill>
            </a:ln>
          </p:spPr>
        </p:sp>
        <p:sp>
          <p:nvSpPr>
            <p:cNvPr id="56" name="Rectangle 55"/>
            <p:cNvSpPr/>
            <p:nvPr/>
          </p:nvSpPr>
          <p:spPr>
            <a:xfrm>
              <a:off x="698947" y="712025"/>
              <a:ext cx="1219024" cy="701390"/>
            </a:xfrm>
            <a:prstGeom prst="rect">
              <a:avLst/>
            </a:prstGeom>
            <a:solidFill>
              <a:srgbClr val="E64C53"/>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pPr>
              <a:r>
                <a:rPr lang="en-US" dirty="0" smtClean="0">
                  <a:effectLst/>
                  <a:ea typeface="Calibri" panose="020F0502020204030204" pitchFamily="34" charset="0"/>
                  <a:cs typeface="Times New Roman" panose="02020603050405020304" pitchFamily="18" charset="0"/>
                </a:rPr>
                <a:t>Stage 1 (RDS)</a:t>
              </a:r>
            </a:p>
            <a:p>
              <a:pPr marL="0" marR="0" algn="ctr">
                <a:lnSpc>
                  <a:spcPct val="107000"/>
                </a:lnSpc>
                <a:spcBef>
                  <a:spcPts val="0"/>
                </a:spcBef>
                <a:spcAft>
                  <a:spcPts val="800"/>
                </a:spcAft>
              </a:pPr>
              <a:r>
                <a:rPr lang="en-US" dirty="0" smtClean="0">
                  <a:ea typeface="Calibri" panose="020F0502020204030204" pitchFamily="34" charset="0"/>
                  <a:cs typeface="Times New Roman" panose="02020603050405020304" pitchFamily="18" charset="0"/>
                </a:rPr>
                <a:t>(Files Landing Zone)</a:t>
              </a:r>
              <a:endParaRPr lang="en-US" dirty="0">
                <a:effectLst/>
                <a:ea typeface="Calibri" panose="020F0502020204030204" pitchFamily="34" charset="0"/>
                <a:cs typeface="Times New Roman" panose="02020603050405020304" pitchFamily="18" charset="0"/>
              </a:endParaRPr>
            </a:p>
          </p:txBody>
        </p:sp>
        <p:sp>
          <p:nvSpPr>
            <p:cNvPr id="58" name="Rectangle 57"/>
            <p:cNvSpPr/>
            <p:nvPr/>
          </p:nvSpPr>
          <p:spPr>
            <a:xfrm>
              <a:off x="724698" y="2135817"/>
              <a:ext cx="1235622" cy="722560"/>
            </a:xfrm>
            <a:prstGeom prst="rect">
              <a:avLst/>
            </a:prstGeom>
            <a:solidFill>
              <a:srgbClr val="E64C53"/>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pPr>
              <a:r>
                <a:rPr lang="en-US" dirty="0">
                  <a:ea typeface="Calibri" panose="020F0502020204030204" pitchFamily="34" charset="0"/>
                  <a:cs typeface="Times New Roman" panose="02020603050405020304" pitchFamily="18" charset="0"/>
                </a:rPr>
                <a:t>Stage 2</a:t>
              </a:r>
            </a:p>
            <a:p>
              <a:pPr algn="ctr">
                <a:lnSpc>
                  <a:spcPct val="107000"/>
                </a:lnSpc>
              </a:pPr>
              <a:r>
                <a:rPr lang="en-US" dirty="0">
                  <a:ea typeface="Calibri" panose="020F0502020204030204" pitchFamily="34" charset="0"/>
                  <a:cs typeface="Times New Roman" panose="02020603050405020304" pitchFamily="18" charset="0"/>
                </a:rPr>
                <a:t>(Processed Files)</a:t>
              </a:r>
            </a:p>
          </p:txBody>
        </p:sp>
        <p:sp>
          <p:nvSpPr>
            <p:cNvPr id="59" name="Right Arrow 58"/>
            <p:cNvSpPr/>
            <p:nvPr/>
          </p:nvSpPr>
          <p:spPr>
            <a:xfrm rot="5400000">
              <a:off x="885339" y="1612472"/>
              <a:ext cx="621194" cy="301823"/>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dirty="0">
                <a:latin typeface="Times New Roman" panose="02020603050405020304" pitchFamily="18" charset="0"/>
                <a:ea typeface="Times New Roman" panose="02020603050405020304" pitchFamily="18" charset="0"/>
              </a:endParaRPr>
            </a:p>
          </p:txBody>
        </p:sp>
        <p:sp>
          <p:nvSpPr>
            <p:cNvPr id="60" name="Can 59"/>
            <p:cNvSpPr/>
            <p:nvPr/>
          </p:nvSpPr>
          <p:spPr>
            <a:xfrm>
              <a:off x="2768614" y="1745589"/>
              <a:ext cx="958071" cy="1289463"/>
            </a:xfrm>
            <a:prstGeom prst="can">
              <a:avLst/>
            </a:prstGeom>
            <a:solidFill>
              <a:srgbClr val="47C63A"/>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rPr>
                <a:t>Azure SQL Server</a:t>
              </a:r>
            </a:p>
            <a:p>
              <a:pPr marL="0" marR="0" algn="ctr">
                <a:lnSpc>
                  <a:spcPct val="106000"/>
                </a:lnSpc>
                <a:spcBef>
                  <a:spcPts val="0"/>
                </a:spcBef>
                <a:spcAft>
                  <a:spcPts val="800"/>
                </a:spcAft>
              </a:pPr>
              <a:r>
                <a:rPr lang="en-US" dirty="0" smtClean="0">
                  <a:effectLst/>
                  <a:latin typeface="Times New Roman" panose="02020603050405020304" pitchFamily="18" charset="0"/>
                  <a:ea typeface="Times New Roman" panose="02020603050405020304" pitchFamily="18" charset="0"/>
                </a:rPr>
                <a:t> DW DB</a:t>
              </a:r>
            </a:p>
            <a:p>
              <a:pPr marL="0" marR="0" algn="ctr">
                <a:lnSpc>
                  <a:spcPct val="106000"/>
                </a:lnSpc>
                <a:spcBef>
                  <a:spcPts val="0"/>
                </a:spcBef>
                <a:spcAft>
                  <a:spcPts val="800"/>
                </a:spcAft>
              </a:pPr>
              <a:r>
                <a:rPr lang="en-US" dirty="0" smtClean="0">
                  <a:latin typeface="Times New Roman" panose="02020603050405020304" pitchFamily="18" charset="0"/>
                  <a:ea typeface="Times New Roman" panose="02020603050405020304" pitchFamily="18" charset="0"/>
                </a:rPr>
                <a:t>(External Tables)</a:t>
              </a:r>
              <a:endParaRPr lang="en-US" dirty="0">
                <a:effectLst/>
                <a:latin typeface="Times New Roman" panose="02020603050405020304" pitchFamily="18" charset="0"/>
                <a:ea typeface="Times New Roman" panose="02020603050405020304" pitchFamily="18" charset="0"/>
              </a:endParaRPr>
            </a:p>
          </p:txBody>
        </p:sp>
        <p:sp>
          <p:nvSpPr>
            <p:cNvPr id="61" name="Right Arrow 60"/>
            <p:cNvSpPr/>
            <p:nvPr/>
          </p:nvSpPr>
          <p:spPr>
            <a:xfrm rot="10800000" flipH="1">
              <a:off x="2170160" y="2181722"/>
              <a:ext cx="525474" cy="417195"/>
            </a:xfrm>
            <a:prstGeom prst="right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r>
                <a:rPr lang="en-US" sz="1200">
                  <a:latin typeface="Times New Roman" panose="02020603050405020304" pitchFamily="18" charset="0"/>
                  <a:ea typeface="Times New Roman" panose="02020603050405020304" pitchFamily="18" charset="0"/>
                </a:rPr>
                <a:t> </a:t>
              </a:r>
            </a:p>
          </p:txBody>
        </p:sp>
        <p:sp>
          <p:nvSpPr>
            <p:cNvPr id="75" name="Rectangle 74"/>
            <p:cNvSpPr/>
            <p:nvPr/>
          </p:nvSpPr>
          <p:spPr>
            <a:xfrm>
              <a:off x="4628373" y="1833453"/>
              <a:ext cx="1060206" cy="79502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pPr>
              <a:r>
                <a:rPr lang="en-US" dirty="0" smtClean="0">
                  <a:effectLst/>
                  <a:latin typeface="Times New Roman" panose="02020603050405020304" pitchFamily="18" charset="0"/>
                  <a:ea typeface="Calibri" panose="020F0502020204030204" pitchFamily="34" charset="0"/>
                </a:rPr>
                <a:t>Web </a:t>
              </a:r>
              <a:r>
                <a:rPr lang="en-US" dirty="0">
                  <a:latin typeface="Times New Roman" panose="02020603050405020304" pitchFamily="18" charset="0"/>
                  <a:ea typeface="Times New Roman" panose="02020603050405020304" pitchFamily="18" charset="0"/>
                </a:rPr>
                <a:t>Int</a:t>
              </a:r>
              <a:r>
                <a:rPr lang="en-US" dirty="0">
                  <a:latin typeface="Times New Roman" panose="02020603050405020304" pitchFamily="18" charset="0"/>
                  <a:ea typeface="Calibri" panose="020F0502020204030204" pitchFamily="34" charset="0"/>
                </a:rPr>
                <a:t>e</a:t>
              </a:r>
              <a:r>
                <a:rPr lang="en-US" dirty="0">
                  <a:latin typeface="Times New Roman" panose="02020603050405020304" pitchFamily="18" charset="0"/>
                  <a:ea typeface="Times New Roman" panose="02020603050405020304" pitchFamily="18" charset="0"/>
                </a:rPr>
                <a:t>rface</a:t>
              </a:r>
            </a:p>
            <a:p>
              <a:pPr marL="0" marR="0" algn="ctr">
                <a:lnSpc>
                  <a:spcPct val="106000"/>
                </a:lnSpc>
                <a:spcBef>
                  <a:spcPts val="0"/>
                </a:spcBef>
              </a:pPr>
              <a:r>
                <a:rPr lang="en-US" dirty="0" smtClean="0">
                  <a:latin typeface="Times New Roman" panose="02020603050405020304" pitchFamily="18" charset="0"/>
                  <a:ea typeface="Times New Roman" panose="02020603050405020304" pitchFamily="18" charset="0"/>
                </a:rPr>
                <a:t>(C#, </a:t>
              </a:r>
              <a:r>
                <a:rPr lang="en-US" dirty="0" err="1" smtClean="0">
                  <a:latin typeface="Times New Roman" panose="02020603050405020304" pitchFamily="18" charset="0"/>
                  <a:ea typeface="Times New Roman" panose="02020603050405020304" pitchFamily="18" charset="0"/>
                </a:rPr>
                <a:t>.Net</a:t>
              </a:r>
              <a:r>
                <a:rPr lang="en-US" dirty="0" smtClean="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spcAft>
                  <a:spcPts val="800"/>
                </a:spcAft>
              </a:pPr>
              <a:r>
                <a:rPr lang="en-US" dirty="0" err="1">
                  <a:effectLst/>
                  <a:latin typeface="Times New Roman" panose="02020603050405020304" pitchFamily="18" charset="0"/>
                  <a:ea typeface="Calibri" panose="020F0502020204030204" pitchFamily="34" charset="0"/>
                </a:rPr>
                <a:t>DashBoards</a:t>
              </a:r>
              <a:endParaRPr lang="en-US" dirty="0">
                <a:effectLst/>
                <a:latin typeface="Times New Roman" panose="02020603050405020304" pitchFamily="18" charset="0"/>
                <a:ea typeface="Times New Roman" panose="02020603050405020304" pitchFamily="18" charset="0"/>
              </a:endParaRPr>
            </a:p>
          </p:txBody>
        </p:sp>
      </p:grpSp>
      <p:sp>
        <p:nvSpPr>
          <p:cNvPr id="83" name="Rectangle 82"/>
          <p:cNvSpPr/>
          <p:nvPr/>
        </p:nvSpPr>
        <p:spPr>
          <a:xfrm>
            <a:off x="8979381" y="2565494"/>
            <a:ext cx="1785920" cy="1125777"/>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US" dirty="0" smtClean="0">
                <a:effectLst/>
                <a:latin typeface="Times New Roman" panose="02020603050405020304" pitchFamily="18" charset="0"/>
                <a:ea typeface="Calibri" panose="020F0502020204030204" pitchFamily="34" charset="0"/>
              </a:rPr>
              <a:t>Power BI</a:t>
            </a:r>
            <a:endParaRPr lang="en-US" dirty="0">
              <a:effectLst/>
              <a:latin typeface="Times New Roman" panose="02020603050405020304" pitchFamily="18" charset="0"/>
              <a:ea typeface="Times New Roman" panose="02020603050405020304" pitchFamily="18" charset="0"/>
            </a:endParaRPr>
          </a:p>
          <a:p>
            <a:pPr marL="0" marR="0" algn="ctr">
              <a:lnSpc>
                <a:spcPct val="106000"/>
              </a:lnSpc>
              <a:spcBef>
                <a:spcPts val="0"/>
              </a:spcBef>
            </a:pPr>
            <a:r>
              <a:rPr lang="en-US" dirty="0" err="1">
                <a:effectLst/>
                <a:latin typeface="Times New Roman" panose="02020603050405020304" pitchFamily="18" charset="0"/>
                <a:ea typeface="Calibri" panose="020F0502020204030204" pitchFamily="34" charset="0"/>
              </a:rPr>
              <a:t>DashBoards</a:t>
            </a:r>
            <a:endParaRPr lang="en-US" dirty="0">
              <a:effectLst/>
              <a:latin typeface="Times New Roman" panose="02020603050405020304" pitchFamily="18" charset="0"/>
              <a:ea typeface="Times New Roman" panose="02020603050405020304" pitchFamily="18" charset="0"/>
            </a:endParaRPr>
          </a:p>
        </p:txBody>
      </p:sp>
      <p:sp>
        <p:nvSpPr>
          <p:cNvPr id="86" name="TextBox 85"/>
          <p:cNvSpPr txBox="1"/>
          <p:nvPr/>
        </p:nvSpPr>
        <p:spPr>
          <a:xfrm>
            <a:off x="3812973" y="3948336"/>
            <a:ext cx="1276506" cy="923330"/>
          </a:xfrm>
          <a:prstGeom prst="rect">
            <a:avLst/>
          </a:prstGeom>
          <a:noFill/>
        </p:spPr>
        <p:txBody>
          <a:bodyPr wrap="square" rtlCol="0">
            <a:spAutoFit/>
          </a:bodyPr>
          <a:lstStyle/>
          <a:p>
            <a:pPr algn="ctr"/>
            <a:r>
              <a:rPr lang="en-US" dirty="0" smtClean="0"/>
              <a:t>Data Pipelines &amp; Flows</a:t>
            </a:r>
            <a:endParaRPr lang="en-US" dirty="0"/>
          </a:p>
        </p:txBody>
      </p:sp>
      <p:sp>
        <p:nvSpPr>
          <p:cNvPr id="89" name="Rectangle 88"/>
          <p:cNvSpPr/>
          <p:nvPr/>
        </p:nvSpPr>
        <p:spPr>
          <a:xfrm>
            <a:off x="5875491" y="2270239"/>
            <a:ext cx="1876928" cy="1292718"/>
          </a:xfrm>
          <a:prstGeom prst="rect">
            <a:avLst/>
          </a:prstGeom>
          <a:solidFill>
            <a:srgbClr val="B563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Analysis Service</a:t>
            </a:r>
          </a:p>
          <a:p>
            <a:pPr algn="ctr"/>
            <a:r>
              <a:rPr lang="en-US" dirty="0" smtClean="0"/>
              <a:t>(Tabular Model)</a:t>
            </a:r>
            <a:endParaRPr lang="en-US" dirty="0"/>
          </a:p>
        </p:txBody>
      </p:sp>
      <p:sp>
        <p:nvSpPr>
          <p:cNvPr id="90" name="Down Arrow 89"/>
          <p:cNvSpPr/>
          <p:nvPr/>
        </p:nvSpPr>
        <p:spPr>
          <a:xfrm rot="10800000">
            <a:off x="6642479" y="3571777"/>
            <a:ext cx="484632" cy="714008"/>
          </a:xfrm>
          <a:prstGeom prst="down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a:latin typeface="Times New Roman" panose="02020603050405020304" pitchFamily="18" charset="0"/>
              <a:ea typeface="Times New Roman" panose="02020603050405020304" pitchFamily="18" charset="0"/>
            </a:endParaRPr>
          </a:p>
        </p:txBody>
      </p:sp>
      <p:sp>
        <p:nvSpPr>
          <p:cNvPr id="91" name="Down Arrow 90"/>
          <p:cNvSpPr/>
          <p:nvPr/>
        </p:nvSpPr>
        <p:spPr>
          <a:xfrm rot="16200000">
            <a:off x="8095702" y="2521906"/>
            <a:ext cx="484632" cy="1029518"/>
          </a:xfrm>
          <a:prstGeom prst="downArrow">
            <a:avLst/>
          </a:prstGeom>
          <a:ln/>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6000"/>
              </a:lnSpc>
              <a:spcAft>
                <a:spcPts val="800"/>
              </a:spcAft>
            </a:pPr>
            <a:endParaRPr lang="en-US" sz="1200">
              <a:latin typeface="Times New Roman" panose="02020603050405020304" pitchFamily="18" charset="0"/>
              <a:ea typeface="Times New Roman" panose="02020603050405020304" pitchFamily="18" charset="0"/>
            </a:endParaRPr>
          </a:p>
        </p:txBody>
      </p:sp>
      <p:sp>
        <p:nvSpPr>
          <p:cNvPr id="29" name="Title 1"/>
          <p:cNvSpPr>
            <a:spLocks noGrp="1"/>
          </p:cNvSpPr>
          <p:nvPr>
            <p:ph type="title"/>
          </p:nvPr>
        </p:nvSpPr>
        <p:spPr>
          <a:xfrm>
            <a:off x="812800" y="157480"/>
            <a:ext cx="10871200" cy="1341120"/>
          </a:xfrm>
        </p:spPr>
        <p:txBody>
          <a:bodyPr/>
          <a:lstStyle/>
          <a:p>
            <a:pPr algn="ctr"/>
            <a:r>
              <a:rPr lang="en-US" dirty="0" smtClean="0"/>
              <a:t>Projects – WWOR Model</a:t>
            </a:r>
            <a:endParaRPr lang="en-US" dirty="0"/>
          </a:p>
        </p:txBody>
      </p:sp>
    </p:spTree>
    <p:extLst>
      <p:ext uri="{BB962C8B-B14F-4D97-AF65-F5344CB8AC3E}">
        <p14:creationId xmlns:p14="http://schemas.microsoft.com/office/powerpoint/2010/main" val="998691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Central Numbering System (SMGEDW)</a:t>
            </a:r>
            <a:endParaRPr lang="en-US" dirty="0"/>
          </a:p>
        </p:txBody>
      </p:sp>
      <p:sp>
        <p:nvSpPr>
          <p:cNvPr id="4" name="Slide Number Placeholder 3"/>
          <p:cNvSpPr>
            <a:spLocks noGrp="1"/>
          </p:cNvSpPr>
          <p:nvPr>
            <p:ph type="sldNum" sz="quarter" idx="12"/>
          </p:nvPr>
        </p:nvSpPr>
        <p:spPr/>
        <p:txBody>
          <a:bodyPr>
            <a:normAutofit fontScale="62500" lnSpcReduction="20000"/>
          </a:bodyPr>
          <a:lstStyle/>
          <a:p>
            <a:pPr defTabSz="1219170"/>
            <a:fld id="{8F82E0A0-C266-4798-8C8F-B9F91E9DA37E}" type="slidenum">
              <a:rPr lang="en-US">
                <a:latin typeface="Tw Cen MT"/>
              </a:rPr>
              <a:pPr defTabSz="1219170"/>
              <a:t>8</a:t>
            </a:fld>
            <a:endParaRPr lang="en-US" dirty="0">
              <a:latin typeface="Tw Cen MT"/>
            </a:endParaRPr>
          </a:p>
        </p:txBody>
      </p:sp>
      <p:sp>
        <p:nvSpPr>
          <p:cNvPr id="8" name="Content Placeholder 2"/>
          <p:cNvSpPr txBox="1">
            <a:spLocks/>
          </p:cNvSpPr>
          <p:nvPr/>
        </p:nvSpPr>
        <p:spPr>
          <a:xfrm>
            <a:off x="101600" y="1701801"/>
            <a:ext cx="11887200" cy="4952999"/>
          </a:xfrm>
          <a:prstGeom prst="rect">
            <a:avLst/>
          </a:prstGeom>
        </p:spPr>
        <p:txBody>
          <a:bodyPr vert="horz" lIns="121920" tIns="60960" rIns="121920" bIns="60960" rtlCol="0">
            <a:noAutofit/>
          </a:bodyPr>
          <a:lstStyle/>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Business is spread across various geographical locations. </a:t>
            </a:r>
          </a:p>
          <a:p>
            <a:pPr marL="457189" indent="-457189" algn="just" defTabSz="1219170">
              <a:spcBef>
                <a:spcPct val="20000"/>
              </a:spcBef>
              <a:buFont typeface="Arial" pitchFamily="34" charset="0"/>
              <a:buChar char="•"/>
              <a:defRPr/>
            </a:pPr>
            <a:r>
              <a:rPr lang="en-US" sz="2667" dirty="0" smtClean="0">
                <a:solidFill>
                  <a:srgbClr val="464646">
                    <a:lumMod val="75000"/>
                  </a:srgbClr>
                </a:solidFill>
              </a:rPr>
              <a:t>Data </a:t>
            </a:r>
            <a:r>
              <a:rPr lang="en-US" sz="2667" dirty="0">
                <a:solidFill>
                  <a:srgbClr val="464646">
                    <a:lumMod val="75000"/>
                  </a:srgbClr>
                </a:solidFill>
              </a:rPr>
              <a:t>with respect to Geography, items and Customers are important in the analysis. </a:t>
            </a:r>
            <a:endParaRPr lang="en-US" sz="2667" dirty="0" smtClean="0">
              <a:solidFill>
                <a:srgbClr val="464646">
                  <a:lumMod val="75000"/>
                </a:srgbClr>
              </a:solidFill>
            </a:endParaRP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Data is not in proper format and standards. Item names and their categories were not proper and in some cases the association of the items to their categories were not correct. This is the case even for their Customers. </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Even though they have MIS systems, they were not having master information in it. </a:t>
            </a:r>
          </a:p>
          <a:p>
            <a:pPr marL="457189" indent="-457189" algn="just" defTabSz="1219170">
              <a:spcBef>
                <a:spcPct val="20000"/>
              </a:spcBef>
              <a:buFont typeface="Arial" pitchFamily="34" charset="0"/>
              <a:buChar char="•"/>
              <a:defRPr/>
            </a:pPr>
            <a:r>
              <a:rPr lang="en-US" sz="2667" dirty="0" smtClean="0">
                <a:solidFill>
                  <a:srgbClr val="464646">
                    <a:lumMod val="75000"/>
                  </a:srgbClr>
                </a:solidFill>
                <a:latin typeface="Tw Cen MT"/>
              </a:rPr>
              <a:t>We have implemented CNS along with the DW and loaded CNS and also DW simultaneously. </a:t>
            </a:r>
            <a:endParaRPr lang="en-US" sz="2667" dirty="0">
              <a:solidFill>
                <a:srgbClr val="464646">
                  <a:lumMod val="75000"/>
                </a:srgbClr>
              </a:solidFill>
              <a:latin typeface="Tw Cen MT"/>
            </a:endParaRPr>
          </a:p>
          <a:p>
            <a:pPr marL="457189" indent="-457189" algn="just" defTabSz="1219170">
              <a:spcBef>
                <a:spcPct val="20000"/>
              </a:spcBef>
              <a:buFont typeface="Arial" pitchFamily="34" charset="0"/>
              <a:buChar char="•"/>
              <a:defRPr/>
            </a:pPr>
            <a:endParaRPr lang="en-US" sz="2667" dirty="0">
              <a:solidFill>
                <a:srgbClr val="464646">
                  <a:lumMod val="75000"/>
                </a:srgbClr>
              </a:solidFill>
              <a:latin typeface="Tw Cen MT"/>
            </a:endParaRPr>
          </a:p>
        </p:txBody>
      </p:sp>
    </p:spTree>
    <p:extLst>
      <p:ext uri="{BB962C8B-B14F-4D97-AF65-F5344CB8AC3E}">
        <p14:creationId xmlns:p14="http://schemas.microsoft.com/office/powerpoint/2010/main" val="3142064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1381760" y="1930400"/>
            <a:ext cx="9072880" cy="4775200"/>
            <a:chOff x="2133600" y="990600"/>
            <a:chExt cx="4724400" cy="5715000"/>
          </a:xfrm>
        </p:grpSpPr>
        <p:sp>
          <p:nvSpPr>
            <p:cNvPr id="2" name="Rectangle 1"/>
            <p:cNvSpPr/>
            <p:nvPr/>
          </p:nvSpPr>
          <p:spPr>
            <a:xfrm>
              <a:off x="2133600" y="990600"/>
              <a:ext cx="1371600" cy="304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Source System 1</a:t>
              </a:r>
            </a:p>
          </p:txBody>
        </p:sp>
        <p:sp>
          <p:nvSpPr>
            <p:cNvPr id="3" name="Rectangle 2"/>
            <p:cNvSpPr/>
            <p:nvPr/>
          </p:nvSpPr>
          <p:spPr>
            <a:xfrm>
              <a:off x="3804308" y="995548"/>
              <a:ext cx="1371600" cy="304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Source System 2</a:t>
              </a:r>
            </a:p>
          </p:txBody>
        </p:sp>
        <p:sp>
          <p:nvSpPr>
            <p:cNvPr id="4" name="Rectangle 3"/>
            <p:cNvSpPr/>
            <p:nvPr/>
          </p:nvSpPr>
          <p:spPr>
            <a:xfrm>
              <a:off x="5486400" y="990600"/>
              <a:ext cx="1371600" cy="304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Source System 3</a:t>
              </a:r>
            </a:p>
          </p:txBody>
        </p:sp>
        <p:sp>
          <p:nvSpPr>
            <p:cNvPr id="12" name="Rectangle 11"/>
            <p:cNvSpPr/>
            <p:nvPr/>
          </p:nvSpPr>
          <p:spPr>
            <a:xfrm>
              <a:off x="2604157" y="1828800"/>
              <a:ext cx="3758545" cy="328551"/>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Load Data into </a:t>
              </a:r>
              <a:r>
                <a:rPr lang="en-US" sz="1400" dirty="0">
                  <a:solidFill>
                    <a:schemeClr val="tx1"/>
                  </a:solidFill>
                </a:rPr>
                <a:t>Staging Table</a:t>
              </a:r>
            </a:p>
          </p:txBody>
        </p:sp>
        <p:cxnSp>
          <p:nvCxnSpPr>
            <p:cNvPr id="14" name="Elbow Connector 13"/>
            <p:cNvCxnSpPr>
              <a:stCxn id="4" idx="2"/>
            </p:cNvCxnSpPr>
            <p:nvPr/>
          </p:nvCxnSpPr>
          <p:spPr>
            <a:xfrm rot="5400000">
              <a:off x="5638800" y="1295400"/>
              <a:ext cx="533400" cy="5334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3" idx="2"/>
              <a:endCxn id="12" idx="0"/>
            </p:cNvCxnSpPr>
            <p:nvPr/>
          </p:nvCxnSpPr>
          <p:spPr>
            <a:xfrm flipH="1">
              <a:off x="4483430" y="1300348"/>
              <a:ext cx="6678" cy="5284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2"/>
              <a:endCxn id="19" idx="0"/>
            </p:cNvCxnSpPr>
            <p:nvPr/>
          </p:nvCxnSpPr>
          <p:spPr>
            <a:xfrm>
              <a:off x="4483430" y="2157352"/>
              <a:ext cx="0" cy="4334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04157" y="2590799"/>
              <a:ext cx="3758545" cy="533401"/>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Identify Local Groups</a:t>
              </a:r>
            </a:p>
            <a:p>
              <a:pPr algn="ctr"/>
              <a:r>
                <a:rPr lang="en-US" sz="1400" dirty="0">
                  <a:solidFill>
                    <a:schemeClr val="tx1"/>
                  </a:solidFill>
                </a:rPr>
                <a:t>(Based on Standardization Logic)</a:t>
              </a:r>
            </a:p>
          </p:txBody>
        </p:sp>
        <p:cxnSp>
          <p:nvCxnSpPr>
            <p:cNvPr id="20" name="Straight Arrow Connector 19"/>
            <p:cNvCxnSpPr>
              <a:stCxn id="19" idx="2"/>
            </p:cNvCxnSpPr>
            <p:nvPr/>
          </p:nvCxnSpPr>
          <p:spPr>
            <a:xfrm flipH="1">
              <a:off x="4476750" y="3124200"/>
              <a:ext cx="6680" cy="5096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04157" y="3655619"/>
              <a:ext cx="3771903"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Identify respective CNS Groups for Local Groups</a:t>
              </a:r>
            </a:p>
            <a:p>
              <a:pPr algn="ctr"/>
              <a:r>
                <a:rPr lang="en-US" sz="1400" dirty="0">
                  <a:solidFill>
                    <a:schemeClr val="tx1"/>
                  </a:solidFill>
                </a:rPr>
                <a:t>(from Rules Table)</a:t>
              </a:r>
            </a:p>
          </p:txBody>
        </p:sp>
        <p:sp>
          <p:nvSpPr>
            <p:cNvPr id="24" name="Rectangle 23"/>
            <p:cNvSpPr/>
            <p:nvPr/>
          </p:nvSpPr>
          <p:spPr>
            <a:xfrm>
              <a:off x="2590800" y="4546420"/>
              <a:ext cx="3771903" cy="531419"/>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Obtain respective Codes for CNS Groups </a:t>
              </a:r>
            </a:p>
            <a:p>
              <a:pPr algn="ctr"/>
              <a:r>
                <a:rPr lang="en-US" sz="1400" dirty="0">
                  <a:solidFill>
                    <a:schemeClr val="tx1"/>
                  </a:solidFill>
                </a:rPr>
                <a:t>(from CNS Database Table)</a:t>
              </a:r>
            </a:p>
          </p:txBody>
        </p:sp>
        <p:cxnSp>
          <p:nvCxnSpPr>
            <p:cNvPr id="25" name="Straight Arrow Connector 24"/>
            <p:cNvCxnSpPr>
              <a:stCxn id="23" idx="2"/>
            </p:cNvCxnSpPr>
            <p:nvPr/>
          </p:nvCxnSpPr>
          <p:spPr>
            <a:xfrm>
              <a:off x="4490109" y="4112819"/>
              <a:ext cx="5691" cy="4591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590800" y="5486400"/>
              <a:ext cx="3771903" cy="381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Populate Dimension Table and Generate key</a:t>
              </a:r>
            </a:p>
          </p:txBody>
        </p:sp>
        <p:cxnSp>
          <p:nvCxnSpPr>
            <p:cNvPr id="28" name="Straight Arrow Connector 27"/>
            <p:cNvCxnSpPr>
              <a:stCxn id="24" idx="2"/>
              <a:endCxn id="27" idx="0"/>
            </p:cNvCxnSpPr>
            <p:nvPr/>
          </p:nvCxnSpPr>
          <p:spPr>
            <a:xfrm>
              <a:off x="4476752" y="50292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604157" y="6324600"/>
              <a:ext cx="3771903" cy="381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Populate Xref Table: Insert all Source System records with Local Group</a:t>
              </a:r>
            </a:p>
          </p:txBody>
        </p:sp>
        <p:cxnSp>
          <p:nvCxnSpPr>
            <p:cNvPr id="45" name="Elbow Connector 44"/>
            <p:cNvCxnSpPr>
              <a:stCxn id="2" idx="2"/>
            </p:cNvCxnSpPr>
            <p:nvPr/>
          </p:nvCxnSpPr>
          <p:spPr>
            <a:xfrm rot="16200000" flipH="1">
              <a:off x="2743200" y="1371600"/>
              <a:ext cx="533400" cy="3810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7" idx="2"/>
            </p:cNvCxnSpPr>
            <p:nvPr/>
          </p:nvCxnSpPr>
          <p:spPr>
            <a:xfrm flipH="1">
              <a:off x="4474523" y="5867400"/>
              <a:ext cx="2229"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1" name="Title 1"/>
          <p:cNvSpPr txBox="1">
            <a:spLocks/>
          </p:cNvSpPr>
          <p:nvPr/>
        </p:nvSpPr>
        <p:spPr>
          <a:xfrm>
            <a:off x="812800" y="157480"/>
            <a:ext cx="10871200" cy="1341120"/>
          </a:xfrm>
          <a:prstGeom prst="rect">
            <a:avLst/>
          </a:prstGeom>
        </p:spPr>
        <p:txBody>
          <a:bodyPr vert="horz" anchor="b">
            <a:normAutofit/>
          </a:bodyPr>
          <a:lstStyle>
            <a:lvl1pPr algn="l" rtl="0" eaLnBrk="1" latinLnBrk="0" hangingPunct="1">
              <a:spcBef>
                <a:spcPct val="0"/>
              </a:spcBef>
              <a:buNone/>
              <a:defRPr sz="5600" kern="1200">
                <a:solidFill>
                  <a:schemeClr val="tx2"/>
                </a:solidFill>
                <a:latin typeface="+mj-lt"/>
                <a:ea typeface="+mj-ea"/>
                <a:cs typeface="+mj-cs"/>
              </a:defRPr>
            </a:lvl1pPr>
            <a:extLst/>
          </a:lstStyle>
          <a:p>
            <a:r>
              <a:rPr lang="en-US" sz="6000" dirty="0" smtClean="0"/>
              <a:t>Central Numbering System </a:t>
            </a:r>
            <a:r>
              <a:rPr lang="en-US" sz="6000" dirty="0"/>
              <a:t>P</a:t>
            </a:r>
            <a:r>
              <a:rPr lang="en-US" sz="6000" dirty="0" smtClean="0"/>
              <a:t>rocess</a:t>
            </a:r>
            <a:endParaRPr lang="en-US" dirty="0"/>
          </a:p>
        </p:txBody>
      </p:sp>
    </p:spTree>
    <p:extLst>
      <p:ext uri="{BB962C8B-B14F-4D97-AF65-F5344CB8AC3E}">
        <p14:creationId xmlns:p14="http://schemas.microsoft.com/office/powerpoint/2010/main" val="288602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TotalTime>
  <Words>695</Words>
  <Application>Microsoft Office PowerPoint</Application>
  <PresentationFormat>Widescreen</PresentationFormat>
  <Paragraphs>139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Tw Cen MT</vt:lpstr>
      <vt:lpstr>Wingdings</vt:lpstr>
      <vt:lpstr>Wingdings 2</vt:lpstr>
      <vt:lpstr>WidescreenPresentation</vt:lpstr>
      <vt:lpstr>Raghuram.M.V.  aroha TECHNOLOGIEs</vt:lpstr>
      <vt:lpstr>Overall Experience</vt:lpstr>
      <vt:lpstr>Some DW Projects</vt:lpstr>
      <vt:lpstr>OverAll Technologies &amp; Expertise</vt:lpstr>
      <vt:lpstr>Pike Electric Data Warehouse</vt:lpstr>
      <vt:lpstr>Projects – High Level Architecture</vt:lpstr>
      <vt:lpstr>Projects – WWOR Model</vt:lpstr>
      <vt:lpstr>Central Numbering System (SMGEDW)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Raghuram Manda</dc:creator>
  <cp:lastModifiedBy>Raghuram Manda</cp:lastModifiedBy>
  <cp:revision>27</cp:revision>
  <dcterms:created xsi:type="dcterms:W3CDTF">2020-01-27T04:47:57Z</dcterms:created>
  <dcterms:modified xsi:type="dcterms:W3CDTF">2020-04-02T09:02:01Z</dcterms:modified>
</cp:coreProperties>
</file>