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6" r:id="rId8"/>
    <p:sldId id="270" r:id="rId9"/>
    <p:sldId id="268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3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4058-297F-4274-81AF-026B4D1A74C7}" type="datetimeFigureOut">
              <a:rPr lang="en-US" smtClean="0"/>
              <a:t>01-27-2020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E9E8-C505-4797-9D87-C4CD043C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in/imgres?imgurl=http://www.melissadata.com/dqt/images/2014/dqt-toolkit-icon-ssis.jpg&amp;imgrefurl=http://www.melissadata.com/dqt/toolkit.htm&amp;h=288&amp;w=354&amp;tbnid=Tz5M9JFt7md9wM:&amp;zoom=1&amp;docid=YSWTcHrWQS_IrM&amp;hl=en&amp;ei=WlkmVfC4HZSRuQTC54E4&amp;tbm=isch&amp;ved=0CDUQMygRM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Overall CNS Mapping Process</a:t>
            </a:r>
            <a:endParaRPr lang="en-US" sz="3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33600" y="990600"/>
            <a:ext cx="4724400" cy="5715000"/>
            <a:chOff x="2133600" y="990600"/>
            <a:chExt cx="4724400" cy="5715000"/>
          </a:xfrm>
        </p:grpSpPr>
        <p:sp>
          <p:nvSpPr>
            <p:cNvPr id="2" name="Rectangle 1"/>
            <p:cNvSpPr/>
            <p:nvPr/>
          </p:nvSpPr>
          <p:spPr>
            <a:xfrm>
              <a:off x="2133600" y="990600"/>
              <a:ext cx="1371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System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804308" y="995548"/>
              <a:ext cx="1371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System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86400" y="990600"/>
              <a:ext cx="1371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System 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4157" y="1828800"/>
              <a:ext cx="3758545" cy="3285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 Information into Staging Table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Elbow Connector 13"/>
            <p:cNvCxnSpPr>
              <a:stCxn id="4" idx="2"/>
            </p:cNvCxnSpPr>
            <p:nvPr/>
          </p:nvCxnSpPr>
          <p:spPr>
            <a:xfrm rot="5400000">
              <a:off x="5638800" y="1295400"/>
              <a:ext cx="533400" cy="5334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" idx="2"/>
              <a:endCxn id="12" idx="0"/>
            </p:cNvCxnSpPr>
            <p:nvPr/>
          </p:nvCxnSpPr>
          <p:spPr>
            <a:xfrm flipH="1">
              <a:off x="4483430" y="1300348"/>
              <a:ext cx="6678" cy="5284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</p:cNvCxnSpPr>
            <p:nvPr/>
          </p:nvCxnSpPr>
          <p:spPr>
            <a:xfrm>
              <a:off x="4483430" y="2157351"/>
              <a:ext cx="6679" cy="509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604157" y="2667000"/>
              <a:ext cx="3758545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Identify Local Groups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(Based on Standardization Logic)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476750" y="3124200"/>
              <a:ext cx="6680" cy="509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604157" y="3655619"/>
              <a:ext cx="3771903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Identify respective CNS Groups for Local Groups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(from Rules Table)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0800" y="4572000"/>
              <a:ext cx="3771903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Obtain respective Codes for CNS Groups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(from CNS Database Table)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3" idx="2"/>
            </p:cNvCxnSpPr>
            <p:nvPr/>
          </p:nvCxnSpPr>
          <p:spPr>
            <a:xfrm>
              <a:off x="4490109" y="4112819"/>
              <a:ext cx="5691" cy="459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590800" y="5486400"/>
              <a:ext cx="377190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Populate Dimension Table and Generate key</a:t>
              </a:r>
            </a:p>
          </p:txBody>
        </p:sp>
        <p:cxnSp>
          <p:nvCxnSpPr>
            <p:cNvPr id="28" name="Straight Arrow Connector 27"/>
            <p:cNvCxnSpPr>
              <a:stCxn id="24" idx="2"/>
              <a:endCxn id="27" idx="0"/>
            </p:cNvCxnSpPr>
            <p:nvPr/>
          </p:nvCxnSpPr>
          <p:spPr>
            <a:xfrm>
              <a:off x="4476752" y="5029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604157" y="6324600"/>
              <a:ext cx="377190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Populate Xref Table: Insert all Source </a:t>
              </a:r>
              <a:r>
                <a:rPr lang="en-US" sz="1400" dirty="0">
                  <a:solidFill>
                    <a:schemeClr val="tx1"/>
                  </a:solidFill>
                </a:rPr>
                <a:t>S</a:t>
              </a:r>
              <a:r>
                <a:rPr lang="en-US" sz="1400" dirty="0" smtClean="0">
                  <a:solidFill>
                    <a:schemeClr val="tx1"/>
                  </a:solidFill>
                </a:rPr>
                <a:t>ystem records with Local Group</a:t>
              </a:r>
            </a:p>
          </p:txBody>
        </p:sp>
        <p:cxnSp>
          <p:nvCxnSpPr>
            <p:cNvPr id="45" name="Elbow Connector 44"/>
            <p:cNvCxnSpPr>
              <a:stCxn id="2" idx="2"/>
            </p:cNvCxnSpPr>
            <p:nvPr/>
          </p:nvCxnSpPr>
          <p:spPr>
            <a:xfrm rot="16200000" flipH="1">
              <a:off x="2743200" y="1371600"/>
              <a:ext cx="533400" cy="381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7" idx="2"/>
            </p:cNvCxnSpPr>
            <p:nvPr/>
          </p:nvCxnSpPr>
          <p:spPr>
            <a:xfrm flipH="1">
              <a:off x="4474523" y="5867400"/>
              <a:ext cx="2229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local names for </a:t>
            </a:r>
          </a:p>
          <a:p>
            <a:pPr lvl="1"/>
            <a:r>
              <a:rPr lang="en-US" dirty="0" smtClean="0"/>
              <a:t>Sub-Groups, </a:t>
            </a:r>
          </a:p>
          <a:p>
            <a:pPr lvl="1"/>
            <a:r>
              <a:rPr lang="en-US" dirty="0" smtClean="0"/>
              <a:t>Sub-Commodities, and </a:t>
            </a:r>
          </a:p>
          <a:p>
            <a:pPr lvl="1"/>
            <a:r>
              <a:rPr lang="en-US" dirty="0" smtClean="0"/>
              <a:t>Sub-Categories</a:t>
            </a:r>
          </a:p>
          <a:p>
            <a:r>
              <a:rPr lang="en-US" dirty="0" smtClean="0"/>
              <a:t>Suggestion:</a:t>
            </a:r>
          </a:p>
          <a:p>
            <a:pPr lvl="1"/>
            <a:r>
              <a:rPr lang="en-US" dirty="0" smtClean="0"/>
              <a:t>Identify the leaf node of the hierarchy based on some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9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CNS Group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Project Specific Flow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4152" y="129540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1: Populate Source System Information 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>
          <a:xfrm>
            <a:off x="990600" y="2174259"/>
            <a:ext cx="751252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Image result for ssis package icon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04" y="3505200"/>
            <a:ext cx="1219200" cy="397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1129952" y="2495550"/>
            <a:ext cx="7175848" cy="476250"/>
            <a:chOff x="672752" y="2190750"/>
            <a:chExt cx="7175848" cy="476250"/>
          </a:xfrm>
        </p:grpSpPr>
        <p:grpSp>
          <p:nvGrpSpPr>
            <p:cNvPr id="15" name="Group 14"/>
            <p:cNvGrpSpPr/>
            <p:nvPr/>
          </p:nvGrpSpPr>
          <p:grpSpPr>
            <a:xfrm>
              <a:off x="672752" y="2190750"/>
              <a:ext cx="3429000" cy="457200"/>
              <a:chOff x="1981200" y="5791200"/>
              <a:chExt cx="3429000" cy="457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981200" y="5791200"/>
                <a:ext cx="3429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58653" y="5843392"/>
                <a:ext cx="609599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CSV1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20652" y="5843390"/>
                <a:ext cx="609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CSV2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82652" y="5843390"/>
                <a:ext cx="762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CSV3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97052" y="5843390"/>
                <a:ext cx="609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……….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419600" y="2209800"/>
              <a:ext cx="3429000" cy="457200"/>
              <a:chOff x="1981200" y="5791200"/>
              <a:chExt cx="3429000" cy="457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81200" y="5791200"/>
                <a:ext cx="3429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58653" y="5843392"/>
                <a:ext cx="609599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DB1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20652" y="5843390"/>
                <a:ext cx="609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DB2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82652" y="5843390"/>
                <a:ext cx="762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DB3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97052" y="5843390"/>
                <a:ext cx="609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……….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476500" y="2133600"/>
            <a:ext cx="68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CSV’s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63852" y="2133600"/>
            <a:ext cx="163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Systems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724400" y="3924300"/>
            <a:ext cx="0" cy="32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90599" y="4267200"/>
            <a:ext cx="7512527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ASIS STAGE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0599" y="5029200"/>
            <a:ext cx="751252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VALIDATION STAGE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0600" y="3467100"/>
            <a:ext cx="7512527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SSIS PACKAGE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724400" y="4705103"/>
            <a:ext cx="0" cy="32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24400" y="3124200"/>
            <a:ext cx="0" cy="32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24400" y="5410200"/>
            <a:ext cx="0" cy="33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4638304" y="5743890"/>
            <a:ext cx="238496" cy="27591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6019800"/>
            <a:ext cx="2895600" cy="685800"/>
            <a:chOff x="381000" y="6019800"/>
            <a:chExt cx="2895600" cy="685800"/>
          </a:xfrm>
        </p:grpSpPr>
        <p:sp>
          <p:nvSpPr>
            <p:cNvPr id="30" name="Content Placeholder 10"/>
            <p:cNvSpPr txBox="1">
              <a:spLocks/>
            </p:cNvSpPr>
            <p:nvPr/>
          </p:nvSpPr>
          <p:spPr>
            <a:xfrm>
              <a:off x="381000" y="6019800"/>
              <a:ext cx="2895600" cy="685800"/>
            </a:xfrm>
            <a:prstGeom prst="rect">
              <a:avLst/>
            </a:prstGeom>
            <a:ln>
              <a:noFill/>
            </a:ln>
          </p:spPr>
          <p:txBody>
            <a:bodyPr>
              <a:normAutofit fontScale="850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Legend: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         Perform Standardization </a:t>
              </a:r>
              <a:endParaRPr lang="en-US" sz="2000" dirty="0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609600" y="6324600"/>
              <a:ext cx="238496" cy="27591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2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Project Specific Flow</a:t>
            </a:r>
            <a:endParaRPr lang="en-US" sz="3000" dirty="0"/>
          </a:p>
        </p:txBody>
      </p:sp>
      <p:sp>
        <p:nvSpPr>
          <p:cNvPr id="26" name="Content Placeholder 10"/>
          <p:cNvSpPr txBox="1">
            <a:spLocks/>
          </p:cNvSpPr>
          <p:nvPr/>
        </p:nvSpPr>
        <p:spPr>
          <a:xfrm>
            <a:off x="609601" y="6858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2: Perform Standardization 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90601" y="1171934"/>
            <a:ext cx="7239000" cy="4847866"/>
            <a:chOff x="990600" y="990600"/>
            <a:chExt cx="7512527" cy="5311759"/>
          </a:xfrm>
        </p:grpSpPr>
        <p:sp>
          <p:nvSpPr>
            <p:cNvPr id="21" name="Rectangle 20"/>
            <p:cNvSpPr/>
            <p:nvPr/>
          </p:nvSpPr>
          <p:spPr>
            <a:xfrm>
              <a:off x="990600" y="1559595"/>
              <a:ext cx="7512527" cy="42788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679348" y="2950783"/>
              <a:ext cx="0" cy="331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669880" y="2358180"/>
              <a:ext cx="0" cy="264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n 9"/>
            <p:cNvSpPr/>
            <p:nvPr/>
          </p:nvSpPr>
          <p:spPr>
            <a:xfrm>
              <a:off x="2929717" y="3291767"/>
              <a:ext cx="1455955" cy="4410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Rules Table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5128" y="3995603"/>
              <a:ext cx="4030225" cy="3109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CNS_Item_Category  for Local Item_Category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691717" y="3747025"/>
              <a:ext cx="0" cy="264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n 17"/>
            <p:cNvSpPr/>
            <p:nvPr/>
          </p:nvSpPr>
          <p:spPr>
            <a:xfrm>
              <a:off x="3005917" y="4633960"/>
              <a:ext cx="1412509" cy="4444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ea typeface="Calibri"/>
                  <a:cs typeface="Times New Roman"/>
                </a:rPr>
                <a:t>CNS_Item_Category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5128" y="5383244"/>
              <a:ext cx="4030226" cy="3048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CNS </a:t>
              </a:r>
              <a:r>
                <a:rPr lang="en-US" sz="1400" dirty="0">
                  <a:solidFill>
                    <a:schemeClr val="tx1"/>
                  </a:solidFill>
                </a:rPr>
                <a:t>Item_Category</a:t>
              </a:r>
              <a:r>
                <a:rPr lang="en-US" sz="1400" dirty="0" smtClean="0">
                  <a:solidFill>
                    <a:schemeClr val="tx1"/>
                  </a:solidFill>
                </a:rPr>
                <a:t>  Code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691717" y="5116545"/>
              <a:ext cx="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91717" y="4290157"/>
              <a:ext cx="0" cy="331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053209" y="2230154"/>
              <a:ext cx="1981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Identify Local Groups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53209" y="4516154"/>
              <a:ext cx="21336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Obtain respective Codes for CNS Groups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36276" y="3251923"/>
              <a:ext cx="21336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Identify respective CNS Groups for Local Groups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724401" y="5840445"/>
              <a:ext cx="1" cy="190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911892" y="1559596"/>
              <a:ext cx="165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05128" y="2639836"/>
              <a:ext cx="4030225" cy="3109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Local Item_Category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05128" y="2047233"/>
              <a:ext cx="4030225" cy="3109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Standardization Logic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744192" y="1239555"/>
              <a:ext cx="0" cy="333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Connector 23"/>
            <p:cNvSpPr/>
            <p:nvPr/>
          </p:nvSpPr>
          <p:spPr>
            <a:xfrm>
              <a:off x="4624944" y="990600"/>
              <a:ext cx="238496" cy="27591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617998" y="6026449"/>
              <a:ext cx="238496" cy="27591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0128" y="5867400"/>
            <a:ext cx="4004672" cy="990600"/>
            <a:chOff x="381000" y="6019800"/>
            <a:chExt cx="4004672" cy="990600"/>
          </a:xfrm>
        </p:grpSpPr>
        <p:sp>
          <p:nvSpPr>
            <p:cNvPr id="30" name="Content Placeholder 10"/>
            <p:cNvSpPr txBox="1">
              <a:spLocks/>
            </p:cNvSpPr>
            <p:nvPr/>
          </p:nvSpPr>
          <p:spPr>
            <a:xfrm>
              <a:off x="381000" y="6019800"/>
              <a:ext cx="4004672" cy="990600"/>
            </a:xfrm>
            <a:prstGeom prst="rect">
              <a:avLst/>
            </a:prstGeom>
            <a:ln>
              <a:noFill/>
            </a:ln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Legend: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              Perform Standardization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             Populate Reception stage </a:t>
              </a:r>
              <a:endParaRPr lang="en-US" sz="1600" dirty="0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609600" y="6324600"/>
              <a:ext cx="238496" cy="27591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609600" y="6699233"/>
              <a:ext cx="238496" cy="27591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8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36270" y="3139687"/>
            <a:ext cx="7493330" cy="2535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540" y="3618968"/>
            <a:ext cx="4740234" cy="547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Generate key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Populate Dim_Item with CNS_Item_Category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1540" y="4591557"/>
            <a:ext cx="4740234" cy="69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Populate Xref _Item Table: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Insert all Source 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ystem records with </a:t>
            </a:r>
            <a:r>
              <a:rPr lang="en-US" sz="1400" dirty="0">
                <a:solidFill>
                  <a:schemeClr val="tx1"/>
                </a:solidFill>
              </a:rPr>
              <a:t>Dimension </a:t>
            </a:r>
            <a:r>
              <a:rPr lang="en-US" sz="1400" dirty="0" smtClean="0">
                <a:solidFill>
                  <a:schemeClr val="tx1"/>
                </a:solidFill>
              </a:rPr>
              <a:t>Key,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Local Item_Category  and Source System 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40826" y="4210557"/>
            <a:ext cx="0" cy="33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mtClean="0"/>
              <a:t>Project Specific Flow</a:t>
            </a:r>
            <a:endParaRPr lang="en-US" sz="3000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457200" y="12954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3: Populate Dimension and Xref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4090" y="2800857"/>
            <a:ext cx="0" cy="33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4501" y="318769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360226" y="3664290"/>
            <a:ext cx="1143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Dimension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0225" y="4662809"/>
            <a:ext cx="102471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Xref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8962" y="2400807"/>
            <a:ext cx="751252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RECEPTION STAGE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2028510"/>
            <a:ext cx="0" cy="33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4147952" y="1752600"/>
            <a:ext cx="238496" cy="27591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1000" y="6019800"/>
            <a:ext cx="2895600" cy="685800"/>
            <a:chOff x="381000" y="6019800"/>
            <a:chExt cx="2895600" cy="685800"/>
          </a:xfrm>
        </p:grpSpPr>
        <p:sp>
          <p:nvSpPr>
            <p:cNvPr id="23" name="Content Placeholder 10"/>
            <p:cNvSpPr txBox="1">
              <a:spLocks/>
            </p:cNvSpPr>
            <p:nvPr/>
          </p:nvSpPr>
          <p:spPr>
            <a:xfrm>
              <a:off x="381000" y="6019800"/>
              <a:ext cx="2895600" cy="685800"/>
            </a:xfrm>
            <a:prstGeom prst="rect">
              <a:avLst/>
            </a:prstGeom>
            <a:ln>
              <a:noFill/>
            </a:ln>
          </p:spPr>
          <p:txBody>
            <a:bodyPr>
              <a:normAutofit fontScale="850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Legend: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         Populate Reception Stage</a:t>
              </a:r>
              <a:endParaRPr lang="en-US" sz="2000" dirty="0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609600" y="6324600"/>
              <a:ext cx="238496" cy="27591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1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</a:t>
            </a:r>
            <a:r>
              <a:rPr lang="en-US" dirty="0"/>
              <a:t>CNS </a:t>
            </a:r>
            <a:r>
              <a:rPr lang="en-US" dirty="0" smtClean="0"/>
              <a:t>Mapping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apply our CNS mapping process to the following Dimensions:</a:t>
            </a:r>
          </a:p>
          <a:p>
            <a:pPr lvl="1"/>
            <a:r>
              <a:rPr lang="en-US" dirty="0" smtClean="0"/>
              <a:t>Item: </a:t>
            </a:r>
          </a:p>
          <a:p>
            <a:pPr lvl="2"/>
            <a:r>
              <a:rPr lang="en-US" dirty="0" smtClean="0"/>
              <a:t>Map Local Item Category and Sub-category with respective CNS groups</a:t>
            </a:r>
          </a:p>
          <a:p>
            <a:pPr lvl="2"/>
            <a:r>
              <a:rPr lang="en-US" dirty="0" smtClean="0"/>
              <a:t>Map Local Item Commodity and Sub-commodity with respective CNS groups</a:t>
            </a:r>
          </a:p>
          <a:p>
            <a:pPr lvl="2"/>
            <a:r>
              <a:rPr lang="en-US" dirty="0" smtClean="0"/>
              <a:t>Map Local  Item Group and Sub-group with respective SMG groups</a:t>
            </a:r>
          </a:p>
          <a:p>
            <a:pPr lvl="1"/>
            <a:r>
              <a:rPr lang="en-US" dirty="0" smtClean="0"/>
              <a:t>Customer:</a:t>
            </a:r>
          </a:p>
          <a:p>
            <a:pPr lvl="2"/>
            <a:r>
              <a:rPr lang="en-US" dirty="0" smtClean="0"/>
              <a:t>Map Local Customer Parent and Sub-parent with respective CNS groups</a:t>
            </a:r>
          </a:p>
          <a:p>
            <a:pPr lvl="2"/>
            <a:r>
              <a:rPr lang="en-US" dirty="0" smtClean="0"/>
              <a:t>Map Local Customer Group and Sub-group with respective CNS groups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Business </a:t>
            </a:r>
            <a:r>
              <a:rPr lang="en-US" dirty="0" smtClean="0">
                <a:solidFill>
                  <a:srgbClr val="FF0000"/>
                </a:solidFill>
              </a:rPr>
              <a:t>Unit: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Map Local Cluster and Sub-cluster </a:t>
            </a:r>
            <a:r>
              <a:rPr lang="en-US" dirty="0">
                <a:solidFill>
                  <a:srgbClr val="FF0000"/>
                </a:solidFill>
              </a:rPr>
              <a:t>with respective </a:t>
            </a:r>
            <a:r>
              <a:rPr lang="en-US" dirty="0" smtClean="0">
                <a:solidFill>
                  <a:srgbClr val="FF0000"/>
                </a:solidFill>
              </a:rPr>
              <a:t>CNS </a:t>
            </a:r>
            <a:r>
              <a:rPr lang="en-US" dirty="0">
                <a:solidFill>
                  <a:srgbClr val="FF0000"/>
                </a:solidFill>
              </a:rPr>
              <a:t>groups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Map Local Group and Sub-group </a:t>
            </a:r>
            <a:r>
              <a:rPr lang="en-US" dirty="0">
                <a:solidFill>
                  <a:srgbClr val="FF0000"/>
                </a:solidFill>
              </a:rPr>
              <a:t>with respective </a:t>
            </a:r>
            <a:r>
              <a:rPr lang="en-US" dirty="0" smtClean="0">
                <a:solidFill>
                  <a:srgbClr val="FF0000"/>
                </a:solidFill>
              </a:rPr>
              <a:t>CNS groups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for Identifying Local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Two possibilities arise:</a:t>
            </a:r>
          </a:p>
          <a:p>
            <a:pPr lvl="1"/>
            <a:r>
              <a:rPr lang="en-US" sz="2600" i="1" u="sng" dirty="0" smtClean="0"/>
              <a:t>Possibility 1</a:t>
            </a:r>
            <a:r>
              <a:rPr lang="en-US" sz="2600" dirty="0" smtClean="0"/>
              <a:t>: We do not receive Item Group in source data, that is, Item Group Name is NULL</a:t>
            </a:r>
          </a:p>
          <a:p>
            <a:pPr lvl="1"/>
            <a:r>
              <a:rPr lang="en-US" sz="2600" i="1" u="sng" dirty="0" smtClean="0"/>
              <a:t>Solution</a:t>
            </a:r>
            <a:r>
              <a:rPr lang="en-US" sz="2600" dirty="0" smtClean="0"/>
              <a:t>: Populate Local, CNS groups as ‘OTHERS’</a:t>
            </a:r>
          </a:p>
          <a:p>
            <a:pPr lvl="1"/>
            <a:r>
              <a:rPr lang="en-US" sz="2600" i="1" u="sng" dirty="0" smtClean="0"/>
              <a:t>Process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>
            <a:off x="4381500" y="4343400"/>
            <a:ext cx="7395" cy="31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flipH="1">
            <a:off x="4374106" y="4938827"/>
            <a:ext cx="14789" cy="28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86000" y="4058728"/>
            <a:ext cx="4191000" cy="2494472"/>
            <a:chOff x="2286000" y="4058728"/>
            <a:chExt cx="4191000" cy="2494472"/>
          </a:xfrm>
        </p:grpSpPr>
        <p:sp>
          <p:nvSpPr>
            <p:cNvPr id="4" name="Rectangle 3"/>
            <p:cNvSpPr/>
            <p:nvPr/>
          </p:nvSpPr>
          <p:spPr>
            <a:xfrm>
              <a:off x="2300789" y="4058728"/>
              <a:ext cx="4161421" cy="284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Populate Local </a:t>
              </a:r>
              <a:r>
                <a:rPr lang="en-US" sz="1400" dirty="0" smtClean="0">
                  <a:solidFill>
                    <a:schemeClr val="tx1"/>
                  </a:solidFill>
                </a:rPr>
                <a:t>Item Groups as OTHERS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00789" y="4654155"/>
              <a:ext cx="4176211" cy="284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Populate CNS Group  Name as OTHERS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5224732"/>
              <a:ext cx="4176211" cy="284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Populate CNS </a:t>
              </a:r>
              <a:r>
                <a:rPr lang="en-US" sz="1400" dirty="0" smtClean="0">
                  <a:solidFill>
                    <a:schemeClr val="tx1"/>
                  </a:solidFill>
                </a:rPr>
                <a:t>Group Code as OTHERS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5794075"/>
              <a:ext cx="4176211" cy="2372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Populate Dim with CNS group Name, Code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00789" y="6315974"/>
              <a:ext cx="4176211" cy="2372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Populate Xref Table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with Local Group </a:t>
              </a:r>
            </a:p>
          </p:txBody>
        </p:sp>
      </p:grp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371638" y="6031301"/>
            <a:ext cx="2468" cy="28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>
            <a:off x="4374106" y="5509404"/>
            <a:ext cx="0" cy="28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for Identifying Local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lvl="1"/>
            <a:r>
              <a:rPr lang="en-US" sz="2600" i="1" u="sng" dirty="0" smtClean="0"/>
              <a:t>Possibility 2</a:t>
            </a:r>
            <a:r>
              <a:rPr lang="en-US" sz="2600" dirty="0" smtClean="0"/>
              <a:t>: We </a:t>
            </a:r>
            <a:r>
              <a:rPr lang="en-US" sz="2600" dirty="0"/>
              <a:t>receive </a:t>
            </a:r>
            <a:r>
              <a:rPr lang="en-US" sz="2600" dirty="0" smtClean="0"/>
              <a:t>Item Group Name </a:t>
            </a:r>
            <a:r>
              <a:rPr lang="en-US" sz="2600" dirty="0"/>
              <a:t>in source </a:t>
            </a:r>
            <a:r>
              <a:rPr lang="en-US" sz="2600" dirty="0" smtClean="0"/>
              <a:t>data, that is, </a:t>
            </a:r>
            <a:r>
              <a:rPr lang="en-US" sz="2600" dirty="0"/>
              <a:t>Item Group Name is </a:t>
            </a:r>
            <a:r>
              <a:rPr lang="en-US" sz="2600" dirty="0" smtClean="0"/>
              <a:t>NOT NULL</a:t>
            </a:r>
          </a:p>
          <a:p>
            <a:pPr lvl="1"/>
            <a:r>
              <a:rPr lang="en-US" sz="2600" i="1" u="sng" dirty="0" smtClean="0"/>
              <a:t>Solution: </a:t>
            </a:r>
          </a:p>
          <a:p>
            <a:pPr lvl="2"/>
            <a:r>
              <a:rPr lang="en-US" sz="2200" dirty="0" smtClean="0"/>
              <a:t>If Proper: Obtain CNS Group Name, Code</a:t>
            </a:r>
            <a:r>
              <a:rPr lang="en-US" sz="2200" i="1" u="sng" dirty="0" smtClean="0"/>
              <a:t> </a:t>
            </a:r>
          </a:p>
          <a:p>
            <a:pPr lvl="2"/>
            <a:r>
              <a:rPr lang="en-US" sz="2200" dirty="0" smtClean="0"/>
              <a:t>If Improper: Pass </a:t>
            </a:r>
            <a:r>
              <a:rPr lang="en-US" sz="2200" dirty="0"/>
              <a:t>source group name </a:t>
            </a:r>
            <a:r>
              <a:rPr lang="en-US" sz="2200" dirty="0" smtClean="0"/>
              <a:t> as CNS </a:t>
            </a:r>
            <a:r>
              <a:rPr lang="en-US" sz="2200" dirty="0"/>
              <a:t>G</a:t>
            </a:r>
            <a:r>
              <a:rPr lang="en-US" sz="2200" dirty="0" smtClean="0"/>
              <a:t>roup Name, Code </a:t>
            </a:r>
          </a:p>
          <a:p>
            <a:pPr lvl="1"/>
            <a:r>
              <a:rPr lang="en-US" sz="2600" i="1" u="sng" dirty="0" smtClean="0"/>
              <a:t>Process:</a:t>
            </a:r>
            <a:endParaRPr lang="en-US" sz="2600" dirty="0"/>
          </a:p>
          <a:p>
            <a:pPr marL="914400" lvl="2" indent="0">
              <a:buNone/>
            </a:pP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8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3528893"/>
            <a:ext cx="3883487" cy="36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Identify </a:t>
            </a:r>
            <a:r>
              <a:rPr lang="en-US" sz="1400" dirty="0" err="1" smtClean="0">
                <a:solidFill>
                  <a:schemeClr val="tx1"/>
                </a:solidFill>
              </a:rPr>
              <a:t>CNS_Item_Group</a:t>
            </a:r>
            <a:r>
              <a:rPr lang="en-US" sz="1400" dirty="0" smtClean="0">
                <a:solidFill>
                  <a:schemeClr val="tx1"/>
                </a:solidFill>
              </a:rPr>
              <a:t>  for Local </a:t>
            </a:r>
            <a:r>
              <a:rPr lang="en-US" sz="1400" dirty="0" err="1" smtClean="0">
                <a:solidFill>
                  <a:schemeClr val="tx1"/>
                </a:solidFill>
              </a:rPr>
              <a:t>Item_Group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312" y="4315413"/>
            <a:ext cx="3883488" cy="35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Identify CNS </a:t>
            </a:r>
            <a:r>
              <a:rPr lang="en-US" sz="1400" dirty="0" err="1" smtClean="0">
                <a:solidFill>
                  <a:schemeClr val="tx1"/>
                </a:solidFill>
              </a:rPr>
              <a:t>Item_Group</a:t>
            </a:r>
            <a:r>
              <a:rPr lang="en-US" sz="1400" dirty="0" smtClean="0">
                <a:solidFill>
                  <a:schemeClr val="tx1"/>
                </a:solidFill>
              </a:rPr>
              <a:t>  Code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2135660"/>
            <a:ext cx="3883487" cy="36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Identify Local </a:t>
            </a:r>
            <a:r>
              <a:rPr lang="en-US" sz="1400" dirty="0" err="1" smtClean="0">
                <a:solidFill>
                  <a:schemeClr val="tx1"/>
                </a:solidFill>
              </a:rPr>
              <a:t>Item_Grou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1447800"/>
            <a:ext cx="3883487" cy="36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Standardize Local Groups  (using Patterns)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0" idx="0"/>
          </p:cNvCxnSpPr>
          <p:nvPr/>
        </p:nvCxnSpPr>
        <p:spPr>
          <a:xfrm>
            <a:off x="4532544" y="1808730"/>
            <a:ext cx="0" cy="32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8" idx="0"/>
          </p:cNvCxnSpPr>
          <p:nvPr/>
        </p:nvCxnSpPr>
        <p:spPr>
          <a:xfrm rot="5400000">
            <a:off x="2835293" y="1831641"/>
            <a:ext cx="1032302" cy="2362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170344" y="3889822"/>
            <a:ext cx="2712" cy="42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76800" y="3562746"/>
            <a:ext cx="3883487" cy="36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 Source </a:t>
            </a:r>
            <a:r>
              <a:rPr lang="en-US" sz="1400" dirty="0" err="1" smtClean="0">
                <a:solidFill>
                  <a:schemeClr val="tx1"/>
                </a:solidFill>
              </a:rPr>
              <a:t>Item_Group</a:t>
            </a:r>
            <a:r>
              <a:rPr lang="en-US" sz="1400" dirty="0" smtClean="0">
                <a:solidFill>
                  <a:schemeClr val="tx1"/>
                </a:solidFill>
              </a:rPr>
              <a:t> as </a:t>
            </a:r>
            <a:r>
              <a:rPr lang="en-US" sz="1400" dirty="0" err="1" smtClean="0">
                <a:solidFill>
                  <a:schemeClr val="tx1"/>
                </a:solidFill>
              </a:rPr>
              <a:t>CNS_Item_Group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6800" y="4288693"/>
            <a:ext cx="3883488" cy="35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Pass Source </a:t>
            </a:r>
            <a:r>
              <a:rPr lang="en-US" sz="1400" dirty="0" err="1">
                <a:solidFill>
                  <a:schemeClr val="tx1"/>
                </a:solidFill>
              </a:rPr>
              <a:t>Item_Group</a:t>
            </a:r>
            <a:r>
              <a:rPr lang="en-US" sz="1400" dirty="0">
                <a:solidFill>
                  <a:schemeClr val="tx1"/>
                </a:solidFill>
              </a:rPr>
              <a:t> as </a:t>
            </a:r>
            <a:r>
              <a:rPr lang="en-US" sz="1400" dirty="0" err="1" smtClean="0">
                <a:solidFill>
                  <a:schemeClr val="tx1"/>
                </a:solidFill>
              </a:rPr>
              <a:t>CNS_Item_Code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>
            <a:off x="6818544" y="3923676"/>
            <a:ext cx="0" cy="365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1" idx="0"/>
          </p:cNvCxnSpPr>
          <p:nvPr/>
        </p:nvCxnSpPr>
        <p:spPr>
          <a:xfrm>
            <a:off x="3620858" y="3012741"/>
            <a:ext cx="3197686" cy="550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3816757" y="2773807"/>
            <a:ext cx="1402944" cy="5119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Rules Table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6851" y="2763561"/>
            <a:ext cx="1125949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CNS group </a:t>
            </a:r>
          </a:p>
          <a:p>
            <a:r>
              <a:rPr lang="en-US" sz="1400" dirty="0" smtClean="0"/>
              <a:t>Found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655851" y="2763561"/>
            <a:ext cx="1125949" cy="66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CNS group </a:t>
            </a:r>
          </a:p>
          <a:p>
            <a:r>
              <a:rPr lang="en-US" sz="1400" dirty="0" smtClean="0"/>
              <a:t>Not Found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876800" y="5029200"/>
            <a:ext cx="3883488" cy="35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Populate Dim  with </a:t>
            </a:r>
            <a:r>
              <a:rPr lang="en-US" sz="1400" dirty="0" err="1">
                <a:solidFill>
                  <a:schemeClr val="tx1"/>
                </a:solidFill>
              </a:rPr>
              <a:t>CNS_Item_Group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800" y="5791200"/>
            <a:ext cx="3883488" cy="35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Populate Xref with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CNS_Item_Group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5056404"/>
            <a:ext cx="3883488" cy="35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Populate Dim  with </a:t>
            </a:r>
            <a:r>
              <a:rPr lang="en-US" sz="1400" dirty="0" err="1">
                <a:solidFill>
                  <a:schemeClr val="tx1"/>
                </a:solidFill>
              </a:rPr>
              <a:t>CNS_Item_Group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" y="5791200"/>
            <a:ext cx="3883488" cy="35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Populate Xref with </a:t>
            </a:r>
            <a:r>
              <a:rPr lang="en-US" sz="1400" dirty="0" err="1">
                <a:solidFill>
                  <a:schemeClr val="tx1"/>
                </a:solidFill>
              </a:rPr>
              <a:t>CNS_Item_Group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9" idx="2"/>
            <a:endCxn id="37" idx="0"/>
          </p:cNvCxnSpPr>
          <p:nvPr/>
        </p:nvCxnSpPr>
        <p:spPr>
          <a:xfrm flipH="1">
            <a:off x="2170344" y="4669209"/>
            <a:ext cx="2712" cy="38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0"/>
          </p:cNvCxnSpPr>
          <p:nvPr/>
        </p:nvCxnSpPr>
        <p:spPr>
          <a:xfrm>
            <a:off x="2170344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2"/>
            <a:endCxn id="35" idx="0"/>
          </p:cNvCxnSpPr>
          <p:nvPr/>
        </p:nvCxnSpPr>
        <p:spPr>
          <a:xfrm>
            <a:off x="6818544" y="4642489"/>
            <a:ext cx="0" cy="386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  <a:endCxn id="36" idx="0"/>
          </p:cNvCxnSpPr>
          <p:nvPr/>
        </p:nvCxnSpPr>
        <p:spPr>
          <a:xfrm>
            <a:off x="6818544" y="5382996"/>
            <a:ext cx="0" cy="408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3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local names, based on patterns, for </a:t>
            </a:r>
          </a:p>
          <a:p>
            <a:pPr lvl="1"/>
            <a:r>
              <a:rPr lang="en-US" dirty="0" smtClean="0"/>
              <a:t>Item</a:t>
            </a:r>
          </a:p>
          <a:p>
            <a:pPr lvl="2"/>
            <a:r>
              <a:rPr lang="en-US" dirty="0" smtClean="0"/>
              <a:t>Item Group Name</a:t>
            </a:r>
          </a:p>
          <a:p>
            <a:pPr lvl="2"/>
            <a:r>
              <a:rPr lang="en-US" dirty="0" smtClean="0"/>
              <a:t>Item Commodity Name</a:t>
            </a:r>
          </a:p>
          <a:p>
            <a:pPr lvl="2"/>
            <a:r>
              <a:rPr lang="en-US" dirty="0" smtClean="0"/>
              <a:t>Item Category Name</a:t>
            </a:r>
          </a:p>
          <a:p>
            <a:pPr lvl="1"/>
            <a:r>
              <a:rPr lang="en-US" dirty="0" smtClean="0"/>
              <a:t>Customer</a:t>
            </a:r>
          </a:p>
          <a:p>
            <a:pPr lvl="2"/>
            <a:r>
              <a:rPr lang="en-US" dirty="0" smtClean="0"/>
              <a:t>Customer Parent Name</a:t>
            </a:r>
          </a:p>
          <a:p>
            <a:pPr lvl="2"/>
            <a:r>
              <a:rPr lang="en-US" dirty="0" smtClean="0"/>
              <a:t>Customer Group Name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57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537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Overall CNS Mapping Process</vt:lpstr>
      <vt:lpstr>Project Specific Flow</vt:lpstr>
      <vt:lpstr>Project Specific Flow</vt:lpstr>
      <vt:lpstr>PowerPoint Presentation</vt:lpstr>
      <vt:lpstr>Application of CNS Mapping Process </vt:lpstr>
      <vt:lpstr>Approach for Identifying Local Groups</vt:lpstr>
      <vt:lpstr>Approach for Identifying Local Groups</vt:lpstr>
      <vt:lpstr>PowerPoint Presentation</vt:lpstr>
      <vt:lpstr>Assumptions Made</vt:lpstr>
      <vt:lpstr>Open Areas</vt:lpstr>
      <vt:lpstr>Obtaining CNS Group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Prakash, Deepika (MIND)</dc:creator>
  <cp:lastModifiedBy>Raghuram Manda</cp:lastModifiedBy>
  <cp:revision>91</cp:revision>
  <dcterms:created xsi:type="dcterms:W3CDTF">2015-06-11T12:26:27Z</dcterms:created>
  <dcterms:modified xsi:type="dcterms:W3CDTF">2020-01-27T07:07:40Z</dcterms:modified>
</cp:coreProperties>
</file>