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5"/>
  </p:notesMasterIdLst>
  <p:sldIdLst>
    <p:sldId id="268" r:id="rId2"/>
    <p:sldId id="305" r:id="rId3"/>
    <p:sldId id="291" r:id="rId4"/>
    <p:sldId id="295" r:id="rId5"/>
    <p:sldId id="296" r:id="rId6"/>
    <p:sldId id="300" r:id="rId7"/>
    <p:sldId id="289" r:id="rId8"/>
    <p:sldId id="301" r:id="rId9"/>
    <p:sldId id="306" r:id="rId10"/>
    <p:sldId id="290" r:id="rId11"/>
    <p:sldId id="303" r:id="rId12"/>
    <p:sldId id="302" r:id="rId13"/>
    <p:sldId id="288" r:id="rId14"/>
    <p:sldId id="280" r:id="rId15"/>
    <p:sldId id="304" r:id="rId16"/>
    <p:sldId id="293" r:id="rId17"/>
    <p:sldId id="307" r:id="rId18"/>
    <p:sldId id="308" r:id="rId19"/>
    <p:sldId id="309" r:id="rId20"/>
    <p:sldId id="310" r:id="rId21"/>
    <p:sldId id="292" r:id="rId22"/>
    <p:sldId id="294"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76990-D480-4816-8C24-4E578145FB1D}" type="datetimeFigureOut">
              <a:rPr lang="en-US" smtClean="0"/>
              <a:t>04-27-2020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7B46C-9C02-4693-BB68-41A1C76B238A}" type="slidenum">
              <a:rPr lang="en-US" smtClean="0"/>
              <a:t>‹#›</a:t>
            </a:fld>
            <a:endParaRPr lang="en-US"/>
          </a:p>
        </p:txBody>
      </p:sp>
    </p:spTree>
    <p:extLst>
      <p:ext uri="{BB962C8B-B14F-4D97-AF65-F5344CB8AC3E}">
        <p14:creationId xmlns:p14="http://schemas.microsoft.com/office/powerpoint/2010/main" val="3149953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D7B46C-9C02-4693-BB68-41A1C76B238A}" type="slidenum">
              <a:rPr lang="en-US" smtClean="0"/>
              <a:t>12</a:t>
            </a:fld>
            <a:endParaRPr lang="en-US"/>
          </a:p>
        </p:txBody>
      </p:sp>
    </p:spTree>
    <p:extLst>
      <p:ext uri="{BB962C8B-B14F-4D97-AF65-F5344CB8AC3E}">
        <p14:creationId xmlns:p14="http://schemas.microsoft.com/office/powerpoint/2010/main" val="3063426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D7B46C-9C02-4693-BB68-41A1C76B238A}" type="slidenum">
              <a:rPr lang="en-US" smtClean="0"/>
              <a:t>13</a:t>
            </a:fld>
            <a:endParaRPr lang="en-US"/>
          </a:p>
        </p:txBody>
      </p:sp>
    </p:spTree>
    <p:extLst>
      <p:ext uri="{BB962C8B-B14F-4D97-AF65-F5344CB8AC3E}">
        <p14:creationId xmlns:p14="http://schemas.microsoft.com/office/powerpoint/2010/main" val="1506254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25E8913-6C09-46D0-A5FD-B63668C367D1}" type="datetimeFigureOut">
              <a:rPr lang="en-US" smtClean="0"/>
              <a:pPr/>
              <a:t>04-27-2020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32A7A83-C57A-4E90-8DED-674D4A87EBC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5E8913-6C09-46D0-A5FD-B63668C367D1}" type="datetimeFigureOut">
              <a:rPr lang="en-US" smtClean="0"/>
              <a:pPr/>
              <a:t>04-27-2020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A7A83-C57A-4E90-8DED-674D4A87EB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25E8913-6C09-46D0-A5FD-B63668C367D1}" type="datetimeFigureOut">
              <a:rPr lang="en-US" smtClean="0"/>
              <a:pPr/>
              <a:t>04-27-2020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32A7A83-C57A-4E90-8DED-674D4A87EBC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25E8913-6C09-46D0-A5FD-B63668C367D1}" type="datetimeFigureOut">
              <a:rPr lang="en-US" smtClean="0"/>
              <a:pPr/>
              <a:t>04-27-2020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32A7A83-C57A-4E90-8DED-674D4A87EBC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25E8913-6C09-46D0-A5FD-B63668C367D1}" type="datetimeFigureOut">
              <a:rPr lang="en-US" smtClean="0"/>
              <a:pPr/>
              <a:t>04-27-2020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32A7A83-C57A-4E90-8DED-674D4A87EBC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25E8913-6C09-46D0-A5FD-B63668C367D1}" type="datetimeFigureOut">
              <a:rPr lang="en-US" smtClean="0"/>
              <a:pPr/>
              <a:t>04-27-2020</a:t>
            </a:fld>
            <a:endParaRPr lang="en-US"/>
          </a:p>
        </p:txBody>
      </p:sp>
      <p:sp>
        <p:nvSpPr>
          <p:cNvPr id="10" name="Slide Number Placeholder 9"/>
          <p:cNvSpPr>
            <a:spLocks noGrp="1"/>
          </p:cNvSpPr>
          <p:nvPr>
            <p:ph type="sldNum" sz="quarter" idx="16"/>
          </p:nvPr>
        </p:nvSpPr>
        <p:spPr/>
        <p:txBody>
          <a:bodyPr rtlCol="0"/>
          <a:lstStyle/>
          <a:p>
            <a:fld id="{D32A7A83-C57A-4E90-8DED-674D4A87EBC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25E8913-6C09-46D0-A5FD-B63668C367D1}" type="datetimeFigureOut">
              <a:rPr lang="en-US" smtClean="0"/>
              <a:pPr/>
              <a:t>04-27-2020</a:t>
            </a:fld>
            <a:endParaRPr lang="en-US"/>
          </a:p>
        </p:txBody>
      </p:sp>
      <p:sp>
        <p:nvSpPr>
          <p:cNvPr id="12" name="Slide Number Placeholder 11"/>
          <p:cNvSpPr>
            <a:spLocks noGrp="1"/>
          </p:cNvSpPr>
          <p:nvPr>
            <p:ph type="sldNum" sz="quarter" idx="16"/>
          </p:nvPr>
        </p:nvSpPr>
        <p:spPr/>
        <p:txBody>
          <a:bodyPr rtlCol="0"/>
          <a:lstStyle/>
          <a:p>
            <a:fld id="{D32A7A83-C57A-4E90-8DED-674D4A87EBC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5E8913-6C09-46D0-A5FD-B63668C367D1}" type="datetimeFigureOut">
              <a:rPr lang="en-US" smtClean="0"/>
              <a:pPr/>
              <a:t>04-27-2020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32A7A83-C57A-4E90-8DED-674D4A87EB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E8913-6C09-46D0-A5FD-B63668C367D1}" type="datetimeFigureOut">
              <a:rPr lang="en-US" smtClean="0"/>
              <a:pPr/>
              <a:t>04-27-2020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32A7A83-C57A-4E90-8DED-674D4A87EB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25E8913-6C09-46D0-A5FD-B63668C367D1}" type="datetimeFigureOut">
              <a:rPr lang="en-US" smtClean="0"/>
              <a:pPr/>
              <a:t>04-27-2020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32A7A83-C57A-4E90-8DED-674D4A87EBC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25E8913-6C09-46D0-A5FD-B63668C367D1}" type="datetimeFigureOut">
              <a:rPr lang="en-US" smtClean="0"/>
              <a:pPr/>
              <a:t>04-27-2020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32A7A83-C57A-4E90-8DED-674D4A87EBC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25E8913-6C09-46D0-A5FD-B63668C367D1}" type="datetimeFigureOut">
              <a:rPr lang="en-US" smtClean="0"/>
              <a:pPr/>
              <a:t>04-27-2020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32A7A83-C57A-4E90-8DED-674D4A87EB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nalysis-services/what-s-new-in-sql-server-analysis-services?view=asallproducts-allversions#many-to-many-relationships-in-tabular-models" TargetMode="External"/><Relationship Id="rId2" Type="http://schemas.openxmlformats.org/officeDocument/2006/relationships/hyperlink" Target="https://docs.microsoft.com/en-us/analysis-services/tabular-models/calculation-groups?view=asallproducts-allversions" TargetMode="External"/><Relationship Id="rId1" Type="http://schemas.openxmlformats.org/officeDocument/2006/relationships/slideLayout" Target="../slideLayouts/slideLayout2.xml"/><Relationship Id="rId4" Type="http://schemas.openxmlformats.org/officeDocument/2006/relationships/hyperlink" Target="https://docs.microsoft.com/power-bi/service-premium-connect-tool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038600"/>
            <a:ext cx="7467600" cy="1828800"/>
          </a:xfrm>
        </p:spPr>
        <p:txBody>
          <a:bodyPr>
            <a:normAutofit/>
          </a:bodyPr>
          <a:lstStyle/>
          <a:p>
            <a:pPr algn="r"/>
            <a:r>
              <a:rPr lang="en-US" dirty="0" smtClean="0"/>
              <a:t>SSAS Tabular model</a:t>
            </a:r>
            <a:endParaRPr lang="en-US" dirty="0"/>
          </a:p>
        </p:txBody>
      </p:sp>
      <p:sp>
        <p:nvSpPr>
          <p:cNvPr id="3" name="Subtitle 2"/>
          <p:cNvSpPr>
            <a:spLocks noGrp="1"/>
          </p:cNvSpPr>
          <p:nvPr>
            <p:ph type="subTitle" idx="1"/>
          </p:nvPr>
        </p:nvSpPr>
        <p:spPr/>
        <p:txBody>
          <a:bodyPr>
            <a:normAutofit/>
          </a:bodyPr>
          <a:lstStyle/>
          <a:p>
            <a:r>
              <a:rPr lang="en-US" dirty="0" smtClean="0"/>
              <a:t>Mentoring Platform from Aroha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019800" y="1676400"/>
            <a:ext cx="28956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1828800"/>
            <a:ext cx="1981200" cy="403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a:off x="2743200" y="1828800"/>
            <a:ext cx="2590800" cy="419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SSAS – Tabular Model</a:t>
            </a:r>
            <a:endParaRPr lang="en-US" dirty="0"/>
          </a:p>
        </p:txBody>
      </p:sp>
      <p:sp>
        <p:nvSpPr>
          <p:cNvPr id="4" name="Can 3"/>
          <p:cNvSpPr/>
          <p:nvPr/>
        </p:nvSpPr>
        <p:spPr>
          <a:xfrm>
            <a:off x="304800" y="2133600"/>
            <a:ext cx="1524000" cy="1066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5" name="Can 4"/>
          <p:cNvSpPr/>
          <p:nvPr/>
        </p:nvSpPr>
        <p:spPr>
          <a:xfrm>
            <a:off x="304800" y="3276600"/>
            <a:ext cx="1524000" cy="1066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6" name="Can 5"/>
          <p:cNvSpPr/>
          <p:nvPr/>
        </p:nvSpPr>
        <p:spPr>
          <a:xfrm>
            <a:off x="304800" y="4419600"/>
            <a:ext cx="1524000" cy="8763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a:t>
            </a:r>
            <a:endParaRPr lang="en-US" dirty="0"/>
          </a:p>
        </p:txBody>
      </p:sp>
      <p:sp>
        <p:nvSpPr>
          <p:cNvPr id="7" name="Rounded Rectangle 6"/>
          <p:cNvSpPr/>
          <p:nvPr/>
        </p:nvSpPr>
        <p:spPr>
          <a:xfrm>
            <a:off x="2895600" y="2209800"/>
            <a:ext cx="22860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SSAS Tabular Designer</a:t>
            </a:r>
            <a:endParaRPr lang="en-US" dirty="0"/>
          </a:p>
        </p:txBody>
      </p:sp>
      <p:cxnSp>
        <p:nvCxnSpPr>
          <p:cNvPr id="14" name="Elbow Connector 13"/>
          <p:cNvCxnSpPr>
            <a:stCxn id="12" idx="2"/>
            <a:endCxn id="9" idx="1"/>
          </p:cNvCxnSpPr>
          <p:nvPr/>
        </p:nvCxnSpPr>
        <p:spPr>
          <a:xfrm rot="5400000" flipH="1" flipV="1">
            <a:off x="933450" y="4057650"/>
            <a:ext cx="1943100" cy="1676400"/>
          </a:xfrm>
          <a:prstGeom prst="bentConnector4">
            <a:avLst>
              <a:gd name="adj1" fmla="val -11765"/>
              <a:gd name="adj2" fmla="val 79545"/>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Donut 19"/>
          <p:cNvSpPr/>
          <p:nvPr/>
        </p:nvSpPr>
        <p:spPr>
          <a:xfrm>
            <a:off x="6324600" y="4648200"/>
            <a:ext cx="2362200" cy="1447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POWERBI</a:t>
            </a:r>
            <a:endParaRPr lang="en-US" dirty="0">
              <a:solidFill>
                <a:schemeClr val="tx1"/>
              </a:solidFill>
            </a:endParaRPr>
          </a:p>
        </p:txBody>
      </p:sp>
      <p:sp>
        <p:nvSpPr>
          <p:cNvPr id="21" name="Flowchart: Multidocument 20"/>
          <p:cNvSpPr/>
          <p:nvPr/>
        </p:nvSpPr>
        <p:spPr>
          <a:xfrm>
            <a:off x="6324600" y="1923448"/>
            <a:ext cx="2286000" cy="12192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EXCCEL</a:t>
            </a:r>
            <a:endParaRPr lang="en-US" dirty="0"/>
          </a:p>
        </p:txBody>
      </p:sp>
      <p:sp>
        <p:nvSpPr>
          <p:cNvPr id="22" name="Flowchart: Data 21"/>
          <p:cNvSpPr/>
          <p:nvPr/>
        </p:nvSpPr>
        <p:spPr>
          <a:xfrm>
            <a:off x="6458551" y="3573379"/>
            <a:ext cx="2094297" cy="914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SSRS</a:t>
            </a:r>
            <a:endParaRPr lang="en-US" dirty="0"/>
          </a:p>
        </p:txBody>
      </p:sp>
      <p:sp>
        <p:nvSpPr>
          <p:cNvPr id="3" name="Frame 2"/>
          <p:cNvSpPr/>
          <p:nvPr/>
        </p:nvSpPr>
        <p:spPr>
          <a:xfrm>
            <a:off x="4190999" y="4419600"/>
            <a:ext cx="914400" cy="533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TABULAR MODEL</a:t>
            </a:r>
            <a:endParaRPr lang="en-US" sz="1000" dirty="0">
              <a:solidFill>
                <a:schemeClr val="tx1"/>
              </a:solidFill>
            </a:endParaRPr>
          </a:p>
        </p:txBody>
      </p:sp>
      <p:sp>
        <p:nvSpPr>
          <p:cNvPr id="23" name="Frame 22"/>
          <p:cNvSpPr/>
          <p:nvPr/>
        </p:nvSpPr>
        <p:spPr>
          <a:xfrm>
            <a:off x="3048000" y="4419600"/>
            <a:ext cx="914400" cy="533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TABULAR MODEL</a:t>
            </a:r>
            <a:endParaRPr lang="en-US" sz="1000" dirty="0">
              <a:solidFill>
                <a:schemeClr val="tx1"/>
              </a:solidFill>
            </a:endParaRPr>
          </a:p>
        </p:txBody>
      </p:sp>
      <p:sp>
        <p:nvSpPr>
          <p:cNvPr id="24" name="Frame 23"/>
          <p:cNvSpPr/>
          <p:nvPr/>
        </p:nvSpPr>
        <p:spPr>
          <a:xfrm>
            <a:off x="4191000" y="5105400"/>
            <a:ext cx="914400" cy="533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TABULAR MODEL</a:t>
            </a:r>
            <a:endParaRPr lang="en-US" sz="1000" dirty="0">
              <a:solidFill>
                <a:schemeClr val="tx1"/>
              </a:solidFill>
            </a:endParaRPr>
          </a:p>
        </p:txBody>
      </p:sp>
      <p:sp>
        <p:nvSpPr>
          <p:cNvPr id="25" name="Frame 24"/>
          <p:cNvSpPr/>
          <p:nvPr/>
        </p:nvSpPr>
        <p:spPr>
          <a:xfrm>
            <a:off x="3048001" y="5105400"/>
            <a:ext cx="914400" cy="533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TABULAR MODEL</a:t>
            </a:r>
            <a:endParaRPr lang="en-US" sz="1000" dirty="0">
              <a:solidFill>
                <a:schemeClr val="tx1"/>
              </a:solidFill>
            </a:endParaRPr>
          </a:p>
        </p:txBody>
      </p:sp>
    </p:spTree>
    <p:extLst>
      <p:ext uri="{BB962C8B-B14F-4D97-AF65-F5344CB8AC3E}">
        <p14:creationId xmlns:p14="http://schemas.microsoft.com/office/powerpoint/2010/main" val="3616045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ROLAP, MOLAP &amp; Tabular Model Store</a:t>
            </a:r>
            <a:endParaRPr lang="en-US" dirty="0"/>
          </a:p>
        </p:txBody>
      </p:sp>
      <p:sp>
        <p:nvSpPr>
          <p:cNvPr id="4" name="Can 3"/>
          <p:cNvSpPr/>
          <p:nvPr/>
        </p:nvSpPr>
        <p:spPr>
          <a:xfrm>
            <a:off x="1439614" y="1600200"/>
            <a:ext cx="1684586" cy="1040130"/>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RDBMS</a:t>
            </a:r>
            <a:endParaRPr lang="en-US" dirty="0"/>
          </a:p>
        </p:txBody>
      </p:sp>
      <p:sp>
        <p:nvSpPr>
          <p:cNvPr id="5" name="Frame 4"/>
          <p:cNvSpPr/>
          <p:nvPr/>
        </p:nvSpPr>
        <p:spPr>
          <a:xfrm>
            <a:off x="3733800" y="1828800"/>
            <a:ext cx="2362200" cy="990600"/>
          </a:xfrm>
          <a:prstGeom prst="fra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METADATA</a:t>
            </a:r>
            <a:endParaRPr lang="en-US" dirty="0">
              <a:solidFill>
                <a:schemeClr val="tx1"/>
              </a:solidFill>
            </a:endParaRPr>
          </a:p>
        </p:txBody>
      </p:sp>
      <p:sp>
        <p:nvSpPr>
          <p:cNvPr id="6" name="Rectangle 5"/>
          <p:cNvSpPr/>
          <p:nvPr/>
        </p:nvSpPr>
        <p:spPr>
          <a:xfrm>
            <a:off x="7467600" y="1600200"/>
            <a:ext cx="1484811" cy="7924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REPORT</a:t>
            </a:r>
            <a:endParaRPr lang="en-US" dirty="0"/>
          </a:p>
        </p:txBody>
      </p:sp>
      <p:cxnSp>
        <p:nvCxnSpPr>
          <p:cNvPr id="8" name="Elbow Connector 7"/>
          <p:cNvCxnSpPr>
            <a:stCxn id="5" idx="3"/>
            <a:endCxn id="6" idx="1"/>
          </p:cNvCxnSpPr>
          <p:nvPr/>
        </p:nvCxnSpPr>
        <p:spPr>
          <a:xfrm flipV="1">
            <a:off x="6096000" y="1996440"/>
            <a:ext cx="1371600" cy="327660"/>
          </a:xfrm>
          <a:prstGeom prst="bentConnector3">
            <a:avLst/>
          </a:prstGeom>
          <a:ln>
            <a:tailEnd type="triangle"/>
          </a:ln>
        </p:spPr>
        <p:style>
          <a:lnRef idx="1">
            <a:schemeClr val="accent4"/>
          </a:lnRef>
          <a:fillRef idx="2">
            <a:schemeClr val="accent4"/>
          </a:fillRef>
          <a:effectRef idx="1">
            <a:schemeClr val="accent4"/>
          </a:effectRef>
          <a:fontRef idx="minor">
            <a:schemeClr val="dk1"/>
          </a:fontRef>
        </p:style>
      </p:cxnSp>
      <p:cxnSp>
        <p:nvCxnSpPr>
          <p:cNvPr id="10" name="Elbow Connector 9"/>
          <p:cNvCxnSpPr>
            <a:stCxn id="4" idx="4"/>
            <a:endCxn id="5" idx="1"/>
          </p:cNvCxnSpPr>
          <p:nvPr/>
        </p:nvCxnSpPr>
        <p:spPr>
          <a:xfrm>
            <a:off x="3124200" y="2120265"/>
            <a:ext cx="609600" cy="203835"/>
          </a:xfrm>
          <a:prstGeom prst="bentConnector3">
            <a:avLst/>
          </a:prstGeom>
          <a:ln>
            <a:tailEnd type="triangle"/>
          </a:ln>
        </p:spPr>
        <p:style>
          <a:lnRef idx="1">
            <a:schemeClr val="accent4"/>
          </a:lnRef>
          <a:fillRef idx="2">
            <a:schemeClr val="accent4"/>
          </a:fillRef>
          <a:effectRef idx="1">
            <a:schemeClr val="accent4"/>
          </a:effectRef>
          <a:fontRef idx="minor">
            <a:schemeClr val="dk1"/>
          </a:fontRef>
        </p:style>
      </p:cxnSp>
      <p:sp>
        <p:nvSpPr>
          <p:cNvPr id="13" name="Title 1"/>
          <p:cNvSpPr txBox="1">
            <a:spLocks/>
          </p:cNvSpPr>
          <p:nvPr/>
        </p:nvSpPr>
        <p:spPr>
          <a:xfrm>
            <a:off x="0" y="1828800"/>
            <a:ext cx="1371600" cy="609600"/>
          </a:xfrm>
          <a:prstGeom prst="rect">
            <a:avLst/>
          </a:prstGeom>
        </p:spPr>
        <p:style>
          <a:lnRef idx="1">
            <a:schemeClr val="accent4"/>
          </a:lnRef>
          <a:fillRef idx="2">
            <a:schemeClr val="accent4"/>
          </a:fillRef>
          <a:effectRef idx="1">
            <a:schemeClr val="accent4"/>
          </a:effectRef>
          <a:fontRef idx="minor">
            <a:schemeClr val="dk1"/>
          </a:fontRef>
        </p:style>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sz="2500" dirty="0" smtClean="0"/>
              <a:t>ROLAP</a:t>
            </a:r>
            <a:endParaRPr lang="en-US" sz="2500" dirty="0"/>
          </a:p>
        </p:txBody>
      </p:sp>
      <p:sp>
        <p:nvSpPr>
          <p:cNvPr id="14" name="Can 13"/>
          <p:cNvSpPr/>
          <p:nvPr/>
        </p:nvSpPr>
        <p:spPr>
          <a:xfrm>
            <a:off x="1524000" y="3276600"/>
            <a:ext cx="1524000" cy="1050131"/>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RDBMS</a:t>
            </a:r>
            <a:endParaRPr lang="en-US" dirty="0"/>
          </a:p>
        </p:txBody>
      </p:sp>
      <p:sp>
        <p:nvSpPr>
          <p:cNvPr id="15" name="Frame 14"/>
          <p:cNvSpPr/>
          <p:nvPr/>
        </p:nvSpPr>
        <p:spPr>
          <a:xfrm>
            <a:off x="3959352" y="3343275"/>
            <a:ext cx="1603248" cy="1000125"/>
          </a:xfrm>
          <a:prstGeom prst="fra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METADATA</a:t>
            </a:r>
            <a:endParaRPr lang="en-US" dirty="0">
              <a:solidFill>
                <a:schemeClr val="tx1"/>
              </a:solidFill>
            </a:endParaRPr>
          </a:p>
        </p:txBody>
      </p:sp>
      <p:sp>
        <p:nvSpPr>
          <p:cNvPr id="16" name="Rectangle 15"/>
          <p:cNvSpPr/>
          <p:nvPr/>
        </p:nvSpPr>
        <p:spPr>
          <a:xfrm>
            <a:off x="7693152" y="3429000"/>
            <a:ext cx="1222248" cy="8001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REPORT</a:t>
            </a:r>
            <a:endParaRPr lang="en-US" dirty="0"/>
          </a:p>
        </p:txBody>
      </p:sp>
      <p:cxnSp>
        <p:nvCxnSpPr>
          <p:cNvPr id="18" name="Elbow Connector 17"/>
          <p:cNvCxnSpPr>
            <a:stCxn id="14" idx="4"/>
            <a:endCxn id="15" idx="1"/>
          </p:cNvCxnSpPr>
          <p:nvPr/>
        </p:nvCxnSpPr>
        <p:spPr>
          <a:xfrm>
            <a:off x="3048000" y="3801666"/>
            <a:ext cx="911352" cy="41672"/>
          </a:xfrm>
          <a:prstGeom prst="bentConnector3">
            <a:avLst/>
          </a:prstGeom>
          <a:ln>
            <a:tailEnd type="triangle"/>
          </a:ln>
        </p:spPr>
        <p:style>
          <a:lnRef idx="1">
            <a:schemeClr val="accent2"/>
          </a:lnRef>
          <a:fillRef idx="2">
            <a:schemeClr val="accent2"/>
          </a:fillRef>
          <a:effectRef idx="1">
            <a:schemeClr val="accent2"/>
          </a:effectRef>
          <a:fontRef idx="minor">
            <a:schemeClr val="dk1"/>
          </a:fontRef>
        </p:style>
      </p:cxnSp>
      <p:sp>
        <p:nvSpPr>
          <p:cNvPr id="21" name="Cube 20"/>
          <p:cNvSpPr/>
          <p:nvPr/>
        </p:nvSpPr>
        <p:spPr>
          <a:xfrm>
            <a:off x="6400800" y="3429000"/>
            <a:ext cx="833351" cy="900113"/>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3" name="Elbow Connector 22"/>
          <p:cNvCxnSpPr>
            <a:stCxn id="21" idx="5"/>
            <a:endCxn id="16" idx="0"/>
          </p:cNvCxnSpPr>
          <p:nvPr/>
        </p:nvCxnSpPr>
        <p:spPr>
          <a:xfrm flipV="1">
            <a:off x="7234151" y="3429000"/>
            <a:ext cx="1070125" cy="345888"/>
          </a:xfrm>
          <a:prstGeom prst="bentConnector4">
            <a:avLst>
              <a:gd name="adj1" fmla="val 21446"/>
              <a:gd name="adj2" fmla="val 166091"/>
            </a:avLst>
          </a:prstGeom>
          <a:ln>
            <a:tailEnd type="triangle"/>
          </a:ln>
        </p:spPr>
        <p:style>
          <a:lnRef idx="1">
            <a:schemeClr val="accent2"/>
          </a:lnRef>
          <a:fillRef idx="2">
            <a:schemeClr val="accent2"/>
          </a:fillRef>
          <a:effectRef idx="1">
            <a:schemeClr val="accent2"/>
          </a:effectRef>
          <a:fontRef idx="minor">
            <a:schemeClr val="dk1"/>
          </a:fontRef>
        </p:style>
      </p:cxnSp>
      <p:cxnSp>
        <p:nvCxnSpPr>
          <p:cNvPr id="25" name="Elbow Connector 24"/>
          <p:cNvCxnSpPr>
            <a:stCxn id="15" idx="0"/>
            <a:endCxn id="21" idx="2"/>
          </p:cNvCxnSpPr>
          <p:nvPr/>
        </p:nvCxnSpPr>
        <p:spPr>
          <a:xfrm rot="16200000" flipH="1">
            <a:off x="5260913" y="2843338"/>
            <a:ext cx="639950" cy="1639824"/>
          </a:xfrm>
          <a:prstGeom prst="bentConnector4">
            <a:avLst>
              <a:gd name="adj1" fmla="val -35722"/>
              <a:gd name="adj2" fmla="val 74442"/>
            </a:avLst>
          </a:prstGeom>
          <a:ln>
            <a:tailEnd type="triangle"/>
          </a:ln>
        </p:spPr>
        <p:style>
          <a:lnRef idx="1">
            <a:schemeClr val="accent2"/>
          </a:lnRef>
          <a:fillRef idx="2">
            <a:schemeClr val="accent2"/>
          </a:fillRef>
          <a:effectRef idx="1">
            <a:schemeClr val="accent2"/>
          </a:effectRef>
          <a:fontRef idx="minor">
            <a:schemeClr val="dk1"/>
          </a:fontRef>
        </p:style>
      </p:cxnSp>
      <p:sp>
        <p:nvSpPr>
          <p:cNvPr id="27" name="Can 26"/>
          <p:cNvSpPr/>
          <p:nvPr/>
        </p:nvSpPr>
        <p:spPr>
          <a:xfrm>
            <a:off x="1524000" y="5036457"/>
            <a:ext cx="1524000" cy="990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RDBMS</a:t>
            </a:r>
            <a:endParaRPr lang="en-US" dirty="0"/>
          </a:p>
        </p:txBody>
      </p:sp>
      <p:sp>
        <p:nvSpPr>
          <p:cNvPr id="28" name="Frame 27"/>
          <p:cNvSpPr/>
          <p:nvPr/>
        </p:nvSpPr>
        <p:spPr>
          <a:xfrm>
            <a:off x="3810000" y="5159828"/>
            <a:ext cx="1447800" cy="943429"/>
          </a:xfrm>
          <a:prstGeom prst="fram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METADATA</a:t>
            </a:r>
            <a:endParaRPr lang="en-US" dirty="0">
              <a:solidFill>
                <a:schemeClr val="tx1"/>
              </a:solidFill>
            </a:endParaRPr>
          </a:p>
        </p:txBody>
      </p:sp>
      <p:sp>
        <p:nvSpPr>
          <p:cNvPr id="29" name="Rectangle 28"/>
          <p:cNvSpPr/>
          <p:nvPr/>
        </p:nvSpPr>
        <p:spPr>
          <a:xfrm>
            <a:off x="7464553" y="5646057"/>
            <a:ext cx="1450848" cy="7547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REPORT</a:t>
            </a:r>
            <a:endParaRPr lang="en-US" dirty="0"/>
          </a:p>
        </p:txBody>
      </p:sp>
      <p:cxnSp>
        <p:nvCxnSpPr>
          <p:cNvPr id="30" name="Elbow Connector 29"/>
          <p:cNvCxnSpPr>
            <a:stCxn id="27" idx="4"/>
            <a:endCxn id="28" idx="1"/>
          </p:cNvCxnSpPr>
          <p:nvPr/>
        </p:nvCxnSpPr>
        <p:spPr>
          <a:xfrm>
            <a:off x="3048000" y="5531757"/>
            <a:ext cx="762000" cy="99786"/>
          </a:xfrm>
          <a:prstGeom prst="bentConnector3">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32" name="Elbow Connector 31"/>
          <p:cNvCxnSpPr>
            <a:stCxn id="34" idx="2"/>
            <a:endCxn id="29" idx="2"/>
          </p:cNvCxnSpPr>
          <p:nvPr/>
        </p:nvCxnSpPr>
        <p:spPr>
          <a:xfrm rot="16200000" flipH="1">
            <a:off x="7146589" y="5357412"/>
            <a:ext cx="250372" cy="1836404"/>
          </a:xfrm>
          <a:prstGeom prst="bentConnector3">
            <a:avLst>
              <a:gd name="adj1" fmla="val 191304"/>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33" name="Elbow Connector 32"/>
          <p:cNvCxnSpPr>
            <a:stCxn id="28" idx="0"/>
            <a:endCxn id="34" idx="0"/>
          </p:cNvCxnSpPr>
          <p:nvPr/>
        </p:nvCxnSpPr>
        <p:spPr>
          <a:xfrm rot="5400000" flipH="1" flipV="1">
            <a:off x="5420151" y="4226407"/>
            <a:ext cx="47171" cy="1819673"/>
          </a:xfrm>
          <a:prstGeom prst="bentConnector3">
            <a:avLst>
              <a:gd name="adj1" fmla="val 584620"/>
            </a:avLst>
          </a:prstGeom>
          <a:ln>
            <a:tailEnd type="triangle"/>
          </a:ln>
        </p:spPr>
        <p:style>
          <a:lnRef idx="1">
            <a:schemeClr val="accent5"/>
          </a:lnRef>
          <a:fillRef idx="2">
            <a:schemeClr val="accent5"/>
          </a:fillRef>
          <a:effectRef idx="1">
            <a:schemeClr val="accent5"/>
          </a:effectRef>
          <a:fontRef idx="minor">
            <a:schemeClr val="dk1"/>
          </a:fontRef>
        </p:style>
      </p:cxnSp>
      <p:sp>
        <p:nvSpPr>
          <p:cNvPr id="34" name="Frame 33"/>
          <p:cNvSpPr/>
          <p:nvPr/>
        </p:nvSpPr>
        <p:spPr>
          <a:xfrm>
            <a:off x="5562600" y="5112657"/>
            <a:ext cx="1581946" cy="1037771"/>
          </a:xfrm>
          <a:prstGeom prst="fram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IN MEMORY</a:t>
            </a:r>
          </a:p>
          <a:p>
            <a:pPr algn="ctr"/>
            <a:r>
              <a:rPr lang="en-US" dirty="0" smtClean="0">
                <a:solidFill>
                  <a:schemeClr val="tx1"/>
                </a:solidFill>
              </a:rPr>
              <a:t>COLUMNAR</a:t>
            </a:r>
          </a:p>
        </p:txBody>
      </p:sp>
      <p:sp>
        <p:nvSpPr>
          <p:cNvPr id="31" name="Title 1"/>
          <p:cNvSpPr txBox="1">
            <a:spLocks/>
          </p:cNvSpPr>
          <p:nvPr/>
        </p:nvSpPr>
        <p:spPr>
          <a:xfrm>
            <a:off x="0" y="3505200"/>
            <a:ext cx="1371600" cy="609600"/>
          </a:xfrm>
          <a:prstGeom prst="rect">
            <a:avLst/>
          </a:prstGeom>
        </p:spPr>
        <p:style>
          <a:lnRef idx="1">
            <a:schemeClr val="accent2"/>
          </a:lnRef>
          <a:fillRef idx="2">
            <a:schemeClr val="accent2"/>
          </a:fillRef>
          <a:effectRef idx="1">
            <a:schemeClr val="accent2"/>
          </a:effectRef>
          <a:fontRef idx="minor">
            <a:schemeClr val="dk1"/>
          </a:fontRef>
        </p:style>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sz="2500" dirty="0"/>
              <a:t>M</a:t>
            </a:r>
            <a:r>
              <a:rPr lang="en-US" sz="2500" dirty="0" smtClean="0"/>
              <a:t>OLAP</a:t>
            </a:r>
            <a:endParaRPr lang="en-US" sz="2500" dirty="0"/>
          </a:p>
        </p:txBody>
      </p:sp>
      <p:sp>
        <p:nvSpPr>
          <p:cNvPr id="41" name="Title 1"/>
          <p:cNvSpPr txBox="1">
            <a:spLocks/>
          </p:cNvSpPr>
          <p:nvPr/>
        </p:nvSpPr>
        <p:spPr>
          <a:xfrm>
            <a:off x="76200" y="5188857"/>
            <a:ext cx="1371600" cy="609600"/>
          </a:xfrm>
          <a:prstGeom prst="rect">
            <a:avLst/>
          </a:prstGeom>
        </p:spPr>
        <p:style>
          <a:lnRef idx="1">
            <a:schemeClr val="accent5"/>
          </a:lnRef>
          <a:fillRef idx="2">
            <a:schemeClr val="accent5"/>
          </a:fillRef>
          <a:effectRef idx="1">
            <a:schemeClr val="accent5"/>
          </a:effectRef>
          <a:fontRef idx="minor">
            <a:schemeClr val="dk1"/>
          </a:fontRef>
        </p:style>
        <p:txBody>
          <a:bodyPr vert="horz" anchor="ctr">
            <a:normAutofit fontScale="85000" lnSpcReduction="20000"/>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sz="2500" dirty="0" smtClean="0"/>
              <a:t>Tabular Model</a:t>
            </a:r>
            <a:endParaRPr lang="en-US" sz="2500" dirty="0"/>
          </a:p>
        </p:txBody>
      </p:sp>
    </p:spTree>
    <p:extLst>
      <p:ext uri="{BB962C8B-B14F-4D97-AF65-F5344CB8AC3E}">
        <p14:creationId xmlns:p14="http://schemas.microsoft.com/office/powerpoint/2010/main" val="2568366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 Visualization</a:t>
            </a:r>
            <a:endParaRPr lang="en-US" dirty="0"/>
          </a:p>
        </p:txBody>
      </p:sp>
      <p:sp>
        <p:nvSpPr>
          <p:cNvPr id="3" name="Content Placeholder 2"/>
          <p:cNvSpPr>
            <a:spLocks noGrp="1"/>
          </p:cNvSpPr>
          <p:nvPr>
            <p:ph sz="quarter" idx="1"/>
          </p:nvPr>
        </p:nvSpPr>
        <p:spPr>
          <a:xfrm>
            <a:off x="152400" y="1600200"/>
            <a:ext cx="2514600" cy="900223"/>
          </a:xfrm>
        </p:spPr>
        <p:style>
          <a:lnRef idx="2">
            <a:schemeClr val="accent4">
              <a:shade val="50000"/>
            </a:schemeClr>
          </a:lnRef>
          <a:fillRef idx="1">
            <a:schemeClr val="accent4"/>
          </a:fillRef>
          <a:effectRef idx="0">
            <a:schemeClr val="accent4"/>
          </a:effectRef>
          <a:fontRef idx="minor">
            <a:schemeClr val="lt1"/>
          </a:fontRef>
        </p:style>
        <p:txBody>
          <a:bodyPr>
            <a:normAutofit lnSpcReduction="10000"/>
          </a:bodyPr>
          <a:lstStyle/>
          <a:p>
            <a:r>
              <a:rPr lang="en-US" dirty="0" smtClean="0"/>
              <a:t>Table (RDBMS)</a:t>
            </a:r>
            <a:endParaRPr lang="en-US" dirty="0"/>
          </a:p>
        </p:txBody>
      </p:sp>
      <p:sp>
        <p:nvSpPr>
          <p:cNvPr id="4" name="Content Placeholder 2"/>
          <p:cNvSpPr txBox="1">
            <a:spLocks/>
          </p:cNvSpPr>
          <p:nvPr/>
        </p:nvSpPr>
        <p:spPr>
          <a:xfrm>
            <a:off x="3429000" y="1600201"/>
            <a:ext cx="2054352" cy="792862"/>
          </a:xfrm>
          <a:prstGeom prst="rect">
            <a:avLst/>
          </a:prstGeom>
        </p:spPr>
        <p:style>
          <a:lnRef idx="3">
            <a:schemeClr val="lt1"/>
          </a:lnRef>
          <a:fillRef idx="1">
            <a:schemeClr val="accent2"/>
          </a:fillRef>
          <a:effectRef idx="1">
            <a:schemeClr val="accent2"/>
          </a:effectRef>
          <a:fontRef idx="minor">
            <a:schemeClr val="lt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smtClean="0"/>
              <a:t>Cube</a:t>
            </a:r>
            <a:endParaRPr lang="en-US" dirty="0"/>
          </a:p>
        </p:txBody>
      </p:sp>
      <p:sp>
        <p:nvSpPr>
          <p:cNvPr id="5" name="Content Placeholder 2"/>
          <p:cNvSpPr txBox="1">
            <a:spLocks/>
          </p:cNvSpPr>
          <p:nvPr/>
        </p:nvSpPr>
        <p:spPr>
          <a:xfrm>
            <a:off x="5943600" y="1600200"/>
            <a:ext cx="2968752" cy="685800"/>
          </a:xfrm>
          <a:prstGeom prst="rect">
            <a:avLst/>
          </a:prstGeom>
        </p:spPr>
        <p:style>
          <a:lnRef idx="1">
            <a:schemeClr val="accent6"/>
          </a:lnRef>
          <a:fillRef idx="2">
            <a:schemeClr val="accent6"/>
          </a:fillRef>
          <a:effectRef idx="1">
            <a:schemeClr val="accent6"/>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smtClean="0"/>
              <a:t>Columnar Store</a:t>
            </a:r>
            <a:endParaRPr lang="en-US" dirty="0"/>
          </a:p>
        </p:txBody>
      </p:sp>
      <p:sp>
        <p:nvSpPr>
          <p:cNvPr id="6" name="Frame 5"/>
          <p:cNvSpPr/>
          <p:nvPr/>
        </p:nvSpPr>
        <p:spPr>
          <a:xfrm>
            <a:off x="152400" y="2500423"/>
            <a:ext cx="2457498" cy="1842977"/>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solidFill>
                  <a:schemeClr val="tx1"/>
                </a:solidFill>
              </a:rPr>
              <a:t>Cust_Dim</a:t>
            </a:r>
            <a:endParaRPr lang="en-US" dirty="0" smtClean="0">
              <a:solidFill>
                <a:schemeClr val="tx1"/>
              </a:solidFill>
            </a:endParaRPr>
          </a:p>
          <a:p>
            <a:pPr algn="ctr"/>
            <a:endParaRPr lang="en-US" dirty="0">
              <a:solidFill>
                <a:schemeClr val="tx1"/>
              </a:solidFill>
            </a:endParaRPr>
          </a:p>
          <a:p>
            <a:pPr algn="ctr"/>
            <a:r>
              <a:rPr lang="en-US" dirty="0" smtClean="0">
                <a:solidFill>
                  <a:schemeClr val="tx1"/>
                </a:solidFill>
              </a:rPr>
              <a:t>Name</a:t>
            </a:r>
          </a:p>
          <a:p>
            <a:pPr algn="ctr"/>
            <a:r>
              <a:rPr lang="en-US" dirty="0" smtClean="0">
                <a:solidFill>
                  <a:schemeClr val="tx1"/>
                </a:solidFill>
              </a:rPr>
              <a:t>City</a:t>
            </a:r>
          </a:p>
          <a:p>
            <a:pPr algn="ctr"/>
            <a:r>
              <a:rPr lang="en-US" dirty="0" smtClean="0">
                <a:solidFill>
                  <a:schemeClr val="tx1"/>
                </a:solidFill>
              </a:rPr>
              <a:t>Type</a:t>
            </a:r>
            <a:endParaRPr lang="en-US"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237616248"/>
              </p:ext>
            </p:extLst>
          </p:nvPr>
        </p:nvGraphicFramePr>
        <p:xfrm>
          <a:off x="105879" y="4735628"/>
          <a:ext cx="3323121" cy="1436572"/>
        </p:xfrm>
        <a:graphic>
          <a:graphicData uri="http://schemas.openxmlformats.org/drawingml/2006/table">
            <a:tbl>
              <a:tblPr firstRow="1" bandRow="1">
                <a:tableStyleId>{00A15C55-8517-42AA-B614-E9B94910E393}</a:tableStyleId>
              </a:tblPr>
              <a:tblGrid>
                <a:gridCol w="1113321">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59143">
                <a:tc>
                  <a:txBody>
                    <a:bodyPr/>
                    <a:lstStyle/>
                    <a:p>
                      <a:r>
                        <a:rPr lang="en-US" sz="1500" dirty="0" err="1" smtClean="0"/>
                        <a:t>Cust_name</a:t>
                      </a:r>
                      <a:endParaRPr lang="en-US" sz="1500" dirty="0"/>
                    </a:p>
                  </a:txBody>
                  <a:tcPr/>
                </a:tc>
                <a:tc>
                  <a:txBody>
                    <a:bodyPr/>
                    <a:lstStyle/>
                    <a:p>
                      <a:r>
                        <a:rPr lang="en-US" sz="1500" dirty="0" err="1" smtClean="0"/>
                        <a:t>Cust_city</a:t>
                      </a:r>
                      <a:endParaRPr lang="en-US" sz="1500" dirty="0"/>
                    </a:p>
                  </a:txBody>
                  <a:tcPr/>
                </a:tc>
                <a:tc>
                  <a:txBody>
                    <a:bodyPr/>
                    <a:lstStyle/>
                    <a:p>
                      <a:r>
                        <a:rPr lang="en-US" sz="1500" dirty="0" err="1" smtClean="0"/>
                        <a:t>Cust_type</a:t>
                      </a:r>
                      <a:endParaRPr lang="en-US" sz="1500" dirty="0" smtClean="0"/>
                    </a:p>
                  </a:txBody>
                  <a:tcPr/>
                </a:tc>
                <a:extLst>
                  <a:ext uri="{0D108BD9-81ED-4DB2-BD59-A6C34878D82A}">
                    <a16:rowId xmlns:a16="http://schemas.microsoft.com/office/drawing/2014/main" val="10000"/>
                  </a:ext>
                </a:extLst>
              </a:tr>
              <a:tr h="359143">
                <a:tc>
                  <a:txBody>
                    <a:bodyPr/>
                    <a:lstStyle/>
                    <a:p>
                      <a:r>
                        <a:rPr lang="en-US" sz="1500" dirty="0" smtClean="0"/>
                        <a:t>CITIBANK</a:t>
                      </a:r>
                      <a:endParaRPr lang="en-US" sz="1500" dirty="0"/>
                    </a:p>
                  </a:txBody>
                  <a:tcPr/>
                </a:tc>
                <a:tc>
                  <a:txBody>
                    <a:bodyPr/>
                    <a:lstStyle/>
                    <a:p>
                      <a:r>
                        <a:rPr lang="en-US" sz="1500" dirty="0" smtClean="0"/>
                        <a:t>BANGALORE</a:t>
                      </a:r>
                      <a:endParaRPr lang="en-US" sz="1500" dirty="0"/>
                    </a:p>
                  </a:txBody>
                  <a:tcPr/>
                </a:tc>
                <a:tc>
                  <a:txBody>
                    <a:bodyPr/>
                    <a:lstStyle/>
                    <a:p>
                      <a:r>
                        <a:rPr lang="en-US" sz="1500" dirty="0" smtClean="0"/>
                        <a:t>B2B</a:t>
                      </a:r>
                    </a:p>
                  </a:txBody>
                  <a:tcPr/>
                </a:tc>
                <a:extLst>
                  <a:ext uri="{0D108BD9-81ED-4DB2-BD59-A6C34878D82A}">
                    <a16:rowId xmlns:a16="http://schemas.microsoft.com/office/drawing/2014/main" val="10001"/>
                  </a:ext>
                </a:extLst>
              </a:tr>
              <a:tr h="359143">
                <a:tc>
                  <a:txBody>
                    <a:bodyPr/>
                    <a:lstStyle/>
                    <a:p>
                      <a:r>
                        <a:rPr lang="en-US" sz="1500" dirty="0" smtClean="0"/>
                        <a:t>CANARA</a:t>
                      </a:r>
                      <a:endParaRPr lang="en-US" sz="1500" dirty="0"/>
                    </a:p>
                  </a:txBody>
                  <a:tcPr/>
                </a:tc>
                <a:tc>
                  <a:txBody>
                    <a:bodyPr/>
                    <a:lstStyle/>
                    <a:p>
                      <a:r>
                        <a:rPr lang="en-US" sz="1500" dirty="0" smtClean="0"/>
                        <a:t>BANGALORE</a:t>
                      </a:r>
                      <a:endParaRPr lang="en-US" sz="1500" dirty="0"/>
                    </a:p>
                  </a:txBody>
                  <a:tcPr/>
                </a:tc>
                <a:tc>
                  <a:txBody>
                    <a:bodyPr/>
                    <a:lstStyle/>
                    <a:p>
                      <a:r>
                        <a:rPr lang="en-US" sz="1500" dirty="0" smtClean="0"/>
                        <a:t>B2B</a:t>
                      </a:r>
                    </a:p>
                  </a:txBody>
                  <a:tcPr/>
                </a:tc>
                <a:extLst>
                  <a:ext uri="{0D108BD9-81ED-4DB2-BD59-A6C34878D82A}">
                    <a16:rowId xmlns:a16="http://schemas.microsoft.com/office/drawing/2014/main" val="10002"/>
                  </a:ext>
                </a:extLst>
              </a:tr>
              <a:tr h="359143">
                <a:tc>
                  <a:txBody>
                    <a:bodyPr/>
                    <a:lstStyle/>
                    <a:p>
                      <a:r>
                        <a:rPr lang="en-US" sz="1500" dirty="0" smtClean="0"/>
                        <a:t>SBI</a:t>
                      </a:r>
                      <a:endParaRPr lang="en-US" sz="1500" dirty="0"/>
                    </a:p>
                  </a:txBody>
                  <a:tcPr/>
                </a:tc>
                <a:tc>
                  <a:txBody>
                    <a:bodyPr/>
                    <a:lstStyle/>
                    <a:p>
                      <a:r>
                        <a:rPr lang="en-US" sz="1500" dirty="0" smtClean="0"/>
                        <a:t>BANGALORE</a:t>
                      </a:r>
                      <a:endParaRPr lang="en-US" sz="1500" dirty="0"/>
                    </a:p>
                  </a:txBody>
                  <a:tcPr/>
                </a:tc>
                <a:tc>
                  <a:txBody>
                    <a:bodyPr/>
                    <a:lstStyle/>
                    <a:p>
                      <a:r>
                        <a:rPr lang="en-US" sz="1500" dirty="0" smtClean="0"/>
                        <a:t>B2B</a:t>
                      </a:r>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17495546"/>
              </p:ext>
            </p:extLst>
          </p:nvPr>
        </p:nvGraphicFramePr>
        <p:xfrm>
          <a:off x="5638800" y="243840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dirty="0" smtClean="0"/>
                        <a:t>Name</a:t>
                      </a:r>
                      <a:endParaRPr lang="en-US" dirty="0"/>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99027032"/>
              </p:ext>
            </p:extLst>
          </p:nvPr>
        </p:nvGraphicFramePr>
        <p:xfrm>
          <a:off x="6781800" y="243840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dirty="0" smtClean="0"/>
                        <a:t>City</a:t>
                      </a:r>
                      <a:endParaRPr lang="en-US" dirty="0"/>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94128389"/>
              </p:ext>
            </p:extLst>
          </p:nvPr>
        </p:nvGraphicFramePr>
        <p:xfrm>
          <a:off x="7924800" y="243840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dirty="0" smtClean="0"/>
                        <a:t>Type</a:t>
                      </a:r>
                      <a:endParaRPr lang="en-US" dirty="0"/>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6553200" y="4815840"/>
            <a:ext cx="2284343" cy="92333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t>Columnar</a:t>
            </a:r>
          </a:p>
          <a:p>
            <a:r>
              <a:rPr lang="en-US" dirty="0" smtClean="0"/>
              <a:t>IN MEMORY Database</a:t>
            </a:r>
          </a:p>
          <a:p>
            <a:r>
              <a:rPr lang="en-US" dirty="0" smtClean="0"/>
              <a:t>Compression</a:t>
            </a:r>
            <a:endParaRPr lang="en-US" dirty="0"/>
          </a:p>
        </p:txBody>
      </p:sp>
      <p:sp>
        <p:nvSpPr>
          <p:cNvPr id="12" name="Cube 11"/>
          <p:cNvSpPr/>
          <p:nvPr/>
        </p:nvSpPr>
        <p:spPr>
          <a:xfrm>
            <a:off x="3505200" y="2548270"/>
            <a:ext cx="1828800" cy="1642730"/>
          </a:xfrm>
          <a:prstGeom prst="cub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 name="TextBox 12"/>
          <p:cNvSpPr txBox="1"/>
          <p:nvPr/>
        </p:nvSpPr>
        <p:spPr>
          <a:xfrm>
            <a:off x="1186419" y="6336268"/>
            <a:ext cx="566181"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dirty="0" smtClean="0"/>
              <a:t>SQL</a:t>
            </a:r>
            <a:endParaRPr lang="en-US" dirty="0"/>
          </a:p>
        </p:txBody>
      </p:sp>
      <p:sp>
        <p:nvSpPr>
          <p:cNvPr id="14" name="TextBox 13"/>
          <p:cNvSpPr txBox="1"/>
          <p:nvPr/>
        </p:nvSpPr>
        <p:spPr>
          <a:xfrm>
            <a:off x="4645152" y="6248400"/>
            <a:ext cx="628698"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smtClean="0"/>
              <a:t>MDX</a:t>
            </a:r>
            <a:endParaRPr lang="en-US" dirty="0"/>
          </a:p>
        </p:txBody>
      </p:sp>
      <p:sp>
        <p:nvSpPr>
          <p:cNvPr id="15" name="TextBox 14"/>
          <p:cNvSpPr txBox="1"/>
          <p:nvPr/>
        </p:nvSpPr>
        <p:spPr>
          <a:xfrm>
            <a:off x="7315200" y="6263640"/>
            <a:ext cx="914400" cy="3657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DAX</a:t>
            </a:r>
            <a:endParaRPr lang="en-US" dirty="0"/>
          </a:p>
        </p:txBody>
      </p:sp>
      <p:sp>
        <p:nvSpPr>
          <p:cNvPr id="17" name="TextBox 16"/>
          <p:cNvSpPr txBox="1"/>
          <p:nvPr/>
        </p:nvSpPr>
        <p:spPr>
          <a:xfrm>
            <a:off x="3733800" y="4800600"/>
            <a:ext cx="1694888" cy="92333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smtClean="0"/>
              <a:t>Pre Processed</a:t>
            </a:r>
          </a:p>
          <a:p>
            <a:r>
              <a:rPr lang="en-US" dirty="0" smtClean="0"/>
              <a:t>Pre Aggregated</a:t>
            </a:r>
          </a:p>
          <a:p>
            <a:r>
              <a:rPr lang="en-US" dirty="0" smtClean="0"/>
              <a:t>Physical Storage</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437379149"/>
              </p:ext>
            </p:extLst>
          </p:nvPr>
        </p:nvGraphicFramePr>
        <p:xfrm>
          <a:off x="5638800" y="290576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sz="1500" dirty="0" smtClean="0"/>
                        <a:t>CITIBANK</a:t>
                      </a:r>
                      <a:endParaRPr lang="en-US" sz="1500" dirty="0"/>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622705670"/>
              </p:ext>
            </p:extLst>
          </p:nvPr>
        </p:nvGraphicFramePr>
        <p:xfrm>
          <a:off x="5638800" y="328676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sz="1500" dirty="0" smtClean="0"/>
                        <a:t>CANARA</a:t>
                      </a:r>
                      <a:endParaRPr lang="en-US" sz="1500" dirty="0"/>
                    </a:p>
                  </a:txBody>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551531303"/>
              </p:ext>
            </p:extLst>
          </p:nvPr>
        </p:nvGraphicFramePr>
        <p:xfrm>
          <a:off x="5638800" y="366776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dirty="0" smtClean="0"/>
                        <a:t>SBI</a:t>
                      </a:r>
                      <a:endParaRPr lang="en-US" dirty="0"/>
                    </a:p>
                  </a:txBody>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143571345"/>
              </p:ext>
            </p:extLst>
          </p:nvPr>
        </p:nvGraphicFramePr>
        <p:xfrm>
          <a:off x="6781800" y="290576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sz="1500" dirty="0" smtClean="0"/>
                        <a:t>BLR</a:t>
                      </a:r>
                      <a:endParaRPr lang="en-US" sz="1500" dirty="0"/>
                    </a:p>
                  </a:txBody>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615650235"/>
              </p:ext>
            </p:extLst>
          </p:nvPr>
        </p:nvGraphicFramePr>
        <p:xfrm>
          <a:off x="6781800" y="327660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sz="1500" dirty="0" smtClean="0"/>
                        <a:t>BLR</a:t>
                      </a:r>
                      <a:endParaRPr lang="en-US" sz="1500" dirty="0"/>
                    </a:p>
                  </a:txBody>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726764586"/>
              </p:ext>
            </p:extLst>
          </p:nvPr>
        </p:nvGraphicFramePr>
        <p:xfrm>
          <a:off x="6781800" y="365760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sz="1500" dirty="0" smtClean="0"/>
                        <a:t>BLR</a:t>
                      </a:r>
                      <a:endParaRPr lang="en-US" sz="1500" dirty="0"/>
                    </a:p>
                  </a:txBody>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510792993"/>
              </p:ext>
            </p:extLst>
          </p:nvPr>
        </p:nvGraphicFramePr>
        <p:xfrm>
          <a:off x="7924800" y="290576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sz="1500" dirty="0" smtClean="0"/>
                        <a:t>B2B</a:t>
                      </a:r>
                      <a:endParaRPr lang="en-US" sz="1500" dirty="0"/>
                    </a:p>
                  </a:txBody>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4067621072"/>
              </p:ext>
            </p:extLst>
          </p:nvPr>
        </p:nvGraphicFramePr>
        <p:xfrm>
          <a:off x="7924800" y="327660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sz="1500" dirty="0" smtClean="0"/>
                        <a:t>B2B</a:t>
                      </a:r>
                      <a:endParaRPr lang="en-US" sz="1500" dirty="0"/>
                    </a:p>
                  </a:txBody>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270466112"/>
              </p:ext>
            </p:extLst>
          </p:nvPr>
        </p:nvGraphicFramePr>
        <p:xfrm>
          <a:off x="7924800" y="3657600"/>
          <a:ext cx="10668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tblGrid>
              <a:tr h="370840">
                <a:tc>
                  <a:txBody>
                    <a:bodyPr/>
                    <a:lstStyle/>
                    <a:p>
                      <a:r>
                        <a:rPr lang="en-US" sz="1500" dirty="0" smtClean="0"/>
                        <a:t>B2B</a:t>
                      </a:r>
                      <a:endParaRPr lang="en-US" sz="15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2287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3648" cy="990600"/>
          </a:xfrm>
        </p:spPr>
        <p:txBody>
          <a:bodyPr>
            <a:normAutofit fontScale="90000"/>
          </a:bodyPr>
          <a:lstStyle/>
          <a:p>
            <a:r>
              <a:rPr lang="en-US" dirty="0" smtClean="0"/>
              <a:t>Application &amp; Purpose of the application</a:t>
            </a:r>
            <a:endParaRPr lang="en-US" dirty="0"/>
          </a:p>
        </p:txBody>
      </p:sp>
      <p:sp>
        <p:nvSpPr>
          <p:cNvPr id="4" name="Donut 3"/>
          <p:cNvSpPr/>
          <p:nvPr/>
        </p:nvSpPr>
        <p:spPr>
          <a:xfrm>
            <a:off x="152400" y="1676400"/>
            <a:ext cx="1447800" cy="7620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LEARNER</a:t>
            </a:r>
          </a:p>
        </p:txBody>
      </p:sp>
      <p:sp>
        <p:nvSpPr>
          <p:cNvPr id="5" name="Bevel 4"/>
          <p:cNvSpPr/>
          <p:nvPr/>
        </p:nvSpPr>
        <p:spPr>
          <a:xfrm>
            <a:off x="269530" y="2750526"/>
            <a:ext cx="1559270" cy="916806"/>
          </a:xfrm>
          <a:prstGeom prst="beve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500" dirty="0" smtClean="0"/>
              <a:t>UNDERSTAND</a:t>
            </a:r>
          </a:p>
          <a:p>
            <a:pPr algn="ctr"/>
            <a:r>
              <a:rPr lang="en-US" sz="1500" dirty="0" smtClean="0"/>
              <a:t>BUSINESS</a:t>
            </a:r>
            <a:endParaRPr lang="en-US" sz="1500" dirty="0"/>
          </a:p>
        </p:txBody>
      </p:sp>
      <p:sp>
        <p:nvSpPr>
          <p:cNvPr id="7" name="Cross 6"/>
          <p:cNvSpPr/>
          <p:nvPr/>
        </p:nvSpPr>
        <p:spPr>
          <a:xfrm>
            <a:off x="4038600" y="2743200"/>
            <a:ext cx="2016252" cy="1066800"/>
          </a:xfrm>
          <a:prstGeom prst="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Visualize data in dimensional model</a:t>
            </a:r>
            <a:endParaRPr lang="en-US" dirty="0"/>
          </a:p>
        </p:txBody>
      </p:sp>
      <p:sp>
        <p:nvSpPr>
          <p:cNvPr id="8" name="Double Brace 7"/>
          <p:cNvSpPr/>
          <p:nvPr/>
        </p:nvSpPr>
        <p:spPr>
          <a:xfrm>
            <a:off x="4343400" y="1600200"/>
            <a:ext cx="1485900" cy="914400"/>
          </a:xfrm>
          <a:prstGeom prst="brace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r>
              <a:rPr lang="en-US" dirty="0" smtClean="0"/>
              <a:t>Understand Data</a:t>
            </a:r>
            <a:endParaRPr lang="en-US" dirty="0"/>
          </a:p>
        </p:txBody>
      </p:sp>
      <p:sp>
        <p:nvSpPr>
          <p:cNvPr id="12" name="TextBox 11"/>
          <p:cNvSpPr txBox="1"/>
          <p:nvPr/>
        </p:nvSpPr>
        <p:spPr>
          <a:xfrm>
            <a:off x="1828800" y="2741596"/>
            <a:ext cx="171733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Focus on specific </a:t>
            </a:r>
            <a:br>
              <a:rPr lang="en-US" dirty="0" smtClean="0"/>
            </a:br>
            <a:r>
              <a:rPr lang="en-US" dirty="0" smtClean="0"/>
              <a:t>industry of your project</a:t>
            </a:r>
            <a:endParaRPr lang="en-US" b="1" dirty="0" smtClean="0"/>
          </a:p>
        </p:txBody>
      </p:sp>
      <p:sp>
        <p:nvSpPr>
          <p:cNvPr id="14" name="TextBox 13"/>
          <p:cNvSpPr txBox="1"/>
          <p:nvPr/>
        </p:nvSpPr>
        <p:spPr>
          <a:xfrm>
            <a:off x="1600200" y="4648200"/>
            <a:ext cx="1828800" cy="1800493"/>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Use SSAS Tabular Model</a:t>
            </a:r>
          </a:p>
          <a:p>
            <a:r>
              <a:rPr lang="en-US" sz="1500" b="1" dirty="0" smtClean="0"/>
              <a:t>Build Star / Analytical Schema</a:t>
            </a:r>
          </a:p>
          <a:p>
            <a:r>
              <a:rPr lang="en-US" sz="1500" b="1" dirty="0" smtClean="0"/>
              <a:t>Add more measures</a:t>
            </a:r>
          </a:p>
          <a:p>
            <a:r>
              <a:rPr lang="en-US" sz="1500" b="1" dirty="0" smtClean="0"/>
              <a:t>Hide columns from end users</a:t>
            </a:r>
          </a:p>
        </p:txBody>
      </p:sp>
      <p:sp>
        <p:nvSpPr>
          <p:cNvPr id="18" name="TextBox 17"/>
          <p:cNvSpPr txBox="1"/>
          <p:nvPr/>
        </p:nvSpPr>
        <p:spPr>
          <a:xfrm>
            <a:off x="6131052" y="1542871"/>
            <a:ext cx="2667000"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Data from RDBMS</a:t>
            </a:r>
          </a:p>
          <a:p>
            <a:r>
              <a:rPr lang="en-US" b="1" dirty="0" smtClean="0"/>
              <a:t>Data from Files</a:t>
            </a:r>
          </a:p>
          <a:p>
            <a:r>
              <a:rPr lang="en-US" b="1" dirty="0" smtClean="0"/>
              <a:t>Data from other sources</a:t>
            </a:r>
          </a:p>
        </p:txBody>
      </p:sp>
      <p:sp>
        <p:nvSpPr>
          <p:cNvPr id="16" name="TextBox 15"/>
          <p:cNvSpPr txBox="1"/>
          <p:nvPr/>
        </p:nvSpPr>
        <p:spPr>
          <a:xfrm>
            <a:off x="6131052" y="2810470"/>
            <a:ext cx="26670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Identify Dimensions</a:t>
            </a:r>
          </a:p>
          <a:p>
            <a:r>
              <a:rPr lang="en-US" b="1" dirty="0" smtClean="0"/>
              <a:t>Identify Hierarchies</a:t>
            </a:r>
          </a:p>
          <a:p>
            <a:r>
              <a:rPr lang="en-US" b="1" dirty="0" smtClean="0"/>
              <a:t>Identify Facts / Measures</a:t>
            </a:r>
          </a:p>
        </p:txBody>
      </p:sp>
      <p:sp>
        <p:nvSpPr>
          <p:cNvPr id="3" name="Bevel 2"/>
          <p:cNvSpPr/>
          <p:nvPr/>
        </p:nvSpPr>
        <p:spPr>
          <a:xfrm>
            <a:off x="152400" y="4648200"/>
            <a:ext cx="1295400" cy="183996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SSAS TABULAR MODEL</a:t>
            </a:r>
            <a:endParaRPr lang="en-US" sz="1600" dirty="0"/>
          </a:p>
        </p:txBody>
      </p:sp>
      <p:sp>
        <p:nvSpPr>
          <p:cNvPr id="6" name="Oval 5"/>
          <p:cNvSpPr/>
          <p:nvPr/>
        </p:nvSpPr>
        <p:spPr>
          <a:xfrm>
            <a:off x="3810000" y="4800600"/>
            <a:ext cx="2321052"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Deployment of Tabular Model to cloud (azure, </a:t>
            </a:r>
            <a:r>
              <a:rPr lang="en-US" dirty="0" err="1" smtClean="0"/>
              <a:t>powerbi</a:t>
            </a:r>
            <a:r>
              <a:rPr lang="en-US" dirty="0" smtClean="0"/>
              <a:t>)</a:t>
            </a:r>
            <a:endParaRPr lang="en-US" dirty="0"/>
          </a:p>
        </p:txBody>
      </p:sp>
      <p:sp>
        <p:nvSpPr>
          <p:cNvPr id="9" name="Oval 8"/>
          <p:cNvSpPr/>
          <p:nvPr/>
        </p:nvSpPr>
        <p:spPr>
          <a:xfrm>
            <a:off x="7162800" y="4495800"/>
            <a:ext cx="1066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User1</a:t>
            </a:r>
            <a:endParaRPr lang="en-US" dirty="0"/>
          </a:p>
        </p:txBody>
      </p:sp>
      <p:sp>
        <p:nvSpPr>
          <p:cNvPr id="15" name="Oval 14"/>
          <p:cNvSpPr/>
          <p:nvPr/>
        </p:nvSpPr>
        <p:spPr>
          <a:xfrm>
            <a:off x="7162800" y="5334000"/>
            <a:ext cx="1066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User2</a:t>
            </a:r>
            <a:endParaRPr lang="en-US" dirty="0"/>
          </a:p>
        </p:txBody>
      </p:sp>
      <p:sp>
        <p:nvSpPr>
          <p:cNvPr id="19" name="Oval 18"/>
          <p:cNvSpPr/>
          <p:nvPr/>
        </p:nvSpPr>
        <p:spPr>
          <a:xfrm>
            <a:off x="7162800" y="6172200"/>
            <a:ext cx="1066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User3</a:t>
            </a:r>
            <a:endParaRPr lang="en-US" dirty="0"/>
          </a:p>
        </p:txBody>
      </p:sp>
      <p:cxnSp>
        <p:nvCxnSpPr>
          <p:cNvPr id="11" name="Straight Arrow Connector 10"/>
          <p:cNvCxnSpPr>
            <a:stCxn id="6" idx="6"/>
            <a:endCxn id="9" idx="2"/>
          </p:cNvCxnSpPr>
          <p:nvPr/>
        </p:nvCxnSpPr>
        <p:spPr>
          <a:xfrm flipV="1">
            <a:off x="6131052" y="4876800"/>
            <a:ext cx="1031748"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6"/>
            <a:endCxn id="15" idx="2"/>
          </p:cNvCxnSpPr>
          <p:nvPr/>
        </p:nvCxnSpPr>
        <p:spPr>
          <a:xfrm>
            <a:off x="6131052" y="5562600"/>
            <a:ext cx="1031748"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6"/>
            <a:endCxn id="19" idx="2"/>
          </p:cNvCxnSpPr>
          <p:nvPr/>
        </p:nvCxnSpPr>
        <p:spPr>
          <a:xfrm>
            <a:off x="6131052" y="5562600"/>
            <a:ext cx="1031748"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48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990600"/>
          </a:xfrm>
        </p:spPr>
        <p:txBody>
          <a:bodyPr>
            <a:normAutofit/>
          </a:bodyPr>
          <a:lstStyle/>
          <a:p>
            <a:r>
              <a:rPr lang="en-US" dirty="0" smtClean="0"/>
              <a:t>RDBMS Vs MOLAP Vs Tabular Model</a:t>
            </a:r>
            <a:endParaRPr lang="en-US" dirty="0"/>
          </a:p>
        </p:txBody>
      </p:sp>
      <p:sp>
        <p:nvSpPr>
          <p:cNvPr id="3" name="TextBox 2"/>
          <p:cNvSpPr txBox="1"/>
          <p:nvPr/>
        </p:nvSpPr>
        <p:spPr>
          <a:xfrm>
            <a:off x="152400" y="1502688"/>
            <a:ext cx="8483500"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RDBMS (Tables and Rows) – Tabular Structure (Rows &amp; Columns)</a:t>
            </a:r>
          </a:p>
          <a:p>
            <a:pPr marL="285750" indent="-285750">
              <a:buFont typeface="Arial" panose="020B0604020202020204" pitchFamily="34" charset="0"/>
              <a:buChar char="•"/>
            </a:pPr>
            <a:r>
              <a:rPr lang="en-US" sz="2200" dirty="0" smtClean="0"/>
              <a:t>MOLAP – Cube Structure – Dimensions &amp; Measures</a:t>
            </a:r>
          </a:p>
          <a:p>
            <a:pPr marL="285750" indent="-285750">
              <a:buFont typeface="Arial" panose="020B0604020202020204" pitchFamily="34" charset="0"/>
              <a:buChar char="•"/>
            </a:pPr>
            <a:r>
              <a:rPr lang="en-US" sz="2200" dirty="0"/>
              <a:t>Tabular model – Columnar Data Store (In </a:t>
            </a:r>
            <a:r>
              <a:rPr lang="en-US" sz="2200" dirty="0" smtClean="0"/>
              <a:t>Memory &amp; Compressed)</a:t>
            </a:r>
            <a:endParaRPr lang="en-US" sz="2200" dirty="0"/>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RDBMS – We use tables as the structure to store data. SQL as the Query language.</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smtClean="0"/>
              <a:t>MOLAP – Cube – We use cubes as structure, consists of Dimensions and Measures as components to build the cube. MDX is the language which we use to Query the data.</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smtClean="0"/>
              <a:t>Tabular Model – Columnar objects as the structure, use DAX functions to Query the Data. Used for analytical queries. Its also an in memory data storage. When gets loaded into memory, the data gets compressed effectively.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Model</a:t>
            </a:r>
          </a:p>
        </p:txBody>
      </p:sp>
      <p:sp>
        <p:nvSpPr>
          <p:cNvPr id="3" name="Content Placeholder 2"/>
          <p:cNvSpPr>
            <a:spLocks noGrp="1"/>
          </p:cNvSpPr>
          <p:nvPr>
            <p:ph sz="quarter" idx="1"/>
          </p:nvPr>
        </p:nvSpPr>
        <p:spPr>
          <a:xfrm>
            <a:off x="228600" y="1676400"/>
            <a:ext cx="8686800" cy="5105400"/>
          </a:xfrm>
        </p:spPr>
        <p:txBody>
          <a:bodyPr>
            <a:noAutofit/>
          </a:bodyPr>
          <a:lstStyle/>
          <a:p>
            <a:pPr marL="285750" indent="-285750">
              <a:buFont typeface="Arial" panose="020B0604020202020204" pitchFamily="34" charset="0"/>
              <a:buChar char="•"/>
            </a:pPr>
            <a:r>
              <a:rPr lang="en-US" sz="2200" dirty="0" smtClean="0"/>
              <a:t>By </a:t>
            </a:r>
            <a:r>
              <a:rPr lang="en-US" sz="2200" dirty="0"/>
              <a:t>using state-of-the-art compression algorithms and multi-threaded query processor</a:t>
            </a:r>
          </a:p>
          <a:p>
            <a:pPr marL="285750" indent="-285750">
              <a:buFont typeface="Arial" panose="020B0604020202020204" pitchFamily="34" charset="0"/>
              <a:buChar char="•"/>
            </a:pPr>
            <a:r>
              <a:rPr lang="en-US" sz="2200" dirty="0" smtClean="0"/>
              <a:t>The </a:t>
            </a:r>
            <a:r>
              <a:rPr lang="en-US" sz="2200" dirty="0"/>
              <a:t>Analysis Services Vertipaq analytics engine delivers fast access to tabular model objects and data by reporting client applications like Power BI and Excel.</a:t>
            </a:r>
          </a:p>
          <a:p>
            <a:pPr marL="285750" indent="-285750">
              <a:buFont typeface="Arial" panose="020B0604020202020204" pitchFamily="34" charset="0"/>
              <a:buChar char="•"/>
            </a:pPr>
            <a:r>
              <a:rPr lang="en-US" sz="2200" dirty="0" smtClean="0"/>
              <a:t>Tabular </a:t>
            </a:r>
            <a:r>
              <a:rPr lang="en-US" sz="2200" dirty="0"/>
              <a:t>Model becomes the one version of Analytical Databases for </a:t>
            </a:r>
            <a:r>
              <a:rPr lang="en-US" sz="2200" dirty="0" err="1"/>
              <a:t>PowerBI</a:t>
            </a:r>
            <a:r>
              <a:rPr lang="en-US" sz="2200" dirty="0"/>
              <a:t> users.</a:t>
            </a:r>
          </a:p>
          <a:p>
            <a:pPr marL="285750" indent="-285750">
              <a:buFont typeface="Arial" panose="020B0604020202020204" pitchFamily="34" charset="0"/>
              <a:buChar char="•"/>
            </a:pPr>
            <a:r>
              <a:rPr lang="en-US" sz="2200" dirty="0" smtClean="0"/>
              <a:t>Tabular </a:t>
            </a:r>
            <a:r>
              <a:rPr lang="en-US" sz="2200" dirty="0"/>
              <a:t>Model can be deployed in the Azure cloud so that multiple regional </a:t>
            </a:r>
            <a:r>
              <a:rPr lang="en-US" sz="2200" dirty="0" err="1"/>
              <a:t>PowerBI</a:t>
            </a:r>
            <a:r>
              <a:rPr lang="en-US" sz="2200" dirty="0"/>
              <a:t> users can access the data required.</a:t>
            </a:r>
          </a:p>
          <a:p>
            <a:pPr marL="285750" indent="-285750">
              <a:buFont typeface="Arial" panose="020B0604020202020204" pitchFamily="34" charset="0"/>
              <a:buChar char="•"/>
            </a:pPr>
            <a:r>
              <a:rPr lang="en-US" sz="2200" dirty="0" smtClean="0"/>
              <a:t>Enterprise </a:t>
            </a:r>
            <a:r>
              <a:rPr lang="en-US" sz="2200" dirty="0"/>
              <a:t>/ Departmental Tabular Models can be created for Power users who use </a:t>
            </a:r>
            <a:r>
              <a:rPr lang="en-US" sz="2200" dirty="0" err="1"/>
              <a:t>PowerBI</a:t>
            </a:r>
            <a:r>
              <a:rPr lang="en-US" sz="2200" dirty="0"/>
              <a:t> and </a:t>
            </a:r>
            <a:r>
              <a:rPr lang="en-US" sz="2200" dirty="0" smtClean="0"/>
              <a:t>Excel</a:t>
            </a:r>
          </a:p>
          <a:p>
            <a:pPr marL="285750" indent="-285750">
              <a:buFont typeface="Arial" panose="020B0604020202020204" pitchFamily="34" charset="0"/>
              <a:buChar char="•"/>
            </a:pPr>
            <a:r>
              <a:rPr lang="en-US" sz="2200" dirty="0" smtClean="0"/>
              <a:t>This </a:t>
            </a:r>
            <a:r>
              <a:rPr lang="en-US" sz="2200" dirty="0"/>
              <a:t>server can run in-memory or in </a:t>
            </a:r>
            <a:r>
              <a:rPr lang="en-US" sz="2200" dirty="0" err="1"/>
              <a:t>DirectQuery</a:t>
            </a:r>
            <a:r>
              <a:rPr lang="en-US" sz="2200" dirty="0"/>
              <a:t> mode</a:t>
            </a:r>
          </a:p>
          <a:p>
            <a:endParaRPr lang="en-US" sz="2200" dirty="0"/>
          </a:p>
        </p:txBody>
      </p:sp>
    </p:spTree>
    <p:extLst>
      <p:ext uri="{BB962C8B-B14F-4D97-AF65-F5344CB8AC3E}">
        <p14:creationId xmlns:p14="http://schemas.microsoft.com/office/powerpoint/2010/main" val="143161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SSAS Tabular Model Deployment</a:t>
            </a:r>
            <a:endParaRPr lang="en-US" dirty="0"/>
          </a:p>
        </p:txBody>
      </p:sp>
      <p:sp>
        <p:nvSpPr>
          <p:cNvPr id="3" name="Content Placeholder 2"/>
          <p:cNvSpPr>
            <a:spLocks noGrp="1"/>
          </p:cNvSpPr>
          <p:nvPr>
            <p:ph sz="quarter" idx="1"/>
          </p:nvPr>
        </p:nvSpPr>
        <p:spPr/>
        <p:txBody>
          <a:bodyPr>
            <a:normAutofit/>
          </a:bodyPr>
          <a:lstStyle/>
          <a:p>
            <a:r>
              <a:rPr lang="en-US" dirty="0" smtClean="0"/>
              <a:t>Deployed to Power </a:t>
            </a:r>
            <a:r>
              <a:rPr lang="en-US" dirty="0"/>
              <a:t>BI </a:t>
            </a:r>
            <a:r>
              <a:rPr lang="en-US" dirty="0" smtClean="0"/>
              <a:t>Premium account</a:t>
            </a:r>
          </a:p>
          <a:p>
            <a:r>
              <a:rPr lang="en-US" dirty="0" smtClean="0"/>
              <a:t>Deployed in Azure </a:t>
            </a:r>
            <a:r>
              <a:rPr lang="en-US" dirty="0"/>
              <a:t>Analysis </a:t>
            </a:r>
            <a:r>
              <a:rPr lang="en-US" dirty="0" smtClean="0"/>
              <a:t>Services</a:t>
            </a:r>
          </a:p>
          <a:p>
            <a:r>
              <a:rPr lang="en-US" dirty="0" smtClean="0"/>
              <a:t>SQL </a:t>
            </a:r>
            <a:r>
              <a:rPr lang="en-US" dirty="0"/>
              <a:t>Server Analysis Services configured for Tabular server mode. </a:t>
            </a:r>
            <a:endParaRPr lang="en-US" dirty="0" smtClean="0"/>
          </a:p>
          <a:p>
            <a:r>
              <a:rPr lang="en-US" dirty="0" smtClean="0"/>
              <a:t>Deployed </a:t>
            </a:r>
            <a:r>
              <a:rPr lang="en-US" dirty="0"/>
              <a:t>tabular models can be managed in SQL Server Management Studio or by using many different tools</a:t>
            </a:r>
            <a:r>
              <a:rPr lang="en-US" dirty="0" smtClean="0"/>
              <a:t>.</a:t>
            </a:r>
          </a:p>
          <a:p>
            <a:r>
              <a:rPr lang="en-US" dirty="0" smtClean="0"/>
              <a:t>This model gets accessed by </a:t>
            </a:r>
            <a:r>
              <a:rPr lang="en-US" dirty="0" err="1" smtClean="0"/>
              <a:t>PowerBI</a:t>
            </a:r>
            <a:r>
              <a:rPr lang="en-US" dirty="0" smtClean="0"/>
              <a:t>, Excel, SSRS as part of Microsoft Business Intelligence suite.</a:t>
            </a:r>
            <a:endParaRPr lang="en-US" dirty="0"/>
          </a:p>
        </p:txBody>
      </p:sp>
    </p:spTree>
    <p:extLst>
      <p:ext uri="{BB962C8B-B14F-4D97-AF65-F5344CB8AC3E}">
        <p14:creationId xmlns:p14="http://schemas.microsoft.com/office/powerpoint/2010/main" val="407549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a:t>
            </a:r>
            <a:r>
              <a:rPr lang="en-US" dirty="0" smtClean="0"/>
              <a:t>of Tabular Model</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Tabular models are relational Modeling constructs (Models, Tables, columns), articulated in Tabular Model Scripting Language, Tabular Object Model Code.</a:t>
            </a:r>
          </a:p>
          <a:p>
            <a:r>
              <a:rPr lang="en-US" dirty="0"/>
              <a:t>We can force the end users to all the derived columns at the tabular model level.</a:t>
            </a:r>
          </a:p>
          <a:p>
            <a:r>
              <a:rPr lang="en-US" dirty="0"/>
              <a:t>End users can create their dashboard specific measures outside the model and they won’t be stored in the model. </a:t>
            </a:r>
          </a:p>
          <a:p>
            <a:r>
              <a:rPr lang="en-US" dirty="0"/>
              <a:t>We can use most of the DAX functions to calculate measures, KPIs, etc.  </a:t>
            </a:r>
          </a:p>
          <a:p>
            <a:r>
              <a:rPr lang="en-US" dirty="0"/>
              <a:t>These measures are calculated at the model level and can be used be used in the reports. </a:t>
            </a:r>
          </a:p>
          <a:p>
            <a:r>
              <a:rPr lang="en-US" dirty="0"/>
              <a:t>When we use the model, since the values are already calculated and stored, there by we can improve the performance of the reports / dashboards. </a:t>
            </a:r>
          </a:p>
          <a:p>
            <a:endParaRPr lang="en-US" dirty="0"/>
          </a:p>
        </p:txBody>
      </p:sp>
    </p:spTree>
    <p:extLst>
      <p:ext uri="{BB962C8B-B14F-4D97-AF65-F5344CB8AC3E}">
        <p14:creationId xmlns:p14="http://schemas.microsoft.com/office/powerpoint/2010/main" val="411664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a:t>
            </a:r>
            <a:r>
              <a:rPr lang="en-US" dirty="0" smtClean="0"/>
              <a:t>of Tabular Model</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We can maintain single version of model across the organization. </a:t>
            </a:r>
          </a:p>
          <a:p>
            <a:r>
              <a:rPr lang="en-US" dirty="0" smtClean="0"/>
              <a:t>We can avoid creating models with different versions across BI platforms. That’s how we can control. </a:t>
            </a:r>
          </a:p>
          <a:p>
            <a:r>
              <a:rPr lang="en-US" dirty="0" smtClean="0"/>
              <a:t>We can implement incremental loads in the model.  </a:t>
            </a:r>
          </a:p>
          <a:p>
            <a:r>
              <a:rPr lang="en-US" dirty="0" smtClean="0"/>
              <a:t>We can use TOM or TMSL scripts to automate the refresh the data in the model. </a:t>
            </a:r>
          </a:p>
          <a:p>
            <a:r>
              <a:rPr lang="en-US" dirty="0" smtClean="0"/>
              <a:t>We can use this models and query them using DAX queries to embed the reports in web pages. Following is the DAX query to get the KPI from the model: </a:t>
            </a:r>
          </a:p>
        </p:txBody>
      </p:sp>
    </p:spTree>
    <p:extLst>
      <p:ext uri="{BB962C8B-B14F-4D97-AF65-F5344CB8AC3E}">
        <p14:creationId xmlns:p14="http://schemas.microsoft.com/office/powerpoint/2010/main" val="2455733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Tabular Model - Sample</a:t>
            </a:r>
            <a:endParaRPr lang="en-US" dirty="0"/>
          </a:p>
        </p:txBody>
      </p:sp>
      <p:pic>
        <p:nvPicPr>
          <p:cNvPr id="5" name="Picture 4"/>
          <p:cNvPicPr>
            <a:picLocks noChangeAspect="1"/>
          </p:cNvPicPr>
          <p:nvPr/>
        </p:nvPicPr>
        <p:blipFill>
          <a:blip r:embed="rId2"/>
          <a:stretch>
            <a:fillRect/>
          </a:stretch>
        </p:blipFill>
        <p:spPr>
          <a:xfrm>
            <a:off x="381001" y="1676400"/>
            <a:ext cx="8455165" cy="4710112"/>
          </a:xfrm>
          <a:prstGeom prst="rect">
            <a:avLst/>
          </a:prstGeom>
        </p:spPr>
      </p:pic>
    </p:spTree>
    <p:extLst>
      <p:ext uri="{BB962C8B-B14F-4D97-AF65-F5344CB8AC3E}">
        <p14:creationId xmlns:p14="http://schemas.microsoft.com/office/powerpoint/2010/main" val="69816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normAutofit/>
          </a:bodyPr>
          <a:lstStyle/>
          <a:p>
            <a:r>
              <a:rPr lang="en-US" sz="3200" dirty="0" smtClean="0"/>
              <a:t>About Data Storage and Reporting</a:t>
            </a:r>
          </a:p>
          <a:p>
            <a:r>
              <a:rPr lang="en-US" sz="3200" dirty="0" smtClean="0"/>
              <a:t>How Queries executes and impact on performance</a:t>
            </a:r>
          </a:p>
          <a:p>
            <a:r>
              <a:rPr lang="en-US" sz="3200" dirty="0" smtClean="0"/>
              <a:t>SQL Server, SSIS, SSRS and Excel for BI</a:t>
            </a:r>
          </a:p>
          <a:p>
            <a:r>
              <a:rPr lang="en-US" sz="3200" dirty="0" smtClean="0"/>
              <a:t>SQL Server, SSIS, SSRS, SSAS and Excel for BI</a:t>
            </a:r>
          </a:p>
          <a:p>
            <a:r>
              <a:rPr lang="en-US" sz="3200" dirty="0" smtClean="0"/>
              <a:t>SQL Server, SSIS, SSRS, SSAS Tabular Model and </a:t>
            </a:r>
            <a:r>
              <a:rPr lang="en-US" sz="3200" dirty="0" err="1" smtClean="0"/>
              <a:t>PowerBI</a:t>
            </a:r>
            <a:r>
              <a:rPr lang="en-US" sz="3200" dirty="0" smtClean="0"/>
              <a:t> for BI</a:t>
            </a:r>
            <a:endParaRPr lang="en-US" sz="3200" dirty="0"/>
          </a:p>
        </p:txBody>
      </p:sp>
    </p:spTree>
    <p:extLst>
      <p:ext uri="{BB962C8B-B14F-4D97-AF65-F5344CB8AC3E}">
        <p14:creationId xmlns:p14="http://schemas.microsoft.com/office/powerpoint/2010/main" val="1515379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DAX Query for a Card</a:t>
            </a:r>
            <a:endParaRPr lang="en-US" dirty="0"/>
          </a:p>
        </p:txBody>
      </p:sp>
      <p:sp>
        <p:nvSpPr>
          <p:cNvPr id="3" name="Rectangle 2"/>
          <p:cNvSpPr/>
          <p:nvPr/>
        </p:nvSpPr>
        <p:spPr>
          <a:xfrm>
            <a:off x="381000" y="1752600"/>
            <a:ext cx="8610600" cy="5078313"/>
          </a:xfrm>
          <a:prstGeom prst="rect">
            <a:avLst/>
          </a:prstGeom>
        </p:spPr>
        <p:txBody>
          <a:bodyPr wrap="square">
            <a:spAutoFit/>
          </a:bodyPr>
          <a:lstStyle/>
          <a:p>
            <a:pPr fontAlgn="base"/>
            <a:r>
              <a:rPr lang="en-US" b="1" u="sng" dirty="0">
                <a:solidFill>
                  <a:srgbClr val="000000"/>
                </a:solidFill>
                <a:latin typeface="Calibri" panose="020F0502020204030204" pitchFamily="34" charset="0"/>
              </a:rPr>
              <a:t>Total Crew members:</a:t>
            </a:r>
            <a:r>
              <a:rPr lang="en-US" dirty="0">
                <a:solidFill>
                  <a:srgbClr val="000000"/>
                </a:solidFill>
                <a:latin typeface="Calibri" panose="020F0502020204030204" pitchFamily="34" charset="0"/>
              </a:rPr>
              <a:t> </a:t>
            </a:r>
          </a:p>
          <a:p>
            <a:pPr fontAlgn="base"/>
            <a:r>
              <a:rPr lang="en-US" dirty="0">
                <a:solidFill>
                  <a:srgbClr val="000000"/>
                </a:solidFill>
                <a:latin typeface="Calibri" panose="020F0502020204030204" pitchFamily="34" charset="0"/>
              </a:rPr>
              <a:t>Evaluate</a:t>
            </a:r>
            <a:r>
              <a:rPr lang="en-US" dirty="0" smtClean="0">
                <a:solidFill>
                  <a:srgbClr val="000000"/>
                </a:solidFill>
                <a:latin typeface="Calibri" panose="020F0502020204030204" pitchFamily="34" charset="0"/>
              </a:rPr>
              <a:t>(  SUMMARIZE</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smtClean="0">
                <a:solidFill>
                  <a:srgbClr val="000000"/>
                </a:solidFill>
                <a:latin typeface="Calibri" panose="020F0502020204030204" pitchFamily="34" charset="0"/>
              </a:rPr>
              <a:t>CALCULATETABLE( </a:t>
            </a:r>
            <a:r>
              <a:rPr lang="en-US" dirty="0" err="1" smtClean="0">
                <a:solidFill>
                  <a:srgbClr val="000000"/>
                </a:solidFill>
                <a:latin typeface="Calibri" panose="020F0502020204030204" pitchFamily="34" charset="0"/>
              </a:rPr>
              <a:t>TBL_T_TSCrew</a:t>
            </a:r>
            <a:r>
              <a:rPr lang="en-US" dirty="0" smtClean="0">
                <a:solidFill>
                  <a:srgbClr val="000000"/>
                </a:solidFill>
                <a:latin typeface="Calibri" panose="020F0502020204030204" pitchFamily="34" charset="0"/>
              </a:rPr>
              <a:t>, </a:t>
            </a:r>
            <a:r>
              <a:rPr lang="en-US" dirty="0" err="1" smtClean="0">
                <a:solidFill>
                  <a:srgbClr val="000000"/>
                </a:solidFill>
                <a:latin typeface="Calibri" panose="020F0502020204030204" pitchFamily="34" charset="0"/>
              </a:rPr>
              <a:t>TBL_T_TSDetails</a:t>
            </a:r>
            <a:r>
              <a:rPr lang="en-US" dirty="0" smtClean="0">
                <a:solidFill>
                  <a:srgbClr val="000000"/>
                </a:solidFill>
                <a:latin typeface="Calibri" panose="020F0502020204030204" pitchFamily="34" charset="0"/>
              </a:rPr>
              <a:t>, </a:t>
            </a:r>
            <a:r>
              <a:rPr lang="en-US" dirty="0" err="1" smtClean="0">
                <a:solidFill>
                  <a:srgbClr val="000000"/>
                </a:solidFill>
                <a:latin typeface="Calibri" panose="020F0502020204030204" pitchFamily="34" charset="0"/>
              </a:rPr>
              <a:t>TBL_T_TSHeader</a:t>
            </a:r>
            <a:r>
              <a:rPr lang="en-US" dirty="0" smtClean="0">
                <a:solidFill>
                  <a:srgbClr val="000000"/>
                </a:solidFill>
                <a:latin typeface="Calibri" panose="020F0502020204030204" pitchFamily="34" charset="0"/>
              </a:rPr>
              <a:t>, TBL_M_EMPLOYEE_HIERARCHY</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smtClean="0">
                <a:solidFill>
                  <a:srgbClr val="000000"/>
                </a:solidFill>
                <a:latin typeface="Calibri" panose="020F0502020204030204" pitchFamily="34" charset="0"/>
              </a:rPr>
              <a:t>FILTER(TBL_M_EMPLOYEE_HIERARCHY,TBL_M_EMPLOYEE_HIERARCHY[AREA_SUPERVISOR_NUMBER</a:t>
            </a:r>
            <a:r>
              <a:rPr lang="en-US" dirty="0">
                <a:solidFill>
                  <a:srgbClr val="000000"/>
                </a:solidFill>
                <a:latin typeface="Calibri" panose="020F0502020204030204" pitchFamily="34" charset="0"/>
              </a:rPr>
              <a:t>] in </a:t>
            </a:r>
            <a:r>
              <a:rPr lang="en-US" dirty="0" smtClean="0">
                <a:solidFill>
                  <a:srgbClr val="000000"/>
                </a:solidFill>
                <a:latin typeface="Calibri" panose="020F0502020204030204" pitchFamily="34" charset="0"/>
              </a:rPr>
              <a:t>ALLSELECTED(TBL_M_EMPLOYEE_HIERARCHY[AREA_SUPERVISOR_NUMBER])),</a:t>
            </a:r>
          </a:p>
          <a:p>
            <a:pPr fontAlgn="base"/>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r>
              <a:rPr lang="en-US" dirty="0" smtClean="0">
                <a:solidFill>
                  <a:srgbClr val="000000"/>
                </a:solidFill>
                <a:latin typeface="Calibri" panose="020F0502020204030204" pitchFamily="34" charset="0"/>
              </a:rPr>
              <a:t>FILTER(</a:t>
            </a:r>
            <a:r>
              <a:rPr lang="en-US" dirty="0" err="1" smtClean="0">
                <a:solidFill>
                  <a:srgbClr val="000000"/>
                </a:solidFill>
                <a:latin typeface="Calibri" panose="020F0502020204030204" pitchFamily="34" charset="0"/>
              </a:rPr>
              <a:t>TBL_T_TSHeader,TBL_T_TSHeader</a:t>
            </a:r>
            <a:r>
              <a:rPr lang="en-US" dirty="0" smtClean="0">
                <a:solidFill>
                  <a:srgbClr val="000000"/>
                </a:solidFill>
                <a:latin typeface="Calibri" panose="020F0502020204030204" pitchFamily="34" charset="0"/>
              </a:rPr>
              <a:t>[</a:t>
            </a:r>
            <a:r>
              <a:rPr lang="en-US" dirty="0" err="1" smtClean="0">
                <a:solidFill>
                  <a:srgbClr val="000000"/>
                </a:solidFill>
                <a:latin typeface="Calibri" panose="020F0502020204030204" pitchFamily="34" charset="0"/>
              </a:rPr>
              <a:t>WeekEndingDate</a:t>
            </a:r>
            <a:r>
              <a:rPr lang="en-US" dirty="0">
                <a:solidFill>
                  <a:srgbClr val="000000"/>
                </a:solidFill>
                <a:latin typeface="Calibri" panose="020F0502020204030204" pitchFamily="34" charset="0"/>
              </a:rPr>
              <a:t>] in ALLSELECTED(</a:t>
            </a:r>
            <a:r>
              <a:rPr lang="en-US" dirty="0" err="1">
                <a:solidFill>
                  <a:srgbClr val="000000"/>
                </a:solidFill>
                <a:latin typeface="Calibri" panose="020F0502020204030204" pitchFamily="34" charset="0"/>
              </a:rPr>
              <a:t>TBL_T_TSHeader</a:t>
            </a:r>
            <a:r>
              <a:rPr lang="en-US" dirty="0">
                <a:solidFill>
                  <a:srgbClr val="000000"/>
                </a:solidFill>
                <a:latin typeface="Calibri" panose="020F0502020204030204" pitchFamily="34" charset="0"/>
              </a:rPr>
              <a:t>[</a:t>
            </a:r>
            <a:r>
              <a:rPr lang="en-US" dirty="0" err="1">
                <a:solidFill>
                  <a:srgbClr val="000000"/>
                </a:solidFill>
                <a:latin typeface="Calibri" panose="020F0502020204030204" pitchFamily="34" charset="0"/>
              </a:rPr>
              <a:t>WeekEndingDate</a:t>
            </a:r>
            <a:r>
              <a:rPr lang="en-US" dirty="0" smtClean="0">
                <a:solidFill>
                  <a:srgbClr val="000000"/>
                </a:solidFill>
                <a:latin typeface="Calibri" panose="020F0502020204030204" pitchFamily="34" charset="0"/>
              </a:rPr>
              <a:t>])),</a:t>
            </a:r>
          </a:p>
          <a:p>
            <a:pPr fontAlgn="base"/>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r>
              <a:rPr lang="en-US" dirty="0" smtClean="0">
                <a:solidFill>
                  <a:srgbClr val="000000"/>
                </a:solidFill>
                <a:latin typeface="Calibri" panose="020F0502020204030204" pitchFamily="34" charset="0"/>
              </a:rPr>
              <a:t>FILTER(</a:t>
            </a:r>
            <a:r>
              <a:rPr lang="en-US" dirty="0" err="1" smtClean="0">
                <a:solidFill>
                  <a:srgbClr val="000000"/>
                </a:solidFill>
                <a:latin typeface="Calibri" panose="020F0502020204030204" pitchFamily="34" charset="0"/>
              </a:rPr>
              <a:t>TBL_T_TSCrew_RP,TBL_T_TSCrew_RP</a:t>
            </a:r>
            <a:r>
              <a:rPr lang="en-US" dirty="0" smtClean="0">
                <a:solidFill>
                  <a:srgbClr val="000000"/>
                </a:solidFill>
                <a:latin typeface="Calibri" panose="020F0502020204030204" pitchFamily="34" charset="0"/>
              </a:rPr>
              <a:t>[</a:t>
            </a:r>
            <a:r>
              <a:rPr lang="en-US" dirty="0" err="1" smtClean="0">
                <a:solidFill>
                  <a:srgbClr val="000000"/>
                </a:solidFill>
                <a:latin typeface="Calibri" panose="020F0502020204030204" pitchFamily="34" charset="0"/>
              </a:rPr>
              <a:t>EmployeeName</a:t>
            </a:r>
            <a:r>
              <a:rPr lang="en-US" dirty="0">
                <a:solidFill>
                  <a:srgbClr val="000000"/>
                </a:solidFill>
                <a:latin typeface="Calibri" panose="020F0502020204030204" pitchFamily="34" charset="0"/>
              </a:rPr>
              <a:t>] in ALLSELECTED(</a:t>
            </a:r>
            <a:r>
              <a:rPr lang="en-US" dirty="0" err="1">
                <a:solidFill>
                  <a:srgbClr val="000000"/>
                </a:solidFill>
                <a:latin typeface="Calibri" panose="020F0502020204030204" pitchFamily="34" charset="0"/>
              </a:rPr>
              <a:t>TBL_T_TSCrew_RP</a:t>
            </a:r>
            <a:r>
              <a:rPr lang="en-US" dirty="0">
                <a:solidFill>
                  <a:srgbClr val="000000"/>
                </a:solidFill>
                <a:latin typeface="Calibri" panose="020F0502020204030204" pitchFamily="34" charset="0"/>
              </a:rPr>
              <a:t>[</a:t>
            </a:r>
            <a:r>
              <a:rPr lang="en-US" dirty="0" err="1">
                <a:solidFill>
                  <a:srgbClr val="000000"/>
                </a:solidFill>
                <a:latin typeface="Calibri" panose="020F0502020204030204" pitchFamily="34" charset="0"/>
              </a:rPr>
              <a:t>EmployeeName</a:t>
            </a:r>
            <a:r>
              <a:rPr lang="en-US" dirty="0" smtClean="0">
                <a:solidFill>
                  <a:srgbClr val="000000"/>
                </a:solidFill>
                <a:latin typeface="Calibri" panose="020F0502020204030204" pitchFamily="34" charset="0"/>
              </a:rPr>
              <a:t>])), </a:t>
            </a:r>
          </a:p>
          <a:p>
            <a:pPr fontAlgn="base"/>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r>
              <a:rPr lang="en-US" dirty="0" smtClean="0">
                <a:solidFill>
                  <a:srgbClr val="000000"/>
                </a:solidFill>
                <a:latin typeface="Calibri" panose="020F0502020204030204" pitchFamily="34" charset="0"/>
              </a:rPr>
              <a:t>FILTER(</a:t>
            </a:r>
            <a:r>
              <a:rPr lang="en-US" dirty="0" err="1" smtClean="0">
                <a:solidFill>
                  <a:srgbClr val="000000"/>
                </a:solidFill>
                <a:latin typeface="Calibri" panose="020F0502020204030204" pitchFamily="34" charset="0"/>
              </a:rPr>
              <a:t>TBL_T_TSCrew,TBL_T_TSCrew</a:t>
            </a:r>
            <a:r>
              <a:rPr lang="en-US" dirty="0" smtClean="0">
                <a:solidFill>
                  <a:srgbClr val="000000"/>
                </a:solidFill>
                <a:latin typeface="Calibri" panose="020F0502020204030204" pitchFamily="34" charset="0"/>
              </a:rPr>
              <a:t>[</a:t>
            </a:r>
            <a:r>
              <a:rPr lang="en-US" dirty="0" err="1" smtClean="0">
                <a:solidFill>
                  <a:srgbClr val="000000"/>
                </a:solidFill>
                <a:latin typeface="Calibri" panose="020F0502020204030204" pitchFamily="34" charset="0"/>
              </a:rPr>
              <a:t>EmployeeName</a:t>
            </a:r>
            <a:r>
              <a:rPr lang="en-US" dirty="0">
                <a:solidFill>
                  <a:srgbClr val="000000"/>
                </a:solidFill>
                <a:latin typeface="Calibri" panose="020F0502020204030204" pitchFamily="34" charset="0"/>
              </a:rPr>
              <a:t>] in ALLSELECTED(</a:t>
            </a:r>
            <a:r>
              <a:rPr lang="en-US" dirty="0" err="1">
                <a:solidFill>
                  <a:srgbClr val="000000"/>
                </a:solidFill>
                <a:latin typeface="Calibri" panose="020F0502020204030204" pitchFamily="34" charset="0"/>
              </a:rPr>
              <a:t>TBL_T_TSCrew</a:t>
            </a:r>
            <a:r>
              <a:rPr lang="en-US" dirty="0">
                <a:solidFill>
                  <a:srgbClr val="000000"/>
                </a:solidFill>
                <a:latin typeface="Calibri" panose="020F0502020204030204" pitchFamily="34" charset="0"/>
              </a:rPr>
              <a:t>[</a:t>
            </a:r>
            <a:r>
              <a:rPr lang="en-US" dirty="0" err="1">
                <a:solidFill>
                  <a:srgbClr val="000000"/>
                </a:solidFill>
                <a:latin typeface="Calibri" panose="020F0502020204030204" pitchFamily="34" charset="0"/>
              </a:rPr>
              <a:t>EmployeeName</a:t>
            </a:r>
            <a:r>
              <a:rPr lang="en-US" dirty="0" smtClean="0">
                <a:solidFill>
                  <a:srgbClr val="000000"/>
                </a:solidFill>
                <a:latin typeface="Calibri" panose="020F0502020204030204" pitchFamily="34" charset="0"/>
              </a:rPr>
              <a:t>])) ),</a:t>
            </a:r>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r>
              <a:rPr lang="en-US" dirty="0" smtClean="0">
                <a:solidFill>
                  <a:srgbClr val="000000"/>
                </a:solidFill>
                <a:latin typeface="Calibri" panose="020F0502020204030204" pitchFamily="34" charset="0"/>
              </a:rPr>
              <a:t>"</a:t>
            </a:r>
            <a:r>
              <a:rPr lang="en-US" dirty="0">
                <a:solidFill>
                  <a:srgbClr val="000000"/>
                </a:solidFill>
                <a:latin typeface="Calibri" panose="020F0502020204030204" pitchFamily="34" charset="0"/>
              </a:rPr>
              <a:t>Total Crew Members</a:t>
            </a:r>
            <a:r>
              <a:rPr lang="en-US" dirty="0" smtClean="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TBL_T_TSDetails</a:t>
            </a:r>
            <a:r>
              <a:rPr lang="en-US" dirty="0">
                <a:solidFill>
                  <a:srgbClr val="000000"/>
                </a:solidFill>
                <a:latin typeface="Calibri" panose="020F0502020204030204" pitchFamily="34" charset="0"/>
              </a:rPr>
              <a:t>[Total Crew Members New</a:t>
            </a:r>
            <a:r>
              <a:rPr lang="en-US" dirty="0" smtClean="0">
                <a:solidFill>
                  <a:srgbClr val="000000"/>
                </a:solidFill>
                <a:latin typeface="Calibri" panose="020F0502020204030204" pitchFamily="34" charset="0"/>
              </a:rPr>
              <a:t>]) )</a:t>
            </a:r>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r>
              <a:rPr lang="en-US" dirty="0" smtClean="0">
                <a:solidFill>
                  <a:srgbClr val="000000"/>
                </a:solidFill>
                <a:latin typeface="Calibri" panose="020F0502020204030204" pitchFamily="34" charset="0"/>
              </a:rPr>
              <a:t>)</a:t>
            </a: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5859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What we can do using tabular </a:t>
            </a:r>
            <a:r>
              <a:rPr lang="en-US" sz="3200" dirty="0"/>
              <a:t>model </a:t>
            </a:r>
            <a:r>
              <a:rPr lang="en-US" sz="3200" dirty="0" smtClean="0"/>
              <a:t>designer</a:t>
            </a:r>
            <a:endParaRPr lang="en-US" sz="3200" dirty="0"/>
          </a:p>
        </p:txBody>
      </p:sp>
      <p:sp>
        <p:nvSpPr>
          <p:cNvPr id="3" name="Content Placeholder 2"/>
          <p:cNvSpPr>
            <a:spLocks noGrp="1"/>
          </p:cNvSpPr>
          <p:nvPr>
            <p:ph sz="quarter" idx="1"/>
          </p:nvPr>
        </p:nvSpPr>
        <p:spPr/>
        <p:txBody>
          <a:bodyPr/>
          <a:lstStyle/>
          <a:p>
            <a:r>
              <a:rPr lang="en-US" dirty="0" smtClean="0"/>
              <a:t>creating </a:t>
            </a:r>
            <a:r>
              <a:rPr lang="en-US" dirty="0"/>
              <a:t>semantic model objects </a:t>
            </a:r>
            <a:endParaRPr lang="en-US" dirty="0" smtClean="0"/>
          </a:p>
          <a:p>
            <a:pPr lvl="1"/>
            <a:r>
              <a:rPr lang="en-US" dirty="0" smtClean="0"/>
              <a:t>Tables</a:t>
            </a:r>
          </a:p>
          <a:p>
            <a:pPr lvl="1"/>
            <a:r>
              <a:rPr lang="en-US" dirty="0" smtClean="0"/>
              <a:t>Partitions</a:t>
            </a:r>
          </a:p>
          <a:p>
            <a:pPr lvl="1"/>
            <a:r>
              <a:rPr lang="en-US" dirty="0" smtClean="0"/>
              <a:t>Relationships (single and bi-directional)</a:t>
            </a:r>
            <a:endParaRPr lang="en-US" dirty="0" smtClean="0"/>
          </a:p>
          <a:p>
            <a:pPr lvl="1"/>
            <a:r>
              <a:rPr lang="en-US" dirty="0" smtClean="0"/>
              <a:t>Hierarchies</a:t>
            </a:r>
          </a:p>
          <a:p>
            <a:pPr lvl="1"/>
            <a:r>
              <a:rPr lang="en-US" dirty="0" smtClean="0"/>
              <a:t>Measures</a:t>
            </a:r>
          </a:p>
          <a:p>
            <a:pPr lvl="1"/>
            <a:r>
              <a:rPr lang="en-US" dirty="0" smtClean="0"/>
              <a:t>KPIs</a:t>
            </a:r>
          </a:p>
          <a:p>
            <a:pPr lvl="1"/>
            <a:r>
              <a:rPr lang="en-US" dirty="0" smtClean="0"/>
              <a:t>Perspectives</a:t>
            </a:r>
            <a:endParaRPr lang="en-US" dirty="0"/>
          </a:p>
        </p:txBody>
      </p:sp>
    </p:spTree>
    <p:extLst>
      <p:ext uri="{BB962C8B-B14F-4D97-AF65-F5344CB8AC3E}">
        <p14:creationId xmlns:p14="http://schemas.microsoft.com/office/powerpoint/2010/main" val="2266060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Compatibility Level</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Find the release of your SSAS </a:t>
            </a:r>
            <a:r>
              <a:rPr lang="en-US" dirty="0" err="1" smtClean="0"/>
              <a:t>Tabluar</a:t>
            </a:r>
            <a:r>
              <a:rPr lang="en-US" dirty="0" smtClean="0"/>
              <a:t> Model</a:t>
            </a:r>
          </a:p>
          <a:p>
            <a:r>
              <a:rPr lang="en-US" dirty="0" smtClean="0"/>
              <a:t>Different releases supports different deployment options. Latest compatibility level supports for </a:t>
            </a:r>
            <a:r>
              <a:rPr lang="en-US" dirty="0" err="1" smtClean="0"/>
              <a:t>PowerBI</a:t>
            </a:r>
            <a:r>
              <a:rPr lang="en-US" dirty="0" smtClean="0"/>
              <a:t> Premium account</a:t>
            </a:r>
          </a:p>
          <a:p>
            <a:endParaRPr lang="en-US" dirty="0"/>
          </a:p>
          <a:p>
            <a:r>
              <a:rPr lang="en-US" b="1" dirty="0"/>
              <a:t>The latest supported compatibility level is 1500</a:t>
            </a:r>
            <a:endParaRPr lang="en-US" dirty="0"/>
          </a:p>
          <a:p>
            <a:r>
              <a:rPr lang="en-US" dirty="0"/>
              <a:t>Major features in the 1500 compatibility level include:</a:t>
            </a:r>
          </a:p>
          <a:p>
            <a:r>
              <a:rPr lang="en-US" dirty="0">
                <a:hlinkClick r:id="rId2"/>
              </a:rPr>
              <a:t>Calculation groups</a:t>
            </a:r>
            <a:endParaRPr lang="en-US" dirty="0"/>
          </a:p>
          <a:p>
            <a:r>
              <a:rPr lang="en-US" dirty="0">
                <a:hlinkClick r:id="rId3"/>
              </a:rPr>
              <a:t>Many-to-many relationships</a:t>
            </a:r>
            <a:endParaRPr lang="en-US" dirty="0"/>
          </a:p>
          <a:p>
            <a:r>
              <a:rPr lang="en-US" dirty="0"/>
              <a:t>Supported in </a:t>
            </a:r>
            <a:r>
              <a:rPr lang="en-US" dirty="0">
                <a:hlinkClick r:id="rId4"/>
              </a:rPr>
              <a:t>Power BI </a:t>
            </a:r>
            <a:r>
              <a:rPr lang="en-US" dirty="0" smtClean="0">
                <a:hlinkClick r:id="rId4"/>
              </a:rPr>
              <a:t>Premium</a:t>
            </a:r>
            <a:endParaRPr lang="en-US" dirty="0" smtClean="0"/>
          </a:p>
          <a:p>
            <a:endParaRPr lang="en-US" dirty="0"/>
          </a:p>
          <a:p>
            <a:r>
              <a:rPr lang="en-US" b="1" dirty="0"/>
              <a:t>Check compatibility level for a tabular database in SSMS</a:t>
            </a:r>
          </a:p>
          <a:p>
            <a:r>
              <a:rPr lang="en-US" dirty="0"/>
              <a:t>In SSMS, right-click the database name &gt; </a:t>
            </a:r>
            <a:r>
              <a:rPr lang="en-US" b="1" dirty="0"/>
              <a:t>Properties</a:t>
            </a:r>
            <a:r>
              <a:rPr lang="en-US" dirty="0"/>
              <a:t> &gt; </a:t>
            </a:r>
            <a:r>
              <a:rPr lang="en-US" b="1" dirty="0"/>
              <a:t>Compatibility Level</a:t>
            </a:r>
            <a:r>
              <a:rPr lang="en-US" dirty="0"/>
              <a:t>.</a:t>
            </a:r>
          </a:p>
          <a:p>
            <a:endParaRPr lang="en-US" dirty="0"/>
          </a:p>
          <a:p>
            <a:endParaRPr lang="en-US" dirty="0"/>
          </a:p>
        </p:txBody>
      </p:sp>
    </p:spTree>
    <p:extLst>
      <p:ext uri="{BB962C8B-B14F-4D97-AF65-F5344CB8AC3E}">
        <p14:creationId xmlns:p14="http://schemas.microsoft.com/office/powerpoint/2010/main" val="1775555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US" dirty="0" smtClean="0"/>
              <a:t>Thank you</a:t>
            </a:r>
            <a:endParaRPr lang="en-US" dirty="0"/>
          </a:p>
        </p:txBody>
      </p:sp>
      <p:sp>
        <p:nvSpPr>
          <p:cNvPr id="3" name="Subtitle 2"/>
          <p:cNvSpPr>
            <a:spLocks noGrp="1"/>
          </p:cNvSpPr>
          <p:nvPr>
            <p:ph type="subTitle" idx="1"/>
          </p:nvPr>
        </p:nvSpPr>
        <p:spPr/>
        <p:txBody>
          <a:bodyPr>
            <a:normAutofit fontScale="77500" lnSpcReduction="20000"/>
          </a:bodyPr>
          <a:lstStyle/>
          <a:p>
            <a:endParaRPr lang="en-US" dirty="0" smtClean="0"/>
          </a:p>
          <a:p>
            <a:r>
              <a:rPr lang="en-US" dirty="0" smtClean="0"/>
              <a:t>Aroha Team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863859" y="1491343"/>
            <a:ext cx="2895600" cy="3842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85800" y="1676400"/>
            <a:ext cx="1836234" cy="34616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RDBMS </a:t>
            </a:r>
            <a:r>
              <a:rPr lang="en-US" dirty="0" smtClean="0">
                <a:sym typeface="Wingdings" panose="05000000000000000000" pitchFamily="2" charset="2"/>
              </a:rPr>
              <a:t> Reporting (Operations)</a:t>
            </a:r>
            <a:endParaRPr lang="en-US" dirty="0"/>
          </a:p>
        </p:txBody>
      </p:sp>
      <p:sp>
        <p:nvSpPr>
          <p:cNvPr id="4" name="Can 3"/>
          <p:cNvSpPr/>
          <p:nvPr/>
        </p:nvSpPr>
        <p:spPr>
          <a:xfrm>
            <a:off x="914400" y="1981200"/>
            <a:ext cx="1412488"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5" name="Can 4"/>
          <p:cNvSpPr/>
          <p:nvPr/>
        </p:nvSpPr>
        <p:spPr>
          <a:xfrm>
            <a:off x="914400" y="3124200"/>
            <a:ext cx="1412488"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6" name="Can 5"/>
          <p:cNvSpPr/>
          <p:nvPr/>
        </p:nvSpPr>
        <p:spPr>
          <a:xfrm>
            <a:off x="914400" y="4267200"/>
            <a:ext cx="1412488"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a:t>
            </a:r>
            <a:endParaRPr lang="en-US" dirty="0"/>
          </a:p>
        </p:txBody>
      </p:sp>
      <p:cxnSp>
        <p:nvCxnSpPr>
          <p:cNvPr id="14" name="Elbow Connector 13"/>
          <p:cNvCxnSpPr>
            <a:stCxn id="12" idx="3"/>
            <a:endCxn id="3" idx="1"/>
          </p:cNvCxnSpPr>
          <p:nvPr/>
        </p:nvCxnSpPr>
        <p:spPr>
          <a:xfrm>
            <a:off x="2522034" y="3407229"/>
            <a:ext cx="2341825" cy="54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Donut 19"/>
          <p:cNvSpPr/>
          <p:nvPr/>
        </p:nvSpPr>
        <p:spPr>
          <a:xfrm>
            <a:off x="5257800" y="4343401"/>
            <a:ext cx="2118732" cy="8382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POWERBI</a:t>
            </a:r>
            <a:endParaRPr lang="en-US" dirty="0">
              <a:solidFill>
                <a:schemeClr val="tx1"/>
              </a:solidFill>
            </a:endParaRPr>
          </a:p>
        </p:txBody>
      </p:sp>
      <p:sp>
        <p:nvSpPr>
          <p:cNvPr id="21" name="Flowchart: Multidocument 20"/>
          <p:cNvSpPr/>
          <p:nvPr/>
        </p:nvSpPr>
        <p:spPr>
          <a:xfrm>
            <a:off x="5257800" y="1618648"/>
            <a:ext cx="2008223" cy="62029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EXCCEL</a:t>
            </a:r>
            <a:endParaRPr lang="en-US" dirty="0"/>
          </a:p>
        </p:txBody>
      </p:sp>
      <p:sp>
        <p:nvSpPr>
          <p:cNvPr id="22" name="Flowchart: Data 21"/>
          <p:cNvSpPr/>
          <p:nvPr/>
        </p:nvSpPr>
        <p:spPr>
          <a:xfrm>
            <a:off x="5391752" y="3268579"/>
            <a:ext cx="1839814" cy="46522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SSRS</a:t>
            </a:r>
            <a:endParaRPr lang="en-US" dirty="0"/>
          </a:p>
        </p:txBody>
      </p:sp>
      <p:sp>
        <p:nvSpPr>
          <p:cNvPr id="7" name="TextBox 6"/>
          <p:cNvSpPr txBox="1"/>
          <p:nvPr/>
        </p:nvSpPr>
        <p:spPr>
          <a:xfrm>
            <a:off x="1143000" y="5334000"/>
            <a:ext cx="7623048" cy="1477328"/>
          </a:xfrm>
          <a:prstGeom prst="rect">
            <a:avLst/>
          </a:prstGeom>
          <a:noFill/>
        </p:spPr>
        <p:txBody>
          <a:bodyPr wrap="square" rtlCol="0">
            <a:spAutoFit/>
          </a:bodyPr>
          <a:lstStyle/>
          <a:p>
            <a:r>
              <a:rPr lang="en-US" dirty="0" smtClean="0"/>
              <a:t>Select c.name, </a:t>
            </a:r>
            <a:r>
              <a:rPr lang="en-US" dirty="0" err="1" smtClean="0"/>
              <a:t>c.category</a:t>
            </a:r>
            <a:r>
              <a:rPr lang="en-US" dirty="0" smtClean="0"/>
              <a:t>, </a:t>
            </a:r>
            <a:r>
              <a:rPr lang="en-US" dirty="0" err="1" smtClean="0"/>
              <a:t>d.year</a:t>
            </a:r>
            <a:r>
              <a:rPr lang="en-US" dirty="0" smtClean="0"/>
              <a:t>, sum(</a:t>
            </a:r>
            <a:r>
              <a:rPr lang="en-US" dirty="0" err="1" smtClean="0"/>
              <a:t>sales_amt</a:t>
            </a:r>
            <a:r>
              <a:rPr lang="en-US" dirty="0" smtClean="0"/>
              <a:t>), sum(</a:t>
            </a:r>
            <a:r>
              <a:rPr lang="en-US" dirty="0" err="1" smtClean="0"/>
              <a:t>cost_amt</a:t>
            </a:r>
            <a:r>
              <a:rPr lang="en-US" dirty="0" smtClean="0"/>
              <a:t>)</a:t>
            </a:r>
          </a:p>
          <a:p>
            <a:r>
              <a:rPr lang="en-US" dirty="0" smtClean="0"/>
              <a:t>From customer c, </a:t>
            </a:r>
            <a:r>
              <a:rPr lang="en-US" dirty="0" err="1" smtClean="0"/>
              <a:t>sales_fact</a:t>
            </a:r>
            <a:r>
              <a:rPr lang="en-US" dirty="0" smtClean="0"/>
              <a:t>, date d</a:t>
            </a:r>
          </a:p>
          <a:p>
            <a:r>
              <a:rPr lang="en-US" dirty="0" smtClean="0"/>
              <a:t>Where </a:t>
            </a:r>
            <a:r>
              <a:rPr lang="en-US" dirty="0" err="1" smtClean="0"/>
              <a:t>customer.cust_id</a:t>
            </a:r>
            <a:r>
              <a:rPr lang="en-US" dirty="0" smtClean="0"/>
              <a:t> = </a:t>
            </a:r>
            <a:r>
              <a:rPr lang="en-US" dirty="0" err="1" smtClean="0"/>
              <a:t>sales_fact.cust_id</a:t>
            </a:r>
            <a:r>
              <a:rPr lang="en-US" dirty="0" smtClean="0"/>
              <a:t> </a:t>
            </a:r>
          </a:p>
          <a:p>
            <a:r>
              <a:rPr lang="en-US" dirty="0" smtClean="0"/>
              <a:t>And </a:t>
            </a:r>
            <a:r>
              <a:rPr lang="en-US" dirty="0" err="1" smtClean="0"/>
              <a:t>date.date_id</a:t>
            </a:r>
            <a:r>
              <a:rPr lang="en-US" dirty="0" smtClean="0"/>
              <a:t> = </a:t>
            </a:r>
            <a:r>
              <a:rPr lang="en-US" dirty="0" err="1" smtClean="0"/>
              <a:t>sales_fact.date_id</a:t>
            </a:r>
            <a:endParaRPr lang="en-US" dirty="0" smtClean="0"/>
          </a:p>
          <a:p>
            <a:r>
              <a:rPr lang="en-US" dirty="0" smtClean="0"/>
              <a:t>Group by c.name, </a:t>
            </a:r>
            <a:r>
              <a:rPr lang="en-US" dirty="0" err="1" smtClean="0"/>
              <a:t>c.category,d.year</a:t>
            </a:r>
            <a:endParaRPr lang="en-US" dirty="0"/>
          </a:p>
        </p:txBody>
      </p:sp>
    </p:spTree>
    <p:extLst>
      <p:ext uri="{BB962C8B-B14F-4D97-AF65-F5344CB8AC3E}">
        <p14:creationId xmlns:p14="http://schemas.microsoft.com/office/powerpoint/2010/main" val="283245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2" y="171450"/>
            <a:ext cx="9055768" cy="990600"/>
          </a:xfrm>
        </p:spPr>
        <p:txBody>
          <a:bodyPr>
            <a:normAutofit fontScale="90000"/>
          </a:bodyPr>
          <a:lstStyle/>
          <a:p>
            <a:r>
              <a:rPr lang="en-US" dirty="0" smtClean="0"/>
              <a:t>MSBI – ETL &amp; DW and Analytical Reporting</a:t>
            </a:r>
            <a:endParaRPr lang="en-US" dirty="0"/>
          </a:p>
        </p:txBody>
      </p:sp>
      <p:sp>
        <p:nvSpPr>
          <p:cNvPr id="4" name="Rectangle 3"/>
          <p:cNvSpPr/>
          <p:nvPr/>
        </p:nvSpPr>
        <p:spPr>
          <a:xfrm>
            <a:off x="228600" y="2209800"/>
            <a:ext cx="1676400" cy="426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System</a:t>
            </a:r>
          </a:p>
          <a:p>
            <a:pPr algn="ctr"/>
            <a:endParaRPr lang="en-US" dirty="0"/>
          </a:p>
          <a:p>
            <a:pPr algn="ctr"/>
            <a:endParaRPr lang="en-US" dirty="0" smtClean="0"/>
          </a:p>
          <a:p>
            <a:pPr algn="ctr"/>
            <a:r>
              <a:rPr lang="en-US" dirty="0" smtClean="0"/>
              <a:t>RDBMS</a:t>
            </a:r>
          </a:p>
          <a:p>
            <a:pPr algn="ctr"/>
            <a:r>
              <a:rPr lang="en-US" dirty="0" smtClean="0"/>
              <a:t>(SQL SERVER)</a:t>
            </a:r>
            <a:endParaRPr lang="en-US" dirty="0"/>
          </a:p>
        </p:txBody>
      </p:sp>
      <p:sp>
        <p:nvSpPr>
          <p:cNvPr id="5" name="Rectangle 4"/>
          <p:cNvSpPr/>
          <p:nvPr/>
        </p:nvSpPr>
        <p:spPr>
          <a:xfrm>
            <a:off x="2133600" y="2209800"/>
            <a:ext cx="1676400" cy="426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ETL</a:t>
            </a:r>
          </a:p>
          <a:p>
            <a:pPr algn="ctr"/>
            <a:endParaRPr lang="en-US" dirty="0"/>
          </a:p>
          <a:p>
            <a:pPr algn="ctr"/>
            <a:r>
              <a:rPr lang="en-US" dirty="0" smtClean="0"/>
              <a:t>SSIS</a:t>
            </a:r>
            <a:endParaRPr lang="en-US" dirty="0"/>
          </a:p>
        </p:txBody>
      </p:sp>
      <p:sp>
        <p:nvSpPr>
          <p:cNvPr id="6" name="Can 5"/>
          <p:cNvSpPr/>
          <p:nvPr/>
        </p:nvSpPr>
        <p:spPr>
          <a:xfrm>
            <a:off x="2362200" y="5105400"/>
            <a:ext cx="12954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Landing DB</a:t>
            </a:r>
          </a:p>
          <a:p>
            <a:pPr algn="ctr"/>
            <a:r>
              <a:rPr lang="en-US" dirty="0" smtClean="0"/>
              <a:t>Staging DB</a:t>
            </a:r>
            <a:endParaRPr lang="en-US" dirty="0"/>
          </a:p>
        </p:txBody>
      </p:sp>
      <p:sp>
        <p:nvSpPr>
          <p:cNvPr id="7" name="Can 6"/>
          <p:cNvSpPr/>
          <p:nvPr/>
        </p:nvSpPr>
        <p:spPr>
          <a:xfrm>
            <a:off x="4419600" y="2286000"/>
            <a:ext cx="12954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EDW</a:t>
            </a:r>
          </a:p>
          <a:p>
            <a:pPr algn="ctr"/>
            <a:r>
              <a:rPr lang="en-US" dirty="0" smtClean="0"/>
              <a:t>(Tables)</a:t>
            </a:r>
            <a:endParaRPr lang="en-US" dirty="0"/>
          </a:p>
        </p:txBody>
      </p:sp>
      <p:sp>
        <p:nvSpPr>
          <p:cNvPr id="8" name="Can 7"/>
          <p:cNvSpPr/>
          <p:nvPr/>
        </p:nvSpPr>
        <p:spPr>
          <a:xfrm>
            <a:off x="4419600" y="3581400"/>
            <a:ext cx="12954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t>
            </a:r>
          </a:p>
          <a:p>
            <a:pPr algn="ctr"/>
            <a:r>
              <a:rPr lang="en-US" dirty="0" smtClean="0"/>
              <a:t>Mart</a:t>
            </a:r>
          </a:p>
          <a:p>
            <a:pPr algn="ctr"/>
            <a:r>
              <a:rPr lang="en-US" dirty="0" smtClean="0"/>
              <a:t>(tables)</a:t>
            </a:r>
            <a:endParaRPr lang="en-US" dirty="0"/>
          </a:p>
        </p:txBody>
      </p:sp>
      <p:sp>
        <p:nvSpPr>
          <p:cNvPr id="9" name="Frame 8"/>
          <p:cNvSpPr/>
          <p:nvPr/>
        </p:nvSpPr>
        <p:spPr>
          <a:xfrm>
            <a:off x="4038600" y="1981200"/>
            <a:ext cx="2057400" cy="44958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an 9"/>
          <p:cNvSpPr/>
          <p:nvPr/>
        </p:nvSpPr>
        <p:spPr>
          <a:xfrm>
            <a:off x="4419600" y="4876800"/>
            <a:ext cx="12954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ODS</a:t>
            </a:r>
          </a:p>
          <a:p>
            <a:pPr algn="ctr"/>
            <a:r>
              <a:rPr lang="en-US" dirty="0" smtClean="0"/>
              <a:t>(tables)</a:t>
            </a:r>
            <a:endParaRPr lang="en-US" dirty="0"/>
          </a:p>
        </p:txBody>
      </p:sp>
      <p:sp>
        <p:nvSpPr>
          <p:cNvPr id="11" name="Frame 10"/>
          <p:cNvSpPr/>
          <p:nvPr/>
        </p:nvSpPr>
        <p:spPr>
          <a:xfrm>
            <a:off x="6781800" y="1981200"/>
            <a:ext cx="2209800" cy="10668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 REPORT / pre defined  (SSRS)</a:t>
            </a:r>
            <a:endParaRPr lang="en-US" dirty="0">
              <a:solidFill>
                <a:schemeClr val="tx1"/>
              </a:solidFill>
            </a:endParaRPr>
          </a:p>
        </p:txBody>
      </p:sp>
      <p:sp>
        <p:nvSpPr>
          <p:cNvPr id="12" name="Frame 11"/>
          <p:cNvSpPr/>
          <p:nvPr/>
        </p:nvSpPr>
        <p:spPr>
          <a:xfrm>
            <a:off x="6781800" y="3429000"/>
            <a:ext cx="2362200" cy="1295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 HOC REPORT</a:t>
            </a:r>
          </a:p>
          <a:p>
            <a:pPr algn="ctr"/>
            <a:r>
              <a:rPr lang="en-US" dirty="0" smtClean="0">
                <a:solidFill>
                  <a:schemeClr val="tx1"/>
                </a:solidFill>
              </a:rPr>
              <a:t>(build the report based on the need)</a:t>
            </a:r>
            <a:endParaRPr lang="en-US" dirty="0">
              <a:solidFill>
                <a:schemeClr val="tx1"/>
              </a:solidFill>
            </a:endParaRPr>
          </a:p>
        </p:txBody>
      </p:sp>
      <p:sp>
        <p:nvSpPr>
          <p:cNvPr id="13" name="Frame 12"/>
          <p:cNvSpPr/>
          <p:nvPr/>
        </p:nvSpPr>
        <p:spPr>
          <a:xfrm>
            <a:off x="6858000" y="5921141"/>
            <a:ext cx="2209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DASHBOARDS</a:t>
            </a:r>
          </a:p>
          <a:p>
            <a:pPr algn="ctr"/>
            <a:r>
              <a:rPr lang="en-US" dirty="0" smtClean="0">
                <a:solidFill>
                  <a:schemeClr val="tx1"/>
                </a:solidFill>
              </a:rPr>
              <a:t>(POWERBI)</a:t>
            </a:r>
            <a:endParaRPr lang="en-US" dirty="0">
              <a:solidFill>
                <a:schemeClr val="tx1"/>
              </a:solidFill>
            </a:endParaRPr>
          </a:p>
        </p:txBody>
      </p:sp>
      <p:sp>
        <p:nvSpPr>
          <p:cNvPr id="15" name="Teardrop 14"/>
          <p:cNvSpPr/>
          <p:nvPr/>
        </p:nvSpPr>
        <p:spPr>
          <a:xfrm>
            <a:off x="6324600" y="4876800"/>
            <a:ext cx="2590800" cy="9144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Reporting / downstream apps</a:t>
            </a:r>
            <a:endParaRPr lang="en-US" dirty="0"/>
          </a:p>
        </p:txBody>
      </p:sp>
      <p:cxnSp>
        <p:nvCxnSpPr>
          <p:cNvPr id="17" name="Elbow Connector 16"/>
          <p:cNvCxnSpPr>
            <a:stCxn id="9" idx="3"/>
            <a:endCxn id="12" idx="1"/>
          </p:cNvCxnSpPr>
          <p:nvPr/>
        </p:nvCxnSpPr>
        <p:spPr>
          <a:xfrm flipV="1">
            <a:off x="6096000" y="4076700"/>
            <a:ext cx="685800" cy="152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15619" y="3745468"/>
            <a:ext cx="566181" cy="369332"/>
          </a:xfrm>
          <a:prstGeom prst="rect">
            <a:avLst/>
          </a:prstGeom>
          <a:noFill/>
        </p:spPr>
        <p:txBody>
          <a:bodyPr wrap="none" rtlCol="0">
            <a:spAutoFit/>
          </a:bodyPr>
          <a:lstStyle/>
          <a:p>
            <a:r>
              <a:rPr lang="en-US" dirty="0" smtClean="0"/>
              <a:t>SQL</a:t>
            </a:r>
            <a:endParaRPr lang="en-US" dirty="0"/>
          </a:p>
        </p:txBody>
      </p:sp>
    </p:spTree>
    <p:extLst>
      <p:ext uri="{BB962C8B-B14F-4D97-AF65-F5344CB8AC3E}">
        <p14:creationId xmlns:p14="http://schemas.microsoft.com/office/powerpoint/2010/main" val="4284201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a:bodyPr>
          <a:lstStyle/>
          <a:p>
            <a:r>
              <a:rPr lang="en-US" sz="3300" dirty="0" smtClean="0"/>
              <a:t>Way Query Executes based on Relational Data Store</a:t>
            </a:r>
            <a:endParaRPr lang="en-US" sz="3300" dirty="0"/>
          </a:p>
        </p:txBody>
      </p:sp>
      <p:sp>
        <p:nvSpPr>
          <p:cNvPr id="4" name="TextBox 3"/>
          <p:cNvSpPr txBox="1"/>
          <p:nvPr/>
        </p:nvSpPr>
        <p:spPr>
          <a:xfrm>
            <a:off x="533400" y="1752600"/>
            <a:ext cx="6048900" cy="1754326"/>
          </a:xfrm>
          <a:prstGeom prst="rect">
            <a:avLst/>
          </a:prstGeom>
          <a:noFill/>
        </p:spPr>
        <p:txBody>
          <a:bodyPr wrap="none" rtlCol="0">
            <a:spAutoFit/>
          </a:bodyPr>
          <a:lstStyle/>
          <a:p>
            <a:r>
              <a:rPr lang="en-US" dirty="0" smtClean="0"/>
              <a:t>TABLES</a:t>
            </a:r>
          </a:p>
          <a:p>
            <a:r>
              <a:rPr lang="en-US" dirty="0" smtClean="0"/>
              <a:t>Select c.name, </a:t>
            </a:r>
            <a:r>
              <a:rPr lang="en-US" dirty="0" err="1" smtClean="0"/>
              <a:t>c.category</a:t>
            </a:r>
            <a:r>
              <a:rPr lang="en-US" dirty="0" smtClean="0"/>
              <a:t>, </a:t>
            </a:r>
            <a:r>
              <a:rPr lang="en-US" dirty="0" err="1" smtClean="0"/>
              <a:t>d.year</a:t>
            </a:r>
            <a:r>
              <a:rPr lang="en-US" dirty="0" smtClean="0"/>
              <a:t>, sum(</a:t>
            </a:r>
            <a:r>
              <a:rPr lang="en-US" dirty="0" err="1" smtClean="0"/>
              <a:t>sales_amt</a:t>
            </a:r>
            <a:r>
              <a:rPr lang="en-US" dirty="0" smtClean="0"/>
              <a:t>), sum(</a:t>
            </a:r>
            <a:r>
              <a:rPr lang="en-US" dirty="0" err="1" smtClean="0"/>
              <a:t>cost_amt</a:t>
            </a:r>
            <a:r>
              <a:rPr lang="en-US" dirty="0" smtClean="0"/>
              <a:t>)</a:t>
            </a:r>
          </a:p>
          <a:p>
            <a:r>
              <a:rPr lang="en-US" dirty="0" smtClean="0"/>
              <a:t>From customer c, </a:t>
            </a:r>
            <a:r>
              <a:rPr lang="en-US" dirty="0" err="1" smtClean="0"/>
              <a:t>sales_fact</a:t>
            </a:r>
            <a:r>
              <a:rPr lang="en-US" dirty="0" smtClean="0"/>
              <a:t>, date d</a:t>
            </a:r>
          </a:p>
          <a:p>
            <a:r>
              <a:rPr lang="en-US" dirty="0" smtClean="0"/>
              <a:t>Where </a:t>
            </a:r>
            <a:r>
              <a:rPr lang="en-US" dirty="0" err="1" smtClean="0"/>
              <a:t>customer.cust_id</a:t>
            </a:r>
            <a:r>
              <a:rPr lang="en-US" dirty="0" smtClean="0"/>
              <a:t> = </a:t>
            </a:r>
            <a:r>
              <a:rPr lang="en-US" dirty="0" err="1" smtClean="0"/>
              <a:t>sales_fact.cust_id</a:t>
            </a:r>
            <a:r>
              <a:rPr lang="en-US" dirty="0" smtClean="0"/>
              <a:t> </a:t>
            </a:r>
          </a:p>
          <a:p>
            <a:r>
              <a:rPr lang="en-US" dirty="0" smtClean="0"/>
              <a:t>And </a:t>
            </a:r>
            <a:r>
              <a:rPr lang="en-US" dirty="0" err="1" smtClean="0"/>
              <a:t>date.date_id</a:t>
            </a:r>
            <a:r>
              <a:rPr lang="en-US" dirty="0" smtClean="0"/>
              <a:t> = </a:t>
            </a:r>
            <a:r>
              <a:rPr lang="en-US" dirty="0" err="1" smtClean="0"/>
              <a:t>sales_fact.date_id</a:t>
            </a:r>
            <a:endParaRPr lang="en-US" dirty="0" smtClean="0"/>
          </a:p>
          <a:p>
            <a:r>
              <a:rPr lang="en-US" dirty="0" smtClean="0"/>
              <a:t>Group by c.name, </a:t>
            </a:r>
            <a:r>
              <a:rPr lang="en-US" dirty="0" err="1" smtClean="0"/>
              <a:t>c.category,d.year</a:t>
            </a:r>
            <a:endParaRPr lang="en-US" dirty="0"/>
          </a:p>
        </p:txBody>
      </p:sp>
      <p:sp>
        <p:nvSpPr>
          <p:cNvPr id="5" name="TextBox 4"/>
          <p:cNvSpPr txBox="1"/>
          <p:nvPr/>
        </p:nvSpPr>
        <p:spPr>
          <a:xfrm>
            <a:off x="612648" y="4114800"/>
            <a:ext cx="2081211" cy="2031325"/>
          </a:xfrm>
          <a:prstGeom prst="rect">
            <a:avLst/>
          </a:prstGeom>
          <a:noFill/>
        </p:spPr>
        <p:txBody>
          <a:bodyPr wrap="none" rtlCol="0">
            <a:spAutoFit/>
          </a:bodyPr>
          <a:lstStyle/>
          <a:p>
            <a:r>
              <a:rPr lang="en-US" dirty="0" smtClean="0"/>
              <a:t>Access 3 Tables</a:t>
            </a:r>
          </a:p>
          <a:p>
            <a:r>
              <a:rPr lang="en-US" dirty="0" smtClean="0"/>
              <a:t>Join three tables</a:t>
            </a:r>
          </a:p>
          <a:p>
            <a:r>
              <a:rPr lang="en-US" dirty="0" smtClean="0"/>
              <a:t>Process the inner join</a:t>
            </a:r>
          </a:p>
          <a:p>
            <a:r>
              <a:rPr lang="en-US" dirty="0" smtClean="0"/>
              <a:t>Filter</a:t>
            </a:r>
          </a:p>
          <a:p>
            <a:r>
              <a:rPr lang="en-US" dirty="0" smtClean="0"/>
              <a:t>Group</a:t>
            </a:r>
          </a:p>
          <a:p>
            <a:r>
              <a:rPr lang="en-US" dirty="0" smtClean="0"/>
              <a:t>Aggregation</a:t>
            </a:r>
          </a:p>
          <a:p>
            <a:r>
              <a:rPr lang="en-US" dirty="0" smtClean="0"/>
              <a:t>Send the out put</a:t>
            </a:r>
            <a:endParaRPr lang="en-US" dirty="0"/>
          </a:p>
        </p:txBody>
      </p:sp>
      <p:sp>
        <p:nvSpPr>
          <p:cNvPr id="6" name="TextBox 5"/>
          <p:cNvSpPr txBox="1"/>
          <p:nvPr/>
        </p:nvSpPr>
        <p:spPr>
          <a:xfrm>
            <a:off x="3786189" y="4038600"/>
            <a:ext cx="3429144" cy="646331"/>
          </a:xfrm>
          <a:prstGeom prst="rect">
            <a:avLst/>
          </a:prstGeom>
          <a:noFill/>
        </p:spPr>
        <p:txBody>
          <a:bodyPr wrap="none" rtlCol="0">
            <a:spAutoFit/>
          </a:bodyPr>
          <a:lstStyle/>
          <a:p>
            <a:r>
              <a:rPr lang="en-US" dirty="0" smtClean="0"/>
              <a:t>It access all the columns in the table</a:t>
            </a:r>
          </a:p>
          <a:p>
            <a:r>
              <a:rPr lang="en-US" dirty="0" smtClean="0"/>
              <a:t>While processing</a:t>
            </a:r>
            <a:endParaRPr lang="en-US" dirty="0"/>
          </a:p>
        </p:txBody>
      </p:sp>
      <p:sp>
        <p:nvSpPr>
          <p:cNvPr id="7" name="TextBox 6"/>
          <p:cNvSpPr txBox="1"/>
          <p:nvPr/>
        </p:nvSpPr>
        <p:spPr>
          <a:xfrm>
            <a:off x="3733800" y="4800600"/>
            <a:ext cx="4565032" cy="2031325"/>
          </a:xfrm>
          <a:prstGeom prst="rect">
            <a:avLst/>
          </a:prstGeom>
          <a:noFill/>
        </p:spPr>
        <p:txBody>
          <a:bodyPr wrap="none" rtlCol="0">
            <a:spAutoFit/>
          </a:bodyPr>
          <a:lstStyle/>
          <a:p>
            <a:r>
              <a:rPr lang="en-US" dirty="0" smtClean="0"/>
              <a:t>Fact Tables – Only Transactions</a:t>
            </a:r>
          </a:p>
          <a:p>
            <a:r>
              <a:rPr lang="en-US" dirty="0" smtClean="0"/>
              <a:t>Dimension – natural, sur id, all the other columns</a:t>
            </a:r>
          </a:p>
          <a:p>
            <a:r>
              <a:rPr lang="en-US" dirty="0" smtClean="0"/>
              <a:t>Set of attributes, more than 25….</a:t>
            </a:r>
          </a:p>
          <a:p>
            <a:endParaRPr lang="en-US" dirty="0" smtClean="0"/>
          </a:p>
          <a:p>
            <a:r>
              <a:rPr lang="en-US" dirty="0" smtClean="0"/>
              <a:t>Dimension – Wider by nature (more columns)</a:t>
            </a:r>
          </a:p>
          <a:p>
            <a:r>
              <a:rPr lang="en-US" dirty="0" smtClean="0"/>
              <a:t>Fact – Narrow by Nature (fewer columns)</a:t>
            </a:r>
            <a:endParaRPr lang="en-US" dirty="0"/>
          </a:p>
          <a:p>
            <a:endParaRPr lang="en-US" dirty="0"/>
          </a:p>
        </p:txBody>
      </p:sp>
    </p:spTree>
    <p:extLst>
      <p:ext uri="{BB962C8B-B14F-4D97-AF65-F5344CB8AC3E}">
        <p14:creationId xmlns:p14="http://schemas.microsoft.com/office/powerpoint/2010/main" val="2202363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&amp; Indexed View / Mat View</a:t>
            </a:r>
            <a:endParaRPr lang="en-US" dirty="0"/>
          </a:p>
        </p:txBody>
      </p:sp>
      <p:sp>
        <p:nvSpPr>
          <p:cNvPr id="4" name="Rectangle 3"/>
          <p:cNvSpPr/>
          <p:nvPr/>
        </p:nvSpPr>
        <p:spPr>
          <a:xfrm>
            <a:off x="381000" y="1828800"/>
            <a:ext cx="4724400" cy="2031325"/>
          </a:xfrm>
          <a:prstGeom prst="rect">
            <a:avLst/>
          </a:prstGeom>
        </p:spPr>
        <p:txBody>
          <a:bodyPr wrap="square">
            <a:spAutoFit/>
          </a:bodyPr>
          <a:lstStyle/>
          <a:p>
            <a:r>
              <a:rPr lang="en-US" dirty="0" smtClean="0"/>
              <a:t>VIEW</a:t>
            </a:r>
          </a:p>
          <a:p>
            <a:r>
              <a:rPr lang="en-US" dirty="0" smtClean="0"/>
              <a:t>Select </a:t>
            </a:r>
            <a:r>
              <a:rPr lang="en-US" dirty="0"/>
              <a:t>c.name, </a:t>
            </a:r>
            <a:r>
              <a:rPr lang="en-US" dirty="0" err="1"/>
              <a:t>c.category</a:t>
            </a:r>
            <a:r>
              <a:rPr lang="en-US" dirty="0"/>
              <a:t>, </a:t>
            </a:r>
            <a:r>
              <a:rPr lang="en-US" dirty="0" err="1"/>
              <a:t>d.year</a:t>
            </a:r>
            <a:r>
              <a:rPr lang="en-US" dirty="0"/>
              <a:t>, sum(</a:t>
            </a:r>
            <a:r>
              <a:rPr lang="en-US" dirty="0" err="1"/>
              <a:t>sales_amt</a:t>
            </a:r>
            <a:r>
              <a:rPr lang="en-US" dirty="0"/>
              <a:t>), sum(</a:t>
            </a:r>
            <a:r>
              <a:rPr lang="en-US" dirty="0" err="1"/>
              <a:t>cost_amt</a:t>
            </a:r>
            <a:r>
              <a:rPr lang="en-US" dirty="0"/>
              <a:t>)</a:t>
            </a:r>
          </a:p>
          <a:p>
            <a:r>
              <a:rPr lang="en-US" dirty="0"/>
              <a:t>From customer c, </a:t>
            </a:r>
            <a:r>
              <a:rPr lang="en-US" dirty="0" err="1"/>
              <a:t>sales_fact</a:t>
            </a:r>
            <a:r>
              <a:rPr lang="en-US" dirty="0"/>
              <a:t>, date d</a:t>
            </a:r>
          </a:p>
          <a:p>
            <a:r>
              <a:rPr lang="en-US" dirty="0"/>
              <a:t>Where </a:t>
            </a:r>
            <a:r>
              <a:rPr lang="en-US" dirty="0" err="1"/>
              <a:t>customer.cust_id</a:t>
            </a:r>
            <a:r>
              <a:rPr lang="en-US" dirty="0"/>
              <a:t> = </a:t>
            </a:r>
            <a:r>
              <a:rPr lang="en-US" dirty="0" err="1"/>
              <a:t>sales_fact.cust_id</a:t>
            </a:r>
            <a:r>
              <a:rPr lang="en-US" dirty="0"/>
              <a:t> </a:t>
            </a:r>
          </a:p>
          <a:p>
            <a:r>
              <a:rPr lang="en-US" dirty="0"/>
              <a:t>And </a:t>
            </a:r>
            <a:r>
              <a:rPr lang="en-US" dirty="0" err="1"/>
              <a:t>date.date_id</a:t>
            </a:r>
            <a:r>
              <a:rPr lang="en-US" dirty="0"/>
              <a:t> = </a:t>
            </a:r>
            <a:r>
              <a:rPr lang="en-US" dirty="0" err="1"/>
              <a:t>sales_fact.date_id</a:t>
            </a:r>
            <a:endParaRPr lang="en-US" dirty="0"/>
          </a:p>
          <a:p>
            <a:r>
              <a:rPr lang="en-US" dirty="0"/>
              <a:t>Group by c.name, </a:t>
            </a:r>
            <a:r>
              <a:rPr lang="en-US" dirty="0" err="1"/>
              <a:t>c.category,d.year</a:t>
            </a:r>
            <a:endParaRPr lang="en-US" dirty="0"/>
          </a:p>
        </p:txBody>
      </p:sp>
      <p:sp>
        <p:nvSpPr>
          <p:cNvPr id="5" name="TextBox 4"/>
          <p:cNvSpPr txBox="1"/>
          <p:nvPr/>
        </p:nvSpPr>
        <p:spPr>
          <a:xfrm>
            <a:off x="6649395" y="1690300"/>
            <a:ext cx="2081211" cy="2031325"/>
          </a:xfrm>
          <a:prstGeom prst="rect">
            <a:avLst/>
          </a:prstGeom>
          <a:noFill/>
        </p:spPr>
        <p:txBody>
          <a:bodyPr wrap="none" rtlCol="0">
            <a:spAutoFit/>
          </a:bodyPr>
          <a:lstStyle/>
          <a:p>
            <a:r>
              <a:rPr lang="en-US" dirty="0" smtClean="0"/>
              <a:t>Access 3 Tables</a:t>
            </a:r>
          </a:p>
          <a:p>
            <a:r>
              <a:rPr lang="en-US" dirty="0" smtClean="0"/>
              <a:t>Join three tables</a:t>
            </a:r>
          </a:p>
          <a:p>
            <a:r>
              <a:rPr lang="en-US" dirty="0" smtClean="0"/>
              <a:t>Process the inner join</a:t>
            </a:r>
          </a:p>
          <a:p>
            <a:r>
              <a:rPr lang="en-US" dirty="0" smtClean="0"/>
              <a:t>Filter</a:t>
            </a:r>
          </a:p>
          <a:p>
            <a:r>
              <a:rPr lang="en-US" dirty="0" smtClean="0"/>
              <a:t>Group</a:t>
            </a:r>
          </a:p>
          <a:p>
            <a:r>
              <a:rPr lang="en-US" dirty="0" smtClean="0"/>
              <a:t>Aggregation</a:t>
            </a:r>
          </a:p>
          <a:p>
            <a:r>
              <a:rPr lang="en-US" dirty="0" smtClean="0"/>
              <a:t>Send the out put</a:t>
            </a:r>
            <a:endParaRPr lang="en-US" dirty="0"/>
          </a:p>
        </p:txBody>
      </p:sp>
      <p:sp>
        <p:nvSpPr>
          <p:cNvPr id="6" name="Rectangle 5"/>
          <p:cNvSpPr/>
          <p:nvPr/>
        </p:nvSpPr>
        <p:spPr>
          <a:xfrm>
            <a:off x="533400" y="4343400"/>
            <a:ext cx="4572000" cy="2308324"/>
          </a:xfrm>
          <a:prstGeom prst="rect">
            <a:avLst/>
          </a:prstGeom>
        </p:spPr>
        <p:txBody>
          <a:bodyPr>
            <a:spAutoFit/>
          </a:bodyPr>
          <a:lstStyle/>
          <a:p>
            <a:r>
              <a:rPr lang="en-US" dirty="0" smtClean="0"/>
              <a:t>INDEXED_VIEW / MAT VIEW</a:t>
            </a:r>
            <a:endParaRPr lang="en-US" dirty="0"/>
          </a:p>
          <a:p>
            <a:r>
              <a:rPr lang="en-US" dirty="0"/>
              <a:t>Select c.name, </a:t>
            </a:r>
            <a:r>
              <a:rPr lang="en-US" dirty="0" err="1"/>
              <a:t>c.category</a:t>
            </a:r>
            <a:r>
              <a:rPr lang="en-US" dirty="0"/>
              <a:t>, </a:t>
            </a:r>
            <a:r>
              <a:rPr lang="en-US" dirty="0" err="1"/>
              <a:t>d.year</a:t>
            </a:r>
            <a:r>
              <a:rPr lang="en-US" dirty="0"/>
              <a:t>, sum(</a:t>
            </a:r>
            <a:r>
              <a:rPr lang="en-US" dirty="0" err="1"/>
              <a:t>sales_amt</a:t>
            </a:r>
            <a:r>
              <a:rPr lang="en-US" dirty="0"/>
              <a:t>), sum(</a:t>
            </a:r>
            <a:r>
              <a:rPr lang="en-US" dirty="0" err="1"/>
              <a:t>cost_amt</a:t>
            </a:r>
            <a:r>
              <a:rPr lang="en-US" dirty="0"/>
              <a:t>)</a:t>
            </a:r>
          </a:p>
          <a:p>
            <a:r>
              <a:rPr lang="en-US" dirty="0"/>
              <a:t>From customer c, </a:t>
            </a:r>
            <a:r>
              <a:rPr lang="en-US" dirty="0" err="1"/>
              <a:t>sales_fact</a:t>
            </a:r>
            <a:r>
              <a:rPr lang="en-US" dirty="0"/>
              <a:t>, date d</a:t>
            </a:r>
          </a:p>
          <a:p>
            <a:r>
              <a:rPr lang="en-US" dirty="0"/>
              <a:t>Where </a:t>
            </a:r>
            <a:r>
              <a:rPr lang="en-US" dirty="0" err="1"/>
              <a:t>customer.cust_id</a:t>
            </a:r>
            <a:r>
              <a:rPr lang="en-US" dirty="0"/>
              <a:t> = </a:t>
            </a:r>
            <a:r>
              <a:rPr lang="en-US" dirty="0" err="1"/>
              <a:t>sales_fact.cust_id</a:t>
            </a:r>
            <a:r>
              <a:rPr lang="en-US" dirty="0"/>
              <a:t> </a:t>
            </a:r>
          </a:p>
          <a:p>
            <a:r>
              <a:rPr lang="en-US" dirty="0"/>
              <a:t>And </a:t>
            </a:r>
            <a:r>
              <a:rPr lang="en-US" dirty="0" err="1"/>
              <a:t>date.date_id</a:t>
            </a:r>
            <a:r>
              <a:rPr lang="en-US" dirty="0"/>
              <a:t> = </a:t>
            </a:r>
            <a:r>
              <a:rPr lang="en-US" dirty="0" err="1"/>
              <a:t>sales_fact.date_id</a:t>
            </a:r>
            <a:endParaRPr lang="en-US" dirty="0"/>
          </a:p>
          <a:p>
            <a:r>
              <a:rPr lang="en-US" dirty="0"/>
              <a:t>Group by c.name, </a:t>
            </a:r>
            <a:r>
              <a:rPr lang="en-US" dirty="0" err="1" smtClean="0"/>
              <a:t>c.category,d.year</a:t>
            </a:r>
            <a:endParaRPr lang="en-US" dirty="0" smtClean="0"/>
          </a:p>
          <a:p>
            <a:r>
              <a:rPr lang="en-US" dirty="0" smtClean="0"/>
              <a:t>CAPTURE RESULTS as an object in your DB</a:t>
            </a:r>
            <a:endParaRPr lang="en-US" dirty="0"/>
          </a:p>
        </p:txBody>
      </p:sp>
      <p:sp>
        <p:nvSpPr>
          <p:cNvPr id="7" name="Rectangle 6"/>
          <p:cNvSpPr/>
          <p:nvPr/>
        </p:nvSpPr>
        <p:spPr>
          <a:xfrm>
            <a:off x="4572000" y="4382869"/>
            <a:ext cx="4572000" cy="923330"/>
          </a:xfrm>
          <a:prstGeom prst="rect">
            <a:avLst/>
          </a:prstGeom>
        </p:spPr>
        <p:txBody>
          <a:bodyPr>
            <a:spAutoFit/>
          </a:bodyPr>
          <a:lstStyle/>
          <a:p>
            <a:r>
              <a:rPr lang="en-US" dirty="0"/>
              <a:t>Select c.name, </a:t>
            </a:r>
            <a:r>
              <a:rPr lang="en-US" dirty="0" err="1"/>
              <a:t>c.category</a:t>
            </a:r>
            <a:r>
              <a:rPr lang="en-US" dirty="0"/>
              <a:t>, </a:t>
            </a:r>
            <a:r>
              <a:rPr lang="en-US" dirty="0" err="1"/>
              <a:t>d.year</a:t>
            </a:r>
            <a:r>
              <a:rPr lang="en-US" dirty="0"/>
              <a:t>, </a:t>
            </a:r>
            <a:r>
              <a:rPr lang="en-US" dirty="0" err="1" smtClean="0"/>
              <a:t>sales_amount</a:t>
            </a:r>
            <a:r>
              <a:rPr lang="en-US" dirty="0" smtClean="0"/>
              <a:t>, </a:t>
            </a:r>
            <a:r>
              <a:rPr lang="en-US" dirty="0" err="1" smtClean="0"/>
              <a:t>sales_cost</a:t>
            </a:r>
            <a:endParaRPr lang="en-US" dirty="0" smtClean="0"/>
          </a:p>
          <a:p>
            <a:r>
              <a:rPr lang="en-US" dirty="0" smtClean="0"/>
              <a:t>From </a:t>
            </a:r>
            <a:r>
              <a:rPr lang="en-US" dirty="0" err="1" smtClean="0"/>
              <a:t>cust_year_sales</a:t>
            </a:r>
            <a:endParaRPr lang="en-US" dirty="0"/>
          </a:p>
        </p:txBody>
      </p:sp>
      <p:sp>
        <p:nvSpPr>
          <p:cNvPr id="8" name="TextBox 7"/>
          <p:cNvSpPr txBox="1"/>
          <p:nvPr/>
        </p:nvSpPr>
        <p:spPr>
          <a:xfrm>
            <a:off x="6473076" y="5380672"/>
            <a:ext cx="2670924" cy="1477328"/>
          </a:xfrm>
          <a:prstGeom prst="rect">
            <a:avLst/>
          </a:prstGeom>
          <a:noFill/>
        </p:spPr>
        <p:txBody>
          <a:bodyPr wrap="none" rtlCol="0">
            <a:spAutoFit/>
          </a:bodyPr>
          <a:lstStyle/>
          <a:p>
            <a:r>
              <a:rPr lang="en-US" dirty="0" smtClean="0"/>
              <a:t>Accessing one table</a:t>
            </a:r>
            <a:endParaRPr lang="en-US" dirty="0"/>
          </a:p>
          <a:p>
            <a:r>
              <a:rPr lang="en-US" dirty="0" smtClean="0"/>
              <a:t>Performance is much better</a:t>
            </a:r>
          </a:p>
          <a:p>
            <a:r>
              <a:rPr lang="en-US" dirty="0" smtClean="0"/>
              <a:t>Pre aggregated Data, </a:t>
            </a:r>
          </a:p>
          <a:p>
            <a:r>
              <a:rPr lang="en-US" dirty="0" smtClean="0"/>
              <a:t>Pre calculated Data,</a:t>
            </a:r>
          </a:p>
          <a:p>
            <a:r>
              <a:rPr lang="en-US" dirty="0" smtClean="0"/>
              <a:t>Pre processed Data</a:t>
            </a:r>
            <a:endParaRPr lang="en-US" dirty="0"/>
          </a:p>
        </p:txBody>
      </p:sp>
    </p:spTree>
    <p:extLst>
      <p:ext uri="{BB962C8B-B14F-4D97-AF65-F5344CB8AC3E}">
        <p14:creationId xmlns:p14="http://schemas.microsoft.com/office/powerpoint/2010/main" val="3067477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6200" y="1828800"/>
            <a:ext cx="1981200" cy="403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a:off x="2743200" y="1828800"/>
            <a:ext cx="2590800" cy="419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8600"/>
            <a:ext cx="9067800" cy="990600"/>
          </a:xfrm>
        </p:spPr>
        <p:txBody>
          <a:bodyPr>
            <a:normAutofit fontScale="90000"/>
          </a:bodyPr>
          <a:lstStyle/>
          <a:p>
            <a:r>
              <a:rPr lang="en-US" sz="3500" dirty="0" smtClean="0"/>
              <a:t>SSAS – MOLAP (multi dimensional processing)</a:t>
            </a:r>
            <a:br>
              <a:rPr lang="en-US" sz="3500" dirty="0" smtClean="0"/>
            </a:br>
            <a:r>
              <a:rPr lang="en-US" sz="3500" dirty="0" smtClean="0"/>
              <a:t>SS ANALYSIS SERVICES</a:t>
            </a:r>
            <a:endParaRPr lang="en-US" sz="3500" dirty="0"/>
          </a:p>
        </p:txBody>
      </p:sp>
      <p:sp>
        <p:nvSpPr>
          <p:cNvPr id="4" name="Can 3"/>
          <p:cNvSpPr/>
          <p:nvPr/>
        </p:nvSpPr>
        <p:spPr>
          <a:xfrm>
            <a:off x="304800" y="2133600"/>
            <a:ext cx="1524000" cy="1066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5" name="Can 4"/>
          <p:cNvSpPr/>
          <p:nvPr/>
        </p:nvSpPr>
        <p:spPr>
          <a:xfrm>
            <a:off x="304800" y="3276600"/>
            <a:ext cx="1524000" cy="1066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6" name="Can 5"/>
          <p:cNvSpPr/>
          <p:nvPr/>
        </p:nvSpPr>
        <p:spPr>
          <a:xfrm>
            <a:off x="304800" y="4419600"/>
            <a:ext cx="1524000" cy="1066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a:t>
            </a:r>
            <a:endParaRPr lang="en-US" dirty="0"/>
          </a:p>
        </p:txBody>
      </p:sp>
      <p:sp>
        <p:nvSpPr>
          <p:cNvPr id="7" name="Rounded Rectangle 6"/>
          <p:cNvSpPr/>
          <p:nvPr/>
        </p:nvSpPr>
        <p:spPr>
          <a:xfrm>
            <a:off x="2895600" y="2209800"/>
            <a:ext cx="22860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MOLAP Designer</a:t>
            </a:r>
            <a:endParaRPr lang="en-US" dirty="0"/>
          </a:p>
        </p:txBody>
      </p:sp>
      <p:sp>
        <p:nvSpPr>
          <p:cNvPr id="8" name="Cube 7"/>
          <p:cNvSpPr/>
          <p:nvPr/>
        </p:nvSpPr>
        <p:spPr>
          <a:xfrm>
            <a:off x="2895600" y="4114800"/>
            <a:ext cx="9906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MOLAP CUBE</a:t>
            </a:r>
            <a:endParaRPr lang="en-US" sz="1500" dirty="0"/>
          </a:p>
        </p:txBody>
      </p:sp>
      <p:cxnSp>
        <p:nvCxnSpPr>
          <p:cNvPr id="14" name="Elbow Connector 13"/>
          <p:cNvCxnSpPr>
            <a:stCxn id="12" idx="2"/>
            <a:endCxn id="9" idx="1"/>
          </p:cNvCxnSpPr>
          <p:nvPr/>
        </p:nvCxnSpPr>
        <p:spPr>
          <a:xfrm rot="5400000" flipH="1" flipV="1">
            <a:off x="933450" y="4057650"/>
            <a:ext cx="1943100" cy="1676400"/>
          </a:xfrm>
          <a:prstGeom prst="bentConnector4">
            <a:avLst>
              <a:gd name="adj1" fmla="val -11765"/>
              <a:gd name="adj2" fmla="val 79545"/>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be 16"/>
          <p:cNvSpPr/>
          <p:nvPr/>
        </p:nvSpPr>
        <p:spPr>
          <a:xfrm>
            <a:off x="4114799" y="4114800"/>
            <a:ext cx="990601" cy="838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MOLAP CUBE</a:t>
            </a:r>
            <a:endParaRPr lang="en-US" sz="1500" dirty="0"/>
          </a:p>
        </p:txBody>
      </p:sp>
      <p:sp>
        <p:nvSpPr>
          <p:cNvPr id="18" name="Cube 17"/>
          <p:cNvSpPr/>
          <p:nvPr/>
        </p:nvSpPr>
        <p:spPr>
          <a:xfrm>
            <a:off x="4098757" y="5086149"/>
            <a:ext cx="990601" cy="838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MOLAP CUBE</a:t>
            </a:r>
            <a:endParaRPr lang="en-US" sz="1500" dirty="0"/>
          </a:p>
        </p:txBody>
      </p:sp>
      <p:sp>
        <p:nvSpPr>
          <p:cNvPr id="19" name="Cube 18"/>
          <p:cNvSpPr/>
          <p:nvPr/>
        </p:nvSpPr>
        <p:spPr>
          <a:xfrm>
            <a:off x="3108157" y="5067300"/>
            <a:ext cx="990600" cy="9144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MOLAP CUBE</a:t>
            </a:r>
            <a:endParaRPr lang="en-US" sz="1500" dirty="0"/>
          </a:p>
        </p:txBody>
      </p:sp>
      <p:sp>
        <p:nvSpPr>
          <p:cNvPr id="20" name="Donut 19"/>
          <p:cNvSpPr/>
          <p:nvPr/>
        </p:nvSpPr>
        <p:spPr>
          <a:xfrm>
            <a:off x="6324600" y="4648200"/>
            <a:ext cx="2362200" cy="1447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POWERBI</a:t>
            </a:r>
            <a:endParaRPr lang="en-US" dirty="0">
              <a:solidFill>
                <a:schemeClr val="tx1"/>
              </a:solidFill>
            </a:endParaRPr>
          </a:p>
        </p:txBody>
      </p:sp>
      <p:sp>
        <p:nvSpPr>
          <p:cNvPr id="21" name="Flowchart: Multidocument 20"/>
          <p:cNvSpPr/>
          <p:nvPr/>
        </p:nvSpPr>
        <p:spPr>
          <a:xfrm>
            <a:off x="6324600" y="1923448"/>
            <a:ext cx="2286000" cy="12192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EXCCEL</a:t>
            </a:r>
            <a:endParaRPr lang="en-US" dirty="0"/>
          </a:p>
        </p:txBody>
      </p:sp>
      <p:sp>
        <p:nvSpPr>
          <p:cNvPr id="22" name="Flowchart: Data 21"/>
          <p:cNvSpPr/>
          <p:nvPr/>
        </p:nvSpPr>
        <p:spPr>
          <a:xfrm>
            <a:off x="6458551" y="3573379"/>
            <a:ext cx="2094297" cy="914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SSRS</a:t>
            </a:r>
            <a:endParaRPr lang="en-US" dirty="0"/>
          </a:p>
        </p:txBody>
      </p:sp>
      <p:cxnSp>
        <p:nvCxnSpPr>
          <p:cNvPr id="10" name="Elbow Connector 9"/>
          <p:cNvCxnSpPr>
            <a:stCxn id="17" idx="5"/>
            <a:endCxn id="21" idx="1"/>
          </p:cNvCxnSpPr>
          <p:nvPr/>
        </p:nvCxnSpPr>
        <p:spPr>
          <a:xfrm flipV="1">
            <a:off x="5105400" y="2533048"/>
            <a:ext cx="1219200" cy="1896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7" idx="5"/>
            <a:endCxn id="22" idx="2"/>
          </p:cNvCxnSpPr>
          <p:nvPr/>
        </p:nvCxnSpPr>
        <p:spPr>
          <a:xfrm flipV="1">
            <a:off x="5105400" y="4030579"/>
            <a:ext cx="1562581" cy="3985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8" idx="5"/>
            <a:endCxn id="20" idx="2"/>
          </p:cNvCxnSpPr>
          <p:nvPr/>
        </p:nvCxnSpPr>
        <p:spPr>
          <a:xfrm flipV="1">
            <a:off x="5089358" y="5372100"/>
            <a:ext cx="1235242" cy="283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324600"/>
            <a:ext cx="1903406" cy="646331"/>
          </a:xfrm>
          <a:prstGeom prst="rect">
            <a:avLst/>
          </a:prstGeom>
          <a:noFill/>
        </p:spPr>
        <p:txBody>
          <a:bodyPr wrap="none" rtlCol="0">
            <a:spAutoFit/>
          </a:bodyPr>
          <a:lstStyle/>
          <a:p>
            <a:r>
              <a:rPr lang="en-US" dirty="0" smtClean="0"/>
              <a:t>DATA IS IN TABLES</a:t>
            </a:r>
          </a:p>
          <a:p>
            <a:r>
              <a:rPr lang="en-US" dirty="0" smtClean="0"/>
              <a:t>RDBMS</a:t>
            </a:r>
            <a:endParaRPr lang="en-US" dirty="0"/>
          </a:p>
        </p:txBody>
      </p:sp>
      <p:sp>
        <p:nvSpPr>
          <p:cNvPr id="24" name="TextBox 23"/>
          <p:cNvSpPr txBox="1"/>
          <p:nvPr/>
        </p:nvSpPr>
        <p:spPr>
          <a:xfrm>
            <a:off x="3247071" y="6324600"/>
            <a:ext cx="1858329" cy="646331"/>
          </a:xfrm>
          <a:prstGeom prst="rect">
            <a:avLst/>
          </a:prstGeom>
          <a:noFill/>
        </p:spPr>
        <p:txBody>
          <a:bodyPr wrap="none" rtlCol="0">
            <a:spAutoFit/>
          </a:bodyPr>
          <a:lstStyle/>
          <a:p>
            <a:r>
              <a:rPr lang="en-US" dirty="0" smtClean="0"/>
              <a:t>DATA IS IN CUBES</a:t>
            </a:r>
          </a:p>
          <a:p>
            <a:r>
              <a:rPr lang="en-US" dirty="0" smtClean="0"/>
              <a:t>SSAS</a:t>
            </a:r>
            <a:endParaRPr lang="en-US" dirty="0"/>
          </a:p>
        </p:txBody>
      </p:sp>
    </p:spTree>
    <p:extLst>
      <p:ext uri="{BB962C8B-B14F-4D97-AF65-F5344CB8AC3E}">
        <p14:creationId xmlns:p14="http://schemas.microsoft.com/office/powerpoint/2010/main" val="3233540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 DATA </a:t>
            </a:r>
            <a:r>
              <a:rPr lang="en-US" dirty="0" smtClean="0">
                <a:sym typeface="Wingdings" panose="05000000000000000000" pitchFamily="2" charset="2"/>
              </a:rPr>
              <a:t> CUBE FORMAT</a:t>
            </a:r>
            <a:endParaRPr lang="en-US" dirty="0"/>
          </a:p>
        </p:txBody>
      </p:sp>
      <p:sp>
        <p:nvSpPr>
          <p:cNvPr id="4" name="Frame 3"/>
          <p:cNvSpPr/>
          <p:nvPr/>
        </p:nvSpPr>
        <p:spPr>
          <a:xfrm>
            <a:off x="152400" y="3467100"/>
            <a:ext cx="1600200" cy="23622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Cust</a:t>
            </a:r>
            <a:endParaRPr lang="en-US" dirty="0" smtClean="0">
              <a:solidFill>
                <a:schemeClr val="tx1"/>
              </a:solidFill>
            </a:endParaRPr>
          </a:p>
          <a:p>
            <a:pPr algn="ctr"/>
            <a:r>
              <a:rPr lang="en-US" dirty="0" smtClean="0">
                <a:solidFill>
                  <a:schemeClr val="tx1"/>
                </a:solidFill>
              </a:rPr>
              <a:t>Dim</a:t>
            </a:r>
          </a:p>
          <a:p>
            <a:pPr algn="ctr"/>
            <a:endParaRPr lang="en-US" dirty="0">
              <a:solidFill>
                <a:schemeClr val="tx1"/>
              </a:solidFill>
            </a:endParaRPr>
          </a:p>
          <a:p>
            <a:pPr algn="ctr"/>
            <a:r>
              <a:rPr lang="en-US" dirty="0" smtClean="0">
                <a:solidFill>
                  <a:schemeClr val="tx1"/>
                </a:solidFill>
              </a:rPr>
              <a:t>Name</a:t>
            </a:r>
          </a:p>
          <a:p>
            <a:pPr algn="ctr"/>
            <a:r>
              <a:rPr lang="en-US" dirty="0" smtClean="0">
                <a:solidFill>
                  <a:schemeClr val="tx1"/>
                </a:solidFill>
              </a:rPr>
              <a:t>City</a:t>
            </a:r>
          </a:p>
          <a:p>
            <a:pPr algn="ctr"/>
            <a:r>
              <a:rPr lang="en-US" dirty="0" smtClean="0">
                <a:solidFill>
                  <a:schemeClr val="tx1"/>
                </a:solidFill>
              </a:rPr>
              <a:t>Type</a:t>
            </a:r>
            <a:endParaRPr lang="en-US" dirty="0">
              <a:solidFill>
                <a:schemeClr val="tx1"/>
              </a:solidFill>
            </a:endParaRPr>
          </a:p>
        </p:txBody>
      </p:sp>
      <p:sp>
        <p:nvSpPr>
          <p:cNvPr id="5" name="Frame 4"/>
          <p:cNvSpPr/>
          <p:nvPr/>
        </p:nvSpPr>
        <p:spPr>
          <a:xfrm>
            <a:off x="1981200" y="1752600"/>
            <a:ext cx="2057400" cy="21336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Product</a:t>
            </a:r>
          </a:p>
          <a:p>
            <a:pPr algn="ctr"/>
            <a:endParaRPr lang="en-US" dirty="0">
              <a:solidFill>
                <a:schemeClr val="tx1"/>
              </a:solidFill>
            </a:endParaRPr>
          </a:p>
          <a:p>
            <a:pPr algn="ctr"/>
            <a:r>
              <a:rPr lang="en-US" dirty="0" err="1" smtClean="0">
                <a:solidFill>
                  <a:schemeClr val="tx1"/>
                </a:solidFill>
              </a:rPr>
              <a:t>P_Name</a:t>
            </a:r>
            <a:endParaRPr lang="en-US" dirty="0" smtClean="0">
              <a:solidFill>
                <a:schemeClr val="tx1"/>
              </a:solidFill>
            </a:endParaRPr>
          </a:p>
          <a:p>
            <a:pPr algn="ctr"/>
            <a:r>
              <a:rPr lang="en-US" dirty="0" err="1" smtClean="0">
                <a:solidFill>
                  <a:schemeClr val="tx1"/>
                </a:solidFill>
              </a:rPr>
              <a:t>P_cat</a:t>
            </a:r>
            <a:endParaRPr lang="en-US" dirty="0" smtClean="0">
              <a:solidFill>
                <a:schemeClr val="tx1"/>
              </a:solidFill>
            </a:endParaRPr>
          </a:p>
          <a:p>
            <a:pPr algn="ctr"/>
            <a:r>
              <a:rPr lang="en-US" dirty="0" err="1" smtClean="0">
                <a:solidFill>
                  <a:schemeClr val="tx1"/>
                </a:solidFill>
              </a:rPr>
              <a:t>P_Fam</a:t>
            </a:r>
            <a:endParaRPr lang="en-US" dirty="0">
              <a:solidFill>
                <a:schemeClr val="tx1"/>
              </a:solidFill>
            </a:endParaRPr>
          </a:p>
        </p:txBody>
      </p:sp>
      <p:sp>
        <p:nvSpPr>
          <p:cNvPr id="6" name="Frame 5"/>
          <p:cNvSpPr/>
          <p:nvPr/>
        </p:nvSpPr>
        <p:spPr>
          <a:xfrm>
            <a:off x="4191000" y="3467100"/>
            <a:ext cx="1676400" cy="22860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Period</a:t>
            </a:r>
          </a:p>
          <a:p>
            <a:pPr algn="ctr"/>
            <a:endParaRPr lang="en-US" dirty="0">
              <a:solidFill>
                <a:schemeClr val="tx1"/>
              </a:solidFill>
            </a:endParaRPr>
          </a:p>
          <a:p>
            <a:pPr algn="ctr"/>
            <a:r>
              <a:rPr lang="en-US" dirty="0" smtClean="0">
                <a:solidFill>
                  <a:schemeClr val="tx1"/>
                </a:solidFill>
              </a:rPr>
              <a:t>Date</a:t>
            </a:r>
          </a:p>
          <a:p>
            <a:pPr algn="ctr"/>
            <a:r>
              <a:rPr lang="en-US" dirty="0" smtClean="0">
                <a:solidFill>
                  <a:schemeClr val="tx1"/>
                </a:solidFill>
              </a:rPr>
              <a:t>Month</a:t>
            </a:r>
          </a:p>
          <a:p>
            <a:pPr algn="ctr"/>
            <a:r>
              <a:rPr lang="en-US" dirty="0" smtClean="0">
                <a:solidFill>
                  <a:schemeClr val="tx1"/>
                </a:solidFill>
              </a:rPr>
              <a:t>Quarter</a:t>
            </a:r>
          </a:p>
          <a:p>
            <a:pPr algn="ctr"/>
            <a:r>
              <a:rPr lang="en-US" dirty="0" smtClean="0">
                <a:solidFill>
                  <a:schemeClr val="tx1"/>
                </a:solidFill>
              </a:rPr>
              <a:t>Year</a:t>
            </a:r>
            <a:endParaRPr lang="en-US" dirty="0">
              <a:solidFill>
                <a:schemeClr val="tx1"/>
              </a:solidFill>
            </a:endParaRPr>
          </a:p>
        </p:txBody>
      </p:sp>
      <p:sp>
        <p:nvSpPr>
          <p:cNvPr id="7" name="Rectangle 6"/>
          <p:cNvSpPr/>
          <p:nvPr/>
        </p:nvSpPr>
        <p:spPr>
          <a:xfrm>
            <a:off x="2438400" y="4626935"/>
            <a:ext cx="1600200" cy="2154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Sales_fact</a:t>
            </a:r>
            <a:endParaRPr lang="en-US" dirty="0" smtClean="0"/>
          </a:p>
          <a:p>
            <a:pPr algn="ctr"/>
            <a:r>
              <a:rPr lang="en-US" dirty="0" err="1" smtClean="0"/>
              <a:t>S_id</a:t>
            </a:r>
            <a:endParaRPr lang="en-US" dirty="0" smtClean="0"/>
          </a:p>
          <a:p>
            <a:pPr algn="ctr"/>
            <a:r>
              <a:rPr lang="en-US" dirty="0" err="1" smtClean="0"/>
              <a:t>C_id</a:t>
            </a:r>
            <a:endParaRPr lang="en-US" dirty="0" smtClean="0"/>
          </a:p>
          <a:p>
            <a:pPr algn="ctr"/>
            <a:r>
              <a:rPr lang="en-US" dirty="0" err="1" smtClean="0"/>
              <a:t>P_d</a:t>
            </a:r>
            <a:endParaRPr lang="en-US" dirty="0" smtClean="0"/>
          </a:p>
          <a:p>
            <a:pPr algn="ctr"/>
            <a:r>
              <a:rPr lang="en-US" dirty="0" err="1" smtClean="0"/>
              <a:t>D_id</a:t>
            </a:r>
            <a:endParaRPr lang="en-US" dirty="0" smtClean="0"/>
          </a:p>
          <a:p>
            <a:pPr algn="ctr"/>
            <a:r>
              <a:rPr lang="en-US" dirty="0" err="1" smtClean="0"/>
              <a:t>Qty</a:t>
            </a:r>
            <a:endParaRPr lang="en-US" dirty="0" smtClean="0"/>
          </a:p>
          <a:p>
            <a:pPr algn="ctr"/>
            <a:r>
              <a:rPr lang="en-US" dirty="0" smtClean="0"/>
              <a:t>Cost</a:t>
            </a:r>
          </a:p>
          <a:p>
            <a:pPr algn="ctr"/>
            <a:endParaRPr lang="en-US" dirty="0"/>
          </a:p>
        </p:txBody>
      </p:sp>
      <p:sp>
        <p:nvSpPr>
          <p:cNvPr id="8" name="Cube 7"/>
          <p:cNvSpPr/>
          <p:nvPr/>
        </p:nvSpPr>
        <p:spPr>
          <a:xfrm>
            <a:off x="6781800" y="3048000"/>
            <a:ext cx="1828800" cy="1905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781800" y="5181600"/>
            <a:ext cx="129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629400" y="3581400"/>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705600" y="2743200"/>
            <a:ext cx="4572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10400" y="5334000"/>
            <a:ext cx="974947" cy="369332"/>
          </a:xfrm>
          <a:prstGeom prst="rect">
            <a:avLst/>
          </a:prstGeom>
          <a:noFill/>
        </p:spPr>
        <p:txBody>
          <a:bodyPr wrap="none" rtlCol="0">
            <a:spAutoFit/>
          </a:bodyPr>
          <a:lstStyle/>
          <a:p>
            <a:r>
              <a:rPr lang="en-US" dirty="0" smtClean="0"/>
              <a:t>customer</a:t>
            </a:r>
            <a:endParaRPr lang="en-US" dirty="0"/>
          </a:p>
        </p:txBody>
      </p:sp>
      <p:sp>
        <p:nvSpPr>
          <p:cNvPr id="19" name="TextBox 18"/>
          <p:cNvSpPr txBox="1"/>
          <p:nvPr/>
        </p:nvSpPr>
        <p:spPr>
          <a:xfrm>
            <a:off x="6019800" y="4191000"/>
            <a:ext cx="615874" cy="369332"/>
          </a:xfrm>
          <a:prstGeom prst="rect">
            <a:avLst/>
          </a:prstGeom>
          <a:noFill/>
        </p:spPr>
        <p:txBody>
          <a:bodyPr wrap="none" rtlCol="0">
            <a:spAutoFit/>
          </a:bodyPr>
          <a:lstStyle/>
          <a:p>
            <a:r>
              <a:rPr lang="en-US" dirty="0" smtClean="0"/>
              <a:t>date</a:t>
            </a:r>
            <a:endParaRPr lang="en-US" dirty="0"/>
          </a:p>
        </p:txBody>
      </p:sp>
      <p:sp>
        <p:nvSpPr>
          <p:cNvPr id="20" name="TextBox 19"/>
          <p:cNvSpPr txBox="1"/>
          <p:nvPr/>
        </p:nvSpPr>
        <p:spPr>
          <a:xfrm>
            <a:off x="6477000" y="2743200"/>
            <a:ext cx="625684" cy="369332"/>
          </a:xfrm>
          <a:prstGeom prst="rect">
            <a:avLst/>
          </a:prstGeom>
          <a:noFill/>
        </p:spPr>
        <p:txBody>
          <a:bodyPr wrap="none" rtlCol="0">
            <a:spAutoFit/>
          </a:bodyPr>
          <a:lstStyle/>
          <a:p>
            <a:r>
              <a:rPr lang="en-US" dirty="0" smtClean="0"/>
              <a:t>prod</a:t>
            </a:r>
            <a:endParaRPr lang="en-US" dirty="0"/>
          </a:p>
        </p:txBody>
      </p:sp>
      <p:sp>
        <p:nvSpPr>
          <p:cNvPr id="21" name="TextBox 20"/>
          <p:cNvSpPr txBox="1"/>
          <p:nvPr/>
        </p:nvSpPr>
        <p:spPr>
          <a:xfrm>
            <a:off x="685800" y="6172200"/>
            <a:ext cx="691215" cy="369332"/>
          </a:xfrm>
          <a:prstGeom prst="rect">
            <a:avLst/>
          </a:prstGeom>
          <a:noFill/>
        </p:spPr>
        <p:txBody>
          <a:bodyPr wrap="none" rtlCol="0">
            <a:spAutoFit/>
          </a:bodyPr>
          <a:lstStyle/>
          <a:p>
            <a:r>
              <a:rPr lang="en-US" dirty="0" smtClean="0"/>
              <a:t>1000</a:t>
            </a:r>
            <a:endParaRPr lang="en-US" dirty="0"/>
          </a:p>
        </p:txBody>
      </p:sp>
      <p:sp>
        <p:nvSpPr>
          <p:cNvPr id="22" name="TextBox 21"/>
          <p:cNvSpPr txBox="1"/>
          <p:nvPr/>
        </p:nvSpPr>
        <p:spPr>
          <a:xfrm>
            <a:off x="1289985" y="2514600"/>
            <a:ext cx="437940" cy="369332"/>
          </a:xfrm>
          <a:prstGeom prst="rect">
            <a:avLst/>
          </a:prstGeom>
          <a:noFill/>
        </p:spPr>
        <p:txBody>
          <a:bodyPr wrap="none" rtlCol="0">
            <a:spAutoFit/>
          </a:bodyPr>
          <a:lstStyle/>
          <a:p>
            <a:r>
              <a:rPr lang="en-US" dirty="0" smtClean="0"/>
              <a:t>50</a:t>
            </a:r>
            <a:endParaRPr lang="en-US" dirty="0"/>
          </a:p>
        </p:txBody>
      </p:sp>
      <p:sp>
        <p:nvSpPr>
          <p:cNvPr id="23" name="TextBox 22"/>
          <p:cNvSpPr txBox="1"/>
          <p:nvPr/>
        </p:nvSpPr>
        <p:spPr>
          <a:xfrm>
            <a:off x="4800600" y="2983468"/>
            <a:ext cx="564578" cy="369332"/>
          </a:xfrm>
          <a:prstGeom prst="rect">
            <a:avLst/>
          </a:prstGeom>
          <a:noFill/>
        </p:spPr>
        <p:txBody>
          <a:bodyPr wrap="none" rtlCol="0">
            <a:spAutoFit/>
          </a:bodyPr>
          <a:lstStyle/>
          <a:p>
            <a:r>
              <a:rPr lang="en-US" dirty="0" smtClean="0"/>
              <a:t>365</a:t>
            </a:r>
            <a:endParaRPr lang="en-US" dirty="0"/>
          </a:p>
        </p:txBody>
      </p:sp>
      <p:sp>
        <p:nvSpPr>
          <p:cNvPr id="24" name="TextBox 23"/>
          <p:cNvSpPr txBox="1"/>
          <p:nvPr/>
        </p:nvSpPr>
        <p:spPr>
          <a:xfrm>
            <a:off x="2971800" y="6858000"/>
            <a:ext cx="1047082" cy="369332"/>
          </a:xfrm>
          <a:prstGeom prst="rect">
            <a:avLst/>
          </a:prstGeom>
          <a:noFill/>
        </p:spPr>
        <p:txBody>
          <a:bodyPr wrap="none" rtlCol="0">
            <a:spAutoFit/>
          </a:bodyPr>
          <a:lstStyle/>
          <a:p>
            <a:r>
              <a:rPr lang="en-US" dirty="0" smtClean="0"/>
              <a:t>2,00,000</a:t>
            </a:r>
            <a:endParaRPr lang="en-US" dirty="0"/>
          </a:p>
        </p:txBody>
      </p:sp>
      <p:sp>
        <p:nvSpPr>
          <p:cNvPr id="25" name="TextBox 24"/>
          <p:cNvSpPr txBox="1"/>
          <p:nvPr/>
        </p:nvSpPr>
        <p:spPr>
          <a:xfrm>
            <a:off x="6705600" y="4888468"/>
            <a:ext cx="1505540" cy="369332"/>
          </a:xfrm>
          <a:prstGeom prst="rect">
            <a:avLst/>
          </a:prstGeom>
          <a:noFill/>
        </p:spPr>
        <p:txBody>
          <a:bodyPr wrap="none" rtlCol="0">
            <a:spAutoFit/>
          </a:bodyPr>
          <a:lstStyle/>
          <a:p>
            <a:r>
              <a:rPr lang="en-US" dirty="0" smtClean="0"/>
              <a:t>C1, c2, c3 , c4</a:t>
            </a:r>
            <a:endParaRPr lang="en-US" dirty="0"/>
          </a:p>
        </p:txBody>
      </p:sp>
      <p:sp>
        <p:nvSpPr>
          <p:cNvPr id="26" name="TextBox 25"/>
          <p:cNvSpPr txBox="1"/>
          <p:nvPr/>
        </p:nvSpPr>
        <p:spPr>
          <a:xfrm rot="18750111">
            <a:off x="6365148" y="2625588"/>
            <a:ext cx="1608133" cy="369332"/>
          </a:xfrm>
          <a:prstGeom prst="rect">
            <a:avLst/>
          </a:prstGeom>
          <a:noFill/>
        </p:spPr>
        <p:txBody>
          <a:bodyPr wrap="none" rtlCol="0">
            <a:spAutoFit/>
          </a:bodyPr>
          <a:lstStyle/>
          <a:p>
            <a:r>
              <a:rPr lang="en-US" dirty="0"/>
              <a:t>p</a:t>
            </a:r>
            <a:r>
              <a:rPr lang="en-US" dirty="0" smtClean="0"/>
              <a:t>1, p2, p3 , p4</a:t>
            </a:r>
            <a:endParaRPr lang="en-US" dirty="0"/>
          </a:p>
        </p:txBody>
      </p:sp>
      <p:sp>
        <p:nvSpPr>
          <p:cNvPr id="27" name="TextBox 26"/>
          <p:cNvSpPr txBox="1"/>
          <p:nvPr/>
        </p:nvSpPr>
        <p:spPr>
          <a:xfrm rot="16200000">
            <a:off x="5716867" y="3972201"/>
            <a:ext cx="1608133" cy="369332"/>
          </a:xfrm>
          <a:prstGeom prst="rect">
            <a:avLst/>
          </a:prstGeom>
          <a:noFill/>
        </p:spPr>
        <p:txBody>
          <a:bodyPr wrap="none" rtlCol="0">
            <a:spAutoFit/>
          </a:bodyPr>
          <a:lstStyle/>
          <a:p>
            <a:r>
              <a:rPr lang="en-US" dirty="0" smtClean="0"/>
              <a:t>d1, d2, d3 , d4</a:t>
            </a:r>
            <a:endParaRPr lang="en-US" dirty="0"/>
          </a:p>
        </p:txBody>
      </p:sp>
      <p:sp>
        <p:nvSpPr>
          <p:cNvPr id="28" name="TextBox 27"/>
          <p:cNvSpPr txBox="1"/>
          <p:nvPr/>
        </p:nvSpPr>
        <p:spPr>
          <a:xfrm>
            <a:off x="7391400" y="5867400"/>
            <a:ext cx="670376" cy="369332"/>
          </a:xfrm>
          <a:prstGeom prst="rect">
            <a:avLst/>
          </a:prstGeom>
          <a:noFill/>
        </p:spPr>
        <p:txBody>
          <a:bodyPr wrap="none" rtlCol="0">
            <a:spAutoFit/>
          </a:bodyPr>
          <a:lstStyle/>
          <a:p>
            <a:r>
              <a:rPr lang="en-US" dirty="0" smtClean="0"/>
              <a:t>SSAS</a:t>
            </a:r>
            <a:endParaRPr lang="en-US" dirty="0"/>
          </a:p>
        </p:txBody>
      </p:sp>
    </p:spTree>
    <p:extLst>
      <p:ext uri="{BB962C8B-B14F-4D97-AF65-F5344CB8AC3E}">
        <p14:creationId xmlns:p14="http://schemas.microsoft.com/office/powerpoint/2010/main" val="2751800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Vs Columnar Database</a:t>
            </a:r>
            <a:endParaRPr lang="en-US" dirty="0"/>
          </a:p>
        </p:txBody>
      </p:sp>
      <p:pic>
        <p:nvPicPr>
          <p:cNvPr id="4" name="Picture 3"/>
          <p:cNvPicPr>
            <a:picLocks noChangeAspect="1"/>
          </p:cNvPicPr>
          <p:nvPr/>
        </p:nvPicPr>
        <p:blipFill>
          <a:blip r:embed="rId2"/>
          <a:stretch>
            <a:fillRect/>
          </a:stretch>
        </p:blipFill>
        <p:spPr>
          <a:xfrm>
            <a:off x="66675" y="1924050"/>
            <a:ext cx="4657725" cy="1352550"/>
          </a:xfrm>
          <a:prstGeom prst="rect">
            <a:avLst/>
          </a:prstGeom>
        </p:spPr>
      </p:pic>
      <p:pic>
        <p:nvPicPr>
          <p:cNvPr id="5" name="Picture 4"/>
          <p:cNvPicPr>
            <a:picLocks noChangeAspect="1"/>
          </p:cNvPicPr>
          <p:nvPr/>
        </p:nvPicPr>
        <p:blipFill>
          <a:blip r:embed="rId3"/>
          <a:stretch>
            <a:fillRect/>
          </a:stretch>
        </p:blipFill>
        <p:spPr>
          <a:xfrm>
            <a:off x="76200" y="3645932"/>
            <a:ext cx="6505575" cy="1447800"/>
          </a:xfrm>
          <a:prstGeom prst="rect">
            <a:avLst/>
          </a:prstGeom>
        </p:spPr>
      </p:pic>
      <p:sp>
        <p:nvSpPr>
          <p:cNvPr id="6" name="TextBox 5"/>
          <p:cNvSpPr txBox="1"/>
          <p:nvPr/>
        </p:nvSpPr>
        <p:spPr>
          <a:xfrm>
            <a:off x="152400" y="1524000"/>
            <a:ext cx="2552494" cy="369332"/>
          </a:xfrm>
          <a:prstGeom prst="rect">
            <a:avLst/>
          </a:prstGeom>
          <a:noFill/>
        </p:spPr>
        <p:txBody>
          <a:bodyPr wrap="none" rtlCol="0">
            <a:spAutoFit/>
          </a:bodyPr>
          <a:lstStyle/>
          <a:p>
            <a:r>
              <a:rPr lang="en-US" b="1" dirty="0" smtClean="0"/>
              <a:t>Row Oriented Data Store</a:t>
            </a:r>
            <a:endParaRPr lang="en-US" b="1" dirty="0"/>
          </a:p>
        </p:txBody>
      </p:sp>
      <p:sp>
        <p:nvSpPr>
          <p:cNvPr id="7" name="TextBox 6"/>
          <p:cNvSpPr txBox="1"/>
          <p:nvPr/>
        </p:nvSpPr>
        <p:spPr>
          <a:xfrm>
            <a:off x="152400" y="3276600"/>
            <a:ext cx="3063274" cy="369332"/>
          </a:xfrm>
          <a:prstGeom prst="rect">
            <a:avLst/>
          </a:prstGeom>
          <a:noFill/>
        </p:spPr>
        <p:txBody>
          <a:bodyPr wrap="none" rtlCol="0">
            <a:spAutoFit/>
          </a:bodyPr>
          <a:lstStyle/>
          <a:p>
            <a:r>
              <a:rPr lang="en-US" b="1" dirty="0" smtClean="0"/>
              <a:t>Columnar Oriented Data Store</a:t>
            </a:r>
            <a:endParaRPr lang="en-US" b="1" dirty="0"/>
          </a:p>
        </p:txBody>
      </p:sp>
      <p:sp>
        <p:nvSpPr>
          <p:cNvPr id="9" name="TextBox 8"/>
          <p:cNvSpPr txBox="1"/>
          <p:nvPr/>
        </p:nvSpPr>
        <p:spPr>
          <a:xfrm>
            <a:off x="76201" y="5152072"/>
            <a:ext cx="8991600" cy="1754326"/>
          </a:xfrm>
          <a:prstGeom prst="rect">
            <a:avLst/>
          </a:prstGeom>
          <a:noFill/>
        </p:spPr>
        <p:txBody>
          <a:bodyPr wrap="square" rtlCol="0">
            <a:spAutoFit/>
          </a:bodyPr>
          <a:lstStyle/>
          <a:p>
            <a:r>
              <a:rPr lang="en-US" dirty="0" smtClean="0"/>
              <a:t>Assume you want to run following Query on the above tables</a:t>
            </a:r>
          </a:p>
          <a:p>
            <a:r>
              <a:rPr lang="en-US" dirty="0" smtClean="0"/>
              <a:t>Select </a:t>
            </a:r>
            <a:r>
              <a:rPr lang="en-US" dirty="0" err="1" smtClean="0"/>
              <a:t>avg</a:t>
            </a:r>
            <a:r>
              <a:rPr lang="en-US" dirty="0" smtClean="0"/>
              <a:t>(age) from customer;</a:t>
            </a:r>
          </a:p>
          <a:p>
            <a:r>
              <a:rPr lang="en-US" dirty="0" smtClean="0"/>
              <a:t>In the tabular format you are accessing all the rows and columns (full scan) to get the answer.</a:t>
            </a:r>
          </a:p>
          <a:p>
            <a:endParaRPr lang="en-US" dirty="0"/>
          </a:p>
          <a:p>
            <a:r>
              <a:rPr lang="en-US" dirty="0" smtClean="0"/>
              <a:t>In the columnar database you access only the age column, your IO is less and thus performance is better</a:t>
            </a:r>
            <a:endParaRPr lang="en-US" dirty="0"/>
          </a:p>
        </p:txBody>
      </p:sp>
    </p:spTree>
    <p:extLst>
      <p:ext uri="{BB962C8B-B14F-4D97-AF65-F5344CB8AC3E}">
        <p14:creationId xmlns:p14="http://schemas.microsoft.com/office/powerpoint/2010/main" val="32407105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10340</TotalTime>
  <Words>1425</Words>
  <Application>Microsoft Office PowerPoint</Application>
  <PresentationFormat>On-screen Show (4:3)</PresentationFormat>
  <Paragraphs>315</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Tw Cen MT</vt:lpstr>
      <vt:lpstr>Wingdings</vt:lpstr>
      <vt:lpstr>Wingdings 2</vt:lpstr>
      <vt:lpstr>Median</vt:lpstr>
      <vt:lpstr>SSAS Tabular model</vt:lpstr>
      <vt:lpstr>Agenda</vt:lpstr>
      <vt:lpstr>RDBMS  Reporting (Operations)</vt:lpstr>
      <vt:lpstr>MSBI – ETL &amp; DW and Analytical Reporting</vt:lpstr>
      <vt:lpstr>Way Query Executes based on Relational Data Store</vt:lpstr>
      <vt:lpstr>View &amp; Indexed View / Mat View</vt:lpstr>
      <vt:lpstr>SSAS – MOLAP (multi dimensional processing) SS ANALYSIS SERVICES</vt:lpstr>
      <vt:lpstr>RDBMS DATA  CUBE FORMAT</vt:lpstr>
      <vt:lpstr>Table Vs Columnar Database</vt:lpstr>
      <vt:lpstr>SSAS – Tabular Model</vt:lpstr>
      <vt:lpstr>ROLAP, MOLAP &amp; Tabular Model Store</vt:lpstr>
      <vt:lpstr>Data Storage -- Visualization</vt:lpstr>
      <vt:lpstr>Application &amp; Purpose of the application</vt:lpstr>
      <vt:lpstr>RDBMS Vs MOLAP Vs Tabular Model</vt:lpstr>
      <vt:lpstr>Tabular Model</vt:lpstr>
      <vt:lpstr>SSAS Tabular Model Deployment</vt:lpstr>
      <vt:lpstr>Features of Tabular Model</vt:lpstr>
      <vt:lpstr>Advantages of Tabular Model</vt:lpstr>
      <vt:lpstr>Tabular Model - Sample</vt:lpstr>
      <vt:lpstr>Sample DAX Query for a Card</vt:lpstr>
      <vt:lpstr>What we can do using tabular model designer</vt:lpstr>
      <vt:lpstr>Compatibility Level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Millennium Infotech Data Analytics Practice</dc:title>
  <dc:creator>idialabs</dc:creator>
  <cp:lastModifiedBy>Raghuram Manda</cp:lastModifiedBy>
  <cp:revision>85</cp:revision>
  <dcterms:created xsi:type="dcterms:W3CDTF">2017-07-24T11:25:50Z</dcterms:created>
  <dcterms:modified xsi:type="dcterms:W3CDTF">2020-04-29T06:43:41Z</dcterms:modified>
</cp:coreProperties>
</file>