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Montserrat"/>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bold.fntdata"/><Relationship Id="rId16" Type="http://schemas.openxmlformats.org/officeDocument/2006/relationships/font" Target="fonts/Montserrat-regular.fntdata"/><Relationship Id="rId5" Type="http://schemas.openxmlformats.org/officeDocument/2006/relationships/notesMaster" Target="notesMasters/notesMaster1.xml"/><Relationship Id="rId19" Type="http://schemas.openxmlformats.org/officeDocument/2006/relationships/font" Target="fonts/Montserrat-boldItalic.fntdata"/><Relationship Id="rId6" Type="http://schemas.openxmlformats.org/officeDocument/2006/relationships/slide" Target="slides/slide1.xml"/><Relationship Id="rId18"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140055a071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140055a071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140055a07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140055a07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140055a071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140055a071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140055a07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140055a07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140055a07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140055a07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140055a07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140055a07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140055a07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140055a07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140055a071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140055a07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140055a071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140055a071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Exception Handling in Java</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Prepared by </a:t>
            </a:r>
            <a:endParaRPr/>
          </a:p>
          <a:p>
            <a:pPr indent="0" lvl="0" marL="0" rtl="0" algn="ctr">
              <a:spcBef>
                <a:spcPts val="0"/>
              </a:spcBef>
              <a:spcAft>
                <a:spcPts val="0"/>
              </a:spcAft>
              <a:buNone/>
            </a:pPr>
            <a:r>
              <a:rPr lang="en"/>
              <a:t>Mandakini B. Karande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1687700"/>
            <a:ext cx="8520600" cy="1646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endParaRPr/>
          </a:p>
          <a:p>
            <a:pPr indent="0" lvl="0" marL="0" rtl="0" algn="l">
              <a:spcBef>
                <a:spcPts val="0"/>
              </a:spcBef>
              <a:spcAft>
                <a:spcPts val="0"/>
              </a:spcAft>
              <a:buNone/>
            </a:pPr>
            <a:r>
              <a:rPr lang="en"/>
              <a:t>                                  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are Exceptions?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 Definition: An exception is an event that occurs during the execution of a program, disrupting the normal flow.</a:t>
            </a:r>
            <a:endParaRPr/>
          </a:p>
          <a:p>
            <a:pPr indent="0" lvl="0" marL="0" rtl="0" algn="l">
              <a:spcBef>
                <a:spcPts val="1200"/>
              </a:spcBef>
              <a:spcAft>
                <a:spcPts val="0"/>
              </a:spcAft>
              <a:buClr>
                <a:schemeClr val="dk1"/>
              </a:buClr>
              <a:buSzPts val="1100"/>
              <a:buFont typeface="Arial"/>
              <a:buNone/>
            </a:pPr>
            <a:r>
              <a:rPr lang="en"/>
              <a:t>- Examples: Runtime errors, logical errors, user input errors</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140550"/>
            <a:ext cx="8520600" cy="503400"/>
          </a:xfrm>
          <a:prstGeom prst="rect">
            <a:avLst/>
          </a:prstGeom>
        </p:spPr>
        <p:txBody>
          <a:bodyPr anchorCtr="0" anchor="t" bIns="91425" lIns="91425" spcFirstLastPara="1" rIns="91425" wrap="square" tIns="91425">
            <a:normAutofit fontScale="90000"/>
          </a:bodyPr>
          <a:lstStyle/>
          <a:p>
            <a:pPr indent="0" lvl="0" marL="0" rtl="0" algn="l">
              <a:lnSpc>
                <a:spcPct val="120000"/>
              </a:lnSpc>
              <a:spcBef>
                <a:spcPts val="0"/>
              </a:spcBef>
              <a:spcAft>
                <a:spcPts val="0"/>
              </a:spcAft>
              <a:buNone/>
            </a:pPr>
            <a:r>
              <a:rPr lang="en" sz="1500">
                <a:solidFill>
                  <a:srgbClr val="1D1D27"/>
                </a:solidFill>
                <a:highlight>
                  <a:srgbClr val="FFFFFF"/>
                </a:highlight>
                <a:latin typeface="Montserrat"/>
                <a:ea typeface="Montserrat"/>
                <a:cs typeface="Montserrat"/>
                <a:sym typeface="Montserrat"/>
              </a:rPr>
              <a:t>Hierarchy of Java Exception classes</a:t>
            </a:r>
            <a:endParaRPr sz="1500">
              <a:solidFill>
                <a:srgbClr val="1D1D27"/>
              </a:solidFill>
              <a:highlight>
                <a:srgbClr val="FFFFFF"/>
              </a:highlight>
              <a:latin typeface="Montserrat"/>
              <a:ea typeface="Montserrat"/>
              <a:cs typeface="Montserrat"/>
              <a:sym typeface="Montserrat"/>
            </a:endParaRPr>
          </a:p>
          <a:p>
            <a:pPr indent="0" lvl="0" marL="0" rtl="0" algn="l">
              <a:spcBef>
                <a:spcPts val="400"/>
              </a:spcBef>
              <a:spcAft>
                <a:spcPts val="0"/>
              </a:spcAft>
              <a:buNone/>
            </a:pPr>
            <a:r>
              <a:t/>
            </a:r>
            <a:endParaRPr/>
          </a:p>
        </p:txBody>
      </p:sp>
      <p:sp>
        <p:nvSpPr>
          <p:cNvPr id="67" name="Google Shape;67;p15"/>
          <p:cNvSpPr txBox="1"/>
          <p:nvPr>
            <p:ph idx="1" type="body"/>
          </p:nvPr>
        </p:nvSpPr>
        <p:spPr>
          <a:xfrm>
            <a:off x="311700" y="916150"/>
            <a:ext cx="8520600" cy="3652800"/>
          </a:xfrm>
          <a:prstGeom prst="rect">
            <a:avLst/>
          </a:prstGeom>
        </p:spPr>
        <p:txBody>
          <a:bodyPr anchorCtr="0" anchor="t" bIns="91425" lIns="91425" spcFirstLastPara="1" rIns="91425" wrap="square" tIns="91425">
            <a:normAutofit/>
          </a:bodyPr>
          <a:lstStyle/>
          <a:p>
            <a:pPr indent="0" lvl="0" marL="0" rtl="0" algn="l">
              <a:lnSpc>
                <a:spcPct val="120000"/>
              </a:lnSpc>
              <a:spcBef>
                <a:spcPts val="0"/>
              </a:spcBef>
              <a:spcAft>
                <a:spcPts val="400"/>
              </a:spcAft>
              <a:buNone/>
            </a:pPr>
            <a:r>
              <a:t/>
            </a:r>
            <a:endParaRPr/>
          </a:p>
        </p:txBody>
      </p:sp>
      <p:pic>
        <p:nvPicPr>
          <p:cNvPr id="68" name="Google Shape;68;p15"/>
          <p:cNvPicPr preferRelativeResize="0"/>
          <p:nvPr/>
        </p:nvPicPr>
        <p:blipFill>
          <a:blip r:embed="rId3">
            <a:alphaModFix/>
          </a:blip>
          <a:stretch>
            <a:fillRect/>
          </a:stretch>
        </p:blipFill>
        <p:spPr>
          <a:xfrm>
            <a:off x="-121225" y="190812"/>
            <a:ext cx="9144000" cy="5103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Exceptions</a:t>
            </a:r>
            <a:endParaRPr/>
          </a:p>
        </p:txBody>
      </p:sp>
      <p:sp>
        <p:nvSpPr>
          <p:cNvPr id="74" name="Google Shape;74;p16"/>
          <p:cNvSpPr txBox="1"/>
          <p:nvPr>
            <p:ph idx="1" type="body"/>
          </p:nvPr>
        </p:nvSpPr>
        <p:spPr>
          <a:xfrm>
            <a:off x="311700" y="1119225"/>
            <a:ext cx="8520600" cy="368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 Checked Exceptions: Predictable, checked at compile-time (e.g., IOException)</a:t>
            </a:r>
            <a:endParaRPr/>
          </a:p>
          <a:p>
            <a:pPr indent="0" lvl="0" marL="0" rtl="0" algn="l">
              <a:spcBef>
                <a:spcPts val="1200"/>
              </a:spcBef>
              <a:spcAft>
                <a:spcPts val="0"/>
              </a:spcAft>
              <a:buClr>
                <a:schemeClr val="dk1"/>
              </a:buClr>
              <a:buSzPts val="1100"/>
              <a:buFont typeface="Arial"/>
              <a:buNone/>
            </a:pPr>
            <a:r>
              <a:rPr lang="en"/>
              <a:t>- Unchecked Exceptions: Unpredictable, not checked at compile-time (e.g., NullPointerException)</a:t>
            </a:r>
            <a:endParaRPr/>
          </a:p>
          <a:p>
            <a:pPr indent="0" lvl="0" marL="0" rtl="0" algn="l">
              <a:spcBef>
                <a:spcPts val="1200"/>
              </a:spcBef>
              <a:spcAft>
                <a:spcPts val="0"/>
              </a:spcAft>
              <a:buClr>
                <a:schemeClr val="dk1"/>
              </a:buClr>
              <a:buSzPts val="1100"/>
              <a:buFont typeface="Arial"/>
              <a:buNone/>
            </a:pPr>
            <a:r>
              <a:rPr lang="en"/>
              <a:t>- Errors: Critical, irrecoverable (e.g., OutOfMemoryError)</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Exception Handling Mechanisms</a:t>
            </a:r>
            <a:endParaRPr/>
          </a:p>
        </p:txBody>
      </p:sp>
      <p:sp>
        <p:nvSpPr>
          <p:cNvPr id="80" name="Google Shape;80;p17"/>
          <p:cNvSpPr txBox="1"/>
          <p:nvPr>
            <p:ph idx="1" type="body"/>
          </p:nvPr>
        </p:nvSpPr>
        <p:spPr>
          <a:xfrm>
            <a:off x="311700" y="1152475"/>
            <a:ext cx="8520600" cy="3990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en"/>
              <a:t>- Try-Catch Block: Enclose code that might throw an exception</a:t>
            </a:r>
            <a:endParaRPr/>
          </a:p>
          <a:p>
            <a:pPr indent="0" lvl="0" marL="0" rtl="0" algn="l">
              <a:spcBef>
                <a:spcPts val="1200"/>
              </a:spcBef>
              <a:spcAft>
                <a:spcPts val="0"/>
              </a:spcAft>
              <a:buClr>
                <a:schemeClr val="dk1"/>
              </a:buClr>
              <a:buSzPts val="1100"/>
              <a:buFont typeface="Arial"/>
              <a:buNone/>
            </a:pPr>
            <a:r>
              <a:rPr lang="en"/>
              <a:t>- Throw: Explicitly throw an exception</a:t>
            </a:r>
            <a:endParaRPr/>
          </a:p>
          <a:p>
            <a:pPr indent="0" lvl="0" marL="0" rtl="0" algn="l">
              <a:spcBef>
                <a:spcPts val="1200"/>
              </a:spcBef>
              <a:spcAft>
                <a:spcPts val="0"/>
              </a:spcAft>
              <a:buClr>
                <a:schemeClr val="dk1"/>
              </a:buClr>
              <a:buSzPts val="1100"/>
              <a:buFont typeface="Arial"/>
              <a:buNone/>
            </a:pPr>
            <a:r>
              <a:rPr lang="en"/>
              <a:t>- Throws: The "throws" keyword is used to declare exceptions. It specifies that there may occur an exception in the method.</a:t>
            </a:r>
            <a:endParaRPr/>
          </a:p>
          <a:p>
            <a:pPr indent="0" lvl="0" marL="0" rtl="0" algn="l">
              <a:spcBef>
                <a:spcPts val="1200"/>
              </a:spcBef>
              <a:spcAft>
                <a:spcPts val="0"/>
              </a:spcAft>
              <a:buNone/>
            </a:pPr>
            <a:r>
              <a:rPr lang="en"/>
              <a:t>- The "try" keyword is used to specify a block where we should place an exception code. It means we can't use try block alone. The try block must be followed by either catch or finally.</a:t>
            </a:r>
            <a:endParaRPr/>
          </a:p>
          <a:p>
            <a:pPr indent="0" lvl="0" marL="0" rtl="0" algn="l">
              <a:spcBef>
                <a:spcPts val="1200"/>
              </a:spcBef>
              <a:spcAft>
                <a:spcPts val="0"/>
              </a:spcAft>
              <a:buNone/>
            </a:pPr>
            <a:r>
              <a:rPr lang="en"/>
              <a:t>-The "catch" block is used to handle the exception. It must be preceded by try block which means we can't use catch block alone. It can be followed by finally block later.</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 Try-Catch Block</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 Syntax:</a:t>
            </a:r>
            <a:endParaRPr/>
          </a:p>
          <a:p>
            <a:pPr indent="0" lvl="0" marL="0" rtl="0" algn="l">
              <a:spcBef>
                <a:spcPts val="1200"/>
              </a:spcBef>
              <a:spcAft>
                <a:spcPts val="0"/>
              </a:spcAft>
              <a:buClr>
                <a:schemeClr val="dk1"/>
              </a:buClr>
              <a:buSzPts val="1100"/>
              <a:buFont typeface="Arial"/>
              <a:buNone/>
            </a:pPr>
            <a:r>
              <a:rPr lang="en"/>
              <a:t>try {</a:t>
            </a:r>
            <a:endParaRPr/>
          </a:p>
          <a:p>
            <a:pPr indent="0" lvl="0" marL="0" rtl="0" algn="l">
              <a:spcBef>
                <a:spcPts val="1200"/>
              </a:spcBef>
              <a:spcAft>
                <a:spcPts val="0"/>
              </a:spcAft>
              <a:buClr>
                <a:schemeClr val="dk1"/>
              </a:buClr>
              <a:buSzPts val="1100"/>
              <a:buFont typeface="Arial"/>
              <a:buNone/>
            </a:pPr>
            <a:r>
              <a:rPr lang="en"/>
              <a:t>    // Code that might throw an exception</a:t>
            </a:r>
            <a:endParaRPr/>
          </a:p>
          <a:p>
            <a:pPr indent="0" lvl="0" marL="0" rtl="0" algn="l">
              <a:spcBef>
                <a:spcPts val="1200"/>
              </a:spcBef>
              <a:spcAft>
                <a:spcPts val="0"/>
              </a:spcAft>
              <a:buClr>
                <a:schemeClr val="dk1"/>
              </a:buClr>
              <a:buSzPts val="1100"/>
              <a:buFont typeface="Arial"/>
              <a:buNone/>
            </a:pPr>
            <a:r>
              <a:rPr lang="en"/>
              <a:t>} catch (ExceptionType e) {</a:t>
            </a:r>
            <a:endParaRPr/>
          </a:p>
          <a:p>
            <a:pPr indent="0" lvl="0" marL="0" rtl="0" algn="l">
              <a:spcBef>
                <a:spcPts val="1200"/>
              </a:spcBef>
              <a:spcAft>
                <a:spcPts val="0"/>
              </a:spcAft>
              <a:buClr>
                <a:schemeClr val="dk1"/>
              </a:buClr>
              <a:buSzPts val="1100"/>
              <a:buFont typeface="Arial"/>
              <a:buNone/>
            </a:pPr>
            <a:r>
              <a:rPr lang="en"/>
              <a:t>    // Handle the exception</a:t>
            </a:r>
            <a:endParaRPr/>
          </a:p>
          <a:p>
            <a:pPr indent="0" lvl="0" marL="0" rtl="0" algn="l">
              <a:spcBef>
                <a:spcPts val="1200"/>
              </a:spcBef>
              <a:spcAft>
                <a:spcPts val="0"/>
              </a:spcAft>
              <a:buNone/>
            </a:pPr>
            <a:r>
              <a:rPr lang="en"/>
              <a:t>}</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Catching Multiple Exceptions</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a:t>- Syntax:</a:t>
            </a:r>
            <a:endParaRPr/>
          </a:p>
          <a:p>
            <a:pPr indent="0" lvl="0" marL="0" rtl="0" algn="l">
              <a:spcBef>
                <a:spcPts val="1200"/>
              </a:spcBef>
              <a:spcAft>
                <a:spcPts val="0"/>
              </a:spcAft>
              <a:buNone/>
            </a:pPr>
            <a:r>
              <a:rPr lang="en"/>
              <a:t>try {</a:t>
            </a:r>
            <a:endParaRPr/>
          </a:p>
          <a:p>
            <a:pPr indent="0" lvl="0" marL="0" rtl="0" algn="l">
              <a:spcBef>
                <a:spcPts val="1200"/>
              </a:spcBef>
              <a:spcAft>
                <a:spcPts val="0"/>
              </a:spcAft>
              <a:buNone/>
            </a:pPr>
            <a:r>
              <a:rPr lang="en"/>
              <a:t>    // Code that might throw an exception</a:t>
            </a:r>
            <a:endParaRPr/>
          </a:p>
          <a:p>
            <a:pPr indent="0" lvl="0" marL="0" rtl="0" algn="l">
              <a:spcBef>
                <a:spcPts val="1200"/>
              </a:spcBef>
              <a:spcAft>
                <a:spcPts val="0"/>
              </a:spcAft>
              <a:buNone/>
            </a:pPr>
            <a:r>
              <a:rPr lang="en"/>
              <a:t>} catch (ExceptionType1 e) {</a:t>
            </a:r>
            <a:endParaRPr/>
          </a:p>
          <a:p>
            <a:pPr indent="0" lvl="0" marL="0" rtl="0" algn="l">
              <a:spcBef>
                <a:spcPts val="1200"/>
              </a:spcBef>
              <a:spcAft>
                <a:spcPts val="0"/>
              </a:spcAft>
              <a:buNone/>
            </a:pPr>
            <a:r>
              <a:rPr lang="en"/>
              <a:t>    // Handle </a:t>
            </a:r>
            <a:r>
              <a:rPr lang="en"/>
              <a:t>Exception Type 1</a:t>
            </a:r>
            <a:endParaRPr/>
          </a:p>
          <a:p>
            <a:pPr indent="0" lvl="0" marL="0" rtl="0" algn="l">
              <a:spcBef>
                <a:spcPts val="1200"/>
              </a:spcBef>
              <a:spcAft>
                <a:spcPts val="0"/>
              </a:spcAft>
              <a:buNone/>
            </a:pPr>
            <a:r>
              <a:rPr lang="en"/>
              <a:t>} catch (ExceptionType2 e) {</a:t>
            </a:r>
            <a:endParaRPr/>
          </a:p>
          <a:p>
            <a:pPr indent="0" lvl="0" marL="0" rtl="0" algn="l">
              <a:spcBef>
                <a:spcPts val="1200"/>
              </a:spcBef>
              <a:spcAft>
                <a:spcPts val="0"/>
              </a:spcAft>
              <a:buNone/>
            </a:pPr>
            <a:r>
              <a:rPr lang="en"/>
              <a:t>    // Handle ExceptionType2</a:t>
            </a:r>
            <a:endParaRPr/>
          </a:p>
          <a:p>
            <a:pPr indent="0" lvl="0" marL="0" rtl="0" algn="l">
              <a:spcBef>
                <a:spcPts val="1200"/>
              </a:spcBef>
              <a:spcAft>
                <a:spcPts val="0"/>
              </a:spcAft>
              <a:buNone/>
            </a:pPr>
            <a:r>
              <a:rPr lang="en"/>
              <a:t>}</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Finally Block</a:t>
            </a:r>
            <a:endParaRPr/>
          </a:p>
        </p:txBody>
      </p:sp>
      <p:sp>
        <p:nvSpPr>
          <p:cNvPr id="98" name="Google Shape;98;p20"/>
          <p:cNvSpPr txBox="1"/>
          <p:nvPr>
            <p:ph idx="1" type="body"/>
          </p:nvPr>
        </p:nvSpPr>
        <p:spPr>
          <a:xfrm>
            <a:off x="311700" y="894100"/>
            <a:ext cx="8520600" cy="39750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-The "finally" block is used to execute the necessary code of the program. It is executed whether an exception is handled or not.</a:t>
            </a:r>
            <a:endParaRPr/>
          </a:p>
          <a:p>
            <a:pPr indent="0" lvl="0" marL="0" rtl="0" algn="l">
              <a:spcBef>
                <a:spcPts val="1200"/>
              </a:spcBef>
              <a:spcAft>
                <a:spcPts val="0"/>
              </a:spcAft>
              <a:buNone/>
            </a:pPr>
            <a:r>
              <a:rPr lang="en"/>
              <a:t>- Syntax:</a:t>
            </a:r>
            <a:endParaRPr/>
          </a:p>
          <a:p>
            <a:pPr indent="0" lvl="0" marL="0" rtl="0" algn="l">
              <a:spcBef>
                <a:spcPts val="1200"/>
              </a:spcBef>
              <a:spcAft>
                <a:spcPts val="0"/>
              </a:spcAft>
              <a:buClr>
                <a:schemeClr val="dk1"/>
              </a:buClr>
              <a:buSzPct val="61111"/>
              <a:buFont typeface="Arial"/>
              <a:buNone/>
            </a:pPr>
            <a:r>
              <a:rPr lang="en"/>
              <a:t>try {</a:t>
            </a:r>
            <a:endParaRPr/>
          </a:p>
          <a:p>
            <a:pPr indent="0" lvl="0" marL="0" rtl="0" algn="l">
              <a:spcBef>
                <a:spcPts val="1200"/>
              </a:spcBef>
              <a:spcAft>
                <a:spcPts val="0"/>
              </a:spcAft>
              <a:buClr>
                <a:schemeClr val="dk1"/>
              </a:buClr>
              <a:buSzPct val="61111"/>
              <a:buFont typeface="Arial"/>
              <a:buNone/>
            </a:pPr>
            <a:r>
              <a:rPr lang="en"/>
              <a:t>    // Code that might throw an exception</a:t>
            </a:r>
            <a:endParaRPr/>
          </a:p>
          <a:p>
            <a:pPr indent="0" lvl="0" marL="0" rtl="0" algn="l">
              <a:spcBef>
                <a:spcPts val="1200"/>
              </a:spcBef>
              <a:spcAft>
                <a:spcPts val="0"/>
              </a:spcAft>
              <a:buClr>
                <a:schemeClr val="dk1"/>
              </a:buClr>
              <a:buSzPct val="61111"/>
              <a:buFont typeface="Arial"/>
              <a:buNone/>
            </a:pPr>
            <a:r>
              <a:rPr lang="en"/>
              <a:t>} catch (ExceptionType e) {</a:t>
            </a:r>
            <a:endParaRPr/>
          </a:p>
          <a:p>
            <a:pPr indent="0" lvl="0" marL="0" rtl="0" algn="l">
              <a:spcBef>
                <a:spcPts val="1200"/>
              </a:spcBef>
              <a:spcAft>
                <a:spcPts val="0"/>
              </a:spcAft>
              <a:buClr>
                <a:schemeClr val="dk1"/>
              </a:buClr>
              <a:buSzPct val="61111"/>
              <a:buFont typeface="Arial"/>
              <a:buNone/>
            </a:pPr>
            <a:r>
              <a:rPr lang="en"/>
              <a:t>    // Handle the exception</a:t>
            </a:r>
            <a:endParaRPr/>
          </a:p>
          <a:p>
            <a:pPr indent="0" lvl="0" marL="0" rtl="0" algn="l">
              <a:spcBef>
                <a:spcPts val="1200"/>
              </a:spcBef>
              <a:spcAft>
                <a:spcPts val="0"/>
              </a:spcAft>
              <a:buClr>
                <a:schemeClr val="dk1"/>
              </a:buClr>
              <a:buSzPct val="61111"/>
              <a:buFont typeface="Arial"/>
              <a:buNone/>
            </a:pPr>
            <a:r>
              <a:rPr lang="en"/>
              <a:t>} finally {</a:t>
            </a:r>
            <a:endParaRPr/>
          </a:p>
          <a:p>
            <a:pPr indent="0" lvl="0" marL="0" rtl="0" algn="l">
              <a:spcBef>
                <a:spcPts val="1200"/>
              </a:spcBef>
              <a:spcAft>
                <a:spcPts val="0"/>
              </a:spcAft>
              <a:buClr>
                <a:schemeClr val="dk1"/>
              </a:buClr>
              <a:buSzPct val="61111"/>
              <a:buFont typeface="Arial"/>
              <a:buNone/>
            </a:pPr>
            <a:r>
              <a:rPr lang="en"/>
              <a:t>    // Code that always executes</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Conclusion</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104" name="Google Shape;104;p21"/>
          <p:cNvSpPr txBox="1"/>
          <p:nvPr>
            <p:ph idx="1" type="body"/>
          </p:nvPr>
        </p:nvSpPr>
        <p:spPr>
          <a:xfrm>
            <a:off x="311700" y="1152475"/>
            <a:ext cx="7802400" cy="233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Clr>
                <a:schemeClr val="dk1"/>
              </a:buClr>
              <a:buSzPts val="1100"/>
              <a:buFont typeface="Arial"/>
              <a:buNone/>
            </a:pPr>
            <a:r>
              <a:rPr lang="en"/>
              <a:t>- Exception handling is crucial for robust code</a:t>
            </a:r>
            <a:endParaRPr/>
          </a:p>
          <a:p>
            <a:pPr indent="0" lvl="0" marL="0" rtl="0" algn="l">
              <a:spcBef>
                <a:spcPts val="1200"/>
              </a:spcBef>
              <a:spcAft>
                <a:spcPts val="0"/>
              </a:spcAft>
              <a:buClr>
                <a:schemeClr val="dk1"/>
              </a:buClr>
              <a:buSzPts val="1100"/>
              <a:buFont typeface="Arial"/>
              <a:buNone/>
            </a:pPr>
            <a:r>
              <a:rPr lang="en"/>
              <a:t>- Understand exception types and handling mechanisms</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