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4" r:id="rId1"/>
  </p:sldMasterIdLst>
  <p:sldIdLst>
    <p:sldId id="264"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man Dogra" initials="AD" lastIdx="1" clrIdx="0">
    <p:extLst>
      <p:ext uri="{19B8F6BF-5375-455C-9EA6-DF929625EA0E}">
        <p15:presenceInfo xmlns:p15="http://schemas.microsoft.com/office/powerpoint/2012/main" userId="Arman Dog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120"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7968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6817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155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83728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5073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3500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21368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56050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2702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1095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3658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2172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0139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3923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3097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4723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8/20/2021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43064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8/20/2021</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4969787"/>
      </p:ext>
    </p:extLst>
  </p:cSld>
  <p:clrMap bg1="dk1" tx1="lt1" bg2="dk2" tx2="lt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50CED293-1418-412B-89E8-9D1E21D02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1C07E4-AC92-4590-AD2B-DA7908ED5643}"/>
              </a:ext>
            </a:extLst>
          </p:cNvPr>
          <p:cNvSpPr txBox="1"/>
          <p:nvPr/>
        </p:nvSpPr>
        <p:spPr>
          <a:xfrm>
            <a:off x="4911969" y="203200"/>
            <a:ext cx="2368062" cy="646331"/>
          </a:xfrm>
          <a:prstGeom prst="rect">
            <a:avLst/>
          </a:prstGeom>
          <a:noFill/>
        </p:spPr>
        <p:txBody>
          <a:bodyPr wrap="square" rtlCol="0">
            <a:spAutoFit/>
          </a:bodyPr>
          <a:lstStyle/>
          <a:p>
            <a:r>
              <a:rPr lang="en-US" sz="3600" dirty="0"/>
              <a:t>PROJECT</a:t>
            </a:r>
            <a:endParaRPr lang="en-IN" sz="3600" dirty="0"/>
          </a:p>
        </p:txBody>
      </p:sp>
      <p:sp>
        <p:nvSpPr>
          <p:cNvPr id="4" name="TextBox 3">
            <a:extLst>
              <a:ext uri="{FF2B5EF4-FFF2-40B4-BE49-F238E27FC236}">
                <a16:creationId xmlns:a16="http://schemas.microsoft.com/office/drawing/2014/main" id="{61AC8CC9-3040-431E-8775-F5030594A124}"/>
              </a:ext>
            </a:extLst>
          </p:cNvPr>
          <p:cNvSpPr txBox="1"/>
          <p:nvPr/>
        </p:nvSpPr>
        <p:spPr>
          <a:xfrm>
            <a:off x="3796811" y="1349261"/>
            <a:ext cx="5296877" cy="646331"/>
          </a:xfrm>
          <a:prstGeom prst="rect">
            <a:avLst/>
          </a:prstGeom>
          <a:noFill/>
        </p:spPr>
        <p:txBody>
          <a:bodyPr wrap="square" rtlCol="0">
            <a:spAutoFit/>
          </a:bodyPr>
          <a:lstStyle/>
          <a:p>
            <a:r>
              <a:rPr lang="en-US" sz="3600" dirty="0"/>
              <a:t>STOCK ANALYZER</a:t>
            </a:r>
            <a:endParaRPr lang="en-IN" sz="3600" dirty="0"/>
          </a:p>
        </p:txBody>
      </p:sp>
      <p:sp>
        <p:nvSpPr>
          <p:cNvPr id="5" name="TextBox 4">
            <a:extLst>
              <a:ext uri="{FF2B5EF4-FFF2-40B4-BE49-F238E27FC236}">
                <a16:creationId xmlns:a16="http://schemas.microsoft.com/office/drawing/2014/main" id="{518677DC-F5B3-4689-878A-1281DE7BC378}"/>
              </a:ext>
            </a:extLst>
          </p:cNvPr>
          <p:cNvSpPr txBox="1"/>
          <p:nvPr/>
        </p:nvSpPr>
        <p:spPr>
          <a:xfrm>
            <a:off x="347785" y="5467135"/>
            <a:ext cx="4564184" cy="923330"/>
          </a:xfrm>
          <a:prstGeom prst="rect">
            <a:avLst/>
          </a:prstGeom>
          <a:noFill/>
        </p:spPr>
        <p:txBody>
          <a:bodyPr wrap="square" rtlCol="0">
            <a:spAutoFit/>
          </a:bodyPr>
          <a:lstStyle/>
          <a:p>
            <a:r>
              <a:rPr lang="en-US" dirty="0"/>
              <a:t>SUBITTED BY:</a:t>
            </a:r>
            <a:r>
              <a:rPr lang="en-IN" dirty="0"/>
              <a:t> 	SIDHARTH  MANDAL</a:t>
            </a:r>
          </a:p>
          <a:p>
            <a:r>
              <a:rPr lang="en-IN" dirty="0"/>
              <a:t>				ASHISH KUMAR</a:t>
            </a:r>
          </a:p>
          <a:p>
            <a:r>
              <a:rPr lang="en-IN" dirty="0"/>
              <a:t>				ARMAN DOGRA</a:t>
            </a:r>
          </a:p>
        </p:txBody>
      </p:sp>
      <p:sp>
        <p:nvSpPr>
          <p:cNvPr id="6" name="TextBox 5">
            <a:extLst>
              <a:ext uri="{FF2B5EF4-FFF2-40B4-BE49-F238E27FC236}">
                <a16:creationId xmlns:a16="http://schemas.microsoft.com/office/drawing/2014/main" id="{9373B352-1462-44A2-8B9F-796F89564B23}"/>
              </a:ext>
            </a:extLst>
          </p:cNvPr>
          <p:cNvSpPr txBox="1"/>
          <p:nvPr/>
        </p:nvSpPr>
        <p:spPr>
          <a:xfrm>
            <a:off x="6962757" y="5467135"/>
            <a:ext cx="5133732" cy="369332"/>
          </a:xfrm>
          <a:prstGeom prst="rect">
            <a:avLst/>
          </a:prstGeom>
          <a:noFill/>
        </p:spPr>
        <p:txBody>
          <a:bodyPr wrap="square" rtlCol="0">
            <a:spAutoFit/>
          </a:bodyPr>
          <a:lstStyle/>
          <a:p>
            <a:r>
              <a:rPr lang="en-US" dirty="0"/>
              <a:t>SUBMITTED TO:  ANCHAL SINGH </a:t>
            </a:r>
            <a:endParaRPr lang="en-IN" dirty="0"/>
          </a:p>
        </p:txBody>
      </p:sp>
    </p:spTree>
    <p:extLst>
      <p:ext uri="{BB962C8B-B14F-4D97-AF65-F5344CB8AC3E}">
        <p14:creationId xmlns:p14="http://schemas.microsoft.com/office/powerpoint/2010/main" val="166671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D9BABA5-33D0-4A89-9D35-B69E86D2DFCF}"/>
              </a:ext>
            </a:extLst>
          </p:cNvPr>
          <p:cNvSpPr txBox="1"/>
          <p:nvPr/>
        </p:nvSpPr>
        <p:spPr>
          <a:xfrm>
            <a:off x="4091299" y="230737"/>
            <a:ext cx="4369038" cy="830997"/>
          </a:xfrm>
          <a:prstGeom prst="rect">
            <a:avLst/>
          </a:prstGeom>
          <a:noFill/>
        </p:spPr>
        <p:txBody>
          <a:bodyPr wrap="square">
            <a:spAutoFit/>
          </a:bodyPr>
          <a:lstStyle/>
          <a:p>
            <a:r>
              <a:rPr lang="en-IN" sz="4800" dirty="0"/>
              <a:t>Stock Market</a:t>
            </a:r>
          </a:p>
        </p:txBody>
      </p:sp>
      <p:sp>
        <p:nvSpPr>
          <p:cNvPr id="11" name="TextBox 10">
            <a:extLst>
              <a:ext uri="{FF2B5EF4-FFF2-40B4-BE49-F238E27FC236}">
                <a16:creationId xmlns:a16="http://schemas.microsoft.com/office/drawing/2014/main" id="{38E533CE-97B2-4288-BD40-1B620F3AD8F3}"/>
              </a:ext>
            </a:extLst>
          </p:cNvPr>
          <p:cNvSpPr txBox="1"/>
          <p:nvPr/>
        </p:nvSpPr>
        <p:spPr>
          <a:xfrm>
            <a:off x="1057541" y="1350495"/>
            <a:ext cx="9855438" cy="5632311"/>
          </a:xfrm>
          <a:prstGeom prst="rect">
            <a:avLst/>
          </a:prstGeom>
          <a:noFill/>
        </p:spPr>
        <p:txBody>
          <a:bodyPr wrap="square">
            <a:spAutoFit/>
          </a:bodyPr>
          <a:lstStyle/>
          <a:p>
            <a:r>
              <a:rPr lang="en-US" dirty="0"/>
              <a:t>What is the Stock Market?</a:t>
            </a:r>
          </a:p>
          <a:p>
            <a:endParaRPr lang="en-US" dirty="0"/>
          </a:p>
          <a:p>
            <a:pPr defTabSz="914400"/>
            <a:r>
              <a:rPr lang="en-US" dirty="0"/>
              <a:t>The stock market refers to the collection of markets and exchanges where regular activities of buying, selling, and issuance of shares of publicly-held companies take place. Such financial activities are conducted through institutionalized formal exchanges or over-the-counter (OTC) marketplaces which operate under a defined set of regulations. There can be multiple stock trading venues in a country or a region which allow transactions in stocks and other forms of securities.</a:t>
            </a:r>
            <a:r>
              <a:rPr lang="en-US" altLang="en-US" dirty="0">
                <a:solidFill>
                  <a:srgbClr val="111111"/>
                </a:solidFill>
                <a:latin typeface="SourceSansPro"/>
              </a:rPr>
              <a:t> </a:t>
            </a:r>
            <a:r>
              <a:rPr lang="en-US" altLang="en-US" dirty="0">
                <a:latin typeface="SourceSansPro"/>
              </a:rPr>
              <a:t>While both terms - stock market and stock exchange - are used interchangeably, the latter term is generally a subset of the former. If one says that she trades in the stock market, it means that she buys and sells shares/equities on one (or more) of the stock exchange(s) that are part of the overall stock market. The leading stock exchanges in the U.S. include the New York Stock Exchange (NYSE), Nasdaq, and the Chicago Board Options Exchange (CBOE). These leading national exchanges, along with several other exchanges operating in the country, form the stock market of the U.S. Though it is called a stock market or equity market and is primarily known for trading stocks/equities, other financial securities - like exchange</a:t>
            </a:r>
            <a:r>
              <a:rPr lang="en-US" altLang="en-US" dirty="0">
                <a:cs typeface="Arial" panose="020B0604020202020204" pitchFamily="34" charset="0"/>
              </a:rPr>
              <a:t> </a:t>
            </a:r>
            <a:r>
              <a:rPr lang="en-US" altLang="en-US" dirty="0">
                <a:latin typeface="SourceSansPro"/>
              </a:rPr>
              <a:t>traded funds (ETF), corporate bonds and derivatives based on stocks, commodities, currencies, and bonds - are also traded in the stock markets.</a:t>
            </a:r>
            <a:endParaRPr lang="en-US" altLang="en-US" sz="2800" dirty="0">
              <a:latin typeface="Arial" panose="020B0604020202020204" pitchFamily="34" charset="0"/>
            </a:endParaRPr>
          </a:p>
          <a:p>
            <a:pPr lvl="0" defTabSz="914400"/>
            <a:endParaRPr lang="en-US" altLang="en-US" dirty="0">
              <a:latin typeface="SourceSansPro"/>
            </a:endParaRPr>
          </a:p>
          <a:p>
            <a:pPr lvl="0" defTabSz="914400"/>
            <a:endParaRPr lang="en-US" altLang="en-US" dirty="0">
              <a:solidFill>
                <a:srgbClr val="111111"/>
              </a:solidFill>
              <a:latin typeface="SourceSansPro"/>
            </a:endParaRPr>
          </a:p>
          <a:p>
            <a:pPr lvl="0" defTabSz="914400"/>
            <a:endParaRPr lang="en-US" altLang="en-US" dirty="0">
              <a:solidFill>
                <a:srgbClr val="111111"/>
              </a:solidFill>
              <a:latin typeface="SourceSansPro"/>
            </a:endParaRPr>
          </a:p>
          <a:p>
            <a:endParaRPr lang="en-IN" dirty="0"/>
          </a:p>
        </p:txBody>
      </p:sp>
    </p:spTree>
    <p:extLst>
      <p:ext uri="{BB962C8B-B14F-4D97-AF65-F5344CB8AC3E}">
        <p14:creationId xmlns:p14="http://schemas.microsoft.com/office/powerpoint/2010/main" val="222074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163275-72F5-4339-8A90-B1B2848266FC}"/>
              </a:ext>
            </a:extLst>
          </p:cNvPr>
          <p:cNvSpPr>
            <a:spLocks noGrp="1"/>
          </p:cNvSpPr>
          <p:nvPr>
            <p:ph type="title"/>
          </p:nvPr>
        </p:nvSpPr>
        <p:spPr>
          <a:xfrm>
            <a:off x="2553730" y="74140"/>
            <a:ext cx="6936260" cy="970450"/>
          </a:xfrm>
        </p:spPr>
        <p:txBody>
          <a:bodyPr/>
          <a:lstStyle/>
          <a:p>
            <a:r>
              <a:rPr lang="en-US" dirty="0"/>
              <a:t>Our project</a:t>
            </a:r>
            <a:endParaRPr lang="en-IN" dirty="0"/>
          </a:p>
        </p:txBody>
      </p:sp>
      <p:pic>
        <p:nvPicPr>
          <p:cNvPr id="6" name="Picture 5">
            <a:extLst>
              <a:ext uri="{FF2B5EF4-FFF2-40B4-BE49-F238E27FC236}">
                <a16:creationId xmlns:a16="http://schemas.microsoft.com/office/drawing/2014/main" id="{CF09F3A9-A0C1-4847-8B11-A580910D7F8E}"/>
              </a:ext>
            </a:extLst>
          </p:cNvPr>
          <p:cNvPicPr>
            <a:picLocks noChangeAspect="1"/>
          </p:cNvPicPr>
          <p:nvPr/>
        </p:nvPicPr>
        <p:blipFill>
          <a:blip r:embed="rId2"/>
          <a:stretch>
            <a:fillRect/>
          </a:stretch>
        </p:blipFill>
        <p:spPr>
          <a:xfrm>
            <a:off x="484419" y="1044590"/>
            <a:ext cx="6216775" cy="5615702"/>
          </a:xfrm>
          <a:prstGeom prst="rect">
            <a:avLst/>
          </a:prstGeom>
        </p:spPr>
      </p:pic>
      <p:sp>
        <p:nvSpPr>
          <p:cNvPr id="7" name="TextBox 6">
            <a:extLst>
              <a:ext uri="{FF2B5EF4-FFF2-40B4-BE49-F238E27FC236}">
                <a16:creationId xmlns:a16="http://schemas.microsoft.com/office/drawing/2014/main" id="{6E628155-B5EE-4B49-B273-FAD3D17F4B48}"/>
              </a:ext>
            </a:extLst>
          </p:cNvPr>
          <p:cNvSpPr txBox="1"/>
          <p:nvPr/>
        </p:nvSpPr>
        <p:spPr>
          <a:xfrm>
            <a:off x="7218740" y="1968327"/>
            <a:ext cx="4028303" cy="3431709"/>
          </a:xfrm>
          <a:prstGeom prst="rect">
            <a:avLst/>
          </a:prstGeom>
          <a:noFill/>
        </p:spPr>
        <p:txBody>
          <a:bodyPr wrap="square" rtlCol="0">
            <a:spAutoFit/>
          </a:bodyPr>
          <a:lstStyle/>
          <a:p>
            <a:r>
              <a:rPr lang="en-US" dirty="0"/>
              <a:t>In our project we used GUI tkinter to make a interface for the user .we have imported these library:-</a:t>
            </a:r>
          </a:p>
          <a:p>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tkinter</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as</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tk</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tkinter</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messagebox</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yahoo_fin</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stock_info</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matplotlib</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pyplot</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as</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plt</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tkinter</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tkinter</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ttk</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PIL</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Image</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ImageTk</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smtplib</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email</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mime</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multipart</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MIMEMultipart</a:t>
            </a:r>
            <a:endParaRPr lang="en-IN" sz="1100" b="0" dirty="0">
              <a:solidFill>
                <a:srgbClr val="D4D4D4"/>
              </a:solidFill>
              <a:effectLst/>
              <a:latin typeface="Consolas" panose="020B0609020204030204" pitchFamily="49" charset="0"/>
            </a:endParaRPr>
          </a:p>
          <a:p>
            <a:r>
              <a:rPr lang="en-IN" sz="1100" b="0" dirty="0">
                <a:solidFill>
                  <a:srgbClr val="C586C0"/>
                </a:solidFill>
                <a:effectLst/>
                <a:latin typeface="Consolas" panose="020B0609020204030204" pitchFamily="49" charset="0"/>
              </a:rPr>
              <a:t>from</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email</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mime</a:t>
            </a:r>
            <a:r>
              <a:rPr lang="en-IN" sz="1100" b="0" dirty="0">
                <a:solidFill>
                  <a:srgbClr val="D4D4D4"/>
                </a:solidFill>
                <a:effectLst/>
                <a:latin typeface="Consolas" panose="020B0609020204030204" pitchFamily="49" charset="0"/>
              </a:rPr>
              <a:t>.</a:t>
            </a:r>
            <a:r>
              <a:rPr lang="en-IN" sz="1100" b="0" dirty="0">
                <a:solidFill>
                  <a:srgbClr val="4EC9B0"/>
                </a:solidFill>
                <a:effectLst/>
                <a:latin typeface="Consolas" panose="020B0609020204030204" pitchFamily="49" charset="0"/>
              </a:rPr>
              <a:t>text</a:t>
            </a:r>
            <a:r>
              <a:rPr lang="en-IN" sz="1100" b="0" dirty="0">
                <a:solidFill>
                  <a:srgbClr val="D4D4D4"/>
                </a:solidFill>
                <a:effectLst/>
                <a:latin typeface="Consolas" panose="020B0609020204030204" pitchFamily="49" charset="0"/>
              </a:rPr>
              <a:t> </a:t>
            </a:r>
            <a:r>
              <a:rPr lang="en-IN" sz="1100" b="0" dirty="0">
                <a:solidFill>
                  <a:srgbClr val="C586C0"/>
                </a:solidFill>
                <a:effectLst/>
                <a:latin typeface="Consolas" panose="020B0609020204030204" pitchFamily="49" charset="0"/>
              </a:rPr>
              <a:t>import</a:t>
            </a:r>
            <a:r>
              <a:rPr lang="en-IN" sz="1100" b="0" dirty="0">
                <a:solidFill>
                  <a:srgbClr val="D4D4D4"/>
                </a:solidFill>
                <a:effectLst/>
                <a:latin typeface="Consolas" panose="020B0609020204030204" pitchFamily="49" charset="0"/>
              </a:rPr>
              <a:t> </a:t>
            </a:r>
            <a:r>
              <a:rPr lang="en-IN" sz="1100" b="0" dirty="0">
                <a:solidFill>
                  <a:srgbClr val="4EC9B0"/>
                </a:solidFill>
                <a:effectLst/>
                <a:latin typeface="Consolas" panose="020B0609020204030204" pitchFamily="49" charset="0"/>
              </a:rPr>
              <a:t>MIMEText</a:t>
            </a:r>
          </a:p>
          <a:p>
            <a:endParaRPr lang="en-IN" sz="1100" dirty="0">
              <a:solidFill>
                <a:srgbClr val="4EC9B0"/>
              </a:solidFill>
              <a:latin typeface="Consolas" panose="020B0609020204030204" pitchFamily="49" charset="0"/>
            </a:endParaRPr>
          </a:p>
          <a:p>
            <a:r>
              <a:rPr lang="en-IN" sz="1400" dirty="0">
                <a:latin typeface="Arial" panose="020B0604020202020204" pitchFamily="34" charset="0"/>
                <a:cs typeface="Arial" panose="020B0604020202020204" pitchFamily="34" charset="0"/>
              </a:rPr>
              <a:t>As you can see on left side this is the project in this project we have divided the layout into four parts so now you can see in the next slide:-</a:t>
            </a:r>
          </a:p>
        </p:txBody>
      </p:sp>
    </p:spTree>
    <p:extLst>
      <p:ext uri="{BB962C8B-B14F-4D97-AF65-F5344CB8AC3E}">
        <p14:creationId xmlns:p14="http://schemas.microsoft.com/office/powerpoint/2010/main" val="2018292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D5EB8-952D-4DC3-A533-E85C3BC1E43F}"/>
              </a:ext>
            </a:extLst>
          </p:cNvPr>
          <p:cNvPicPr>
            <a:picLocks noChangeAspect="1"/>
          </p:cNvPicPr>
          <p:nvPr/>
        </p:nvPicPr>
        <p:blipFill>
          <a:blip r:embed="rId2"/>
          <a:stretch>
            <a:fillRect/>
          </a:stretch>
        </p:blipFill>
        <p:spPr>
          <a:xfrm>
            <a:off x="719812" y="327539"/>
            <a:ext cx="5011136" cy="3234368"/>
          </a:xfrm>
          <a:prstGeom prst="rect">
            <a:avLst/>
          </a:prstGeom>
        </p:spPr>
      </p:pic>
      <p:sp>
        <p:nvSpPr>
          <p:cNvPr id="7" name="TextBox 6">
            <a:extLst>
              <a:ext uri="{FF2B5EF4-FFF2-40B4-BE49-F238E27FC236}">
                <a16:creationId xmlns:a16="http://schemas.microsoft.com/office/drawing/2014/main" id="{332BA47D-520F-4D8C-8E6D-FFD323340F97}"/>
              </a:ext>
            </a:extLst>
          </p:cNvPr>
          <p:cNvSpPr txBox="1"/>
          <p:nvPr/>
        </p:nvSpPr>
        <p:spPr>
          <a:xfrm>
            <a:off x="7060019" y="935665"/>
            <a:ext cx="4327451" cy="1200329"/>
          </a:xfrm>
          <a:prstGeom prst="rect">
            <a:avLst/>
          </a:prstGeom>
          <a:noFill/>
        </p:spPr>
        <p:txBody>
          <a:bodyPr wrap="square" rtlCol="0">
            <a:spAutoFit/>
          </a:bodyPr>
          <a:lstStyle/>
          <a:p>
            <a:r>
              <a:rPr lang="en-US" dirty="0"/>
              <a:t>As can you can see on this part of the layout you can write any stock code name or ticker symbol to get the stock price and then click submit button to get the price.</a:t>
            </a:r>
            <a:endParaRPr lang="en-IN" dirty="0"/>
          </a:p>
        </p:txBody>
      </p:sp>
      <p:pic>
        <p:nvPicPr>
          <p:cNvPr id="9" name="Picture 8">
            <a:extLst>
              <a:ext uri="{FF2B5EF4-FFF2-40B4-BE49-F238E27FC236}">
                <a16:creationId xmlns:a16="http://schemas.microsoft.com/office/drawing/2014/main" id="{C4707615-1B6E-4238-9C5F-46409F9CDC69}"/>
              </a:ext>
            </a:extLst>
          </p:cNvPr>
          <p:cNvPicPr>
            <a:picLocks noChangeAspect="1"/>
          </p:cNvPicPr>
          <p:nvPr/>
        </p:nvPicPr>
        <p:blipFill>
          <a:blip r:embed="rId3"/>
          <a:stretch>
            <a:fillRect/>
          </a:stretch>
        </p:blipFill>
        <p:spPr>
          <a:xfrm>
            <a:off x="6646472" y="3115340"/>
            <a:ext cx="5011136" cy="3467946"/>
          </a:xfrm>
          <a:prstGeom prst="rect">
            <a:avLst/>
          </a:prstGeom>
        </p:spPr>
      </p:pic>
      <p:sp>
        <p:nvSpPr>
          <p:cNvPr id="10" name="TextBox 9">
            <a:extLst>
              <a:ext uri="{FF2B5EF4-FFF2-40B4-BE49-F238E27FC236}">
                <a16:creationId xmlns:a16="http://schemas.microsoft.com/office/drawing/2014/main" id="{F326170C-78A0-4245-9A6F-8B46D28D4E97}"/>
              </a:ext>
            </a:extLst>
          </p:cNvPr>
          <p:cNvSpPr txBox="1"/>
          <p:nvPr/>
        </p:nvSpPr>
        <p:spPr>
          <a:xfrm>
            <a:off x="779892" y="4455041"/>
            <a:ext cx="4890976" cy="2031325"/>
          </a:xfrm>
          <a:prstGeom prst="rect">
            <a:avLst/>
          </a:prstGeom>
          <a:noFill/>
        </p:spPr>
        <p:txBody>
          <a:bodyPr wrap="square" rtlCol="0">
            <a:spAutoFit/>
          </a:bodyPr>
          <a:lstStyle/>
          <a:p>
            <a:r>
              <a:rPr lang="en-US" dirty="0"/>
              <a:t>Here we have typed the stock symbol and clicked the submit button and we get price in $ but </a:t>
            </a:r>
          </a:p>
          <a:p>
            <a:r>
              <a:rPr lang="en-US" dirty="0"/>
              <a:t>Indian stock market is not available and like this you can get any stock price. And to search stock code/ticker symbol move to next slide. We are using yahoo fin library </a:t>
            </a:r>
            <a:endParaRPr lang="en-IN" dirty="0"/>
          </a:p>
        </p:txBody>
      </p:sp>
    </p:spTree>
    <p:extLst>
      <p:ext uri="{BB962C8B-B14F-4D97-AF65-F5344CB8AC3E}">
        <p14:creationId xmlns:p14="http://schemas.microsoft.com/office/powerpoint/2010/main" val="42431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3D268-360E-4B56-9DB5-25E2FBCC99B3}"/>
              </a:ext>
            </a:extLst>
          </p:cNvPr>
          <p:cNvPicPr>
            <a:picLocks noChangeAspect="1"/>
          </p:cNvPicPr>
          <p:nvPr/>
        </p:nvPicPr>
        <p:blipFill>
          <a:blip r:embed="rId2"/>
          <a:stretch>
            <a:fillRect/>
          </a:stretch>
        </p:blipFill>
        <p:spPr>
          <a:xfrm>
            <a:off x="665991" y="271488"/>
            <a:ext cx="5008251" cy="3013972"/>
          </a:xfrm>
          <a:prstGeom prst="rect">
            <a:avLst/>
          </a:prstGeom>
        </p:spPr>
      </p:pic>
      <p:sp>
        <p:nvSpPr>
          <p:cNvPr id="4" name="TextBox 3">
            <a:extLst>
              <a:ext uri="{FF2B5EF4-FFF2-40B4-BE49-F238E27FC236}">
                <a16:creationId xmlns:a16="http://schemas.microsoft.com/office/drawing/2014/main" id="{D5F6BB9A-1024-4B46-B749-005A52251B1D}"/>
              </a:ext>
            </a:extLst>
          </p:cNvPr>
          <p:cNvSpPr txBox="1"/>
          <p:nvPr/>
        </p:nvSpPr>
        <p:spPr>
          <a:xfrm>
            <a:off x="6517758" y="993294"/>
            <a:ext cx="4795284" cy="923330"/>
          </a:xfrm>
          <a:prstGeom prst="rect">
            <a:avLst/>
          </a:prstGeom>
          <a:noFill/>
        </p:spPr>
        <p:txBody>
          <a:bodyPr wrap="square" rtlCol="0">
            <a:spAutoFit/>
          </a:bodyPr>
          <a:lstStyle/>
          <a:p>
            <a:r>
              <a:rPr lang="en-US" dirty="0"/>
              <a:t>Here you can search the stock code/ticker symbol.</a:t>
            </a:r>
          </a:p>
          <a:p>
            <a:r>
              <a:rPr lang="en-US" dirty="0"/>
              <a:t>You have type in lower case</a:t>
            </a:r>
            <a:endParaRPr lang="en-IN" dirty="0"/>
          </a:p>
        </p:txBody>
      </p:sp>
      <p:pic>
        <p:nvPicPr>
          <p:cNvPr id="6" name="Picture 5">
            <a:extLst>
              <a:ext uri="{FF2B5EF4-FFF2-40B4-BE49-F238E27FC236}">
                <a16:creationId xmlns:a16="http://schemas.microsoft.com/office/drawing/2014/main" id="{2C490FA9-4177-4D0C-AE9C-7D77611A76A0}"/>
              </a:ext>
            </a:extLst>
          </p:cNvPr>
          <p:cNvPicPr>
            <a:picLocks noChangeAspect="1"/>
          </p:cNvPicPr>
          <p:nvPr/>
        </p:nvPicPr>
        <p:blipFill>
          <a:blip r:embed="rId3"/>
          <a:stretch>
            <a:fillRect/>
          </a:stretch>
        </p:blipFill>
        <p:spPr>
          <a:xfrm>
            <a:off x="6096000" y="2840910"/>
            <a:ext cx="4852949" cy="3608588"/>
          </a:xfrm>
          <a:prstGeom prst="rect">
            <a:avLst/>
          </a:prstGeom>
        </p:spPr>
      </p:pic>
      <p:sp>
        <p:nvSpPr>
          <p:cNvPr id="7" name="TextBox 6">
            <a:extLst>
              <a:ext uri="{FF2B5EF4-FFF2-40B4-BE49-F238E27FC236}">
                <a16:creationId xmlns:a16="http://schemas.microsoft.com/office/drawing/2014/main" id="{8D51B01A-EEB6-44DE-A0B6-0BAE5AD45385}"/>
              </a:ext>
            </a:extLst>
          </p:cNvPr>
          <p:cNvSpPr txBox="1"/>
          <p:nvPr/>
        </p:nvSpPr>
        <p:spPr>
          <a:xfrm>
            <a:off x="1887279" y="4645204"/>
            <a:ext cx="3997842" cy="369332"/>
          </a:xfrm>
          <a:prstGeom prst="rect">
            <a:avLst/>
          </a:prstGeom>
          <a:noFill/>
        </p:spPr>
        <p:txBody>
          <a:bodyPr wrap="square" rtlCol="0">
            <a:spAutoFit/>
          </a:bodyPr>
          <a:lstStyle/>
          <a:p>
            <a:r>
              <a:rPr lang="en-US" dirty="0"/>
              <a:t>Here is the search example:</a:t>
            </a:r>
            <a:endParaRPr lang="en-IN" dirty="0"/>
          </a:p>
        </p:txBody>
      </p:sp>
    </p:spTree>
    <p:extLst>
      <p:ext uri="{BB962C8B-B14F-4D97-AF65-F5344CB8AC3E}">
        <p14:creationId xmlns:p14="http://schemas.microsoft.com/office/powerpoint/2010/main" val="1844105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1F2F24-45B2-40D3-953A-3EC263D83696}"/>
              </a:ext>
            </a:extLst>
          </p:cNvPr>
          <p:cNvPicPr>
            <a:picLocks noChangeAspect="1"/>
          </p:cNvPicPr>
          <p:nvPr/>
        </p:nvPicPr>
        <p:blipFill>
          <a:blip r:embed="rId2"/>
          <a:stretch>
            <a:fillRect/>
          </a:stretch>
        </p:blipFill>
        <p:spPr>
          <a:xfrm>
            <a:off x="908322" y="2671865"/>
            <a:ext cx="4547908" cy="3381011"/>
          </a:xfrm>
          <a:prstGeom prst="rect">
            <a:avLst/>
          </a:prstGeom>
        </p:spPr>
      </p:pic>
      <p:pic>
        <p:nvPicPr>
          <p:cNvPr id="5" name="Picture 4">
            <a:extLst>
              <a:ext uri="{FF2B5EF4-FFF2-40B4-BE49-F238E27FC236}">
                <a16:creationId xmlns:a16="http://schemas.microsoft.com/office/drawing/2014/main" id="{2ECB06A2-6476-484A-8913-29E225924EF7}"/>
              </a:ext>
            </a:extLst>
          </p:cNvPr>
          <p:cNvPicPr>
            <a:picLocks noChangeAspect="1"/>
          </p:cNvPicPr>
          <p:nvPr/>
        </p:nvPicPr>
        <p:blipFill>
          <a:blip r:embed="rId3"/>
          <a:stretch>
            <a:fillRect/>
          </a:stretch>
        </p:blipFill>
        <p:spPr>
          <a:xfrm>
            <a:off x="4176823" y="311270"/>
            <a:ext cx="4880346" cy="3472351"/>
          </a:xfrm>
          <a:prstGeom prst="rect">
            <a:avLst/>
          </a:prstGeom>
        </p:spPr>
      </p:pic>
      <p:sp>
        <p:nvSpPr>
          <p:cNvPr id="6" name="TextBox 5">
            <a:extLst>
              <a:ext uri="{FF2B5EF4-FFF2-40B4-BE49-F238E27FC236}">
                <a16:creationId xmlns:a16="http://schemas.microsoft.com/office/drawing/2014/main" id="{BBD17B9D-F4ED-4DE9-BAEC-D7589B6E6BA8}"/>
              </a:ext>
            </a:extLst>
          </p:cNvPr>
          <p:cNvSpPr txBox="1"/>
          <p:nvPr/>
        </p:nvSpPr>
        <p:spPr>
          <a:xfrm>
            <a:off x="389053" y="340242"/>
            <a:ext cx="3045263" cy="1754326"/>
          </a:xfrm>
          <a:prstGeom prst="rect">
            <a:avLst/>
          </a:prstGeom>
          <a:noFill/>
        </p:spPr>
        <p:txBody>
          <a:bodyPr wrap="square" rtlCol="0">
            <a:spAutoFit/>
          </a:bodyPr>
          <a:lstStyle/>
          <a:p>
            <a:r>
              <a:rPr lang="en-US" dirty="0"/>
              <a:t>This is the chart layout of Microsoft or MSFT by clicking on the button “click me” and you will get the chart of the stock you entered   </a:t>
            </a:r>
            <a:endParaRPr lang="en-IN" dirty="0"/>
          </a:p>
        </p:txBody>
      </p:sp>
      <p:sp>
        <p:nvSpPr>
          <p:cNvPr id="7" name="TextBox 6">
            <a:extLst>
              <a:ext uri="{FF2B5EF4-FFF2-40B4-BE49-F238E27FC236}">
                <a16:creationId xmlns:a16="http://schemas.microsoft.com/office/drawing/2014/main" id="{B2CF70CC-EC5E-4504-BFCB-0E18FE4748C6}"/>
              </a:ext>
            </a:extLst>
          </p:cNvPr>
          <p:cNvSpPr txBox="1"/>
          <p:nvPr/>
        </p:nvSpPr>
        <p:spPr>
          <a:xfrm>
            <a:off x="5954233" y="4362370"/>
            <a:ext cx="5827449" cy="923330"/>
          </a:xfrm>
          <a:prstGeom prst="rect">
            <a:avLst/>
          </a:prstGeom>
          <a:noFill/>
        </p:spPr>
        <p:txBody>
          <a:bodyPr wrap="square" rtlCol="0">
            <a:spAutoFit/>
          </a:bodyPr>
          <a:lstStyle/>
          <a:p>
            <a:r>
              <a:rPr lang="en-US" dirty="0"/>
              <a:t>It uses the matplotlib to plot the points and create a graph and we are using txt files to create graphs . In the txt file we have entered the previous data of the stock</a:t>
            </a:r>
            <a:endParaRPr lang="en-IN" dirty="0"/>
          </a:p>
        </p:txBody>
      </p:sp>
    </p:spTree>
    <p:extLst>
      <p:ext uri="{BB962C8B-B14F-4D97-AF65-F5344CB8AC3E}">
        <p14:creationId xmlns:p14="http://schemas.microsoft.com/office/powerpoint/2010/main" val="2809374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325635-F86A-47DE-BDCF-4A02AF448BB3}"/>
              </a:ext>
            </a:extLst>
          </p:cNvPr>
          <p:cNvPicPr>
            <a:picLocks noChangeAspect="1"/>
          </p:cNvPicPr>
          <p:nvPr/>
        </p:nvPicPr>
        <p:blipFill>
          <a:blip r:embed="rId2"/>
          <a:stretch>
            <a:fillRect/>
          </a:stretch>
        </p:blipFill>
        <p:spPr>
          <a:xfrm>
            <a:off x="7662685" y="3625702"/>
            <a:ext cx="3586562" cy="2749698"/>
          </a:xfrm>
          <a:prstGeom prst="rect">
            <a:avLst/>
          </a:prstGeom>
        </p:spPr>
      </p:pic>
      <p:pic>
        <p:nvPicPr>
          <p:cNvPr id="11" name="Picture 10">
            <a:extLst>
              <a:ext uri="{FF2B5EF4-FFF2-40B4-BE49-F238E27FC236}">
                <a16:creationId xmlns:a16="http://schemas.microsoft.com/office/drawing/2014/main" id="{CA959472-1BD8-49A6-AB90-9A30AE473E5B}"/>
              </a:ext>
            </a:extLst>
          </p:cNvPr>
          <p:cNvPicPr>
            <a:picLocks noChangeAspect="1"/>
          </p:cNvPicPr>
          <p:nvPr/>
        </p:nvPicPr>
        <p:blipFill>
          <a:blip r:embed="rId3"/>
          <a:stretch>
            <a:fillRect/>
          </a:stretch>
        </p:blipFill>
        <p:spPr>
          <a:xfrm>
            <a:off x="457719" y="285099"/>
            <a:ext cx="3455063" cy="2985625"/>
          </a:xfrm>
          <a:prstGeom prst="rect">
            <a:avLst/>
          </a:prstGeom>
        </p:spPr>
      </p:pic>
      <p:sp>
        <p:nvSpPr>
          <p:cNvPr id="14" name="TextBox 13">
            <a:extLst>
              <a:ext uri="{FF2B5EF4-FFF2-40B4-BE49-F238E27FC236}">
                <a16:creationId xmlns:a16="http://schemas.microsoft.com/office/drawing/2014/main" id="{AE8703EE-C938-4F8E-A463-142EF841477F}"/>
              </a:ext>
            </a:extLst>
          </p:cNvPr>
          <p:cNvSpPr txBox="1"/>
          <p:nvPr/>
        </p:nvSpPr>
        <p:spPr>
          <a:xfrm>
            <a:off x="4742121" y="563526"/>
            <a:ext cx="6411432" cy="1477328"/>
          </a:xfrm>
          <a:prstGeom prst="rect">
            <a:avLst/>
          </a:prstGeom>
          <a:noFill/>
        </p:spPr>
        <p:txBody>
          <a:bodyPr wrap="square" rtlCol="0">
            <a:spAutoFit/>
          </a:bodyPr>
          <a:lstStyle/>
          <a:p>
            <a:r>
              <a:rPr lang="en-US" dirty="0"/>
              <a:t>You can enter your email in the text box and set the target price as you wish and click the “click to submit”  button  this will trigger the smtplib and sent the email to the entered email after the task is finished this dialog box will appear which say “thanks you ,We will notify you” </a:t>
            </a:r>
            <a:endParaRPr lang="en-IN" dirty="0"/>
          </a:p>
        </p:txBody>
      </p:sp>
      <p:pic>
        <p:nvPicPr>
          <p:cNvPr id="16" name="Picture 15">
            <a:extLst>
              <a:ext uri="{FF2B5EF4-FFF2-40B4-BE49-F238E27FC236}">
                <a16:creationId xmlns:a16="http://schemas.microsoft.com/office/drawing/2014/main" id="{160A4621-0FCB-42C0-9FEC-348631B9F1E4}"/>
              </a:ext>
            </a:extLst>
          </p:cNvPr>
          <p:cNvPicPr>
            <a:picLocks noChangeAspect="1"/>
          </p:cNvPicPr>
          <p:nvPr/>
        </p:nvPicPr>
        <p:blipFill>
          <a:blip r:embed="rId4"/>
          <a:stretch>
            <a:fillRect/>
          </a:stretch>
        </p:blipFill>
        <p:spPr>
          <a:xfrm>
            <a:off x="3519721" y="2827292"/>
            <a:ext cx="2324424" cy="1467055"/>
          </a:xfrm>
          <a:prstGeom prst="rect">
            <a:avLst/>
          </a:prstGeom>
        </p:spPr>
      </p:pic>
      <p:sp>
        <p:nvSpPr>
          <p:cNvPr id="17" name="TextBox 16">
            <a:extLst>
              <a:ext uri="{FF2B5EF4-FFF2-40B4-BE49-F238E27FC236}">
                <a16:creationId xmlns:a16="http://schemas.microsoft.com/office/drawing/2014/main" id="{B79E9C95-9BA9-433D-8636-0E49A81824F5}"/>
              </a:ext>
            </a:extLst>
          </p:cNvPr>
          <p:cNvSpPr txBox="1"/>
          <p:nvPr/>
        </p:nvSpPr>
        <p:spPr>
          <a:xfrm>
            <a:off x="3019646" y="5080785"/>
            <a:ext cx="4327451" cy="646331"/>
          </a:xfrm>
          <a:prstGeom prst="rect">
            <a:avLst/>
          </a:prstGeom>
          <a:noFill/>
        </p:spPr>
        <p:txBody>
          <a:bodyPr wrap="square" rtlCol="0">
            <a:spAutoFit/>
          </a:bodyPr>
          <a:lstStyle/>
          <a:p>
            <a:r>
              <a:rPr lang="en-US" dirty="0"/>
              <a:t>This is the screenshot of the sent mail via program</a:t>
            </a:r>
            <a:endParaRPr lang="en-IN" dirty="0"/>
          </a:p>
        </p:txBody>
      </p:sp>
    </p:spTree>
    <p:extLst>
      <p:ext uri="{BB962C8B-B14F-4D97-AF65-F5344CB8AC3E}">
        <p14:creationId xmlns:p14="http://schemas.microsoft.com/office/powerpoint/2010/main" val="256973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92382E-7440-4FFC-8F1C-8381AAE30390}"/>
              </a:ext>
            </a:extLst>
          </p:cNvPr>
          <p:cNvPicPr>
            <a:picLocks noChangeAspect="1"/>
          </p:cNvPicPr>
          <p:nvPr/>
        </p:nvPicPr>
        <p:blipFill>
          <a:blip r:embed="rId2"/>
          <a:stretch>
            <a:fillRect/>
          </a:stretch>
        </p:blipFill>
        <p:spPr>
          <a:xfrm>
            <a:off x="-7815" y="0"/>
            <a:ext cx="12192000" cy="6858000"/>
          </a:xfrm>
          <a:prstGeom prst="rect">
            <a:avLst/>
          </a:prstGeom>
        </p:spPr>
      </p:pic>
    </p:spTree>
    <p:extLst>
      <p:ext uri="{BB962C8B-B14F-4D97-AF65-F5344CB8AC3E}">
        <p14:creationId xmlns:p14="http://schemas.microsoft.com/office/powerpoint/2010/main" val="3669749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196</TotalTime>
  <Words>644</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Calisto MT</vt:lpstr>
      <vt:lpstr>Consolas</vt:lpstr>
      <vt:lpstr>SourceSansPro</vt:lpstr>
      <vt:lpstr>Wingdings 2</vt:lpstr>
      <vt:lpstr>Slate</vt:lpstr>
      <vt:lpstr>PowerPoint Presentation</vt:lpstr>
      <vt:lpstr>PowerPoint Presentation</vt:lpstr>
      <vt:lpstr>Our project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Arman Dogra</dc:creator>
  <cp:lastModifiedBy>Arman Dogra</cp:lastModifiedBy>
  <cp:revision>2</cp:revision>
  <dcterms:created xsi:type="dcterms:W3CDTF">2021-08-20T06:24:54Z</dcterms:created>
  <dcterms:modified xsi:type="dcterms:W3CDTF">2021-08-20T09:41:35Z</dcterms:modified>
</cp:coreProperties>
</file>