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98" r:id="rId4"/>
    <p:sldId id="259" r:id="rId5"/>
    <p:sldId id="294" r:id="rId6"/>
    <p:sldId id="260" r:id="rId7"/>
    <p:sldId id="302" r:id="rId8"/>
    <p:sldId id="295" r:id="rId9"/>
    <p:sldId id="301" r:id="rId10"/>
    <p:sldId id="299" r:id="rId11"/>
    <p:sldId id="300" r:id="rId12"/>
    <p:sldId id="272" r:id="rId13"/>
    <p:sldId id="297"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1373" autoAdjust="0"/>
  </p:normalViewPr>
  <p:slideViewPr>
    <p:cSldViewPr snapToGrid="0">
      <p:cViewPr varScale="1">
        <p:scale>
          <a:sx n="75" d="100"/>
          <a:sy n="75" d="100"/>
        </p:scale>
        <p:origin x="112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3A9FB-7FD1-4CFC-B4A9-71660B7D7C06}" type="datetimeFigureOut">
              <a:rPr lang="en-IN" smtClean="0"/>
              <a:pPr/>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1A61-5F42-4601-8088-AA4CC6FFF004}" type="slidenum">
              <a:rPr lang="en-IN" smtClean="0"/>
              <a:pPr/>
              <a:t>‹#›</a:t>
            </a:fld>
            <a:endParaRPr lang="en-IN"/>
          </a:p>
        </p:txBody>
      </p:sp>
    </p:spTree>
    <p:extLst>
      <p:ext uri="{BB962C8B-B14F-4D97-AF65-F5344CB8AC3E}">
        <p14:creationId xmlns:p14="http://schemas.microsoft.com/office/powerpoint/2010/main" val="124784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4CCA6-1AEB-451D-B434-94B9CF8EA99A}" type="slidenum">
              <a:rPr lang="en-US" smtClean="0"/>
              <a:pPr/>
              <a:t>1</a:t>
            </a:fld>
            <a:endParaRPr lang="en-US" dirty="0"/>
          </a:p>
        </p:txBody>
      </p:sp>
    </p:spTree>
    <p:extLst>
      <p:ext uri="{BB962C8B-B14F-4D97-AF65-F5344CB8AC3E}">
        <p14:creationId xmlns:p14="http://schemas.microsoft.com/office/powerpoint/2010/main" val="52760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FA72-6ED7-0ACD-FD13-9DFFA6E33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8A5B55-3BBF-412A-9D97-F8F2E9922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A8AF7-D20E-5CBE-8B74-D148D58A3EBA}"/>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6A068C66-0540-4EA9-69BE-1432FB66B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1CF44-F2E4-1A69-71A6-C43060930FE2}"/>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78373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566-4EB6-B2C3-C697-4D20076C5C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CC4E4-9E7F-CBE2-BB5E-8942BE3C2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828FB-AA2E-27AD-97AD-264B8242F3EA}"/>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F62AEEF6-15A2-94D1-F17E-56F44EBD4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95D5C-C572-5744-1C52-2F1F26D996A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6157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4EFB4-E987-AC4D-AF87-7091C1491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9C042-0FA8-5D76-195B-AF862392F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AE3F-A685-BBF1-03D1-A3E8B867B9AE}"/>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AE379394-A27C-3101-852A-D376366D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C9FA5-2EFC-6D60-0654-5BDCF4A75C2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40087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54E6-A7B7-6309-C47C-91CBA5037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398D0-DE1A-6DA8-E29F-195BA942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A0684-BEBB-7907-CC3F-0474D6C695D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696E07CE-9F58-6933-3727-DFB458AE1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0F1D6-FE80-A1EA-0705-CE7C064544EE}"/>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5546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5775-DDCB-469F-9343-17E3194D8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5AF9F9-45F9-5533-D19B-A9D5B81A6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49C8E-E5BC-06CD-0863-FE974F59BC79}"/>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F3C8EB8D-5A9A-3EFB-68B7-BC190C3F7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B98F4-69C2-9BC3-3793-BCB8DA0C0480}"/>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214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0F96-2C10-8250-F7C7-E4DC4C833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04C6E-1161-AB9F-D3BC-3F79511A8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9B3F1-4ABE-9913-50C8-7700E2364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D921B1-CE81-1C91-3F57-ED1279457A8B}"/>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D8F7C928-69A0-436B-B320-64154F5D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71D9-007A-0D75-9D88-B6F9F4DE2CE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0339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9A6-ECB6-29EB-90F4-7205B5A1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83D39-9D2A-5841-2123-922EC1503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7866A-F53E-E5AB-0479-7028B7B27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076952-29B6-A893-ECD0-231F9FE26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54866-BD56-72D4-52CE-AA844130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DB25CF-3334-38E1-2AE4-4DAB74C842D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8" name="Footer Placeholder 7">
            <a:extLst>
              <a:ext uri="{FF2B5EF4-FFF2-40B4-BE49-F238E27FC236}">
                <a16:creationId xmlns:a16="http://schemas.microsoft.com/office/drawing/2014/main" id="{57337EC2-931E-708A-B541-F564E05E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F0C913-688C-EED1-EF06-016C0A26659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69310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092-4266-4877-50DA-642A7B1C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542D4-9516-A3F4-194D-631CA6E1D9A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4" name="Footer Placeholder 3">
            <a:extLst>
              <a:ext uri="{FF2B5EF4-FFF2-40B4-BE49-F238E27FC236}">
                <a16:creationId xmlns:a16="http://schemas.microsoft.com/office/drawing/2014/main" id="{92302B5F-53DA-0833-76E1-B65558D47F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7D407-D0E4-C40E-3561-E1FCB2A2006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0138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CA9B9-591C-B53A-384A-82B7B172D944}"/>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3" name="Footer Placeholder 2">
            <a:extLst>
              <a:ext uri="{FF2B5EF4-FFF2-40B4-BE49-F238E27FC236}">
                <a16:creationId xmlns:a16="http://schemas.microsoft.com/office/drawing/2014/main" id="{88AA8AC3-6EC3-AF83-AE83-57DBEC0E8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4DCE0-AB8D-A5E8-C561-80A8E1587157}"/>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7596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FA8B-61B9-A74C-7AF9-A93F5C5EB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B5556-17D5-C666-83AD-CBA9AE5F7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814680-574D-1125-0D5A-5BC25DCA3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E5FA9-258C-B01B-7CFD-FD6DF482297D}"/>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146D2386-F8A2-C32A-BA9C-6FE4742AA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006E9-8054-1494-5CA9-0737EA372F95}"/>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8951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BB22-6820-8EAE-602A-8DE9D37D6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08C80-EB7A-E717-6415-121104529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13EAE-E7BA-1EB7-C2F9-FC269A7A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15406-5B41-5CA6-2A87-4CC50676AFE9}"/>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F86FED1B-5D2D-CD4F-6A13-AE2BA9D29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47F73-3509-6E62-E230-B6EF6DFA6B39}"/>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5208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95206-96EC-E0B6-38A9-F1DD52256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6AA03-9A81-90E2-5C16-D98F26AD8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F99FD-641A-BAC3-C657-52455B3C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A6180ED7-C12D-14F3-82EC-5F116B56D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AA246-DEA9-BE3E-CB13-FEB364DE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9564C-4075-44F0-A017-8210CCA0D9FE}" type="slidenum">
              <a:rPr lang="en-IN" smtClean="0"/>
              <a:pPr/>
              <a:t>‹#›</a:t>
            </a:fld>
            <a:endParaRPr lang="en-IN"/>
          </a:p>
        </p:txBody>
      </p:sp>
    </p:spTree>
    <p:extLst>
      <p:ext uri="{BB962C8B-B14F-4D97-AF65-F5344CB8AC3E}">
        <p14:creationId xmlns:p14="http://schemas.microsoft.com/office/powerpoint/2010/main" val="115792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103" y="836710"/>
            <a:ext cx="11130116" cy="6367455"/>
          </a:xfrm>
        </p:spPr>
        <p:txBody>
          <a:bodyPr>
            <a:normAutofit fontScale="90000"/>
          </a:bodyPr>
          <a:lstStyle/>
          <a:p>
            <a:br>
              <a:rPr lang="en-US" dirty="0"/>
            </a:br>
            <a:br>
              <a:rPr lang="en-US" dirty="0"/>
            </a:br>
            <a:r>
              <a:rPr lang="en-IN"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IN" sz="3600" b="1" dirty="0">
                <a:solidFill>
                  <a:srgbClr val="00B0F0"/>
                </a:solidFill>
                <a:latin typeface="Times New Roman" panose="02020603050405020304" pitchFamily="18" charset="0"/>
                <a:cs typeface="Times New Roman" panose="02020603050405020304" pitchFamily="18" charset="0"/>
              </a:rPr>
              <a:t>CMR TECHNICAL CAMPUS</a:t>
            </a:r>
            <a:br>
              <a:rPr lang="en-IN" sz="2200" b="1" dirty="0">
                <a:solidFill>
                  <a:srgbClr val="00B0F0"/>
                </a:solidFill>
                <a:latin typeface="Times New Roman" panose="02020603050405020304" pitchFamily="18" charset="0"/>
                <a:cs typeface="Times New Roman" panose="02020603050405020304" pitchFamily="18" charset="0"/>
              </a:rPr>
            </a:br>
            <a:r>
              <a:rPr lang="en-IN" sz="2200" b="1" dirty="0">
                <a:solidFill>
                  <a:srgbClr val="00B0F0"/>
                </a:solidFill>
                <a:latin typeface="Times New Roman" panose="02020603050405020304" pitchFamily="18" charset="0"/>
                <a:cs typeface="Times New Roman" panose="02020603050405020304" pitchFamily="18" charset="0"/>
              </a:rPr>
              <a:t>UGC (Autonomous)</a:t>
            </a:r>
            <a:br>
              <a:rPr lang="en-IN" sz="22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Kandlakoya, Medchal Road, Hyd-501 401</a:t>
            </a:r>
            <a:br>
              <a:rPr lang="en-IN" sz="2200" dirty="0">
                <a:latin typeface="Times New Roman" panose="02020603050405020304" pitchFamily="18" charset="0"/>
                <a:cs typeface="Times New Roman" panose="02020603050405020304" pitchFamily="18" charset="0"/>
              </a:rPr>
            </a:br>
            <a:r>
              <a:rPr lang="en-IN" sz="2200" b="1" dirty="0">
                <a:solidFill>
                  <a:srgbClr val="FF0000"/>
                </a:solidFill>
                <a:latin typeface="Times New Roman" panose="02020603050405020304" pitchFamily="18" charset="0"/>
                <a:cs typeface="Times New Roman" panose="02020603050405020304" pitchFamily="18" charset="0"/>
              </a:rPr>
              <a:t>Department of Electronics &amp; Communication Engineering</a:t>
            </a:r>
            <a:br>
              <a:rPr lang="en-IN" sz="2200" b="1" dirty="0">
                <a:solidFill>
                  <a:srgbClr val="FF0000"/>
                </a:solidFill>
                <a:latin typeface="Times New Roman" panose="02020603050405020304" pitchFamily="18" charset="0"/>
                <a:cs typeface="Times New Roman" panose="02020603050405020304" pitchFamily="18" charset="0"/>
              </a:rPr>
            </a:br>
            <a:r>
              <a:rPr lang="en-IN" sz="2700" b="1" dirty="0">
                <a:solidFill>
                  <a:srgbClr val="00B050"/>
                </a:solidFill>
                <a:latin typeface="Times New Roman" panose="02020603050405020304" pitchFamily="18" charset="0"/>
                <a:cs typeface="Times New Roman" panose="02020603050405020304" pitchFamily="18" charset="0"/>
              </a:rPr>
              <a:t>Real Time Project Review</a:t>
            </a:r>
            <a:br>
              <a:rPr lang="en-IN" sz="2700" b="1" dirty="0">
                <a:solidFill>
                  <a:schemeClr val="accent1">
                    <a:lumMod val="50000"/>
                  </a:schemeClr>
                </a:solidFill>
                <a:latin typeface="Times New Roman" panose="02020603050405020304" pitchFamily="18" charset="0"/>
                <a:cs typeface="Times New Roman" panose="02020603050405020304" pitchFamily="18" charset="0"/>
              </a:rPr>
            </a:br>
            <a:br>
              <a:rPr lang="en-IN" sz="2200" b="1" dirty="0">
                <a:solidFill>
                  <a:srgbClr val="00B0F0"/>
                </a:solidFill>
                <a:latin typeface="Times New Roman" panose="02020603050405020304" pitchFamily="18" charset="0"/>
                <a:cs typeface="Times New Roman" panose="02020603050405020304" pitchFamily="18" charset="0"/>
              </a:rPr>
            </a:br>
            <a:r>
              <a:rPr lang="en-IN" sz="2200" b="1" dirty="0">
                <a:solidFill>
                  <a:srgbClr val="002060"/>
                </a:solidFill>
                <a:latin typeface="Times New Roman" panose="02020603050405020304" pitchFamily="18" charset="0"/>
                <a:cs typeface="Times New Roman" panose="02020603050405020304" pitchFamily="18" charset="0"/>
              </a:rPr>
              <a:t>INTELLIGENT WASTE MANAGEMENT SYSTEM BASED ON IOT</a:t>
            </a:r>
            <a:br>
              <a:rPr lang="en-US" sz="2400" b="1" dirty="0">
                <a:solidFill>
                  <a:schemeClr val="accent5">
                    <a:lumMod val="75000"/>
                  </a:schemeClr>
                </a:solidFill>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br>
              <a:rPr lang="en-US" dirty="0"/>
            </a:br>
            <a:br>
              <a:rPr lang="en-US" dirty="0"/>
            </a:br>
            <a:endParaRPr lang="en-US" sz="2000" dirty="0">
              <a:solidFill>
                <a:srgbClr val="00B0F0"/>
              </a:solidFill>
            </a:endParaRPr>
          </a:p>
        </p:txBody>
      </p:sp>
      <p:pic>
        <p:nvPicPr>
          <p:cNvPr id="4" name="Picture 3" descr="CMRGI Logo New2"/>
          <p:cNvPicPr/>
          <p:nvPr/>
        </p:nvPicPr>
        <p:blipFill>
          <a:blip r:embed="rId3" cstate="print"/>
          <a:srcRect/>
          <a:stretch>
            <a:fillRect/>
          </a:stretch>
        </p:blipFill>
        <p:spPr bwMode="auto">
          <a:xfrm>
            <a:off x="952464" y="0"/>
            <a:ext cx="1428760" cy="1071570"/>
          </a:xfrm>
          <a:prstGeom prst="rect">
            <a:avLst/>
          </a:prstGeom>
          <a:noFill/>
          <a:ln w="9525">
            <a:noFill/>
            <a:miter lim="800000"/>
            <a:headEnd/>
            <a:tailEnd/>
          </a:ln>
        </p:spPr>
      </p:pic>
      <p:sp>
        <p:nvSpPr>
          <p:cNvPr id="6" name="TextBox 5"/>
          <p:cNvSpPr txBox="1"/>
          <p:nvPr/>
        </p:nvSpPr>
        <p:spPr>
          <a:xfrm>
            <a:off x="869141" y="3429000"/>
            <a:ext cx="5511994" cy="2308324"/>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BATCH NO :  11</a:t>
            </a:r>
          </a:p>
          <a:p>
            <a:endParaRPr lang="en-IN" dirty="0">
              <a:latin typeface="Times New Roman" panose="02020603050405020304" pitchFamily="18" charset="0"/>
              <a:cs typeface="Times New Roman" panose="02020603050405020304" pitchFamily="18" charset="0"/>
            </a:endParaRPr>
          </a:p>
          <a:p>
            <a:r>
              <a:rPr lang="en-IN" b="1" dirty="0">
                <a:solidFill>
                  <a:srgbClr val="FF0000"/>
                </a:solidFill>
                <a:latin typeface="Times New Roman" panose="02020603050405020304" pitchFamily="18" charset="0"/>
                <a:cs typeface="Times New Roman" panose="02020603050405020304" pitchFamily="18" charset="0"/>
              </a:rPr>
              <a:t>Project Guide :                                                       </a:t>
            </a:r>
            <a:endParaRPr lang="en-IN" dirty="0">
              <a:solidFill>
                <a:srgbClr val="FF0000"/>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Name: </a:t>
            </a:r>
            <a:r>
              <a:rPr lang="en-IN" b="1" dirty="0" err="1">
                <a:latin typeface="Times New Roman" panose="02020603050405020304" pitchFamily="18" charset="0"/>
                <a:cs typeface="Times New Roman" panose="02020603050405020304" pitchFamily="18" charset="0"/>
              </a:rPr>
              <a:t>Ms.G.Swathi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Designation: Assistant Professor		</a:t>
            </a:r>
          </a:p>
          <a:p>
            <a:r>
              <a:rPr lang="en-IN" b="1" dirty="0">
                <a:solidFill>
                  <a:srgbClr val="FF0000"/>
                </a:solidFill>
                <a:latin typeface="Times New Roman" panose="02020603050405020304" pitchFamily="18" charset="0"/>
                <a:cs typeface="Times New Roman" panose="02020603050405020304" pitchFamily="18" charset="0"/>
              </a:rPr>
              <a:t>Project Coordinator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Name: </a:t>
            </a:r>
            <a:r>
              <a:rPr lang="en-IN" b="1" dirty="0" err="1">
                <a:latin typeface="Times New Roman" panose="02020603050405020304" pitchFamily="18" charset="0"/>
                <a:cs typeface="Times New Roman" panose="02020603050405020304" pitchFamily="18" charset="0"/>
              </a:rPr>
              <a:t>Mr.G.Pavan</a:t>
            </a:r>
            <a:r>
              <a:rPr lang="en-IN" b="1" dirty="0">
                <a:latin typeface="Times New Roman" panose="02020603050405020304" pitchFamily="18" charset="0"/>
                <a:cs typeface="Times New Roman" panose="02020603050405020304" pitchFamily="18" charset="0"/>
              </a:rPr>
              <a:t> Kumar</a:t>
            </a:r>
          </a:p>
          <a:p>
            <a:r>
              <a:rPr lang="en-IN" dirty="0">
                <a:latin typeface="Times New Roman" panose="02020603050405020304" pitchFamily="18" charset="0"/>
                <a:cs typeface="Times New Roman" panose="02020603050405020304" pitchFamily="18" charset="0"/>
              </a:rPr>
              <a:t> Designation: Assistant Professor                            </a:t>
            </a:r>
            <a:endParaRPr lang="en-US" dirty="0"/>
          </a:p>
        </p:txBody>
      </p:sp>
      <p:pic>
        <p:nvPicPr>
          <p:cNvPr id="7" name="Picture 6" descr="C:\Users\Dean Academic\Desktop\Images for Canva\naac_a_grade.jpg"/>
          <p:cNvPicPr/>
          <p:nvPr/>
        </p:nvPicPr>
        <p:blipFill>
          <a:blip r:embed="rId4"/>
          <a:srcRect/>
          <a:stretch>
            <a:fillRect/>
          </a:stretch>
        </p:blipFill>
        <p:spPr bwMode="auto">
          <a:xfrm>
            <a:off x="9739338" y="24"/>
            <a:ext cx="1285852" cy="1071546"/>
          </a:xfrm>
          <a:prstGeom prst="rect">
            <a:avLst/>
          </a:prstGeom>
          <a:noFill/>
          <a:ln w="9525">
            <a:noFill/>
            <a:miter lim="800000"/>
            <a:headEnd/>
            <a:tailEnd/>
          </a:ln>
        </p:spPr>
      </p:pic>
      <p:sp>
        <p:nvSpPr>
          <p:cNvPr id="3" name="TextBox 2">
            <a:extLst>
              <a:ext uri="{FF2B5EF4-FFF2-40B4-BE49-F238E27FC236}">
                <a16:creationId xmlns:a16="http://schemas.microsoft.com/office/drawing/2014/main" id="{D85169CE-DE0B-8D52-DB4E-04F786C2C965}"/>
              </a:ext>
            </a:extLst>
          </p:cNvPr>
          <p:cNvSpPr txBox="1"/>
          <p:nvPr/>
        </p:nvSpPr>
        <p:spPr>
          <a:xfrm>
            <a:off x="7937008" y="4020437"/>
            <a:ext cx="2710999" cy="1477328"/>
          </a:xfrm>
          <a:prstGeom prst="rect">
            <a:avLst/>
          </a:prstGeom>
          <a:noFill/>
        </p:spPr>
        <p:txBody>
          <a:bodyPr wrap="none" rtlCol="0">
            <a:spAutoFit/>
          </a:bodyPr>
          <a:lstStyle/>
          <a:p>
            <a:r>
              <a:rPr lang="en-IN" b="1" dirty="0">
                <a:solidFill>
                  <a:srgbClr val="FF0000"/>
                </a:solidFill>
                <a:latin typeface="Times New Roman" panose="02020603050405020304" pitchFamily="18" charset="0"/>
                <a:cs typeface="Times New Roman" panose="02020603050405020304" pitchFamily="18" charset="0"/>
              </a:rPr>
              <a:t>ROLL NUMBERS </a:t>
            </a:r>
            <a:r>
              <a:rPr lang="en-IN" dirty="0">
                <a:solidFill>
                  <a:srgbClr val="FF0000"/>
                </a:solidFill>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227R1A05A0-M.Akshitha</a:t>
            </a:r>
          </a:p>
          <a:p>
            <a:r>
              <a:rPr lang="en-IN" dirty="0">
                <a:latin typeface="Times New Roman" panose="02020603050405020304" pitchFamily="18" charset="0"/>
                <a:cs typeface="Times New Roman" panose="02020603050405020304" pitchFamily="18" charset="0"/>
              </a:rPr>
              <a:t> 227R1A0599-K.Akshitha</a:t>
            </a:r>
          </a:p>
          <a:p>
            <a:r>
              <a:rPr lang="en-IN" dirty="0">
                <a:latin typeface="Times New Roman" panose="02020603050405020304" pitchFamily="18" charset="0"/>
                <a:cs typeface="Times New Roman" panose="02020603050405020304" pitchFamily="18" charset="0"/>
              </a:rPr>
              <a:t> 227R1A0580-D.Anudeep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RESULTS &amp; DISCUSSION</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a:xfrm>
            <a:off x="838200" y="1825625"/>
            <a:ext cx="5808406" cy="4351338"/>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 "Intelligent Waste Management System Based on IoT" project successfully developed a system that monitors dustbin fill-levels using IR sensors and transmits data via GPRS. This innovation improves waste collection efficiency by providing real-time fill-level data, enabling optimized collection routes and timely interventions to prevent overflow. The system's integration of IoT technology facilitates cost reduction, enhances operational efficiency, and promotes sustainable urban waste management practices.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A37E49-1962-BA9C-2058-F4B32C591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878" y="1315065"/>
            <a:ext cx="4011922" cy="2970452"/>
          </a:xfrm>
          <a:prstGeom prst="rect">
            <a:avLst/>
          </a:prstGeom>
        </p:spPr>
      </p:pic>
      <p:pic>
        <p:nvPicPr>
          <p:cNvPr id="8" name="Picture 7">
            <a:extLst>
              <a:ext uri="{FF2B5EF4-FFF2-40B4-BE49-F238E27FC236}">
                <a16:creationId xmlns:a16="http://schemas.microsoft.com/office/drawing/2014/main" id="{FEDCDBE6-3E5E-54A6-2148-81F283586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543" y="4285517"/>
            <a:ext cx="3676591" cy="2491203"/>
          </a:xfrm>
          <a:prstGeom prst="rect">
            <a:avLst/>
          </a:prstGeom>
        </p:spPr>
      </p:pic>
    </p:spTree>
    <p:extLst>
      <p:ext uri="{BB962C8B-B14F-4D97-AF65-F5344CB8AC3E}">
        <p14:creationId xmlns:p14="http://schemas.microsoft.com/office/powerpoint/2010/main" val="285897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CONCLUSION AND FUTURE SCOPE</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The Intelligent Waste Management System leveraging IoT technology enhances urban waste management by providing real-time monitoring and optimized collection routes. It improves efficiency, reduces costs, and engages stakeholders through a user-friendly mobile app.</a:t>
            </a:r>
          </a:p>
          <a:p>
            <a:r>
              <a:rPr lang="en-US" b="1" dirty="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Expansion: Scale to cover more urban areas.</a:t>
            </a:r>
          </a:p>
          <a:p>
            <a:pPr>
              <a:buFont typeface="+mj-lt"/>
              <a:buAutoNum type="arabicPeriod"/>
            </a:pPr>
            <a:r>
              <a:rPr lang="en-US" dirty="0">
                <a:latin typeface="Times New Roman" panose="02020603050405020304" pitchFamily="18" charset="0"/>
                <a:cs typeface="Times New Roman" panose="02020603050405020304" pitchFamily="18" charset="0"/>
              </a:rPr>
              <a:t>Smart City Integration: Align with broader smart city initiatives.</a:t>
            </a:r>
          </a:p>
          <a:p>
            <a:pPr>
              <a:buFont typeface="+mj-lt"/>
              <a:buAutoNum type="arabicPeriod"/>
            </a:pPr>
            <a:r>
              <a:rPr lang="en-US" dirty="0">
                <a:latin typeface="Times New Roman" panose="02020603050405020304" pitchFamily="18" charset="0"/>
                <a:cs typeface="Times New Roman" panose="02020603050405020304" pitchFamily="18" charset="0"/>
              </a:rPr>
              <a:t>Advanced Analytics: Develop predictive analytics for better resource allocation.</a:t>
            </a:r>
          </a:p>
          <a:p>
            <a:pPr>
              <a:buFont typeface="+mj-lt"/>
              <a:buAutoNum type="arabicPeriod"/>
            </a:pPr>
            <a:r>
              <a:rPr lang="en-US" dirty="0">
                <a:latin typeface="Times New Roman" panose="02020603050405020304" pitchFamily="18" charset="0"/>
                <a:cs typeface="Times New Roman" panose="02020603050405020304" pitchFamily="18" charset="0"/>
              </a:rPr>
              <a:t>Sensor Technology: Explore AI-enabled sensors for enhanced performance.</a:t>
            </a:r>
          </a:p>
          <a:p>
            <a:pPr>
              <a:buFont typeface="+mj-lt"/>
              <a:buAutoNum type="arabicPeriod"/>
            </a:pPr>
            <a:r>
              <a:rPr lang="en-US" dirty="0">
                <a:latin typeface="Times New Roman" panose="02020603050405020304" pitchFamily="18" charset="0"/>
                <a:cs typeface="Times New Roman" panose="02020603050405020304" pitchFamily="18" charset="0"/>
              </a:rPr>
              <a:t>Waste Sorting Integration: Integrate with automated waste sorting technologies.</a:t>
            </a:r>
          </a:p>
          <a:p>
            <a:pPr>
              <a:buFont typeface="+mj-lt"/>
              <a:buAutoNum type="arabicPeriod"/>
            </a:pPr>
            <a:r>
              <a:rPr lang="en-US" dirty="0">
                <a:latin typeface="Times New Roman" panose="02020603050405020304" pitchFamily="18" charset="0"/>
                <a:cs typeface="Times New Roman" panose="02020603050405020304" pitchFamily="18" charset="0"/>
              </a:rPr>
              <a:t>Environmental Monitoring: Include sensors for air and water quality monitoring.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97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1380-7E96-4336-8C83-C6AC5FCD85C2}"/>
              </a:ext>
            </a:extLst>
          </p:cNvPr>
          <p:cNvSpPr>
            <a:spLocks noGrp="1"/>
          </p:cNvSpPr>
          <p:nvPr>
            <p:ph type="title"/>
          </p:nvPr>
        </p:nvSpPr>
        <p:spPr>
          <a:xfrm>
            <a:off x="1981200" y="274638"/>
            <a:ext cx="8229600" cy="939784"/>
          </a:xfrm>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BC230-A671-48BF-9E05-FAF177AFE1D8}"/>
              </a:ext>
            </a:extLst>
          </p:cNvPr>
          <p:cNvSpPr>
            <a:spLocks noGrp="1"/>
          </p:cNvSpPr>
          <p:nvPr>
            <p:ph idx="1"/>
          </p:nvPr>
        </p:nvSpPr>
        <p:spPr>
          <a:xfrm>
            <a:off x="1349477" y="1214422"/>
            <a:ext cx="9493045" cy="5209418"/>
          </a:xfrm>
        </p:spPr>
        <p:txBody>
          <a:bodyPr>
            <a:normAutofit/>
          </a:bodyPr>
          <a:lstStyle/>
          <a:p>
            <a:pPr algn="just"/>
            <a:r>
              <a:rPr lang="en-US" sz="2000" dirty="0">
                <a:latin typeface="Times New Roman" panose="02020603050405020304" pitchFamily="18" charset="0"/>
                <a:cs typeface="Times New Roman" panose="02020603050405020304" pitchFamily="18" charset="0"/>
              </a:rPr>
              <a:t>Prashant J. Mahajan; Kalyani V. Pagare, “PIR based automatic fever testing”, International Research Journal of Engineering and Technology(IRJET),vol-07,issue no-04,pp.1345-1347,2020.</a:t>
            </a:r>
          </a:p>
          <a:p>
            <a:pPr algn="just"/>
            <a:r>
              <a:rPr lang="en-US" sz="2000" dirty="0">
                <a:latin typeface="Times New Roman" panose="02020603050405020304" pitchFamily="18" charset="0"/>
                <a:cs typeface="Times New Roman" panose="02020603050405020304" pitchFamily="18" charset="0"/>
              </a:rPr>
              <a:t>Pooja Ajmera, “INFRARED SENSOR” , International Research Journal of Engineering and Technology(IRJET), ISSN: 2278-0181 vol-05,issue no-23,1559-1557.</a:t>
            </a:r>
          </a:p>
          <a:p>
            <a:pPr algn="just"/>
            <a:r>
              <a:rPr lang="en-US" sz="2000" dirty="0">
                <a:latin typeface="Times New Roman" panose="02020603050405020304" pitchFamily="18" charset="0"/>
                <a:cs typeface="Times New Roman" panose="02020603050405020304" pitchFamily="18" charset="0"/>
              </a:rPr>
              <a:t>Hanzhong, “DESIGN OFA NON-CONTACT INFRARED THERMOMETER”, International Research Journal of Engineering and Technology(IRJET),ISSN: 2581-0181 vol-08,issue no-13,1859-183</a:t>
            </a:r>
          </a:p>
          <a:p>
            <a:pPr algn="just"/>
            <a:r>
              <a:rPr lang="en-US" sz="2000" dirty="0">
                <a:latin typeface="Times New Roman" panose="02020603050405020304" pitchFamily="18" charset="0"/>
                <a:cs typeface="Times New Roman" panose="02020603050405020304" pitchFamily="18" charset="0"/>
              </a:rPr>
              <a:t>Rohit Ramagade , Uday Thak, Harshad </a:t>
            </a:r>
            <a:r>
              <a:rPr lang="en-US" sz="2000" dirty="0" err="1">
                <a:latin typeface="Times New Roman" panose="02020603050405020304" pitchFamily="18" charset="0"/>
                <a:cs typeface="Times New Roman" panose="02020603050405020304" pitchFamily="18" charset="0"/>
              </a:rPr>
              <a:t>pidurkar</a:t>
            </a:r>
            <a:r>
              <a:rPr lang="en-US" sz="2000" dirty="0">
                <a:latin typeface="Times New Roman" panose="02020603050405020304" pitchFamily="18" charset="0"/>
                <a:cs typeface="Times New Roman" panose="02020603050405020304" pitchFamily="18" charset="0"/>
              </a:rPr>
              <a:t>, Lokesh Kathale; ”INNOVATIVE TECHNOLOGIES FOR TEMPERATURE MEASUREMENT OF AERO ENGINE COMPONENT”, International Research Journal of Engineering and Technology(IRJET), ISSN: 2395-0056 vol-05,issue no-23, 2395-0072</a:t>
            </a:r>
          </a:p>
          <a:p>
            <a:pPr algn="just"/>
            <a:r>
              <a:rPr lang="en-US" sz="2000" dirty="0" err="1">
                <a:latin typeface="Times New Roman" panose="02020603050405020304" pitchFamily="18" charset="0"/>
                <a:cs typeface="Times New Roman" panose="02020603050405020304" pitchFamily="18" charset="0"/>
              </a:rPr>
              <a:t>Akshay</a:t>
            </a:r>
            <a:r>
              <a:rPr lang="en-US" sz="2000" dirty="0">
                <a:latin typeface="Times New Roman" panose="02020603050405020304" pitchFamily="18" charset="0"/>
                <a:cs typeface="Times New Roman" panose="02020603050405020304" pitchFamily="18" charset="0"/>
              </a:rPr>
              <a:t> Sharma A S, “ Review on Automatic Sanitizer Dispensing Machine”, International Research Journal of Engineering and Technology(IRJET),vol-09,issue no-07,pp.725-726,2020.</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01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69A2-5CDB-037B-9142-9DED5E8EB690}"/>
              </a:ext>
            </a:extLst>
          </p:cNvPr>
          <p:cNvSpPr>
            <a:spLocks noGrp="1"/>
          </p:cNvSpPr>
          <p:nvPr>
            <p:ph type="title"/>
          </p:nvPr>
        </p:nvSpPr>
        <p:spPr>
          <a:xfrm>
            <a:off x="838200" y="365125"/>
            <a:ext cx="10515600" cy="5369469"/>
          </a:xfrm>
        </p:spPr>
        <p:txBody>
          <a:bodyPr/>
          <a:lstStyle/>
          <a:p>
            <a:pPr algn="ctr"/>
            <a:r>
              <a:rPr lang="en-US" b="1" dirty="0">
                <a:latin typeface="Times New Roman" panose="02020603050405020304" pitchFamily="18" charset="0"/>
                <a:cs typeface="Times New Roman" panose="02020603050405020304" pitchFamily="18" charset="0"/>
              </a:rPr>
              <a:t>Q&amp;A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28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647-136D-6CB6-9251-40758619CEC5}"/>
              </a:ext>
            </a:extLst>
          </p:cNvPr>
          <p:cNvSpPr>
            <a:spLocks noGrp="1"/>
          </p:cNvSpPr>
          <p:nvPr>
            <p:ph type="title"/>
          </p:nvPr>
        </p:nvSpPr>
        <p:spPr>
          <a:xfrm>
            <a:off x="838200" y="365125"/>
            <a:ext cx="10515600" cy="5931172"/>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lstStyle/>
          <a:p>
            <a:r>
              <a:rPr lang="en-IN" dirty="0"/>
              <a:t>Abstract</a:t>
            </a:r>
          </a:p>
          <a:p>
            <a:r>
              <a:rPr lang="en-IN" dirty="0"/>
              <a:t>Introduction</a:t>
            </a:r>
          </a:p>
          <a:p>
            <a:r>
              <a:rPr lang="en-IN" dirty="0"/>
              <a:t>Literature Survey</a:t>
            </a:r>
          </a:p>
          <a:p>
            <a:r>
              <a:rPr lang="en-IN" dirty="0"/>
              <a:t>Proposed Technology</a:t>
            </a:r>
          </a:p>
          <a:p>
            <a:r>
              <a:rPr lang="en-IN" dirty="0"/>
              <a:t>Implementation and Architecture</a:t>
            </a:r>
          </a:p>
          <a:p>
            <a:r>
              <a:rPr lang="en-IN" dirty="0"/>
              <a:t>Results and Discussion</a:t>
            </a:r>
          </a:p>
          <a:p>
            <a:r>
              <a:rPr lang="en-IN" dirty="0"/>
              <a:t>Conclusion and Future Scope</a:t>
            </a:r>
          </a:p>
          <a:p>
            <a:r>
              <a:rPr lang="en-IN" dirty="0"/>
              <a:t>Reference</a:t>
            </a: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CONTENTS</a:t>
            </a:r>
          </a:p>
        </p:txBody>
      </p:sp>
    </p:spTree>
    <p:extLst>
      <p:ext uri="{BB962C8B-B14F-4D97-AF65-F5344CB8AC3E}">
        <p14:creationId xmlns:p14="http://schemas.microsoft.com/office/powerpoint/2010/main" val="41408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no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This project proposes an innovative approach to waste management through the integration of Internet of Things (IoT) technology. Our system employs Infrared (IR) sensors to monitor the fill levels of waste bins in real-time. These sensors are strategically placed in various bins to detect and measure the amount of waste. The data collected by the IR sensors is then transmitted via General Packet Radio Service (GPRS) to a central server. This transmission utilizes a SIM card in the GPRS module to send the information to a mobile application, providing users with immediate updates on the status of waste bins. This system aims to optimize waste collection schedules, reduce unnecessary pickups, and prevent overflow, thereby promoting a cleaner and more efficient urban environment. The use of IoT not only enhances the efficiency of waste management operations but also contributes to the sustainability of smart cities.</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ABSTRACT</a:t>
            </a:r>
          </a:p>
        </p:txBody>
      </p:sp>
    </p:spTree>
    <p:extLst>
      <p:ext uri="{BB962C8B-B14F-4D97-AF65-F5344CB8AC3E}">
        <p14:creationId xmlns:p14="http://schemas.microsoft.com/office/powerpoint/2010/main" val="414080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CBF9-E406-9BD2-1CCC-530A591FED20}"/>
              </a:ext>
            </a:extLst>
          </p:cNvPr>
          <p:cNvSpPr>
            <a:spLocks noGrp="1"/>
          </p:cNvSpPr>
          <p:nvPr>
            <p:ph type="title"/>
          </p:nvPr>
        </p:nvSpPr>
        <p:spPr/>
        <p:txBody>
          <a:bodyPr/>
          <a:lstStyle/>
          <a:p>
            <a:pPr algn="ctr"/>
            <a:r>
              <a:rPr lang="en-US" b="1" dirty="0">
                <a:latin typeface="Times New Roman" pitchFamily="18" charset="0"/>
                <a:cs typeface="Times New Roman" pitchFamily="18" charset="0"/>
              </a:rPr>
              <a:t>INTRODUCTION</a:t>
            </a:r>
            <a:endParaRPr lang="en-IN" dirty="0"/>
          </a:p>
        </p:txBody>
      </p:sp>
      <p:sp>
        <p:nvSpPr>
          <p:cNvPr id="3" name="Content Placeholder 2">
            <a:extLst>
              <a:ext uri="{FF2B5EF4-FFF2-40B4-BE49-F238E27FC236}">
                <a16:creationId xmlns:a16="http://schemas.microsoft.com/office/drawing/2014/main" id="{D4E399A1-3F52-944F-234D-259B1C72AD9F}"/>
              </a:ext>
            </a:extLst>
          </p:cNvPr>
          <p:cNvSpPr>
            <a:spLocks noGrp="1"/>
          </p:cNvSpPr>
          <p:nvPr>
            <p:ph idx="1"/>
          </p:nvPr>
        </p:nvSpPr>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rapid urbanization and population growth in modern cities have led to significant challenges in waste management, necessitating more efficient and sustainable solutions. The Intelligent Waste Management System based on Internet of Things (IoT) technology addresses these challenges by utilizing advanced sensors and communication networks. By incorporating Infrared (IR) sensors to monitor the fill levels of waste bins and General Packet Radio Service (GPRS) modules to transmit data, this system provides real-time insights into waste accumulation. These insights enable optimized waste collection schedules, reducing unnecessary pickups and preventing bin overflow. Through this innovative approach, the project aims to enhance the efficiency and sustainability of urban waste management, contributing to cleaner and smarter cities.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04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1198" y="403909"/>
            <a:ext cx="8029604" cy="785794"/>
          </a:xfrm>
        </p:spPr>
        <p:txBody>
          <a:bodyPr>
            <a:normAutofit/>
          </a:bodyPr>
          <a:lstStyle/>
          <a:p>
            <a:r>
              <a:rPr lang="en-IN" sz="4400" dirty="0">
                <a:latin typeface="Times New Roman" panose="02020603050405020304" pitchFamily="18" charset="0"/>
                <a:cs typeface="Times New Roman" panose="02020603050405020304" pitchFamily="18" charset="0"/>
              </a:rPr>
              <a:t>LITERATURE SURVEY</a:t>
            </a:r>
            <a:endParaRPr lang="en-US" sz="4400" dirty="0"/>
          </a:p>
        </p:txBody>
      </p:sp>
      <p:graphicFrame>
        <p:nvGraphicFramePr>
          <p:cNvPr id="5" name="Table 4"/>
          <p:cNvGraphicFramePr>
            <a:graphicFrameLocks noGrp="1"/>
          </p:cNvGraphicFramePr>
          <p:nvPr>
            <p:extLst>
              <p:ext uri="{D42A27DB-BD31-4B8C-83A1-F6EECF244321}">
                <p14:modId xmlns:p14="http://schemas.microsoft.com/office/powerpoint/2010/main" val="1156421559"/>
              </p:ext>
            </p:extLst>
          </p:nvPr>
        </p:nvGraphicFramePr>
        <p:xfrm>
          <a:off x="245806" y="1337186"/>
          <a:ext cx="11783633" cy="5297293"/>
        </p:xfrm>
        <a:graphic>
          <a:graphicData uri="http://schemas.openxmlformats.org/drawingml/2006/table">
            <a:tbl>
              <a:tblPr firstRow="1" bandRow="1">
                <a:tableStyleId>{F5AB1C69-6EDB-4FF4-983F-18BD219EF322}</a:tableStyleId>
              </a:tblPr>
              <a:tblGrid>
                <a:gridCol w="930579">
                  <a:extLst>
                    <a:ext uri="{9D8B030D-6E8A-4147-A177-3AD203B41FA5}">
                      <a16:colId xmlns:a16="http://schemas.microsoft.com/office/drawing/2014/main" val="20000"/>
                    </a:ext>
                  </a:extLst>
                </a:gridCol>
                <a:gridCol w="2015330">
                  <a:extLst>
                    <a:ext uri="{9D8B030D-6E8A-4147-A177-3AD203B41FA5}">
                      <a16:colId xmlns:a16="http://schemas.microsoft.com/office/drawing/2014/main" val="20001"/>
                    </a:ext>
                  </a:extLst>
                </a:gridCol>
                <a:gridCol w="2525065">
                  <a:extLst>
                    <a:ext uri="{9D8B030D-6E8A-4147-A177-3AD203B41FA5}">
                      <a16:colId xmlns:a16="http://schemas.microsoft.com/office/drawing/2014/main" val="20002"/>
                    </a:ext>
                  </a:extLst>
                </a:gridCol>
                <a:gridCol w="2525065">
                  <a:extLst>
                    <a:ext uri="{9D8B030D-6E8A-4147-A177-3AD203B41FA5}">
                      <a16:colId xmlns:a16="http://schemas.microsoft.com/office/drawing/2014/main" val="20003"/>
                    </a:ext>
                  </a:extLst>
                </a:gridCol>
                <a:gridCol w="1893797">
                  <a:extLst>
                    <a:ext uri="{9D8B030D-6E8A-4147-A177-3AD203B41FA5}">
                      <a16:colId xmlns:a16="http://schemas.microsoft.com/office/drawing/2014/main" val="20005"/>
                    </a:ext>
                  </a:extLst>
                </a:gridCol>
                <a:gridCol w="1893797">
                  <a:extLst>
                    <a:ext uri="{9D8B030D-6E8A-4147-A177-3AD203B41FA5}">
                      <a16:colId xmlns:a16="http://schemas.microsoft.com/office/drawing/2014/main" val="20006"/>
                    </a:ext>
                  </a:extLst>
                </a:gridCol>
              </a:tblGrid>
              <a:tr h="17893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t>S.No.</a:t>
                      </a:r>
                      <a:endParaRPr lang="en-US" sz="1600" b="0" dirty="0"/>
                    </a:p>
                    <a:p>
                      <a:pPr algn="ct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t>Name of Author</a:t>
                      </a:r>
                      <a:r>
                        <a:rPr lang="en-IN" sz="1600" b="0" baseline="0" dirty="0"/>
                        <a:t> </a:t>
                      </a:r>
                      <a:endParaRPr lang="en-US" sz="1600" b="0" dirty="0"/>
                    </a:p>
                    <a:p>
                      <a:pPr algn="ct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t>Title</a:t>
                      </a:r>
                      <a:r>
                        <a:rPr lang="en-IN" sz="1600" b="0" baseline="0" dirty="0"/>
                        <a:t> of the paper</a:t>
                      </a:r>
                      <a:endParaRPr lang="en-US" sz="1600" b="0" dirty="0"/>
                    </a:p>
                    <a:p>
                      <a:pPr algn="ct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t>International journal/</a:t>
                      </a:r>
                    </a:p>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t>conference</a:t>
                      </a:r>
                      <a:endParaRPr lang="en-US" sz="1600" b="0" dirty="0"/>
                    </a:p>
                    <a:p>
                      <a:pPr algn="ctr"/>
                      <a:endParaRPr lang="en-US" sz="1600" b="0" dirty="0"/>
                    </a:p>
                  </a:txBody>
                  <a:tcPr/>
                </a:tc>
                <a:tc>
                  <a:txBody>
                    <a:bodyPr/>
                    <a:lstStyle/>
                    <a:p>
                      <a:pPr algn="ctr"/>
                      <a:r>
                        <a:rPr lang="en-IN" sz="1600" b="0" baseline="0" dirty="0"/>
                        <a:t>Issue</a:t>
                      </a:r>
                    </a:p>
                  </a:txBody>
                  <a:tcPr/>
                </a:tc>
                <a:tc>
                  <a:txBody>
                    <a:bodyPr/>
                    <a:lstStyle/>
                    <a:p>
                      <a:pPr algn="ctr"/>
                      <a:r>
                        <a:rPr lang="en-IN" sz="1600" b="0" dirty="0"/>
                        <a:t>ISBN/</a:t>
                      </a:r>
                    </a:p>
                    <a:p>
                      <a:pPr algn="ctr"/>
                      <a:r>
                        <a:rPr lang="en-IN" sz="1600" b="0" dirty="0"/>
                        <a:t>ISSN</a:t>
                      </a:r>
                      <a:endParaRPr lang="en-US" sz="1600" b="0" dirty="0"/>
                    </a:p>
                    <a:p>
                      <a:pPr algn="ctr"/>
                      <a:endParaRPr lang="en-US" sz="1600" b="0" dirty="0"/>
                    </a:p>
                  </a:txBody>
                  <a:tcPr/>
                </a:tc>
                <a:extLst>
                  <a:ext uri="{0D108BD9-81ED-4DB2-BD59-A6C34878D82A}">
                    <a16:rowId xmlns:a16="http://schemas.microsoft.com/office/drawing/2014/main" val="10000"/>
                  </a:ext>
                </a:extLst>
              </a:tr>
              <a:tr h="1753971">
                <a:tc>
                  <a:txBody>
                    <a:bodyPr/>
                    <a:lstStyle/>
                    <a:p>
                      <a:pPr algn="ctr"/>
                      <a:endParaRPr lang="en-IN" sz="1600" b="0" dirty="0"/>
                    </a:p>
                    <a:p>
                      <a:pPr algn="ctr"/>
                      <a:r>
                        <a:rPr lang="en-IN" sz="1600" b="0" baseline="0" dirty="0"/>
                        <a:t> 1.</a:t>
                      </a:r>
                      <a:endParaRPr lang="en-US" sz="1600" b="0" dirty="0"/>
                    </a:p>
                  </a:txBody>
                  <a:tcPr/>
                </a:tc>
                <a:tc>
                  <a:txBody>
                    <a:bodyPr/>
                    <a:lstStyle/>
                    <a:p>
                      <a:pPr algn="ctr"/>
                      <a:r>
                        <a:rPr lang="pl-PL" sz="1600" b="0" dirty="0"/>
                        <a:t>A. Bharadwaj, P. Pandey, S. Nayak</a:t>
                      </a: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A Survey on IoT-based Waste Management Systems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t>IEEE Conference Publications</a:t>
                      </a:r>
                      <a:endParaRPr lang="en-US" sz="1600" b="0" dirty="0">
                        <a:solidFill>
                          <a:schemeClr val="tx1"/>
                        </a:solidFill>
                      </a:endParaRPr>
                    </a:p>
                  </a:txBody>
                  <a:tcPr/>
                </a:tc>
                <a:tc>
                  <a:txBody>
                    <a:bodyPr/>
                    <a:lstStyle/>
                    <a:p>
                      <a:pPr algn="ctr"/>
                      <a:r>
                        <a:rPr lang="en-IN" sz="1600" b="0" dirty="0"/>
                        <a:t>2016</a:t>
                      </a:r>
                    </a:p>
                  </a:txBody>
                  <a:tcPr/>
                </a:tc>
                <a:tc>
                  <a:txBody>
                    <a:bodyPr/>
                    <a:lstStyle/>
                    <a:p>
                      <a:pPr algn="ctr"/>
                      <a:r>
                        <a:rPr lang="en-IN" sz="1600" b="0" dirty="0"/>
                        <a:t>ISSN 2151-2206</a:t>
                      </a:r>
                      <a:endParaRPr lang="en-US" sz="1600" b="0" dirty="0"/>
                    </a:p>
                  </a:txBody>
                  <a:tcPr/>
                </a:tc>
                <a:extLst>
                  <a:ext uri="{0D108BD9-81ED-4DB2-BD59-A6C34878D82A}">
                    <a16:rowId xmlns:a16="http://schemas.microsoft.com/office/drawing/2014/main" val="10001"/>
                  </a:ext>
                </a:extLst>
              </a:tr>
              <a:tr h="1753971">
                <a:tc>
                  <a:txBody>
                    <a:bodyPr/>
                    <a:lstStyle/>
                    <a:p>
                      <a:pPr algn="ctr"/>
                      <a:endParaRPr lang="en-IN" sz="1600" b="0" dirty="0"/>
                    </a:p>
                    <a:p>
                      <a:pPr algn="ctr"/>
                      <a:r>
                        <a:rPr lang="en-IN" sz="1600" b="0" dirty="0"/>
                        <a:t> 2.</a:t>
                      </a:r>
                      <a:endParaRPr lang="en-US" sz="1600" b="0" dirty="0"/>
                    </a:p>
                  </a:txBody>
                  <a:tcPr/>
                </a:tc>
                <a:tc>
                  <a:txBody>
                    <a:bodyPr/>
                    <a:lstStyle/>
                    <a:p>
                      <a:pPr algn="ctr"/>
                      <a:r>
                        <a:rPr lang="en-IN" sz="1600" b="0" dirty="0"/>
                        <a:t>R.R. Lakshmi, S. </a:t>
                      </a:r>
                      <a:r>
                        <a:rPr lang="en-IN" sz="1600" b="0" dirty="0" err="1"/>
                        <a:t>Dhamodharan</a:t>
                      </a:r>
                      <a:endParaRPr lang="en-IN" sz="1600" b="0" dirty="0"/>
                    </a:p>
                  </a:txBody>
                  <a:tcPr/>
                </a:tc>
                <a:tc>
                  <a:txBody>
                    <a:bodyPr/>
                    <a:lstStyle/>
                    <a:p>
                      <a:pPr algn="ctr"/>
                      <a:r>
                        <a:rPr lang="en-IN" sz="1600" b="0" dirty="0"/>
                        <a:t>Smart Waste Management System Using IoT</a:t>
                      </a: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International Journal of Engineering and Technology (IJET)</a:t>
                      </a:r>
                    </a:p>
                  </a:txBody>
                  <a:tcPr/>
                </a:tc>
                <a:tc>
                  <a:txBody>
                    <a:bodyPr/>
                    <a:lstStyle/>
                    <a:p>
                      <a:pPr algn="ctr"/>
                      <a:r>
                        <a:rPr lang="en-US" sz="1600" b="0" dirty="0"/>
                        <a:t>2016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t> ISSN 2319-8613</a:t>
                      </a:r>
                      <a:endParaRPr lang="en-US" sz="1600" b="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C45-4DD3-5BCA-47BA-CEB03D18FA75}"/>
              </a:ext>
            </a:extLst>
          </p:cNvPr>
          <p:cNvSpPr>
            <a:spLocks noGrp="1"/>
          </p:cNvSpPr>
          <p:nvPr>
            <p:ph type="title"/>
          </p:nvPr>
        </p:nvSpPr>
        <p:spPr/>
        <p:txBody>
          <a:bodyPr/>
          <a:lstStyle/>
          <a:p>
            <a:pPr algn="ctr"/>
            <a:r>
              <a:rPr lang="en-IN" b="1" dirty="0">
                <a:latin typeface="Times New Roman" pitchFamily="18" charset="0"/>
                <a:cs typeface="Times New Roman" pitchFamily="18" charset="0"/>
              </a:rPr>
              <a:t>EXISTING SYSTEM</a:t>
            </a:r>
            <a:endParaRPr lang="en-IN" dirty="0"/>
          </a:p>
        </p:txBody>
      </p:sp>
      <p:sp>
        <p:nvSpPr>
          <p:cNvPr id="3" name="Content Placeholder 2">
            <a:extLst>
              <a:ext uri="{FF2B5EF4-FFF2-40B4-BE49-F238E27FC236}">
                <a16:creationId xmlns:a16="http://schemas.microsoft.com/office/drawing/2014/main" id="{EC060A64-69D5-8E91-FDC2-6B5D5F44319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Traditionally, waste management systems rely on scheduled waste collection routes without real-time monitoring of bin fill levels. </a:t>
            </a:r>
          </a:p>
          <a:p>
            <a:r>
              <a:rPr lang="en-US" sz="2400" dirty="0">
                <a:latin typeface="Times New Roman" panose="02020603050405020304" pitchFamily="18" charset="0"/>
                <a:cs typeface="Times New Roman" panose="02020603050405020304" pitchFamily="18" charset="0"/>
              </a:rPr>
              <a:t>Waste collection trucks follow predetermined schedules regardless of actual fill levels, leading to inefficiencies such as unnecessary pickups or overflowing bins. </a:t>
            </a:r>
          </a:p>
          <a:p>
            <a:r>
              <a:rPr lang="en-US" sz="2400" dirty="0">
                <a:latin typeface="Times New Roman" panose="02020603050405020304" pitchFamily="18" charset="0"/>
                <a:cs typeface="Times New Roman" panose="02020603050405020304" pitchFamily="18" charset="0"/>
              </a:rPr>
              <a:t>This approach lacks responsiveness to dynamic changes in waste generation and can result in increased operational costs and environmental impact due to inefficient resource allocation.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89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C45-4DD3-5BCA-47BA-CEB03D18FA75}"/>
              </a:ext>
            </a:extLst>
          </p:cNvPr>
          <p:cNvSpPr>
            <a:spLocks noGrp="1"/>
          </p:cNvSpPr>
          <p:nvPr>
            <p:ph type="title"/>
          </p:nvPr>
        </p:nvSpPr>
        <p:spPr/>
        <p:txBody>
          <a:bodyPr/>
          <a:lstStyle/>
          <a:p>
            <a:pPr algn="ctr"/>
            <a:r>
              <a:rPr lang="en-IN" b="1" dirty="0">
                <a:latin typeface="Times New Roman" pitchFamily="18" charset="0"/>
                <a:cs typeface="Times New Roman" pitchFamily="18" charset="0"/>
              </a:rPr>
              <a:t>PROPOSED METHODOLOGY</a:t>
            </a:r>
            <a:endParaRPr lang="en-IN" dirty="0"/>
          </a:p>
        </p:txBody>
      </p:sp>
      <p:sp>
        <p:nvSpPr>
          <p:cNvPr id="3" name="Content Placeholder 2">
            <a:extLst>
              <a:ext uri="{FF2B5EF4-FFF2-40B4-BE49-F238E27FC236}">
                <a16:creationId xmlns:a16="http://schemas.microsoft.com/office/drawing/2014/main" id="{EC060A64-69D5-8E91-FDC2-6B5D5F44319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proposed Intelligent Waste Management System based on IoT revolutionizes traditional practices by integrating advanced technologies for real-time monitoring and data-driven decision-making. </a:t>
            </a:r>
          </a:p>
          <a:p>
            <a:r>
              <a:rPr lang="en-US" sz="2400" dirty="0">
                <a:latin typeface="Times New Roman" panose="02020603050405020304" pitchFamily="18" charset="0"/>
                <a:cs typeface="Times New Roman" panose="02020603050405020304" pitchFamily="18" charset="0"/>
              </a:rPr>
              <a:t>Using IR sensors embedded in waste bins, the system continuously monitors fill levels. Data collected from these sensors is transmitted via GPRS modules to a central server or cloud platform. </a:t>
            </a:r>
          </a:p>
          <a:p>
            <a:r>
              <a:rPr lang="en-US" sz="2400" dirty="0">
                <a:latin typeface="Times New Roman" panose="02020603050405020304" pitchFamily="18" charset="0"/>
                <a:cs typeface="Times New Roman" panose="02020603050405020304" pitchFamily="18" charset="0"/>
              </a:rPr>
              <a:t>This enables waste management authorities to dynamically optimize collection routes based on real-time data, thereby reducing unnecessary trips and preventing overflow. </a:t>
            </a:r>
          </a:p>
          <a:p>
            <a:r>
              <a:rPr lang="en-US" sz="2400" dirty="0">
                <a:latin typeface="Times New Roman" panose="02020603050405020304" pitchFamily="18" charset="0"/>
                <a:cs typeface="Times New Roman" panose="02020603050405020304" pitchFamily="18" charset="0"/>
              </a:rPr>
              <a:t>It increases efficiency, accuracy and environmental impact.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5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IMPLEMENTATION</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System Design: </a:t>
            </a:r>
            <a:r>
              <a:rPr lang="en-US" sz="2400" dirty="0">
                <a:latin typeface="Times New Roman" panose="02020603050405020304" pitchFamily="18" charset="0"/>
                <a:cs typeface="Times New Roman" panose="02020603050405020304" pitchFamily="18" charset="0"/>
              </a:rPr>
              <a:t>Identify and integrate IR sensors, GPRS modules, microcontrollers, and power units for the waste bins.</a:t>
            </a:r>
          </a:p>
          <a:p>
            <a:r>
              <a:rPr lang="en-US" sz="2400" b="1" dirty="0">
                <a:latin typeface="Times New Roman" panose="02020603050405020304" pitchFamily="18" charset="0"/>
                <a:cs typeface="Times New Roman" panose="02020603050405020304" pitchFamily="18" charset="0"/>
              </a:rPr>
              <a:t>Sensor Installation: </a:t>
            </a:r>
            <a:r>
              <a:rPr lang="en-US" sz="2400" dirty="0">
                <a:latin typeface="Times New Roman" panose="02020603050405020304" pitchFamily="18" charset="0"/>
                <a:cs typeface="Times New Roman" panose="02020603050405020304" pitchFamily="18" charset="0"/>
              </a:rPr>
              <a:t>Install and calibrate IR sensors in waste bins to measure fill levels accurately.</a:t>
            </a:r>
          </a:p>
          <a:p>
            <a:r>
              <a:rPr lang="en-US" sz="2400" b="1" dirty="0">
                <a:latin typeface="Times New Roman" panose="02020603050405020304" pitchFamily="18" charset="0"/>
                <a:cs typeface="Times New Roman" panose="02020603050405020304" pitchFamily="18" charset="0"/>
              </a:rPr>
              <a:t>Data Acquisition: </a:t>
            </a:r>
            <a:r>
              <a:rPr lang="en-US" sz="2400" dirty="0">
                <a:latin typeface="Times New Roman" panose="02020603050405020304" pitchFamily="18" charset="0"/>
                <a:cs typeface="Times New Roman" panose="02020603050405020304" pitchFamily="18" charset="0"/>
              </a:rPr>
              <a:t>Connect sensors to microcontrollers for data collection and processing.</a:t>
            </a:r>
          </a:p>
          <a:p>
            <a:r>
              <a:rPr lang="en-US" sz="2400" b="1" dirty="0">
                <a:latin typeface="Times New Roman" panose="02020603050405020304" pitchFamily="18" charset="0"/>
                <a:cs typeface="Times New Roman" panose="02020603050405020304" pitchFamily="18" charset="0"/>
              </a:rPr>
              <a:t>Data Transmission: </a:t>
            </a:r>
            <a:r>
              <a:rPr lang="en-US" sz="2400" dirty="0">
                <a:latin typeface="Times New Roman" panose="02020603050405020304" pitchFamily="18" charset="0"/>
                <a:cs typeface="Times New Roman" panose="02020603050405020304" pitchFamily="18" charset="0"/>
              </a:rPr>
              <a:t>Use GPRS modules with SIM cards to transmit data to a central server or cloud platform.</a:t>
            </a:r>
          </a:p>
          <a:p>
            <a:r>
              <a:rPr lang="en-US" sz="2400" b="1" dirty="0">
                <a:latin typeface="Times New Roman" panose="02020603050405020304" pitchFamily="18" charset="0"/>
                <a:cs typeface="Times New Roman" panose="02020603050405020304" pitchFamily="18" charset="0"/>
              </a:rPr>
              <a:t>Data Management: </a:t>
            </a:r>
            <a:r>
              <a:rPr lang="en-US" sz="2400" dirty="0">
                <a:latin typeface="Times New Roman" panose="02020603050405020304" pitchFamily="18" charset="0"/>
                <a:cs typeface="Times New Roman" panose="02020603050405020304" pitchFamily="18" charset="0"/>
              </a:rPr>
              <a:t>Develop a centralized platform for storing and analyzing waste level data to optimize collection schedules.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97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ARCHITECTURE</a:t>
            </a:r>
            <a:endParaRPr lang="en-IN" dirty="0"/>
          </a:p>
        </p:txBody>
      </p:sp>
      <p:sp>
        <p:nvSpPr>
          <p:cNvPr id="24" name="Text Box 28">
            <a:extLst>
              <a:ext uri="{FF2B5EF4-FFF2-40B4-BE49-F238E27FC236}">
                <a16:creationId xmlns:a16="http://schemas.microsoft.com/office/drawing/2014/main" id="{492FF13E-34EB-8B2D-7C6F-2DD2D916A173}"/>
              </a:ext>
            </a:extLst>
          </p:cNvPr>
          <p:cNvSpPr txBox="1">
            <a:spLocks noChangeArrowheads="1"/>
          </p:cNvSpPr>
          <p:nvPr/>
        </p:nvSpPr>
        <p:spPr bwMode="auto">
          <a:xfrm>
            <a:off x="5051438" y="2010697"/>
            <a:ext cx="2089124" cy="376575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endParaRPr kumimoji="0" lang="en-IN" altLang="en-US" sz="1600" b="0" i="0" u="none" strike="noStrike" cap="none" normalizeH="0" baseline="0" dirty="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ts val="800"/>
              </a:spcAft>
              <a:buClrTx/>
              <a:buSzTx/>
              <a:buFontTx/>
              <a:buNone/>
              <a:tabLst/>
            </a:pPr>
            <a:endParaRPr lang="en-IN" altLang="en-US" sz="1600" b="1" dirty="0">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ts val="800"/>
              </a:spcAft>
              <a:buClrTx/>
              <a:buSzTx/>
              <a:buFontTx/>
              <a:buNone/>
              <a:tabLst/>
            </a:pPr>
            <a:endParaRPr kumimoji="0" lang="en-IN" altLang="en-US" sz="1600" b="1" i="0" u="none" strike="noStrike" cap="none" normalizeH="0" baseline="0" dirty="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ts val="800"/>
              </a:spcAft>
              <a:buClrTx/>
              <a:buSzTx/>
              <a:buFontTx/>
              <a:buNone/>
              <a:tabLst/>
            </a:pPr>
            <a:endParaRPr kumimoji="0" lang="en-IN" altLang="en-US" sz="1600" b="1" i="0" u="none" strike="noStrike" cap="none" normalizeH="0" baseline="0" dirty="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600" b="1" i="0" u="none" strike="noStrike" cap="none" normalizeH="0" baseline="0" dirty="0">
                <a:ln>
                  <a:noFill/>
                </a:ln>
                <a:solidFill>
                  <a:schemeClr val="tx1"/>
                </a:solidFill>
                <a:effectLst/>
                <a:latin typeface="Times New Roman" panose="02020603050405020304" pitchFamily="18" charset="0"/>
              </a:rPr>
              <a:t>MICRO</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600" b="1" i="0" u="none" strike="noStrike" cap="none" normalizeH="0" baseline="0" dirty="0">
                <a:ln>
                  <a:noFill/>
                </a:ln>
                <a:solidFill>
                  <a:schemeClr val="tx1"/>
                </a:solidFill>
                <a:effectLst/>
                <a:latin typeface="Times New Roman" panose="02020603050405020304" pitchFamily="18" charset="0"/>
              </a:rPr>
              <a:t> CONTROLLER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7" name="Text Box 29">
            <a:extLst>
              <a:ext uri="{FF2B5EF4-FFF2-40B4-BE49-F238E27FC236}">
                <a16:creationId xmlns:a16="http://schemas.microsoft.com/office/drawing/2014/main" id="{EF4889BA-BDEB-AC07-9673-2EF0BB414810}"/>
              </a:ext>
            </a:extLst>
          </p:cNvPr>
          <p:cNvSpPr txBox="1">
            <a:spLocks noChangeArrowheads="1"/>
          </p:cNvSpPr>
          <p:nvPr/>
        </p:nvSpPr>
        <p:spPr bwMode="auto">
          <a:xfrm>
            <a:off x="2544481" y="2494320"/>
            <a:ext cx="1456481" cy="5733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600" b="1" i="0" u="none" strike="noStrike" cap="none" normalizeH="0" baseline="0" dirty="0">
                <a:ln>
                  <a:noFill/>
                </a:ln>
                <a:solidFill>
                  <a:schemeClr val="tx1"/>
                </a:solidFill>
                <a:effectLst/>
                <a:latin typeface="Times New Roman" panose="02020603050405020304" pitchFamily="18" charset="0"/>
              </a:rPr>
              <a:t>POWER SUPPLY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8" name="Text Box 30">
            <a:extLst>
              <a:ext uri="{FF2B5EF4-FFF2-40B4-BE49-F238E27FC236}">
                <a16:creationId xmlns:a16="http://schemas.microsoft.com/office/drawing/2014/main" id="{332CA07D-AA11-B95C-2E23-AC921B8EF43D}"/>
              </a:ext>
            </a:extLst>
          </p:cNvPr>
          <p:cNvSpPr txBox="1">
            <a:spLocks noChangeArrowheads="1"/>
          </p:cNvSpPr>
          <p:nvPr/>
        </p:nvSpPr>
        <p:spPr bwMode="auto">
          <a:xfrm>
            <a:off x="8463960" y="2469125"/>
            <a:ext cx="1437124" cy="5985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b="1" i="0" u="none" strike="noStrike" cap="none" normalizeH="0" baseline="0" dirty="0">
                <a:ln>
                  <a:noFill/>
                </a:ln>
                <a:solidFill>
                  <a:schemeClr val="tx1"/>
                </a:solidFill>
                <a:effectLst/>
                <a:latin typeface="Times New Roman" panose="02020603050405020304" pitchFamily="18" charset="0"/>
              </a:rPr>
              <a:t>LCD DISPLAY</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29" name="Rectangle 34">
            <a:extLst>
              <a:ext uri="{FF2B5EF4-FFF2-40B4-BE49-F238E27FC236}">
                <a16:creationId xmlns:a16="http://schemas.microsoft.com/office/drawing/2014/main" id="{600B579C-3B61-84C6-1778-7C939AF613F1}"/>
              </a:ext>
            </a:extLst>
          </p:cNvPr>
          <p:cNvSpPr>
            <a:spLocks noChangeArrowheads="1"/>
          </p:cNvSpPr>
          <p:nvPr/>
        </p:nvSpPr>
        <p:spPr bwMode="auto">
          <a:xfrm>
            <a:off x="2343612" y="4609457"/>
            <a:ext cx="828675" cy="3317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IR TX</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0" name="Rectangle 33">
            <a:extLst>
              <a:ext uri="{FF2B5EF4-FFF2-40B4-BE49-F238E27FC236}">
                <a16:creationId xmlns:a16="http://schemas.microsoft.com/office/drawing/2014/main" id="{B6E6309A-F25D-68C1-DB1A-C6F0505BA600}"/>
              </a:ext>
            </a:extLst>
          </p:cNvPr>
          <p:cNvSpPr>
            <a:spLocks noChangeArrowheads="1"/>
          </p:cNvSpPr>
          <p:nvPr/>
        </p:nvSpPr>
        <p:spPr bwMode="auto">
          <a:xfrm>
            <a:off x="3172287" y="4609457"/>
            <a:ext cx="828675" cy="3317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IR RX</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1" name="Text Box 32">
            <a:extLst>
              <a:ext uri="{FF2B5EF4-FFF2-40B4-BE49-F238E27FC236}">
                <a16:creationId xmlns:a16="http://schemas.microsoft.com/office/drawing/2014/main" id="{A282CA54-3815-E6D5-695A-BC6234234D08}"/>
              </a:ext>
            </a:extLst>
          </p:cNvPr>
          <p:cNvSpPr txBox="1">
            <a:spLocks noChangeArrowheads="1"/>
          </p:cNvSpPr>
          <p:nvPr/>
        </p:nvSpPr>
        <p:spPr bwMode="auto">
          <a:xfrm>
            <a:off x="8463960" y="4549262"/>
            <a:ext cx="1447800" cy="495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GPRS MODEM</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5" name="Rectangle 34">
            <a:extLst>
              <a:ext uri="{FF2B5EF4-FFF2-40B4-BE49-F238E27FC236}">
                <a16:creationId xmlns:a16="http://schemas.microsoft.com/office/drawing/2014/main" id="{85BFA94B-8188-83A4-AD8C-C409ED9F69C2}"/>
              </a:ext>
            </a:extLst>
          </p:cNvPr>
          <p:cNvSpPr>
            <a:spLocks noChangeArrowheads="1"/>
          </p:cNvSpPr>
          <p:nvPr/>
        </p:nvSpPr>
        <p:spPr bwMode="auto">
          <a:xfrm>
            <a:off x="2343612" y="5133485"/>
            <a:ext cx="828675" cy="3317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IR TX</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6" name="Rectangle 33">
            <a:extLst>
              <a:ext uri="{FF2B5EF4-FFF2-40B4-BE49-F238E27FC236}">
                <a16:creationId xmlns:a16="http://schemas.microsoft.com/office/drawing/2014/main" id="{A7A4D94E-93DB-F409-32C0-86E0B6E0BE6F}"/>
              </a:ext>
            </a:extLst>
          </p:cNvPr>
          <p:cNvSpPr>
            <a:spLocks noChangeArrowheads="1"/>
          </p:cNvSpPr>
          <p:nvPr/>
        </p:nvSpPr>
        <p:spPr bwMode="auto">
          <a:xfrm>
            <a:off x="3172287" y="5133485"/>
            <a:ext cx="828675" cy="3317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IR RX</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38" name="Straight Arrow Connector 37">
            <a:extLst>
              <a:ext uri="{FF2B5EF4-FFF2-40B4-BE49-F238E27FC236}">
                <a16:creationId xmlns:a16="http://schemas.microsoft.com/office/drawing/2014/main" id="{5AB13D99-DDCB-D1E6-9C79-4D25EDA1FCAC}"/>
              </a:ext>
            </a:extLst>
          </p:cNvPr>
          <p:cNvCxnSpPr>
            <a:endCxn id="31" idx="1"/>
          </p:cNvCxnSpPr>
          <p:nvPr/>
        </p:nvCxnSpPr>
        <p:spPr>
          <a:xfrm flipV="1">
            <a:off x="7140562" y="4796912"/>
            <a:ext cx="1323398" cy="1230"/>
          </a:xfrm>
          <a:prstGeom prst="straightConnector1">
            <a:avLst/>
          </a:prstGeom>
          <a:ln>
            <a:solidFill>
              <a:schemeClr val="tx1"/>
            </a:solidFill>
            <a:headEnd type="triangle"/>
            <a:tailEnd type="triangle"/>
          </a:ln>
          <a:effectLst>
            <a:glow rad="63500">
              <a:schemeClr val="accent3">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29825F2-0CEE-A494-8A62-3D602CA44E47}"/>
              </a:ext>
            </a:extLst>
          </p:cNvPr>
          <p:cNvCxnSpPr>
            <a:stCxn id="27" idx="3"/>
          </p:cNvCxnSpPr>
          <p:nvPr/>
        </p:nvCxnSpPr>
        <p:spPr>
          <a:xfrm>
            <a:off x="4000962" y="2780993"/>
            <a:ext cx="1050476" cy="1536"/>
          </a:xfrm>
          <a:prstGeom prst="straightConnector1">
            <a:avLst/>
          </a:prstGeom>
          <a:ln>
            <a:solidFill>
              <a:schemeClr val="tx1"/>
            </a:solidFill>
            <a:tailEnd type="triangle"/>
          </a:ln>
          <a:effectLst>
            <a:glow rad="63500">
              <a:schemeClr val="accent3">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F4FF858-88D6-20D7-2B01-6B2C7C94B7A1}"/>
              </a:ext>
            </a:extLst>
          </p:cNvPr>
          <p:cNvCxnSpPr>
            <a:cxnSpLocks/>
          </p:cNvCxnSpPr>
          <p:nvPr/>
        </p:nvCxnSpPr>
        <p:spPr>
          <a:xfrm>
            <a:off x="7140562" y="2768394"/>
            <a:ext cx="1323398" cy="14134"/>
          </a:xfrm>
          <a:prstGeom prst="straightConnector1">
            <a:avLst/>
          </a:prstGeom>
          <a:ln>
            <a:solidFill>
              <a:schemeClr val="tx1"/>
            </a:solidFill>
            <a:tailEnd type="triangle"/>
          </a:ln>
          <a:effectLst>
            <a:glow rad="63500">
              <a:schemeClr val="accent3">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991D6CF-A3CE-097D-B80B-8622AB17DB3B}"/>
              </a:ext>
            </a:extLst>
          </p:cNvPr>
          <p:cNvCxnSpPr/>
          <p:nvPr/>
        </p:nvCxnSpPr>
        <p:spPr>
          <a:xfrm>
            <a:off x="4000962" y="4775351"/>
            <a:ext cx="1050476" cy="1536"/>
          </a:xfrm>
          <a:prstGeom prst="straightConnector1">
            <a:avLst/>
          </a:prstGeom>
          <a:ln>
            <a:solidFill>
              <a:schemeClr val="tx1"/>
            </a:solidFill>
            <a:tailEnd type="triangle"/>
          </a:ln>
          <a:effectLst>
            <a:glow rad="63500">
              <a:schemeClr val="accent3">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C392064-4F39-1C68-137A-A561792C8E6C}"/>
              </a:ext>
            </a:extLst>
          </p:cNvPr>
          <p:cNvCxnSpPr/>
          <p:nvPr/>
        </p:nvCxnSpPr>
        <p:spPr>
          <a:xfrm>
            <a:off x="4000962" y="5279127"/>
            <a:ext cx="1050476" cy="1536"/>
          </a:xfrm>
          <a:prstGeom prst="straightConnector1">
            <a:avLst/>
          </a:prstGeom>
          <a:ln>
            <a:solidFill>
              <a:schemeClr val="tx1"/>
            </a:solidFill>
            <a:tailEnd type="triangle"/>
          </a:ln>
          <a:effectLst>
            <a:glow rad="63500">
              <a:schemeClr val="accent3">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1831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1129</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              CMR TECHNICAL CAMPUS UGC (Autonomous) Kandlakoya, Medchal Road, Hyd-501 401 Department of Electronics &amp; Communication Engineering Real Time Project Review  INTELLIGENT WASTE MANAGEMENT SYSTEM BASED ON IOT       </vt:lpstr>
      <vt:lpstr>CONTENTS</vt:lpstr>
      <vt:lpstr>ABSTRACT</vt:lpstr>
      <vt:lpstr>INTRODUCTION</vt:lpstr>
      <vt:lpstr>LITERATURE SURVEY</vt:lpstr>
      <vt:lpstr>EXISTING SYSTEM</vt:lpstr>
      <vt:lpstr>PROPOSED METHODOLOGY</vt:lpstr>
      <vt:lpstr>IMPLEMENTATION</vt:lpstr>
      <vt:lpstr>ARCHITECTURE</vt:lpstr>
      <vt:lpstr>RESULTS &amp; DISCUSSION</vt:lpstr>
      <vt:lpstr>CONCLUSION AND FUTURE SCOPE</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&amp; COMMUNICATION ENGINEERING  CMR TECHNICAL CAMPUS</dc:title>
  <dc:creator>sri sri sri</dc:creator>
  <cp:lastModifiedBy>Mandapuram Akshithareddy</cp:lastModifiedBy>
  <cp:revision>5</cp:revision>
  <dcterms:created xsi:type="dcterms:W3CDTF">2024-03-28T04:13:19Z</dcterms:created>
  <dcterms:modified xsi:type="dcterms:W3CDTF">2024-06-22T04:52:50Z</dcterms:modified>
</cp:coreProperties>
</file>