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Special Elite" charset="1" panose="02000506000000020004"/>
      <p:regular r:id="rId24"/>
    </p:embeddedFont>
    <p:embeddedFont>
      <p:font typeface="Arimo" charset="1" panose="020B0604020202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16" Target="../media/image20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16" Target="../media/image3.png" Type="http://schemas.openxmlformats.org/officeDocument/2006/relationships/image"/><Relationship Id="rId17" Target="../media/image4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16" Target="../media/image19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05" y="-43043"/>
            <a:ext cx="18989176" cy="1395919"/>
            <a:chOff x="0" y="0"/>
            <a:chExt cx="5001265" cy="367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01264" cy="367650"/>
            </a:xfrm>
            <a:custGeom>
              <a:avLst/>
              <a:gdLst/>
              <a:ahLst/>
              <a:cxnLst/>
              <a:rect r="r" b="b" t="t" l="l"/>
              <a:pathLst>
                <a:path h="367650" w="5001264">
                  <a:moveTo>
                    <a:pt x="0" y="0"/>
                  </a:moveTo>
                  <a:lnTo>
                    <a:pt x="5001264" y="0"/>
                  </a:lnTo>
                  <a:lnTo>
                    <a:pt x="5001264" y="367650"/>
                  </a:lnTo>
                  <a:lnTo>
                    <a:pt x="0" y="367650"/>
                  </a:lnTo>
                  <a:close/>
                </a:path>
              </a:pathLst>
            </a:custGeom>
            <a:solidFill>
              <a:srgbClr val="2E3B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001265" cy="415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92871" y="2512903"/>
            <a:ext cx="18873741" cy="1851570"/>
          </a:xfrm>
          <a:custGeom>
            <a:avLst/>
            <a:gdLst/>
            <a:ahLst/>
            <a:cxnLst/>
            <a:rect r="r" b="b" t="t" l="l"/>
            <a:pathLst>
              <a:path h="1851570" w="18873741">
                <a:moveTo>
                  <a:pt x="0" y="0"/>
                </a:moveTo>
                <a:lnTo>
                  <a:pt x="18873742" y="0"/>
                </a:lnTo>
                <a:lnTo>
                  <a:pt x="18873742" y="1851570"/>
                </a:lnTo>
                <a:lnTo>
                  <a:pt x="0" y="1851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1333826"/>
            <a:ext cx="18989176" cy="1395919"/>
            <a:chOff x="0" y="0"/>
            <a:chExt cx="5001265" cy="3676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01264" cy="367650"/>
            </a:xfrm>
            <a:custGeom>
              <a:avLst/>
              <a:gdLst/>
              <a:ahLst/>
              <a:cxnLst/>
              <a:rect r="r" b="b" t="t" l="l"/>
              <a:pathLst>
                <a:path h="367650" w="5001264">
                  <a:moveTo>
                    <a:pt x="0" y="0"/>
                  </a:moveTo>
                  <a:lnTo>
                    <a:pt x="5001264" y="0"/>
                  </a:lnTo>
                  <a:lnTo>
                    <a:pt x="5001264" y="367650"/>
                  </a:lnTo>
                  <a:lnTo>
                    <a:pt x="0" y="367650"/>
                  </a:lnTo>
                  <a:close/>
                </a:path>
              </a:pathLst>
            </a:custGeom>
            <a:solidFill>
              <a:srgbClr val="2E3B4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001265" cy="415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1945" y="-52473"/>
            <a:ext cx="5114499" cy="1405349"/>
            <a:chOff x="0" y="0"/>
            <a:chExt cx="608735" cy="1672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806137" y="-52473"/>
            <a:ext cx="5114499" cy="1405349"/>
            <a:chOff x="0" y="0"/>
            <a:chExt cx="608735" cy="1672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634219" y="-52473"/>
            <a:ext cx="5114499" cy="1405349"/>
            <a:chOff x="0" y="0"/>
            <a:chExt cx="608735" cy="1672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462301" y="-52473"/>
            <a:ext cx="5114499" cy="1405349"/>
            <a:chOff x="0" y="0"/>
            <a:chExt cx="608735" cy="1672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73447" y="1333826"/>
            <a:ext cx="4725613" cy="1395919"/>
            <a:chOff x="0" y="0"/>
            <a:chExt cx="750998" cy="22184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201528" y="1333826"/>
            <a:ext cx="4725613" cy="1395919"/>
            <a:chOff x="0" y="0"/>
            <a:chExt cx="750998" cy="22184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029610" y="1333826"/>
            <a:ext cx="4725613" cy="1395919"/>
            <a:chOff x="0" y="0"/>
            <a:chExt cx="750998" cy="22184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7860123" y="1333826"/>
            <a:ext cx="4725613" cy="1395919"/>
            <a:chOff x="0" y="0"/>
            <a:chExt cx="750998" cy="22184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2251226" y="5429250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8721574" y="5429250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2251226" y="7311598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8721574" y="7311598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true" rot="0">
            <a:off x="-292871" y="8435430"/>
            <a:ext cx="18873741" cy="1851570"/>
          </a:xfrm>
          <a:custGeom>
            <a:avLst/>
            <a:gdLst/>
            <a:ahLst/>
            <a:cxnLst/>
            <a:rect r="r" b="b" t="t" l="l"/>
            <a:pathLst>
              <a:path h="1851570" w="18873741">
                <a:moveTo>
                  <a:pt x="0" y="1851570"/>
                </a:moveTo>
                <a:lnTo>
                  <a:pt x="18873742" y="1851570"/>
                </a:lnTo>
                <a:lnTo>
                  <a:pt x="18873742" y="0"/>
                </a:lnTo>
                <a:lnTo>
                  <a:pt x="0" y="0"/>
                </a:lnTo>
                <a:lnTo>
                  <a:pt x="0" y="18515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903043" y="4370858"/>
            <a:ext cx="14481914" cy="1217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2"/>
              </a:lnSpc>
            </a:pPr>
            <a:r>
              <a:rPr lang="en-US" sz="7066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Movie Recommendation System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251226" y="6428873"/>
            <a:ext cx="8897966" cy="88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Guide: Mr. Milind Kapase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526" y="815921"/>
            <a:ext cx="16612948" cy="8655158"/>
            <a:chOff x="0" y="0"/>
            <a:chExt cx="4375427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427" cy="2279548"/>
            </a:xfrm>
            <a:custGeom>
              <a:avLst/>
              <a:gdLst/>
              <a:ahLst/>
              <a:cxnLst/>
              <a:rect r="r" b="b" t="t" l="l"/>
              <a:pathLst>
                <a:path h="2279548" w="4375427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Data Preprocessing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21794" y="2422946"/>
            <a:ext cx="11844413" cy="4784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4265"/>
              </a:lnSpc>
              <a:buFont typeface="Arial"/>
              <a:buChar char="•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Handling Missing Values:</a:t>
            </a:r>
          </a:p>
          <a:p>
            <a:pPr algn="l" marL="1165850" indent="-388617" lvl="2">
              <a:lnSpc>
                <a:spcPts val="4265"/>
              </a:lnSpc>
              <a:buFont typeface="Arial"/>
              <a:buChar char="⚬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Before: 722K records → </a:t>
            </a: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After Handling: 640K records.</a:t>
            </a:r>
          </a:p>
          <a:p>
            <a:pPr algn="l" marL="1165850" indent="-388617" lvl="2">
              <a:lnSpc>
                <a:spcPts val="4265"/>
              </a:lnSpc>
              <a:buFont typeface="Arial"/>
              <a:buChar char="⚬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Missing values also handled using ‘fllna’.</a:t>
            </a:r>
          </a:p>
          <a:p>
            <a:pPr algn="l" marL="1165850" indent="-388617" lvl="2">
              <a:lnSpc>
                <a:spcPts val="4265"/>
              </a:lnSpc>
              <a:buFont typeface="Arial"/>
              <a:buChar char="⚬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Columns with more than 20% missing values were removed directly to maintain data integrity without excessive data loss.</a:t>
            </a:r>
          </a:p>
          <a:p>
            <a:pPr algn="l" marL="582925" indent="-291463" lvl="1">
              <a:lnSpc>
                <a:spcPts val="4265"/>
              </a:lnSpc>
              <a:buFont typeface="Arial"/>
              <a:buChar char="•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Removing Duplicate Records:</a:t>
            </a:r>
          </a:p>
          <a:p>
            <a:pPr algn="l" marL="1165850" indent="-388617" lvl="2">
              <a:lnSpc>
                <a:spcPts val="4265"/>
              </a:lnSpc>
              <a:buFont typeface="Arial"/>
              <a:buChar char="⚬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Ensured data uniqueness and eliminated redundancy to improve model performance.</a:t>
            </a:r>
          </a:p>
          <a:p>
            <a:pPr algn="l">
              <a:lnSpc>
                <a:spcPts val="4265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526" y="815921"/>
            <a:ext cx="16612948" cy="8655158"/>
            <a:chOff x="0" y="0"/>
            <a:chExt cx="4375427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427" cy="2279548"/>
            </a:xfrm>
            <a:custGeom>
              <a:avLst/>
              <a:gdLst/>
              <a:ahLst/>
              <a:cxnLst/>
              <a:rect r="r" b="b" t="t" l="l"/>
              <a:pathLst>
                <a:path h="2279548" w="4375427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Data Preprocessing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21794" y="1889584"/>
            <a:ext cx="11844413" cy="5317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4265"/>
              </a:lnSpc>
              <a:buFont typeface="Arial"/>
              <a:buChar char="•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Feature Engineering:</a:t>
            </a:r>
          </a:p>
          <a:p>
            <a:pPr algn="l" marL="1165850" indent="-388617" lvl="2">
              <a:lnSpc>
                <a:spcPts val="4265"/>
              </a:lnSpc>
              <a:buFont typeface="Arial"/>
              <a:buChar char="⚬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Rating Count &amp; Rating Columns: Added to compute weighted ratings for better relevance in recommendations.</a:t>
            </a:r>
          </a:p>
          <a:p>
            <a:pPr algn="l" marL="1165850" indent="-388617" lvl="2">
              <a:lnSpc>
                <a:spcPts val="4265"/>
              </a:lnSpc>
              <a:buFont typeface="Arial"/>
              <a:buChar char="⚬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Combining Text Columns</a:t>
            </a:r>
          </a:p>
          <a:p>
            <a:pPr algn="l" marL="582925" indent="-291463" lvl="1">
              <a:lnSpc>
                <a:spcPts val="4265"/>
              </a:lnSpc>
              <a:buFont typeface="Arial"/>
              <a:buChar char="•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Normalization with Min-Max Scaling:</a:t>
            </a:r>
          </a:p>
          <a:p>
            <a:pPr algn="l" marL="1165850" indent="-388617" lvl="2">
              <a:lnSpc>
                <a:spcPts val="4265"/>
              </a:lnSpc>
              <a:buFont typeface="Arial"/>
              <a:buChar char="⚬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Applied Min-Max Scaling to numerical features to bring all values within the same range (0 to 1).</a:t>
            </a:r>
          </a:p>
          <a:p>
            <a:pPr algn="l" marL="1165850" indent="-388617" lvl="2">
              <a:lnSpc>
                <a:spcPts val="4265"/>
              </a:lnSpc>
              <a:buFont typeface="Arial"/>
              <a:buChar char="⚬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Prevents dominance of features with larger scales, ensuring balanced similarity calculations.</a:t>
            </a:r>
          </a:p>
          <a:p>
            <a:pPr algn="l">
              <a:lnSpc>
                <a:spcPts val="4265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9426" y="815921"/>
            <a:ext cx="16612948" cy="8655158"/>
            <a:chOff x="0" y="0"/>
            <a:chExt cx="4375427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427" cy="2279548"/>
            </a:xfrm>
            <a:custGeom>
              <a:avLst/>
              <a:gdLst/>
              <a:ahLst/>
              <a:cxnLst/>
              <a:rect r="r" b="b" t="t" l="l"/>
              <a:pathLst>
                <a:path h="2279548" w="4375427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124664" y="261044"/>
            <a:ext cx="10038673" cy="192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9"/>
              </a:lnSpc>
            </a:pPr>
            <a:r>
              <a:rPr lang="en-US" sz="5528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Text and Numerical Features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72479" y="3547640"/>
            <a:ext cx="14653059" cy="1903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Text Features:</a:t>
            </a:r>
          </a:p>
          <a:p>
            <a:pPr algn="just" marL="1165860" indent="-388620" lvl="2">
              <a:lnSpc>
                <a:spcPts val="3779"/>
              </a:lnSpc>
              <a:buFont typeface="Arial"/>
              <a:buChar char="⚬"/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Titles, genres, overview, credits.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Numerical Features:</a:t>
            </a:r>
          </a:p>
          <a:p>
            <a:pPr algn="just" marL="1165860" indent="-388620" lvl="2">
              <a:lnSpc>
                <a:spcPts val="3779"/>
              </a:lnSpc>
              <a:buFont typeface="Arial"/>
              <a:buChar char="⚬"/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Movie ratings, release year, runtime.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9426" y="815921"/>
            <a:ext cx="16612948" cy="8655158"/>
            <a:chOff x="0" y="0"/>
            <a:chExt cx="4375427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427" cy="2279548"/>
            </a:xfrm>
            <a:custGeom>
              <a:avLst/>
              <a:gdLst/>
              <a:ahLst/>
              <a:cxnLst/>
              <a:rect r="r" b="b" t="t" l="l"/>
              <a:pathLst>
                <a:path h="2279548" w="4375427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124664" y="350594"/>
            <a:ext cx="10038673" cy="192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9"/>
              </a:lnSpc>
            </a:pPr>
            <a:r>
              <a:rPr lang="en-US" sz="5528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Text Embedding using SBERT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21071" y="3573117"/>
            <a:ext cx="11451648" cy="237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SBERT (Sentence-BERT):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Converts textual data into high-dimensional numerical vectors (embeddings).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Captures semantic meaning, enabling effective similarity comparison.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Model used: 'all-MiniLM-L6-v2' for efficient performance.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526" y="815921"/>
            <a:ext cx="16612948" cy="8655158"/>
            <a:chOff x="0" y="0"/>
            <a:chExt cx="4375427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427" cy="2279548"/>
            </a:xfrm>
            <a:custGeom>
              <a:avLst/>
              <a:gdLst/>
              <a:ahLst/>
              <a:cxnLst/>
              <a:rect r="r" b="b" t="t" l="l"/>
              <a:pathLst>
                <a:path h="2279548" w="4375427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124664" y="337105"/>
            <a:ext cx="10038673" cy="192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9"/>
              </a:lnSpc>
            </a:pPr>
            <a:r>
              <a:rPr lang="en-US" sz="5528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Recommending the movies using KNN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89700" y="3573116"/>
            <a:ext cx="16612948" cy="1903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K-Nearest Neighbors (KNN) with Cosine Similarity:</a:t>
            </a:r>
          </a:p>
          <a:p>
            <a:pPr algn="l" marL="582925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Finds the top-N most similar movies to the input movie.</a:t>
            </a:r>
          </a:p>
          <a:p>
            <a:pPr algn="l" marL="582925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Measures similarity using cosine similarity between movie embeddings.</a:t>
            </a:r>
          </a:p>
          <a:p>
            <a:pPr algn="l" marL="582925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Efficient, simple, and effective for content-based recommendations.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526" y="815921"/>
            <a:ext cx="16612948" cy="8655158"/>
            <a:chOff x="0" y="0"/>
            <a:chExt cx="4375427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427" cy="2279548"/>
            </a:xfrm>
            <a:custGeom>
              <a:avLst/>
              <a:gdLst/>
              <a:ahLst/>
              <a:cxnLst/>
              <a:rect r="r" b="b" t="t" l="l"/>
              <a:pathLst>
                <a:path h="2279548" w="4375427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066691" y="1602816"/>
            <a:ext cx="8154618" cy="5932485"/>
          </a:xfrm>
          <a:custGeom>
            <a:avLst/>
            <a:gdLst/>
            <a:ahLst/>
            <a:cxnLst/>
            <a:rect r="r" b="b" t="t" l="l"/>
            <a:pathLst>
              <a:path h="5932485" w="8154618">
                <a:moveTo>
                  <a:pt x="0" y="0"/>
                </a:moveTo>
                <a:lnTo>
                  <a:pt x="8154618" y="0"/>
                </a:lnTo>
                <a:lnTo>
                  <a:pt x="8154618" y="5932485"/>
                </a:lnTo>
                <a:lnTo>
                  <a:pt x="0" y="593248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124664" y="337105"/>
            <a:ext cx="10038673" cy="951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9"/>
              </a:lnSpc>
            </a:pPr>
            <a:r>
              <a:rPr lang="en-US" sz="5528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Architecture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Future Scope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54124" y="2142922"/>
            <a:ext cx="6179752" cy="414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9"/>
              </a:lnSpc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Personalized User Profiles</a:t>
            </a:r>
          </a:p>
          <a:p>
            <a:pPr algn="ctr">
              <a:lnSpc>
                <a:spcPts val="6749"/>
              </a:lnSpc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Hybrid Recommendation System</a:t>
            </a:r>
          </a:p>
          <a:p>
            <a:pPr algn="ctr">
              <a:lnSpc>
                <a:spcPts val="6749"/>
              </a:lnSpc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Trending &amp; Popular Movie Section</a:t>
            </a:r>
          </a:p>
          <a:p>
            <a:pPr algn="ctr">
              <a:lnSpc>
                <a:spcPts val="6749"/>
              </a:lnSpc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YouTube Trailer Integration</a:t>
            </a:r>
          </a:p>
          <a:p>
            <a:pPr algn="ctr">
              <a:lnSpc>
                <a:spcPts val="6749"/>
              </a:lnSpc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Watchlist &amp; Bookmark Feature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05" y="-43043"/>
            <a:ext cx="18989176" cy="1395919"/>
            <a:chOff x="0" y="0"/>
            <a:chExt cx="5001265" cy="367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01264" cy="367650"/>
            </a:xfrm>
            <a:custGeom>
              <a:avLst/>
              <a:gdLst/>
              <a:ahLst/>
              <a:cxnLst/>
              <a:rect r="r" b="b" t="t" l="l"/>
              <a:pathLst>
                <a:path h="367650" w="5001264">
                  <a:moveTo>
                    <a:pt x="0" y="0"/>
                  </a:moveTo>
                  <a:lnTo>
                    <a:pt x="5001264" y="0"/>
                  </a:lnTo>
                  <a:lnTo>
                    <a:pt x="5001264" y="367650"/>
                  </a:lnTo>
                  <a:lnTo>
                    <a:pt x="0" y="367650"/>
                  </a:lnTo>
                  <a:close/>
                </a:path>
              </a:pathLst>
            </a:custGeom>
            <a:solidFill>
              <a:srgbClr val="2E3B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001265" cy="415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92871" y="2512903"/>
            <a:ext cx="18873741" cy="1851570"/>
          </a:xfrm>
          <a:custGeom>
            <a:avLst/>
            <a:gdLst/>
            <a:ahLst/>
            <a:cxnLst/>
            <a:rect r="r" b="b" t="t" l="l"/>
            <a:pathLst>
              <a:path h="1851570" w="18873741">
                <a:moveTo>
                  <a:pt x="0" y="0"/>
                </a:moveTo>
                <a:lnTo>
                  <a:pt x="18873742" y="0"/>
                </a:lnTo>
                <a:lnTo>
                  <a:pt x="18873742" y="1851570"/>
                </a:lnTo>
                <a:lnTo>
                  <a:pt x="0" y="1851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1333826"/>
            <a:ext cx="18989176" cy="1395919"/>
            <a:chOff x="0" y="0"/>
            <a:chExt cx="5001265" cy="3676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01264" cy="367650"/>
            </a:xfrm>
            <a:custGeom>
              <a:avLst/>
              <a:gdLst/>
              <a:ahLst/>
              <a:cxnLst/>
              <a:rect r="r" b="b" t="t" l="l"/>
              <a:pathLst>
                <a:path h="367650" w="5001264">
                  <a:moveTo>
                    <a:pt x="0" y="0"/>
                  </a:moveTo>
                  <a:lnTo>
                    <a:pt x="5001264" y="0"/>
                  </a:lnTo>
                  <a:lnTo>
                    <a:pt x="5001264" y="367650"/>
                  </a:lnTo>
                  <a:lnTo>
                    <a:pt x="0" y="367650"/>
                  </a:lnTo>
                  <a:close/>
                </a:path>
              </a:pathLst>
            </a:custGeom>
            <a:solidFill>
              <a:srgbClr val="2E3B4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001265" cy="415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1945" y="-52473"/>
            <a:ext cx="5114499" cy="1405349"/>
            <a:chOff x="0" y="0"/>
            <a:chExt cx="608735" cy="1672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806137" y="-52473"/>
            <a:ext cx="5114499" cy="1405349"/>
            <a:chOff x="0" y="0"/>
            <a:chExt cx="608735" cy="1672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634219" y="-52473"/>
            <a:ext cx="5114499" cy="1405349"/>
            <a:chOff x="0" y="0"/>
            <a:chExt cx="608735" cy="1672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462301" y="-52473"/>
            <a:ext cx="5114499" cy="1405349"/>
            <a:chOff x="0" y="0"/>
            <a:chExt cx="608735" cy="1672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73447" y="1333826"/>
            <a:ext cx="4725613" cy="1395919"/>
            <a:chOff x="0" y="0"/>
            <a:chExt cx="750998" cy="22184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201528" y="1333826"/>
            <a:ext cx="4725613" cy="1395919"/>
            <a:chOff x="0" y="0"/>
            <a:chExt cx="750998" cy="22184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029610" y="1333826"/>
            <a:ext cx="4725613" cy="1395919"/>
            <a:chOff x="0" y="0"/>
            <a:chExt cx="750998" cy="22184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7860123" y="1333826"/>
            <a:ext cx="4725613" cy="1395919"/>
            <a:chOff x="0" y="0"/>
            <a:chExt cx="750998" cy="22184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62458" y="2987514"/>
            <a:ext cx="8209975" cy="1056806"/>
            <a:chOff x="0" y="0"/>
            <a:chExt cx="10946633" cy="140907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4793737" y="1007216"/>
              <a:ext cx="5419668" cy="118247"/>
            </a:xfrm>
            <a:custGeom>
              <a:avLst/>
              <a:gdLst/>
              <a:ahLst/>
              <a:cxnLst/>
              <a:rect r="r" b="b" t="t" l="l"/>
              <a:pathLst>
                <a:path h="118247" w="5419668">
                  <a:moveTo>
                    <a:pt x="0" y="0"/>
                  </a:moveTo>
                  <a:lnTo>
                    <a:pt x="5419668" y="0"/>
                  </a:lnTo>
                  <a:lnTo>
                    <a:pt x="5419668" y="118247"/>
                  </a:lnTo>
                  <a:lnTo>
                    <a:pt x="0" y="118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0" y="1007216"/>
              <a:ext cx="5419668" cy="118247"/>
            </a:xfrm>
            <a:custGeom>
              <a:avLst/>
              <a:gdLst/>
              <a:ahLst/>
              <a:cxnLst/>
              <a:rect r="r" b="b" t="t" l="l"/>
              <a:pathLst>
                <a:path h="118247" w="5419668">
                  <a:moveTo>
                    <a:pt x="0" y="0"/>
                  </a:moveTo>
                  <a:lnTo>
                    <a:pt x="5419668" y="0"/>
                  </a:lnTo>
                  <a:lnTo>
                    <a:pt x="5419668" y="118247"/>
                  </a:lnTo>
                  <a:lnTo>
                    <a:pt x="0" y="118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6" id="36"/>
            <p:cNvSpPr txBox="true"/>
            <p:nvPr/>
          </p:nvSpPr>
          <p:spPr>
            <a:xfrm rot="0">
              <a:off x="210468" y="-152400"/>
              <a:ext cx="10736165" cy="1561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724"/>
                </a:lnSpc>
              </a:pPr>
              <a:r>
                <a:rPr lang="en-US" sz="6945">
                  <a:solidFill>
                    <a:srgbClr val="FFFFFF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Conclusion</a:t>
              </a: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028700" y="4976081"/>
            <a:ext cx="18288000" cy="2379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Optimized big data processing with Apache Spark for scalability.</a:t>
            </a:r>
          </a:p>
          <a:p>
            <a:pPr algn="l" marL="582925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Built a conte</a:t>
            </a:r>
            <a:r>
              <a:rPr lang="en-US" sz="26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nt-based movie recommendation system using BERT embeddings.</a:t>
            </a:r>
          </a:p>
          <a:p>
            <a:pPr algn="l" marL="582925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Implemented KNN for fast and accurate similarity search.</a:t>
            </a:r>
          </a:p>
          <a:p>
            <a:pPr algn="l" marL="582925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Enhanced user experience with a seamless web-based platform.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05" y="-43043"/>
            <a:ext cx="18989176" cy="1395919"/>
            <a:chOff x="0" y="0"/>
            <a:chExt cx="5001265" cy="367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01264" cy="367650"/>
            </a:xfrm>
            <a:custGeom>
              <a:avLst/>
              <a:gdLst/>
              <a:ahLst/>
              <a:cxnLst/>
              <a:rect r="r" b="b" t="t" l="l"/>
              <a:pathLst>
                <a:path h="367650" w="5001264">
                  <a:moveTo>
                    <a:pt x="0" y="0"/>
                  </a:moveTo>
                  <a:lnTo>
                    <a:pt x="5001264" y="0"/>
                  </a:lnTo>
                  <a:lnTo>
                    <a:pt x="5001264" y="367650"/>
                  </a:lnTo>
                  <a:lnTo>
                    <a:pt x="0" y="367650"/>
                  </a:lnTo>
                  <a:close/>
                </a:path>
              </a:pathLst>
            </a:custGeom>
            <a:solidFill>
              <a:srgbClr val="2E3B4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001265" cy="415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1333826"/>
            <a:ext cx="18989176" cy="1395919"/>
            <a:chOff x="0" y="0"/>
            <a:chExt cx="5001265" cy="3676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01264" cy="367650"/>
            </a:xfrm>
            <a:custGeom>
              <a:avLst/>
              <a:gdLst/>
              <a:ahLst/>
              <a:cxnLst/>
              <a:rect r="r" b="b" t="t" l="l"/>
              <a:pathLst>
                <a:path h="367650" w="5001264">
                  <a:moveTo>
                    <a:pt x="0" y="0"/>
                  </a:moveTo>
                  <a:lnTo>
                    <a:pt x="5001264" y="0"/>
                  </a:lnTo>
                  <a:lnTo>
                    <a:pt x="5001264" y="367650"/>
                  </a:lnTo>
                  <a:lnTo>
                    <a:pt x="0" y="367650"/>
                  </a:lnTo>
                  <a:close/>
                </a:path>
              </a:pathLst>
            </a:custGeom>
            <a:solidFill>
              <a:srgbClr val="2E3B4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001265" cy="415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1945" y="-52473"/>
            <a:ext cx="5114499" cy="1405349"/>
            <a:chOff x="0" y="0"/>
            <a:chExt cx="608735" cy="1672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806137" y="-52473"/>
            <a:ext cx="5114499" cy="1405349"/>
            <a:chOff x="0" y="0"/>
            <a:chExt cx="608735" cy="1672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634219" y="-52473"/>
            <a:ext cx="5114499" cy="1405349"/>
            <a:chOff x="0" y="0"/>
            <a:chExt cx="608735" cy="1672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462301" y="-52473"/>
            <a:ext cx="5114499" cy="1405349"/>
            <a:chOff x="0" y="0"/>
            <a:chExt cx="608735" cy="1672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73447" y="1333826"/>
            <a:ext cx="4725613" cy="1395919"/>
            <a:chOff x="0" y="0"/>
            <a:chExt cx="750998" cy="22184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201528" y="1333826"/>
            <a:ext cx="4725613" cy="1395919"/>
            <a:chOff x="0" y="0"/>
            <a:chExt cx="750998" cy="22184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029610" y="1333826"/>
            <a:ext cx="4725613" cy="1395919"/>
            <a:chOff x="0" y="0"/>
            <a:chExt cx="750998" cy="22184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7860123" y="1333826"/>
            <a:ext cx="4725613" cy="1395919"/>
            <a:chOff x="0" y="0"/>
            <a:chExt cx="750998" cy="22184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true" rot="0">
            <a:off x="-6573836" y="7271280"/>
            <a:ext cx="18873741" cy="1851570"/>
          </a:xfrm>
          <a:custGeom>
            <a:avLst/>
            <a:gdLst/>
            <a:ahLst/>
            <a:cxnLst/>
            <a:rect r="r" b="b" t="t" l="l"/>
            <a:pathLst>
              <a:path h="1851570" w="18873741">
                <a:moveTo>
                  <a:pt x="0" y="1851570"/>
                </a:moveTo>
                <a:lnTo>
                  <a:pt x="18873742" y="1851570"/>
                </a:lnTo>
                <a:lnTo>
                  <a:pt x="18873742" y="0"/>
                </a:lnTo>
                <a:lnTo>
                  <a:pt x="0" y="0"/>
                </a:lnTo>
                <a:lnTo>
                  <a:pt x="0" y="18515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1942782" y="3780128"/>
            <a:ext cx="13932510" cy="5659690"/>
            <a:chOff x="0" y="0"/>
            <a:chExt cx="18576680" cy="7546254"/>
          </a:xfrm>
        </p:grpSpPr>
        <p:sp>
          <p:nvSpPr>
            <p:cNvPr name="Freeform 34" id="34"/>
            <p:cNvSpPr/>
            <p:nvPr/>
          </p:nvSpPr>
          <p:spPr>
            <a:xfrm flipH="false" flipV="false" rot="4490682">
              <a:off x="7386114" y="-2794920"/>
              <a:ext cx="4162850" cy="13008906"/>
            </a:xfrm>
            <a:custGeom>
              <a:avLst/>
              <a:gdLst/>
              <a:ahLst/>
              <a:cxnLst/>
              <a:rect r="r" b="b" t="t" l="l"/>
              <a:pathLst>
                <a:path h="13008906" w="4162850">
                  <a:moveTo>
                    <a:pt x="0" y="0"/>
                  </a:moveTo>
                  <a:lnTo>
                    <a:pt x="4162850" y="0"/>
                  </a:lnTo>
                  <a:lnTo>
                    <a:pt x="4162850" y="13008906"/>
                  </a:lnTo>
                  <a:lnTo>
                    <a:pt x="0" y="130089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5" id="35"/>
            <p:cNvSpPr txBox="true"/>
            <p:nvPr/>
          </p:nvSpPr>
          <p:spPr>
            <a:xfrm rot="-962816">
              <a:off x="-92612" y="2604135"/>
              <a:ext cx="18701346" cy="2404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056"/>
                </a:lnSpc>
              </a:pPr>
              <a:r>
                <a:rPr lang="en-US" sz="10754" spc="1666">
                  <a:solidFill>
                    <a:srgbClr val="FF312D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526" y="815921"/>
            <a:ext cx="16612948" cy="8655158"/>
            <a:chOff x="0" y="0"/>
            <a:chExt cx="4375427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427" cy="2279548"/>
            </a:xfrm>
            <a:custGeom>
              <a:avLst/>
              <a:gdLst/>
              <a:ahLst/>
              <a:cxnLst/>
              <a:rect r="r" b="b" t="t" l="l"/>
              <a:pathLst>
                <a:path h="2279548" w="4375427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300013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Group Members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77176" y="1726660"/>
            <a:ext cx="10933647" cy="4760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Aryan Sharma (240843025009)</a:t>
            </a:r>
          </a:p>
          <a:p>
            <a:pPr algn="ctr">
              <a:lnSpc>
                <a:spcPts val="3779"/>
              </a:lnSpc>
            </a:pPr>
          </a:p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Roshan Kature (240843025019)</a:t>
            </a:r>
          </a:p>
          <a:p>
            <a:pPr algn="ctr">
              <a:lnSpc>
                <a:spcPts val="3779"/>
              </a:lnSpc>
            </a:pPr>
          </a:p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Mandar Tannu (240843025021)</a:t>
            </a:r>
          </a:p>
          <a:p>
            <a:pPr algn="ctr">
              <a:lnSpc>
                <a:spcPts val="3779"/>
              </a:lnSpc>
            </a:pPr>
          </a:p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Sarang Vasugade (240843025035)</a:t>
            </a:r>
          </a:p>
          <a:p>
            <a:pPr algn="ctr">
              <a:lnSpc>
                <a:spcPts val="3779"/>
              </a:lnSpc>
            </a:pPr>
          </a:p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Swarupraj Bhosale (240843025045)</a:t>
            </a:r>
          </a:p>
          <a:p>
            <a:pPr algn="ctr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526" y="815921"/>
            <a:ext cx="16612948" cy="8655158"/>
            <a:chOff x="0" y="0"/>
            <a:chExt cx="4375427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427" cy="2279548"/>
            </a:xfrm>
            <a:custGeom>
              <a:avLst/>
              <a:gdLst/>
              <a:ahLst/>
              <a:cxnLst/>
              <a:rect r="r" b="b" t="t" l="l"/>
              <a:pathLst>
                <a:path h="2279548" w="4375427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283784" y="345352"/>
            <a:ext cx="9720433" cy="806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3"/>
              </a:lnSpc>
            </a:pPr>
            <a:r>
              <a:rPr lang="en-US" sz="4695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What is Recommendation System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40853" y="2373262"/>
            <a:ext cx="14206293" cy="3443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5" indent="-302257" lvl="1">
              <a:lnSpc>
                <a:spcPts val="6999"/>
              </a:lnSpc>
              <a:buFont typeface="Arial"/>
              <a:buChar char="•"/>
            </a:pPr>
            <a:r>
              <a:rPr lang="en-US" sz="27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A recommendation system suggests relevant items to users based on data analysis.</a:t>
            </a:r>
          </a:p>
          <a:p>
            <a:pPr algn="l" marL="604515" indent="-302257" lvl="1">
              <a:lnSpc>
                <a:spcPts val="6999"/>
              </a:lnSpc>
              <a:buFont typeface="Arial"/>
              <a:buChar char="•"/>
            </a:pPr>
            <a:r>
              <a:rPr lang="en-US" sz="27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It helps users discover products, movies, music, etc., tailored to their preferences.</a:t>
            </a:r>
          </a:p>
          <a:p>
            <a:pPr algn="l" marL="604515" indent="-302257" lvl="1">
              <a:lnSpc>
                <a:spcPts val="6999"/>
              </a:lnSpc>
              <a:buFont typeface="Arial"/>
              <a:buChar char="•"/>
            </a:pPr>
            <a:r>
              <a:rPr lang="en-US" sz="27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Widely used in platforms like Netflix, Amazon, and YouTube.</a:t>
            </a:r>
          </a:p>
          <a:p>
            <a:pPr algn="l">
              <a:lnSpc>
                <a:spcPts val="69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526" y="815921"/>
            <a:ext cx="16612948" cy="8655158"/>
            <a:chOff x="0" y="0"/>
            <a:chExt cx="4375427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427" cy="2279548"/>
            </a:xfrm>
            <a:custGeom>
              <a:avLst/>
              <a:gdLst/>
              <a:ahLst/>
              <a:cxnLst/>
              <a:rect r="r" b="b" t="t" l="l"/>
              <a:pathLst>
                <a:path h="2279548" w="4375427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283784" y="345352"/>
            <a:ext cx="9720433" cy="246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3"/>
              </a:lnSpc>
            </a:pPr>
            <a:r>
              <a:rPr lang="en-US" sz="4695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How Recommendation System is different from regression and classifiation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32987" y="3517458"/>
            <a:ext cx="12504844" cy="2267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4508"/>
              </a:lnSpc>
              <a:buFont typeface="Arial"/>
              <a:buChar char="•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Regression: Predicts continuous values (e.g., price prediction).</a:t>
            </a:r>
          </a:p>
          <a:p>
            <a:pPr algn="l" marL="582925" indent="-291463" lvl="1">
              <a:lnSpc>
                <a:spcPts val="4508"/>
              </a:lnSpc>
              <a:buFont typeface="Arial"/>
              <a:buChar char="•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Classification: Predicts discrete labels (e.g., spam or not spam).</a:t>
            </a:r>
          </a:p>
          <a:p>
            <a:pPr algn="l" marL="582925" indent="-291463" lvl="1">
              <a:lnSpc>
                <a:spcPts val="4508"/>
              </a:lnSpc>
              <a:buFont typeface="Arial"/>
              <a:buChar char="•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Recommendation System: Predicts user preferences by suggesting items, focusing on similarity or patterns rather than direct labels or values.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162" y="1028700"/>
            <a:ext cx="18159838" cy="8655158"/>
            <a:chOff x="0" y="0"/>
            <a:chExt cx="4782838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82838" cy="2279548"/>
            </a:xfrm>
            <a:custGeom>
              <a:avLst/>
              <a:gdLst/>
              <a:ahLst/>
              <a:cxnLst/>
              <a:rect r="r" b="b" t="t" l="l"/>
              <a:pathLst>
                <a:path h="2279548" w="4782838">
                  <a:moveTo>
                    <a:pt x="0" y="0"/>
                  </a:moveTo>
                  <a:lnTo>
                    <a:pt x="4782838" y="0"/>
                  </a:lnTo>
                  <a:lnTo>
                    <a:pt x="4782838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782838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017416" y="230588"/>
            <a:ext cx="12253168" cy="206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6"/>
              </a:lnSpc>
            </a:pPr>
            <a:r>
              <a:rPr lang="en-US" sz="5918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Types of Recommendation Systems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04424" y="2507484"/>
            <a:ext cx="18159838" cy="410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4076"/>
              </a:lnSpc>
              <a:buFont typeface="Arial"/>
              <a:buChar char="•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Content-Based Filtering:</a:t>
            </a:r>
          </a:p>
          <a:p>
            <a:pPr algn="l" marL="1165850" indent="-388617" lvl="2">
              <a:lnSpc>
                <a:spcPts val="4076"/>
              </a:lnSpc>
              <a:buFont typeface="Arial"/>
              <a:buChar char="⚬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Recommends items similar to those the user liked in the past.</a:t>
            </a:r>
          </a:p>
          <a:p>
            <a:pPr algn="l" marL="1165850" indent="-388617" lvl="2">
              <a:lnSpc>
                <a:spcPts val="4076"/>
              </a:lnSpc>
              <a:buFont typeface="Arial"/>
              <a:buChar char="⚬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Based on item features (e.g., genres, descriptions).</a:t>
            </a:r>
          </a:p>
          <a:p>
            <a:pPr algn="l" marL="582925" indent="-291463" lvl="1">
              <a:lnSpc>
                <a:spcPts val="4076"/>
              </a:lnSpc>
              <a:buFont typeface="Arial"/>
              <a:buChar char="•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Collaborative Filtering:</a:t>
            </a:r>
          </a:p>
          <a:p>
            <a:pPr algn="l" marL="1165850" indent="-388617" lvl="2">
              <a:lnSpc>
                <a:spcPts val="4076"/>
              </a:lnSpc>
              <a:buFont typeface="Arial"/>
              <a:buChar char="⚬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Based on user behavior </a:t>
            </a: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and preferences.</a:t>
            </a:r>
          </a:p>
          <a:p>
            <a:pPr algn="l" marL="1165850" indent="-388617" lvl="2">
              <a:lnSpc>
                <a:spcPts val="4076"/>
              </a:lnSpc>
              <a:buFont typeface="Arial"/>
              <a:buChar char="⚬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Finds similarities be</a:t>
            </a: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tween users or items.</a:t>
            </a:r>
          </a:p>
          <a:p>
            <a:pPr algn="l" marL="582925" indent="-291463" lvl="1">
              <a:lnSpc>
                <a:spcPts val="4076"/>
              </a:lnSpc>
              <a:buFont typeface="Arial"/>
              <a:buChar char="•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Hybrid Systems:</a:t>
            </a:r>
          </a:p>
          <a:p>
            <a:pPr algn="l" marL="1165850" indent="-388617" lvl="2">
              <a:lnSpc>
                <a:spcPts val="4076"/>
              </a:lnSpc>
              <a:buFont typeface="Arial"/>
              <a:buChar char="⚬"/>
            </a:pPr>
            <a:r>
              <a:rPr lang="en-US" sz="269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Combines content-based and collaborative filtering for improved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415" y="815921"/>
            <a:ext cx="18160585" cy="8655158"/>
            <a:chOff x="0" y="0"/>
            <a:chExt cx="4783035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83035" cy="2279548"/>
            </a:xfrm>
            <a:custGeom>
              <a:avLst/>
              <a:gdLst/>
              <a:ahLst/>
              <a:cxnLst/>
              <a:rect r="r" b="b" t="t" l="l"/>
              <a:pathLst>
                <a:path h="2279548" w="4783035">
                  <a:moveTo>
                    <a:pt x="0" y="0"/>
                  </a:moveTo>
                  <a:lnTo>
                    <a:pt x="4783035" y="0"/>
                  </a:lnTo>
                  <a:lnTo>
                    <a:pt x="4783035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783035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283784" y="345352"/>
            <a:ext cx="9720433" cy="1637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3"/>
              </a:lnSpc>
            </a:pPr>
            <a:r>
              <a:rPr lang="en-US" sz="4695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What Movie Recommendation System Predicts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28668" y="3252262"/>
            <a:ext cx="13107326" cy="2478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6750"/>
              </a:lnSpc>
              <a:buFont typeface="Arial"/>
              <a:buChar char="•"/>
            </a:pPr>
            <a:r>
              <a:rPr lang="en-US" sz="2700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I</a:t>
            </a:r>
            <a:r>
              <a:rPr lang="en-US" sz="2700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dentifies movies similar to a given movie based on content features.</a:t>
            </a:r>
          </a:p>
          <a:p>
            <a:pPr algn="l" marL="582930" indent="-291465" lvl="1">
              <a:lnSpc>
                <a:spcPts val="6750"/>
              </a:lnSpc>
              <a:buFont typeface="Arial"/>
              <a:buChar char="•"/>
            </a:pPr>
            <a:r>
              <a:rPr lang="en-US" sz="2700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Uses textual data (genres, plot summaries) to find semantic relationships.</a:t>
            </a:r>
          </a:p>
          <a:p>
            <a:pPr algn="l" marL="582930" indent="-291465" lvl="1">
              <a:lnSpc>
                <a:spcPts val="6750"/>
              </a:lnSpc>
              <a:buFont typeface="Arial"/>
              <a:buChar char="•"/>
            </a:pPr>
            <a:r>
              <a:rPr lang="en-US" sz="2700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Predicts movies that match user interests without using user-specific data.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526" y="815921"/>
            <a:ext cx="16612948" cy="8655158"/>
            <a:chOff x="0" y="0"/>
            <a:chExt cx="4375427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427" cy="2279548"/>
            </a:xfrm>
            <a:custGeom>
              <a:avLst/>
              <a:gdLst/>
              <a:ahLst/>
              <a:cxnLst/>
              <a:rect r="r" b="b" t="t" l="l"/>
              <a:pathLst>
                <a:path h="2279548" w="4375427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805783" y="2646061"/>
            <a:ext cx="980291" cy="1190625"/>
            <a:chOff x="0" y="0"/>
            <a:chExt cx="669212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9212" cy="812800"/>
            </a:xfrm>
            <a:custGeom>
              <a:avLst/>
              <a:gdLst/>
              <a:ahLst/>
              <a:cxnLst/>
              <a:rect r="r" b="b" t="t" l="l"/>
              <a:pathLst>
                <a:path h="812800" w="669212">
                  <a:moveTo>
                    <a:pt x="669212" y="0"/>
                  </a:moveTo>
                  <a:lnTo>
                    <a:pt x="669212" y="698500"/>
                  </a:lnTo>
                  <a:lnTo>
                    <a:pt x="334606" y="812800"/>
                  </a:lnTo>
                  <a:lnTo>
                    <a:pt x="0" y="698500"/>
                  </a:lnTo>
                  <a:lnTo>
                    <a:pt x="0" y="0"/>
                  </a:lnTo>
                  <a:lnTo>
                    <a:pt x="669212" y="0"/>
                  </a:lnTo>
                  <a:close/>
                </a:path>
              </a:pathLst>
            </a:custGeom>
            <a:solidFill>
              <a:srgbClr val="456188"/>
            </a:solidFill>
            <a:ln w="47625" cap="sq">
              <a:solidFill>
                <a:srgbClr val="C5E5E0"/>
              </a:solidFill>
              <a:prstDash val="lgDash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669212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Goals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046164" y="2702472"/>
            <a:ext cx="8087618" cy="950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Provide accurate movie recommendations using machine learning.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046164" y="4446931"/>
            <a:ext cx="7540996" cy="950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Build an end-to-end machine learning application for scalability and efficiency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805783" y="4370467"/>
            <a:ext cx="980291" cy="1190625"/>
            <a:chOff x="0" y="0"/>
            <a:chExt cx="669212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69212" cy="812800"/>
            </a:xfrm>
            <a:custGeom>
              <a:avLst/>
              <a:gdLst/>
              <a:ahLst/>
              <a:cxnLst/>
              <a:rect r="r" b="b" t="t" l="l"/>
              <a:pathLst>
                <a:path h="812800" w="669212">
                  <a:moveTo>
                    <a:pt x="669212" y="0"/>
                  </a:moveTo>
                  <a:lnTo>
                    <a:pt x="669212" y="698500"/>
                  </a:lnTo>
                  <a:lnTo>
                    <a:pt x="334606" y="812800"/>
                  </a:lnTo>
                  <a:lnTo>
                    <a:pt x="0" y="698500"/>
                  </a:lnTo>
                  <a:lnTo>
                    <a:pt x="0" y="0"/>
                  </a:lnTo>
                  <a:lnTo>
                    <a:pt x="669212" y="0"/>
                  </a:lnTo>
                  <a:close/>
                </a:path>
              </a:pathLst>
            </a:custGeom>
            <a:solidFill>
              <a:srgbClr val="456188"/>
            </a:solidFill>
            <a:ln w="47625" cap="sq">
              <a:solidFill>
                <a:srgbClr val="C5E5E0"/>
              </a:solidFill>
              <a:prstDash val="lgDash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669212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626051" y="2863549"/>
            <a:ext cx="133975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26051" y="4587954"/>
            <a:ext cx="133975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Technology Stack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600552" y="3549129"/>
            <a:ext cx="10272167" cy="118928"/>
            <a:chOff x="0" y="0"/>
            <a:chExt cx="13696222" cy="1585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267800" cy="158570"/>
            </a:xfrm>
            <a:custGeom>
              <a:avLst/>
              <a:gdLst/>
              <a:ahLst/>
              <a:cxnLst/>
              <a:rect r="r" b="b" t="t" l="l"/>
              <a:pathLst>
                <a:path h="158570" w="7267800">
                  <a:moveTo>
                    <a:pt x="0" y="0"/>
                  </a:moveTo>
                  <a:lnTo>
                    <a:pt x="7267800" y="0"/>
                  </a:lnTo>
                  <a:lnTo>
                    <a:pt x="7267800" y="158570"/>
                  </a:lnTo>
                  <a:lnTo>
                    <a:pt x="0" y="158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428422" y="0"/>
              <a:ext cx="7267800" cy="158570"/>
            </a:xfrm>
            <a:custGeom>
              <a:avLst/>
              <a:gdLst/>
              <a:ahLst/>
              <a:cxnLst/>
              <a:rect r="r" b="b" t="t" l="l"/>
              <a:pathLst>
                <a:path h="158570" w="7267800">
                  <a:moveTo>
                    <a:pt x="0" y="0"/>
                  </a:moveTo>
                  <a:lnTo>
                    <a:pt x="7267800" y="0"/>
                  </a:lnTo>
                  <a:lnTo>
                    <a:pt x="7267800" y="158570"/>
                  </a:lnTo>
                  <a:lnTo>
                    <a:pt x="0" y="158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4600552" y="3753782"/>
            <a:ext cx="10272167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Pyspark: For Preprocessing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4953423" y="4625766"/>
            <a:ext cx="9760845" cy="113008"/>
            <a:chOff x="0" y="0"/>
            <a:chExt cx="13014461" cy="15067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906028" cy="150677"/>
            </a:xfrm>
            <a:custGeom>
              <a:avLst/>
              <a:gdLst/>
              <a:ahLst/>
              <a:cxnLst/>
              <a:rect r="r" b="b" t="t" l="l"/>
              <a:pathLst>
                <a:path h="150677" w="6906028">
                  <a:moveTo>
                    <a:pt x="0" y="0"/>
                  </a:moveTo>
                  <a:lnTo>
                    <a:pt x="6906028" y="0"/>
                  </a:lnTo>
                  <a:lnTo>
                    <a:pt x="6906028" y="150677"/>
                  </a:lnTo>
                  <a:lnTo>
                    <a:pt x="0" y="1506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6108433" y="0"/>
              <a:ext cx="6906028" cy="150677"/>
            </a:xfrm>
            <a:custGeom>
              <a:avLst/>
              <a:gdLst/>
              <a:ahLst/>
              <a:cxnLst/>
              <a:rect r="r" b="b" t="t" l="l"/>
              <a:pathLst>
                <a:path h="150677" w="6906028">
                  <a:moveTo>
                    <a:pt x="0" y="0"/>
                  </a:moveTo>
                  <a:lnTo>
                    <a:pt x="6906028" y="0"/>
                  </a:lnTo>
                  <a:lnTo>
                    <a:pt x="6906028" y="150677"/>
                  </a:lnTo>
                  <a:lnTo>
                    <a:pt x="0" y="1506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5100741" y="6216991"/>
            <a:ext cx="8086518" cy="858374"/>
            <a:chOff x="0" y="0"/>
            <a:chExt cx="10782024" cy="114449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262497" y="1025746"/>
              <a:ext cx="5442818" cy="118752"/>
            </a:xfrm>
            <a:custGeom>
              <a:avLst/>
              <a:gdLst/>
              <a:ahLst/>
              <a:cxnLst/>
              <a:rect r="r" b="b" t="t" l="l"/>
              <a:pathLst>
                <a:path h="118752" w="5442818">
                  <a:moveTo>
                    <a:pt x="0" y="0"/>
                  </a:moveTo>
                  <a:lnTo>
                    <a:pt x="5442817" y="0"/>
                  </a:lnTo>
                  <a:lnTo>
                    <a:pt x="5442817" y="118752"/>
                  </a:lnTo>
                  <a:lnTo>
                    <a:pt x="0" y="118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5076709" y="1025746"/>
              <a:ext cx="5442818" cy="118752"/>
            </a:xfrm>
            <a:custGeom>
              <a:avLst/>
              <a:gdLst/>
              <a:ahLst/>
              <a:cxnLst/>
              <a:rect r="r" b="b" t="t" l="l"/>
              <a:pathLst>
                <a:path h="118752" w="5442818">
                  <a:moveTo>
                    <a:pt x="0" y="0"/>
                  </a:moveTo>
                  <a:lnTo>
                    <a:pt x="5442818" y="0"/>
                  </a:lnTo>
                  <a:lnTo>
                    <a:pt x="5442818" y="118752"/>
                  </a:lnTo>
                  <a:lnTo>
                    <a:pt x="0" y="118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0" y="-104775"/>
              <a:ext cx="10782024" cy="1019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99"/>
                </a:lnSpc>
              </a:pPr>
              <a:r>
                <a:rPr lang="en-US" sz="45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Streamlit: For UI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600552" y="2629831"/>
            <a:ext cx="10272167" cy="781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Python: For Programming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802538" y="4968020"/>
            <a:ext cx="10272167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500" strike="noStrike" u="non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Tableau: For Visualization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802538" y="5777581"/>
            <a:ext cx="10272167" cy="118928"/>
            <a:chOff x="0" y="0"/>
            <a:chExt cx="13696222" cy="15857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267800" cy="158570"/>
            </a:xfrm>
            <a:custGeom>
              <a:avLst/>
              <a:gdLst/>
              <a:ahLst/>
              <a:cxnLst/>
              <a:rect r="r" b="b" t="t" l="l"/>
              <a:pathLst>
                <a:path h="158570" w="7267800">
                  <a:moveTo>
                    <a:pt x="0" y="0"/>
                  </a:moveTo>
                  <a:lnTo>
                    <a:pt x="7267800" y="0"/>
                  </a:lnTo>
                  <a:lnTo>
                    <a:pt x="7267800" y="158570"/>
                  </a:lnTo>
                  <a:lnTo>
                    <a:pt x="0" y="158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6428422" y="0"/>
              <a:ext cx="7267800" cy="158570"/>
            </a:xfrm>
            <a:custGeom>
              <a:avLst/>
              <a:gdLst/>
              <a:ahLst/>
              <a:cxnLst/>
              <a:rect r="r" b="b" t="t" l="l"/>
              <a:pathLst>
                <a:path h="158570" w="7267800">
                  <a:moveTo>
                    <a:pt x="0" y="0"/>
                  </a:moveTo>
                  <a:lnTo>
                    <a:pt x="7267800" y="0"/>
                  </a:lnTo>
                  <a:lnTo>
                    <a:pt x="7267800" y="158570"/>
                  </a:lnTo>
                  <a:lnTo>
                    <a:pt x="0" y="158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526" y="815921"/>
            <a:ext cx="16612948" cy="8655158"/>
            <a:chOff x="0" y="0"/>
            <a:chExt cx="4375427" cy="2279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5427" cy="2279548"/>
            </a:xfrm>
            <a:custGeom>
              <a:avLst/>
              <a:gdLst/>
              <a:ahLst/>
              <a:cxnLst/>
              <a:rect r="r" b="b" t="t" l="l"/>
              <a:pathLst>
                <a:path h="2279548" w="4375427">
                  <a:moveTo>
                    <a:pt x="0" y="0"/>
                  </a:moveTo>
                  <a:lnTo>
                    <a:pt x="4375427" y="0"/>
                  </a:lnTo>
                  <a:lnTo>
                    <a:pt x="4375427" y="2279548"/>
                  </a:lnTo>
                  <a:lnTo>
                    <a:pt x="0" y="2279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5427" cy="2327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142372" y="1346146"/>
            <a:ext cx="6003256" cy="5175221"/>
          </a:xfrm>
          <a:custGeom>
            <a:avLst/>
            <a:gdLst/>
            <a:ahLst/>
            <a:cxnLst/>
            <a:rect r="r" b="b" t="t" l="l"/>
            <a:pathLst>
              <a:path h="5175221" w="6003256">
                <a:moveTo>
                  <a:pt x="0" y="0"/>
                </a:moveTo>
                <a:lnTo>
                  <a:pt x="6003256" y="0"/>
                </a:lnTo>
                <a:lnTo>
                  <a:pt x="6003256" y="5175221"/>
                </a:lnTo>
                <a:lnTo>
                  <a:pt x="0" y="517522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98428" y="152346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Data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84370" y="6782517"/>
            <a:ext cx="11719259" cy="414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0"/>
              </a:lnSpc>
              <a:spcBef>
                <a:spcPct val="0"/>
              </a:spcBef>
            </a:pPr>
            <a:r>
              <a:rPr lang="en-US" sz="2379">
                <a:solidFill>
                  <a:srgbClr val="FDF6F6"/>
                </a:solidFill>
                <a:latin typeface="Arimo"/>
                <a:ea typeface="Arimo"/>
                <a:cs typeface="Arimo"/>
                <a:sym typeface="Arimo"/>
              </a:rPr>
              <a:t>These files contain metadata for more than 722,317 movies listed in the TMDB Dataset.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DAGexYGL98Y</dc:identifier>
  <dcterms:modified xsi:type="dcterms:W3CDTF">2011-08-01T06:04:30Z</dcterms:modified>
  <cp:revision>1</cp:revision>
  <dc:title>Movie Recommendation System</dc:title>
</cp:coreProperties>
</file>