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83" r:id="rId2"/>
    <p:sldMasterId id="2147483686" r:id="rId3"/>
    <p:sldMasterId id="2147483709" r:id="rId4"/>
    <p:sldMasterId id="2147483712" r:id="rId5"/>
    <p:sldMasterId id="2147483715" r:id="rId6"/>
    <p:sldMasterId id="2147483717" r:id="rId7"/>
  </p:sldMasterIdLst>
  <p:notesMasterIdLst>
    <p:notesMasterId r:id="rId33"/>
  </p:notesMasterIdLst>
  <p:sldIdLst>
    <p:sldId id="256" r:id="rId8"/>
    <p:sldId id="288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5" r:id="rId25"/>
    <p:sldId id="282" r:id="rId26"/>
    <p:sldId id="283" r:id="rId27"/>
    <p:sldId id="284" r:id="rId28"/>
    <p:sldId id="280" r:id="rId29"/>
    <p:sldId id="286" r:id="rId30"/>
    <p:sldId id="287" r:id="rId31"/>
    <p:sldId id="266" r:id="rId32"/>
  </p:sldIdLst>
  <p:sldSz cx="18288000" cy="10287000"/>
  <p:notesSz cx="6858000" cy="9144000"/>
  <p:embeddedFontLst>
    <p:embeddedFont>
      <p:font typeface="Abel" panose="02000506030000020004" pitchFamily="2" charset="0"/>
      <p:regular r:id="rId34"/>
    </p:embeddedFont>
    <p:embeddedFont>
      <p:font typeface="Agrandir Medium" panose="020B0604020202020204" charset="0"/>
      <p:regular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Helvetica" panose="020B0604020202020204" pitchFamily="34" charset="0"/>
      <p:regular r:id="rId40"/>
      <p:bold r:id="rId41"/>
      <p:italic r:id="rId42"/>
      <p:boldItalic r:id="rId43"/>
    </p:embeddedFont>
    <p:embeddedFont>
      <p:font typeface="Nunito Light" pitchFamily="2" charset="0"/>
      <p:regular r:id="rId44"/>
      <p: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  <p:embeddedFont>
      <p:font typeface="Questrial" pitchFamily="2" charset="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22" autoAdjust="0"/>
  </p:normalViewPr>
  <p:slideViewPr>
    <p:cSldViewPr>
      <p:cViewPr varScale="1">
        <p:scale>
          <a:sx n="45" d="100"/>
          <a:sy n="45" d="100"/>
        </p:scale>
        <p:origin x="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6.fntdata"/><Relationship Id="rId21" Type="http://schemas.openxmlformats.org/officeDocument/2006/relationships/slide" Target="slides/slide14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font" Target="fonts/font1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3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heme" Target="theme/theme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345B1-EDF5-4452-8BBE-FCD7E7664FF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D0B4A-BFEC-4A23-8B1C-D993B07CF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7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4122184" y="2695350"/>
            <a:ext cx="12735600" cy="34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4122184" y="6131350"/>
            <a:ext cx="12735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2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493" y="2768728"/>
            <a:ext cx="7726998" cy="7597032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13052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4227500" y="5044456"/>
            <a:ext cx="4863000" cy="7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4227500" y="5835606"/>
            <a:ext cx="48630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12953619" y="-1892080"/>
            <a:ext cx="12096574" cy="1189224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1440000" y="890050"/>
            <a:ext cx="15408000" cy="11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37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18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7317320" y="3178448"/>
            <a:ext cx="46458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7317322" y="3693054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8538320" y="1666250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7317320" y="7444820"/>
            <a:ext cx="4645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7317322" y="7985046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8538320" y="5944268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11949844" y="3178448"/>
            <a:ext cx="46458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11949848" y="3693054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13170844" y="1666250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11949844" y="7444820"/>
            <a:ext cx="4645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11949848" y="7985046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13170844" y="5944268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2172050" y="4691250"/>
            <a:ext cx="8134200" cy="8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6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2659150" y="3178466"/>
            <a:ext cx="46458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2659150" y="3693054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3880150" y="1666250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2659150" y="7444820"/>
            <a:ext cx="4645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2659150" y="7985046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3880150" y="5944268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16317795" y="2202678"/>
            <a:ext cx="7726998" cy="7597032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5471363" y="-5086830"/>
            <a:ext cx="8035934" cy="7289532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16712132" y="3982322"/>
            <a:ext cx="1186328" cy="2322344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166237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11453900" y="7039250"/>
            <a:ext cx="5403600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4402350" y="2831650"/>
            <a:ext cx="12455400" cy="3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5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4625305" y="519167"/>
            <a:ext cx="11369314" cy="10315478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188259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1426450" y="3471800"/>
            <a:ext cx="77178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6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1426450" y="4728400"/>
            <a:ext cx="7717800" cy="20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8182599" y="1608715"/>
            <a:ext cx="10222526" cy="9408238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523" y="8583690"/>
            <a:ext cx="2995678" cy="170342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6698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1435100" y="2933800"/>
            <a:ext cx="7600800" cy="6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8800" lvl="1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16297945" y="-3275022"/>
            <a:ext cx="7726998" cy="7597032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15453406" y="-1252328"/>
            <a:ext cx="1186328" cy="2322344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4599713" y="-5395680"/>
            <a:ext cx="8035934" cy="7289532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9396700" y="2933800"/>
            <a:ext cx="7456200" cy="6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8800" lvl="1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4807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3533950" y="3840772"/>
            <a:ext cx="4828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3533950" y="4514554"/>
            <a:ext cx="4828200" cy="1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11450472" y="3840772"/>
            <a:ext cx="4828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11450450" y="4514554"/>
            <a:ext cx="4828200" cy="1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7492190" y="6553226"/>
            <a:ext cx="4828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7492200" y="7227000"/>
            <a:ext cx="4828200" cy="1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2228663" y="3462870"/>
            <a:ext cx="8035934" cy="7289532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404838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2999232" y="2029968"/>
            <a:ext cx="4663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2999232" y="2668368"/>
            <a:ext cx="4663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2999232" y="3819268"/>
            <a:ext cx="4663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2999232" y="4457668"/>
            <a:ext cx="4663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2999232" y="5608568"/>
            <a:ext cx="4663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2999232" y="6246968"/>
            <a:ext cx="4663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2999232" y="7397868"/>
            <a:ext cx="4663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2999232" y="8036268"/>
            <a:ext cx="4663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9072097" y="-14569"/>
            <a:ext cx="13563118" cy="12303334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39" y="37"/>
            <a:ext cx="2324142" cy="1321570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5627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2202350" y="35538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2202350" y="47269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7157896" y="35538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7157896" y="47269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2202350" y="70743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2202350" y="82474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7157896" y="70743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7157896" y="82474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12113454" y="35538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12113454" y="47269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12113454" y="70743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12113454" y="82474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5645363" y="1831546"/>
            <a:ext cx="8035934" cy="7289532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16249519" y="-19"/>
            <a:ext cx="2038506" cy="1321570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16675582" y="7571022"/>
            <a:ext cx="1186328" cy="2322344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533689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4859900" y="1339650"/>
            <a:ext cx="8568000" cy="19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4850150" y="3409100"/>
            <a:ext cx="8587800" cy="2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3791900" y="6943250"/>
            <a:ext cx="107040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36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3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36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36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36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3600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12915519" y="-4292380"/>
            <a:ext cx="12096574" cy="1189224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6298057" y="-843442"/>
            <a:ext cx="10965414" cy="9946912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111407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435200" y="4704300"/>
            <a:ext cx="8035800" cy="1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1435200" y="3056000"/>
            <a:ext cx="3070800" cy="13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1430200" y="6387900"/>
            <a:ext cx="8035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4417063" y="-3650130"/>
            <a:ext cx="8035934" cy="7289532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8994499" y="1608715"/>
            <a:ext cx="10222526" cy="9408238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2866507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325500" y="332072"/>
            <a:ext cx="1186328" cy="2322344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16765650" y="7647272"/>
            <a:ext cx="1186328" cy="2322344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958147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4599713" y="-5395680"/>
            <a:ext cx="8035934" cy="7289532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15081495" y="-1196422"/>
            <a:ext cx="7726998" cy="7597032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15081482" y="742972"/>
            <a:ext cx="1186328" cy="2322344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307661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15963861" y="37"/>
            <a:ext cx="2324142" cy="1321570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39" y="8965437"/>
            <a:ext cx="2324142" cy="1321570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4233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083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6"/>
          <p:cNvSpPr txBox="1">
            <a:spLocks noGrp="1"/>
          </p:cNvSpPr>
          <p:nvPr>
            <p:ph type="title"/>
          </p:nvPr>
        </p:nvSpPr>
        <p:spPr>
          <a:xfrm>
            <a:off x="2096700" y="647700"/>
            <a:ext cx="140946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8017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1435200" y="4704300"/>
            <a:ext cx="8035800" cy="1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1435200" y="3056000"/>
            <a:ext cx="3070800" cy="13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1430200" y="6387900"/>
            <a:ext cx="8035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4417063" y="-3650130"/>
            <a:ext cx="8035934" cy="7289532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8994499" y="1608715"/>
            <a:ext cx="10222526" cy="9408238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2006746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1440000" y="2304950"/>
            <a:ext cx="154080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8800" lvl="1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8" name="Google Shape;258;p4"/>
          <p:cNvGrpSpPr/>
          <p:nvPr/>
        </p:nvGrpSpPr>
        <p:grpSpPr>
          <a:xfrm>
            <a:off x="16297945" y="-3275022"/>
            <a:ext cx="7726998" cy="7597032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15453406" y="-1252328"/>
            <a:ext cx="1186328" cy="2322344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4599713" y="-5395680"/>
            <a:ext cx="8035934" cy="7289532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357692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2015976" y="5075250"/>
            <a:ext cx="65430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9729038" y="5075250"/>
            <a:ext cx="65430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2015976" y="6196300"/>
            <a:ext cx="6543000" cy="1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9729038" y="6196300"/>
            <a:ext cx="6543000" cy="1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630032" y="7623122"/>
            <a:ext cx="1186328" cy="2322344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5975282" y="409396"/>
            <a:ext cx="1186328" cy="2322344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506" y="-186"/>
            <a:ext cx="4039704" cy="2297088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14246895" y="4303778"/>
            <a:ext cx="7726998" cy="7597032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3574772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98779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1430200" y="1711350"/>
            <a:ext cx="7684200" cy="25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1430200" y="4514850"/>
            <a:ext cx="7684200" cy="4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60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800"/>
            </a:lvl1pPr>
            <a:lvl2pPr marL="1828800" lvl="1" indent="-66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2743200" lvl="2" indent="-647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3657600" lvl="3" indent="-647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4572000" lvl="4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5486400" lvl="5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6400800" lvl="6" indent="-622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7315200" lvl="7" indent="-622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8229600" lvl="8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3" name="Google Shape;603;p7"/>
          <p:cNvSpPr/>
          <p:nvPr/>
        </p:nvSpPr>
        <p:spPr>
          <a:xfrm flipH="1">
            <a:off x="220" y="8198058"/>
            <a:ext cx="3673624" cy="208892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16356682" y="1239146"/>
            <a:ext cx="1186328" cy="2322344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32517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6" name="Google Shape;256;p4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7" name="Google Shape;257;p4"/>
          <p:cNvSpPr txBox="1">
            <a:spLocks noGrp="1"/>
          </p:cNvSpPr>
          <p:nvPr>
            <p:ph type="body" idx="1"/>
          </p:nvPr>
        </p:nvSpPr>
        <p:spPr>
          <a:xfrm>
            <a:off x="1440000" y="2304950"/>
            <a:ext cx="154080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8800" lvl="1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8" name="Google Shape;258;p4"/>
          <p:cNvGrpSpPr/>
          <p:nvPr/>
        </p:nvGrpSpPr>
        <p:grpSpPr>
          <a:xfrm>
            <a:off x="16297945" y="-3275022"/>
            <a:ext cx="7726998" cy="7597032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15453406" y="-1252328"/>
            <a:ext cx="1186328" cy="2322344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4599713" y="-5395680"/>
            <a:ext cx="8035934" cy="7289532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28764794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1430200" y="2614200"/>
            <a:ext cx="12250200" cy="5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11470799" y="1162491"/>
            <a:ext cx="10222526" cy="9408238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3542466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6738200" y="2841450"/>
            <a:ext cx="10119600" cy="28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6738200" y="6072750"/>
            <a:ext cx="101196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5095978" y="121789"/>
            <a:ext cx="11407780" cy="10348190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1750432" y="889446"/>
            <a:ext cx="1186328" cy="2322344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15671482" y="7607896"/>
            <a:ext cx="1186328" cy="2322344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14898381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>
            <a:spLocks noGrp="1"/>
          </p:cNvSpPr>
          <p:nvPr>
            <p:ph type="title"/>
          </p:nvPr>
        </p:nvSpPr>
        <p:spPr>
          <a:xfrm>
            <a:off x="3295852" y="1737700"/>
            <a:ext cx="9174600" cy="3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67061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11"/>
          <p:cNvSpPr txBox="1">
            <a:spLocks noGrp="1"/>
          </p:cNvSpPr>
          <p:nvPr>
            <p:ph type="title" hasCustomPrompt="1"/>
          </p:nvPr>
        </p:nvSpPr>
        <p:spPr>
          <a:xfrm>
            <a:off x="4227500" y="5044456"/>
            <a:ext cx="4863000" cy="7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>
            <a:spLocks noGrp="1"/>
          </p:cNvSpPr>
          <p:nvPr>
            <p:ph type="subTitle" idx="1"/>
          </p:nvPr>
        </p:nvSpPr>
        <p:spPr>
          <a:xfrm>
            <a:off x="4227500" y="5835606"/>
            <a:ext cx="48630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44" name="Google Shape;944;p11"/>
          <p:cNvGrpSpPr/>
          <p:nvPr/>
        </p:nvGrpSpPr>
        <p:grpSpPr>
          <a:xfrm>
            <a:off x="12953619" y="-1892080"/>
            <a:ext cx="12096574" cy="1189224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947" name="Google Shape;947;p11"/>
          <p:cNvSpPr txBox="1">
            <a:spLocks noGrp="1"/>
          </p:cNvSpPr>
          <p:nvPr>
            <p:ph type="title" idx="2"/>
          </p:nvPr>
        </p:nvSpPr>
        <p:spPr>
          <a:xfrm>
            <a:off x="1440000" y="890050"/>
            <a:ext cx="15408000" cy="11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27691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113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7317320" y="3178448"/>
            <a:ext cx="46458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7317322" y="3693054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8538320" y="1666250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7317320" y="7444820"/>
            <a:ext cx="4645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7317322" y="7985046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8538320" y="5944268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11949844" y="3178448"/>
            <a:ext cx="46458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11949848" y="3693054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13170844" y="1666250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11949844" y="7444820"/>
            <a:ext cx="4645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11949848" y="7985046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13170844" y="5944268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2172050" y="4691250"/>
            <a:ext cx="8134200" cy="8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6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2659150" y="3178466"/>
            <a:ext cx="46458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2659150" y="3693054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3880150" y="1666250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2659150" y="7444820"/>
            <a:ext cx="4645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2659150" y="7985046"/>
            <a:ext cx="4645800" cy="11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3880150" y="5944268"/>
            <a:ext cx="2203800" cy="11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100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12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16317795" y="2202678"/>
            <a:ext cx="7726998" cy="7597032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5471363" y="-5086830"/>
            <a:ext cx="8035934" cy="7289532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16712132" y="3982322"/>
            <a:ext cx="1186328" cy="2322344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2864698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61" name="Google Shape;1161;p14"/>
          <p:cNvSpPr txBox="1">
            <a:spLocks noGrp="1"/>
          </p:cNvSpPr>
          <p:nvPr>
            <p:ph type="title"/>
          </p:nvPr>
        </p:nvSpPr>
        <p:spPr>
          <a:xfrm>
            <a:off x="11453900" y="7039250"/>
            <a:ext cx="5403600" cy="62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2" name="Google Shape;1162;p14"/>
          <p:cNvSpPr txBox="1">
            <a:spLocks noGrp="1"/>
          </p:cNvSpPr>
          <p:nvPr>
            <p:ph type="subTitle" idx="1"/>
          </p:nvPr>
        </p:nvSpPr>
        <p:spPr>
          <a:xfrm>
            <a:off x="4402350" y="2831650"/>
            <a:ext cx="12455400" cy="3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60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5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5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3" name="Google Shape;1163;p14"/>
          <p:cNvGrpSpPr/>
          <p:nvPr/>
        </p:nvGrpSpPr>
        <p:grpSpPr>
          <a:xfrm flipH="1">
            <a:off x="-4625305" y="519167"/>
            <a:ext cx="11369314" cy="10315478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28600888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1426450" y="3471800"/>
            <a:ext cx="7717800" cy="12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6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1426450" y="4728400"/>
            <a:ext cx="7717800" cy="20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8182599" y="1608715"/>
            <a:ext cx="10222526" cy="9408238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523" y="8583690"/>
            <a:ext cx="2995678" cy="170342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42174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28" name="Google Shape;1328;p16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9" name="Google Shape;1329;p16"/>
          <p:cNvSpPr txBox="1">
            <a:spLocks noGrp="1"/>
          </p:cNvSpPr>
          <p:nvPr>
            <p:ph type="body" idx="1"/>
          </p:nvPr>
        </p:nvSpPr>
        <p:spPr>
          <a:xfrm>
            <a:off x="1435100" y="2933800"/>
            <a:ext cx="7600800" cy="6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8800" lvl="1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30" name="Google Shape;1330;p16"/>
          <p:cNvGrpSpPr/>
          <p:nvPr/>
        </p:nvGrpSpPr>
        <p:grpSpPr>
          <a:xfrm>
            <a:off x="16297945" y="-3275022"/>
            <a:ext cx="7726998" cy="7597032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15453406" y="-1252328"/>
            <a:ext cx="1186328" cy="2322344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4599713" y="-5395680"/>
            <a:ext cx="8035934" cy="7289532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367" name="Google Shape;1367;p16"/>
          <p:cNvSpPr txBox="1">
            <a:spLocks noGrp="1"/>
          </p:cNvSpPr>
          <p:nvPr>
            <p:ph type="body" idx="2"/>
          </p:nvPr>
        </p:nvSpPr>
        <p:spPr>
          <a:xfrm>
            <a:off x="9396700" y="2933800"/>
            <a:ext cx="7456200" cy="6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1828800" lvl="1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3580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3533950" y="3840772"/>
            <a:ext cx="4828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3533950" y="4514554"/>
            <a:ext cx="4828200" cy="1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11450472" y="3840772"/>
            <a:ext cx="4828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11450450" y="4514554"/>
            <a:ext cx="4828200" cy="1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7492190" y="6553226"/>
            <a:ext cx="4828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7492200" y="7227000"/>
            <a:ext cx="4828200" cy="16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2228663" y="3462870"/>
            <a:ext cx="8035934" cy="7289532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217492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2015976" y="5075250"/>
            <a:ext cx="65430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9729038" y="5075250"/>
            <a:ext cx="65430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3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2015976" y="6196300"/>
            <a:ext cx="6543000" cy="1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9729038" y="6196300"/>
            <a:ext cx="6543000" cy="14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630032" y="7623122"/>
            <a:ext cx="1186328" cy="2322344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15975282" y="409396"/>
            <a:ext cx="1186328" cy="2322344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506" y="-186"/>
            <a:ext cx="4039704" cy="2297088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14246895" y="4303778"/>
            <a:ext cx="7726998" cy="7597032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30516044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2999232" y="2029968"/>
            <a:ext cx="4663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2999232" y="2668368"/>
            <a:ext cx="4663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2999232" y="3819268"/>
            <a:ext cx="4663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2999232" y="4457668"/>
            <a:ext cx="4663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2999232" y="5608568"/>
            <a:ext cx="4663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2999232" y="6246968"/>
            <a:ext cx="4663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2999232" y="7397868"/>
            <a:ext cx="4663200" cy="6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36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2999232" y="8036268"/>
            <a:ext cx="4663200" cy="1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9072097" y="-14569"/>
            <a:ext cx="13563118" cy="12303334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39" y="37"/>
            <a:ext cx="2324142" cy="1321570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4894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2202350" y="35538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2202350" y="47269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7157896" y="35538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7157896" y="47269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2202350" y="70743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2202350" y="82474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7157896" y="70743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7157896" y="82474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12113454" y="35538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12113454" y="47269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12113454" y="7074350"/>
            <a:ext cx="39720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36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12113454" y="8247400"/>
            <a:ext cx="3972000" cy="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5645363" y="1831546"/>
            <a:ext cx="8035934" cy="7289532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16249519" y="-19"/>
            <a:ext cx="2038506" cy="1321570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16675582" y="7571022"/>
            <a:ext cx="1186328" cy="2322344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2263889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51" name="Google Shape;1751;p20"/>
          <p:cNvSpPr txBox="1">
            <a:spLocks noGrp="1"/>
          </p:cNvSpPr>
          <p:nvPr>
            <p:ph type="ctrTitle"/>
          </p:nvPr>
        </p:nvSpPr>
        <p:spPr>
          <a:xfrm>
            <a:off x="4859900" y="1339650"/>
            <a:ext cx="8568000" cy="19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2" name="Google Shape;1752;p20"/>
          <p:cNvSpPr txBox="1">
            <a:spLocks noGrp="1"/>
          </p:cNvSpPr>
          <p:nvPr>
            <p:ph type="subTitle" idx="1"/>
          </p:nvPr>
        </p:nvSpPr>
        <p:spPr>
          <a:xfrm>
            <a:off x="4850150" y="3409100"/>
            <a:ext cx="8587800" cy="23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3" name="Google Shape;1753;p20"/>
          <p:cNvSpPr txBox="1"/>
          <p:nvPr/>
        </p:nvSpPr>
        <p:spPr>
          <a:xfrm>
            <a:off x="3791900" y="6943250"/>
            <a:ext cx="107040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28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28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2800" b="1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800"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12915519" y="-4292380"/>
            <a:ext cx="12096574" cy="1189224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6298057" y="-843442"/>
            <a:ext cx="10965414" cy="9946912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16708443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325500" y="332072"/>
            <a:ext cx="1186328" cy="2322344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16765650" y="7647272"/>
            <a:ext cx="1186328" cy="2322344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20649915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4599713" y="-5395680"/>
            <a:ext cx="8035934" cy="7289532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15081495" y="-1196422"/>
            <a:ext cx="7726998" cy="7597032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15081482" y="742972"/>
            <a:ext cx="1186328" cy="2322344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/>
            </a:p>
          </p:txBody>
        </p:sp>
      </p:grpSp>
    </p:spTree>
    <p:extLst>
      <p:ext uri="{BB962C8B-B14F-4D97-AF65-F5344CB8AC3E}">
        <p14:creationId xmlns:p14="http://schemas.microsoft.com/office/powerpoint/2010/main" val="4545503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ackground 1 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15963861" y="37"/>
            <a:ext cx="2324142" cy="1321570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39" y="8965437"/>
            <a:ext cx="2324142" cy="1321570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66530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3846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26"/>
          <p:cNvSpPr txBox="1">
            <a:spLocks noGrp="1"/>
          </p:cNvSpPr>
          <p:nvPr>
            <p:ph type="title"/>
          </p:nvPr>
        </p:nvSpPr>
        <p:spPr>
          <a:xfrm>
            <a:off x="2096700" y="647700"/>
            <a:ext cx="140946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5742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59497"/>
            <a:ext cx="17030700" cy="1108584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12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10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1440000" y="890050"/>
            <a:ext cx="15408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92439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159497"/>
            <a:ext cx="17030700" cy="1108584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401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4C250-509E-908D-C81A-39BFF14A5B92}"/>
              </a:ext>
            </a:extLst>
          </p:cNvPr>
          <p:cNvSpPr txBox="1"/>
          <p:nvPr userDrawn="1"/>
        </p:nvSpPr>
        <p:spPr>
          <a:xfrm>
            <a:off x="1111140" y="825050"/>
            <a:ext cx="24721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sz="2100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74505A-5DDC-14EE-67AD-4B03CA56FD5E}"/>
              </a:ext>
            </a:extLst>
          </p:cNvPr>
          <p:cNvGrpSpPr/>
          <p:nvPr userDrawn="1"/>
        </p:nvGrpSpPr>
        <p:grpSpPr>
          <a:xfrm>
            <a:off x="1291774" y="1532782"/>
            <a:ext cx="10651420" cy="824375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C09501F8-710E-4D07-191D-A96E38245920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4500"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62170EA-1B34-6248-05C7-D3213905297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4500" dirty="0"/>
            </a:p>
          </p:txBody>
        </p:sp>
      </p:grpSp>
      <p:sp>
        <p:nvSpPr>
          <p:cNvPr id="11" name="Shape">
            <a:extLst>
              <a:ext uri="{FF2B5EF4-FFF2-40B4-BE49-F238E27FC236}">
                <a16:creationId xmlns:a16="http://schemas.microsoft.com/office/drawing/2014/main" id="{E4034BC6-C2D3-C11D-D4EC-D91B6051416F}"/>
              </a:ext>
            </a:extLst>
          </p:cNvPr>
          <p:cNvSpPr/>
          <p:nvPr userDrawn="1"/>
        </p:nvSpPr>
        <p:spPr>
          <a:xfrm>
            <a:off x="3988387" y="960299"/>
            <a:ext cx="452898" cy="292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450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726ADB9-4B12-25E5-D0CB-F7BD29E51D7D}"/>
              </a:ext>
            </a:extLst>
          </p:cNvPr>
          <p:cNvSpPr/>
          <p:nvPr userDrawn="1"/>
        </p:nvSpPr>
        <p:spPr>
          <a:xfrm>
            <a:off x="9752204" y="5425440"/>
            <a:ext cx="8535796" cy="3901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4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3034-CA84-5134-BBFF-E62332F74037}"/>
              </a:ext>
            </a:extLst>
          </p:cNvPr>
          <p:cNvSpPr txBox="1"/>
          <p:nvPr userDrawn="1"/>
        </p:nvSpPr>
        <p:spPr>
          <a:xfrm>
            <a:off x="1111140" y="2658663"/>
            <a:ext cx="111363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3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33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DC13D-C6C8-1599-62FA-B357BC1A4866}"/>
              </a:ext>
            </a:extLst>
          </p:cNvPr>
          <p:cNvSpPr txBox="1"/>
          <p:nvPr userDrawn="1"/>
        </p:nvSpPr>
        <p:spPr>
          <a:xfrm>
            <a:off x="1111140" y="8895835"/>
            <a:ext cx="5840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24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24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24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00B5A-597D-1AB4-4EF1-CA53E781C125}"/>
              </a:ext>
            </a:extLst>
          </p:cNvPr>
          <p:cNvSpPr txBox="1"/>
          <p:nvPr userDrawn="1"/>
        </p:nvSpPr>
        <p:spPr>
          <a:xfrm>
            <a:off x="1111139" y="8167177"/>
            <a:ext cx="9445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42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C05D-1E90-0602-49A1-8A1743452AE4}"/>
              </a:ext>
            </a:extLst>
          </p:cNvPr>
          <p:cNvSpPr txBox="1"/>
          <p:nvPr userDrawn="1"/>
        </p:nvSpPr>
        <p:spPr>
          <a:xfrm>
            <a:off x="11729680" y="1961496"/>
            <a:ext cx="7184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sz="2100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117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1430200" y="1711350"/>
            <a:ext cx="7684200" cy="25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1430200" y="4514850"/>
            <a:ext cx="7684200" cy="4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60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800"/>
            </a:lvl1pPr>
            <a:lvl2pPr marL="1828800" lvl="1" indent="-66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2743200" lvl="2" indent="-647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3657600" lvl="3" indent="-647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4572000" lvl="4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5486400" lvl="5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6400800" lvl="6" indent="-622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7315200" lvl="7" indent="-622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8229600" lvl="8" indent="-635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3" name="Google Shape;603;p7"/>
          <p:cNvSpPr/>
          <p:nvPr/>
        </p:nvSpPr>
        <p:spPr>
          <a:xfrm flipH="1">
            <a:off x="220" y="8198058"/>
            <a:ext cx="3673624" cy="208892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16356682" y="1239146"/>
            <a:ext cx="1186328" cy="2322344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57921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1430200" y="2614200"/>
            <a:ext cx="12250200" cy="50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11470799" y="1162491"/>
            <a:ext cx="10222526" cy="9408238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194424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916921" y="-642541"/>
            <a:ext cx="20118350" cy="11583150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5" name="Google Shape;795;p9"/>
          <p:cNvSpPr txBox="1">
            <a:spLocks noGrp="1"/>
          </p:cNvSpPr>
          <p:nvPr>
            <p:ph type="title"/>
          </p:nvPr>
        </p:nvSpPr>
        <p:spPr>
          <a:xfrm>
            <a:off x="6738200" y="2841450"/>
            <a:ext cx="10119600" cy="28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6" name="Google Shape;796;p9"/>
          <p:cNvSpPr txBox="1">
            <a:spLocks noGrp="1"/>
          </p:cNvSpPr>
          <p:nvPr>
            <p:ph type="subTitle" idx="1"/>
          </p:nvPr>
        </p:nvSpPr>
        <p:spPr>
          <a:xfrm>
            <a:off x="6738200" y="6072750"/>
            <a:ext cx="10119600" cy="13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66666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97" name="Google Shape;797;p9"/>
          <p:cNvGrpSpPr/>
          <p:nvPr/>
        </p:nvGrpSpPr>
        <p:grpSpPr>
          <a:xfrm flipH="1">
            <a:off x="-5095978" y="121789"/>
            <a:ext cx="11407780" cy="10348190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1750432" y="889446"/>
            <a:ext cx="1186328" cy="2322344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15671482" y="7607896"/>
            <a:ext cx="1186328" cy="2322344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</p:grpSp>
    </p:spTree>
    <p:extLst>
      <p:ext uri="{BB962C8B-B14F-4D97-AF65-F5344CB8AC3E}">
        <p14:creationId xmlns:p14="http://schemas.microsoft.com/office/powerpoint/2010/main" val="42282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>
            <a:spLocks noGrp="1"/>
          </p:cNvSpPr>
          <p:nvPr>
            <p:ph type="title"/>
          </p:nvPr>
        </p:nvSpPr>
        <p:spPr>
          <a:xfrm>
            <a:off x="3295852" y="1737700"/>
            <a:ext cx="9174600" cy="3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288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4" Type="http://schemas.openxmlformats.org/officeDocument/2006/relationships/hyperlink" Target="http://www.presentationgo.com/" TargetMode="Externa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87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31751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87000"/>
          </a:schemeClr>
        </a:solidFill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4"/>
          <p:cNvSpPr txBox="1">
            <a:spLocks noGrp="1"/>
          </p:cNvSpPr>
          <p:nvPr>
            <p:ph type="title"/>
          </p:nvPr>
        </p:nvSpPr>
        <p:spPr>
          <a:xfrm>
            <a:off x="2136200" y="1866900"/>
            <a:ext cx="140946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7" name="Google Shape;2097;p24"/>
          <p:cNvSpPr txBox="1">
            <a:spLocks noGrp="1"/>
          </p:cNvSpPr>
          <p:nvPr>
            <p:ph type="body" idx="1"/>
          </p:nvPr>
        </p:nvSpPr>
        <p:spPr>
          <a:xfrm>
            <a:off x="2136200" y="3390900"/>
            <a:ext cx="14094600" cy="5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5614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87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08617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87000"/>
          </a:schemeClr>
        </a:solidFill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24"/>
          <p:cNvSpPr txBox="1">
            <a:spLocks noGrp="1"/>
          </p:cNvSpPr>
          <p:nvPr>
            <p:ph type="title"/>
          </p:nvPr>
        </p:nvSpPr>
        <p:spPr>
          <a:xfrm>
            <a:off x="2136200" y="1866900"/>
            <a:ext cx="14094600" cy="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97" name="Google Shape;2097;p24"/>
          <p:cNvSpPr txBox="1">
            <a:spLocks noGrp="1"/>
          </p:cNvSpPr>
          <p:nvPr>
            <p:ph type="body" idx="1"/>
          </p:nvPr>
        </p:nvSpPr>
        <p:spPr>
          <a:xfrm>
            <a:off x="2136200" y="3390900"/>
            <a:ext cx="14094600" cy="5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96681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59498"/>
            <a:ext cx="15773400" cy="1108584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8801"/>
            <a:ext cx="15773400" cy="743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9458866"/>
            <a:ext cx="18288000" cy="8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77798" y="10439402"/>
            <a:ext cx="240482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5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65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4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65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FB5436B4-6AFB-79CD-A9BB-A5BEC0E24117}"/>
              </a:ext>
            </a:extLst>
          </p:cNvPr>
          <p:cNvSpPr/>
          <p:nvPr/>
        </p:nvSpPr>
        <p:spPr>
          <a:xfrm>
            <a:off x="0" y="282662"/>
            <a:ext cx="1015692" cy="524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450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FB4FB-1032-2A75-A140-55787D4904E8}"/>
              </a:ext>
            </a:extLst>
          </p:cNvPr>
          <p:cNvGrpSpPr/>
          <p:nvPr/>
        </p:nvGrpSpPr>
        <p:grpSpPr>
          <a:xfrm>
            <a:off x="18448390" y="-88170"/>
            <a:ext cx="3273300" cy="861077"/>
            <a:chOff x="-1808527" y="-16654"/>
            <a:chExt cx="1636650" cy="5740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7527D4-AFBD-EF66-D18E-9701D6DA2422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582288" cy="574051"/>
              <a:chOff x="-2250002" y="21447"/>
              <a:chExt cx="1582288" cy="5740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F0DE2A-9348-647F-72C6-9AB792876608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21175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FE428A-C69C-E6D0-409C-478EB3CD65E0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283091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6DB18A-7015-9E44-A8F5-FF928E2FFE7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B222679E-976B-E14A-0E04-4F59D9BC0163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4500"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EE29ED1-4510-51AE-25F8-32BFE1CB8ED5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4500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B1EF8E-97E1-4021-9FEC-5841BB6268C0}"/>
              </a:ext>
            </a:extLst>
          </p:cNvPr>
          <p:cNvGrpSpPr/>
          <p:nvPr/>
        </p:nvGrpSpPr>
        <p:grpSpPr>
          <a:xfrm>
            <a:off x="4444997" y="9606795"/>
            <a:ext cx="9331962" cy="532275"/>
            <a:chOff x="1714499" y="5181599"/>
            <a:chExt cx="4141472" cy="314961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C71595B-2011-4FBF-6885-00E3C44825D6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4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CC804CFE-AB66-52E2-E3D0-8FE90FA4F14B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4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30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sz="54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j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59498"/>
            <a:ext cx="15773400" cy="1108584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8801"/>
            <a:ext cx="15773400" cy="743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9458866"/>
            <a:ext cx="18288000" cy="8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37160" rtlCol="0" anchor="ctr"/>
          <a:lstStyle/>
          <a:p>
            <a:pPr marL="0" marR="0" lvl="0" indent="0" algn="ct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225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77798" y="10439402"/>
            <a:ext cx="240482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5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65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65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9942CCC9-76A3-1CF8-20F1-FFC1CCDE209A}"/>
              </a:ext>
            </a:extLst>
          </p:cNvPr>
          <p:cNvSpPr/>
          <p:nvPr/>
        </p:nvSpPr>
        <p:spPr>
          <a:xfrm>
            <a:off x="0" y="282662"/>
            <a:ext cx="1015692" cy="524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20015"/>
            </a:schemeClr>
          </a:solidFill>
          <a:ln w="12700">
            <a:miter lim="400000"/>
          </a:ln>
        </p:spPr>
        <p:txBody>
          <a:bodyPr lIns="57150" tIns="57150" rIns="57150" bIns="5715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450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A5249-F57E-6BB2-9C60-8DA3D5F8041E}"/>
              </a:ext>
            </a:extLst>
          </p:cNvPr>
          <p:cNvGrpSpPr/>
          <p:nvPr/>
        </p:nvGrpSpPr>
        <p:grpSpPr>
          <a:xfrm>
            <a:off x="18448390" y="-88170"/>
            <a:ext cx="3273300" cy="861077"/>
            <a:chOff x="-1808527" y="-16654"/>
            <a:chExt cx="1636650" cy="5740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D30D65-C7CA-4150-BB4F-596A1BF0AEFA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582288" cy="574051"/>
              <a:chOff x="-2250002" y="21447"/>
              <a:chExt cx="1582288" cy="57405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C93375-4131-920B-199C-9B9451B77C09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211757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DFD94-C2D4-9A17-E9D8-AB469FBBB797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283091" cy="215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E73377-BCED-C673-C01F-9532F37E976C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2D26CD19-AEB0-D1D8-FC32-DEBC17769BCB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4500"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AE3BC1E-D571-E9BB-6DA2-7C6D45EA96CE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sz="450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C6336F-FEF0-5F08-7D51-2C7B385471E5}"/>
              </a:ext>
            </a:extLst>
          </p:cNvPr>
          <p:cNvGrpSpPr/>
          <p:nvPr/>
        </p:nvGrpSpPr>
        <p:grpSpPr>
          <a:xfrm>
            <a:off x="4444997" y="9606795"/>
            <a:ext cx="9331962" cy="532275"/>
            <a:chOff x="1714499" y="5181599"/>
            <a:chExt cx="4141472" cy="314961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79DA8DD5-2555-01E2-8DBF-1162A365B979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4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690DFC18-84F8-EBEE-A874-A0B17C71B97A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4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8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sz="54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+mj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+mj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bg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87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2105;p27">
            <a:extLst>
              <a:ext uri="{FF2B5EF4-FFF2-40B4-BE49-F238E27FC236}">
                <a16:creationId xmlns:a16="http://schemas.microsoft.com/office/drawing/2014/main" id="{9C41F004-1DD4-BC26-D104-01367E9B52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228600" y="1409700"/>
            <a:ext cx="4800600" cy="76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00;p27">
            <a:extLst>
              <a:ext uri="{FF2B5EF4-FFF2-40B4-BE49-F238E27FC236}">
                <a16:creationId xmlns:a16="http://schemas.microsoft.com/office/drawing/2014/main" id="{C8F0EAC2-4744-B873-1C33-68B3D900050F}"/>
              </a:ext>
            </a:extLst>
          </p:cNvPr>
          <p:cNvSpPr/>
          <p:nvPr/>
        </p:nvSpPr>
        <p:spPr>
          <a:xfrm flipH="1">
            <a:off x="5715000" y="3695700"/>
            <a:ext cx="12133394" cy="30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>
                <a:solidFill>
                  <a:schemeClr val="bg1"/>
                </a:solidFill>
              </a:rPr>
              <a:t>ONLINE RETAIL STORES 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928509-0103-388D-704C-CB97C6F1D6D6}"/>
              </a:ext>
            </a:extLst>
          </p:cNvPr>
          <p:cNvSpPr txBox="1"/>
          <p:nvPr/>
        </p:nvSpPr>
        <p:spPr>
          <a:xfrm>
            <a:off x="11734800" y="90297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n-lt"/>
              </a:rPr>
              <a:t>PREPARED BY MANDAR CHILE</a:t>
            </a:r>
          </a:p>
          <a:p>
            <a:r>
              <a:rPr lang="en-IN" sz="3200" dirty="0">
                <a:latin typeface="+mn-lt"/>
              </a:rPr>
              <a:t> IT VEDANT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868BA832-09DB-037C-2364-B761D1CE09E0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CONTENTS OF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A5D36-CEC8-DB9B-2BC6-C6376EF891CB}"/>
              </a:ext>
            </a:extLst>
          </p:cNvPr>
          <p:cNvSpPr txBox="1"/>
          <p:nvPr/>
        </p:nvSpPr>
        <p:spPr>
          <a:xfrm>
            <a:off x="1219200" y="163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 : SELECT * FROM CATEGORIES 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205329-FB59-2D83-84C6-F44490A0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933700"/>
            <a:ext cx="10058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B9D84CC3-82F5-7824-6975-7EB8FA41A9E5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CONTENTS OF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88F19-3660-DE11-4B97-AD859E8C8A13}"/>
              </a:ext>
            </a:extLst>
          </p:cNvPr>
          <p:cNvSpPr txBox="1"/>
          <p:nvPr/>
        </p:nvSpPr>
        <p:spPr>
          <a:xfrm>
            <a:off x="1524000" y="14859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 : SELECT * FROM PRODUCTS</a:t>
            </a:r>
            <a:r>
              <a:rPr lang="en-IN" sz="1800" dirty="0"/>
              <a:t>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0AEEA-8362-1B52-C35D-0632A7353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490682"/>
            <a:ext cx="9677400" cy="53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2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B9D84CC3-82F5-7824-6975-7EB8FA41A9E5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CONTENTS OF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24812-076B-9BDF-7CA4-29B17B4C2819}"/>
              </a:ext>
            </a:extLst>
          </p:cNvPr>
          <p:cNvSpPr txBox="1"/>
          <p:nvPr/>
        </p:nvSpPr>
        <p:spPr>
          <a:xfrm>
            <a:off x="1371600" y="163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 : SELECT * FROM ORDERS;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F4B5B-9D80-B53E-ED58-F85D1F2E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390900"/>
            <a:ext cx="9144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7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B9D84CC3-82F5-7824-6975-7EB8FA41A9E5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CONTENTS OF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F96EE-96DF-D34E-32EF-C731D10BDB3D}"/>
              </a:ext>
            </a:extLst>
          </p:cNvPr>
          <p:cNvSpPr txBox="1"/>
          <p:nvPr/>
        </p:nvSpPr>
        <p:spPr>
          <a:xfrm>
            <a:off x="1295400" y="17907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 : SELECT * FROM ORDER_ITEM;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2A86C-AD88-3CB9-108B-D4FC9C89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467100"/>
            <a:ext cx="8763000" cy="557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3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B9D84CC3-82F5-7824-6975-7EB8FA41A9E5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CONTENTS OF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FF59B-32B7-BA4C-6CBE-2DEAF1CE77B9}"/>
              </a:ext>
            </a:extLst>
          </p:cNvPr>
          <p:cNvSpPr txBox="1"/>
          <p:nvPr/>
        </p:nvSpPr>
        <p:spPr>
          <a:xfrm>
            <a:off x="1066800" y="19431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SYNTAX : SELECT * FROM PAYMENTS;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FFF30-D14F-7850-F814-1809AE0C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543300"/>
            <a:ext cx="8991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61EE6C-B4B0-0FFC-0C22-26D6CA604446}"/>
              </a:ext>
            </a:extLst>
          </p:cNvPr>
          <p:cNvSpPr/>
          <p:nvPr/>
        </p:nvSpPr>
        <p:spPr>
          <a:xfrm>
            <a:off x="4876800" y="3238500"/>
            <a:ext cx="7391400" cy="2438400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>
                <a:solidFill>
                  <a:sysClr val="windowText" lastClr="000000"/>
                </a:solidFill>
              </a:rPr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4257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38B61-D172-CC3E-FC1E-644E09C0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233882"/>
            <a:ext cx="11353800" cy="5329218"/>
          </a:xfrm>
          <a:prstGeom prst="rect">
            <a:avLst/>
          </a:prstGeom>
        </p:spPr>
      </p:pic>
      <p:sp>
        <p:nvSpPr>
          <p:cNvPr id="7" name="Freeform 3">
            <a:extLst>
              <a:ext uri="{FF2B5EF4-FFF2-40B4-BE49-F238E27FC236}">
                <a16:creationId xmlns:a16="http://schemas.microsoft.com/office/drawing/2014/main" id="{C0BE580C-3E21-FF4D-5E6C-F4D4262CE59B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SUB QUERY </a:t>
            </a:r>
          </a:p>
          <a:p>
            <a:pPr algn="ctr"/>
            <a:r>
              <a:rPr lang="en-IN" sz="3600" dirty="0">
                <a:latin typeface="Abel" panose="02000506030000020004" pitchFamily="2" charset="0"/>
              </a:rPr>
              <a:t> </a:t>
            </a:r>
            <a:r>
              <a:rPr lang="en-US" sz="3600" dirty="0">
                <a:latin typeface="Abel" panose="02000506030000020004" pitchFamily="2" charset="0"/>
              </a:rPr>
              <a:t>Retrieve the order details along with the corresponding payment method:</a:t>
            </a:r>
            <a:endParaRPr lang="en-IN" sz="3600" dirty="0">
              <a:latin typeface="Abel" panose="0200050603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A78AB-5FBC-0F8D-6C70-802B0EE2BAF3}"/>
              </a:ext>
            </a:extLst>
          </p:cNvPr>
          <p:cNvSpPr txBox="1"/>
          <p:nvPr/>
        </p:nvSpPr>
        <p:spPr>
          <a:xfrm>
            <a:off x="1371600" y="1714500"/>
            <a:ext cx="14478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Syntax:</a:t>
            </a:r>
          </a:p>
          <a:p>
            <a:pPr algn="just"/>
            <a:r>
              <a:rPr lang="en-US" sz="2400" dirty="0"/>
              <a:t>SELECT </a:t>
            </a:r>
            <a:r>
              <a:rPr lang="en-US" sz="2400" dirty="0" err="1"/>
              <a:t>o.order_id</a:t>
            </a:r>
            <a:r>
              <a:rPr lang="en-US" sz="2400" dirty="0"/>
              <a:t>, </a:t>
            </a:r>
            <a:r>
              <a:rPr lang="en-US" sz="2400" dirty="0" err="1"/>
              <a:t>o.order_date</a:t>
            </a:r>
            <a:r>
              <a:rPr lang="en-US" sz="2400" dirty="0"/>
              <a:t>, </a:t>
            </a:r>
            <a:r>
              <a:rPr lang="en-US" sz="2400" dirty="0" err="1"/>
              <a:t>o.shipping_address</a:t>
            </a:r>
            <a:r>
              <a:rPr lang="en-US" sz="2400" dirty="0"/>
              <a:t>,  (SELECT </a:t>
            </a:r>
            <a:r>
              <a:rPr lang="en-US" sz="2400" dirty="0" err="1"/>
              <a:t>payment_method</a:t>
            </a:r>
            <a:r>
              <a:rPr lang="en-US" sz="2400" dirty="0"/>
              <a:t> FROM Payments WHERE </a:t>
            </a:r>
            <a:r>
              <a:rPr lang="en-US" sz="2400" dirty="0" err="1"/>
              <a:t>Payments.order_id</a:t>
            </a:r>
            <a:r>
              <a:rPr lang="en-US" sz="2400" dirty="0"/>
              <a:t> = </a:t>
            </a:r>
            <a:r>
              <a:rPr lang="en-US" sz="2400" dirty="0" err="1"/>
              <a:t>o.order_id</a:t>
            </a:r>
            <a:r>
              <a:rPr lang="en-US" sz="2400" dirty="0"/>
              <a:t>) AS </a:t>
            </a:r>
            <a:r>
              <a:rPr lang="en-US" sz="2400" dirty="0" err="1"/>
              <a:t>payment_method</a:t>
            </a:r>
            <a:endParaRPr lang="en-US" sz="2400" dirty="0"/>
          </a:p>
          <a:p>
            <a:pPr algn="just"/>
            <a:r>
              <a:rPr lang="en-US" sz="2400" dirty="0"/>
              <a:t>FROM Orders o;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47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65CEF5-9306-3D2A-D346-EA80962FCDA9}"/>
              </a:ext>
            </a:extLst>
          </p:cNvPr>
          <p:cNvSpPr txBox="1"/>
          <p:nvPr/>
        </p:nvSpPr>
        <p:spPr>
          <a:xfrm>
            <a:off x="152400" y="1485900"/>
            <a:ext cx="1676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Syntax:</a:t>
            </a:r>
          </a:p>
          <a:p>
            <a:r>
              <a:rPr lang="en-US" sz="2400" dirty="0">
                <a:latin typeface="+mn-lt"/>
              </a:rPr>
              <a:t>SELECT </a:t>
            </a:r>
            <a:r>
              <a:rPr lang="en-US" sz="2400" dirty="0" err="1">
                <a:latin typeface="+mn-lt"/>
              </a:rPr>
              <a:t>NAME,address</a:t>
            </a:r>
            <a:r>
              <a:rPr lang="en-US" sz="2400" dirty="0">
                <a:latin typeface="+mn-lt"/>
              </a:rPr>
              <a:t> FROM Customers </a:t>
            </a:r>
          </a:p>
          <a:p>
            <a:r>
              <a:rPr lang="en-US" sz="2400" dirty="0">
                <a:latin typeface="+mn-lt"/>
              </a:rPr>
              <a:t>WHERE </a:t>
            </a:r>
            <a:r>
              <a:rPr lang="en-US" sz="2400" dirty="0" err="1">
                <a:latin typeface="+mn-lt"/>
              </a:rPr>
              <a:t>Customer_ID</a:t>
            </a:r>
            <a:r>
              <a:rPr lang="en-US" sz="2400" dirty="0">
                <a:latin typeface="+mn-lt"/>
              </a:rPr>
              <a:t> IN (SELECT </a:t>
            </a:r>
            <a:r>
              <a:rPr lang="en-US" sz="2400" dirty="0" err="1">
                <a:latin typeface="+mn-lt"/>
              </a:rPr>
              <a:t>customer_id</a:t>
            </a:r>
            <a:r>
              <a:rPr lang="en-US" sz="2400" dirty="0">
                <a:latin typeface="+mn-lt"/>
              </a:rPr>
              <a:t> FROM Orders WHERE </a:t>
            </a:r>
            <a:r>
              <a:rPr lang="en-US" sz="2400" dirty="0" err="1">
                <a:latin typeface="+mn-lt"/>
              </a:rPr>
              <a:t>order_date</a:t>
            </a:r>
            <a:r>
              <a:rPr lang="en-US" sz="2400" dirty="0">
                <a:latin typeface="+mn-lt"/>
              </a:rPr>
              <a:t> = '2024-06-02);</a:t>
            </a:r>
          </a:p>
          <a:p>
            <a:endParaRPr lang="en-IN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D0EB1524-F091-3EA5-4B51-4339BB304900}"/>
              </a:ext>
            </a:extLst>
          </p:cNvPr>
          <p:cNvSpPr/>
          <p:nvPr/>
        </p:nvSpPr>
        <p:spPr>
          <a:xfrm>
            <a:off x="3548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US" sz="3600" dirty="0">
                <a:latin typeface="Abel" panose="02000506030000020004" pitchFamily="2" charset="0"/>
              </a:rPr>
              <a:t>SUBQUERY</a:t>
            </a:r>
          </a:p>
          <a:p>
            <a:pPr algn="ctr"/>
            <a:r>
              <a:rPr lang="en-US" sz="3600" dirty="0">
                <a:latin typeface="Abel" panose="02000506030000020004" pitchFamily="2" charset="0"/>
              </a:rPr>
              <a:t>Get the name and addresses of customers who placed orders on '2024-06-02':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54DCE-2087-0C42-DDC2-1DDC15FF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000500"/>
            <a:ext cx="6415249" cy="49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0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2D7944A-229D-4F3F-EABB-67D076F0D8F8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SUBQUERY</a:t>
            </a:r>
          </a:p>
          <a:p>
            <a:pPr algn="ctr"/>
            <a:r>
              <a:rPr lang="en-US" sz="3600" dirty="0">
                <a:latin typeface="Abel" panose="02000506030000020004" pitchFamily="2" charset="0"/>
              </a:rPr>
              <a:t>Find the names of customers who have made payments using ‘UPI':</a:t>
            </a:r>
            <a:endParaRPr lang="en-IN" sz="3600" dirty="0">
              <a:latin typeface="Abel" panose="02000506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92181-F26A-45A0-F027-BF0E294F543C}"/>
              </a:ext>
            </a:extLst>
          </p:cNvPr>
          <p:cNvSpPr txBox="1"/>
          <p:nvPr/>
        </p:nvSpPr>
        <p:spPr>
          <a:xfrm>
            <a:off x="685800" y="1790700"/>
            <a:ext cx="1684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SELECT Name FROM Customers </a:t>
            </a:r>
          </a:p>
          <a:p>
            <a:pPr algn="just"/>
            <a:r>
              <a:rPr lang="en-US" sz="2400" dirty="0"/>
              <a:t>WHERE </a:t>
            </a:r>
            <a:r>
              <a:rPr lang="en-US" sz="2400" dirty="0" err="1"/>
              <a:t>Customer_ID</a:t>
            </a:r>
            <a:r>
              <a:rPr lang="en-US" sz="2400" dirty="0"/>
              <a:t> IN (SELECT </a:t>
            </a:r>
            <a:r>
              <a:rPr lang="en-US" sz="2400" dirty="0" err="1"/>
              <a:t>customer_id</a:t>
            </a:r>
            <a:r>
              <a:rPr lang="en-US" sz="2400" dirty="0"/>
              <a:t> FROM Orders WHERE </a:t>
            </a:r>
            <a:r>
              <a:rPr lang="en-US" sz="2400" dirty="0" err="1"/>
              <a:t>order_id</a:t>
            </a:r>
            <a:r>
              <a:rPr lang="en-US" sz="2400" dirty="0"/>
              <a:t> IN (SELECT </a:t>
            </a:r>
            <a:r>
              <a:rPr lang="en-US" sz="2400" dirty="0" err="1"/>
              <a:t>order_id</a:t>
            </a:r>
            <a:r>
              <a:rPr lang="en-US" sz="2400" dirty="0"/>
              <a:t> FROM Payments WHERE </a:t>
            </a:r>
            <a:r>
              <a:rPr lang="en-US" sz="2400" dirty="0" err="1"/>
              <a:t>payment_method</a:t>
            </a:r>
            <a:r>
              <a:rPr lang="en-US" sz="2400" dirty="0"/>
              <a:t> = 'UPI'));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F7754-8E70-1A70-A642-A29708291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924300"/>
            <a:ext cx="4343400" cy="51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7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CBFF63C7-FC52-1A55-7157-D7EDD6537D9E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SUBQUERY</a:t>
            </a:r>
          </a:p>
          <a:p>
            <a:pPr algn="ctr"/>
            <a:r>
              <a:rPr lang="en-US" sz="3600" dirty="0">
                <a:latin typeface="Abel" panose="02000506030000020004" pitchFamily="2" charset="0"/>
              </a:rPr>
              <a:t>Get the highest spending customer</a:t>
            </a:r>
            <a:endParaRPr lang="en-IN" sz="3600" dirty="0">
              <a:latin typeface="Abel" panose="02000506030000020004" pitchFamily="2" charset="0"/>
            </a:endParaRPr>
          </a:p>
          <a:p>
            <a:pPr algn="ctr"/>
            <a:endParaRPr lang="en-IN" sz="3600" dirty="0">
              <a:latin typeface="Abel" panose="02000506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F4DA9-6172-E84C-2771-D5448DF869AD}"/>
              </a:ext>
            </a:extLst>
          </p:cNvPr>
          <p:cNvSpPr txBox="1"/>
          <p:nvPr/>
        </p:nvSpPr>
        <p:spPr>
          <a:xfrm>
            <a:off x="838200" y="1790700"/>
            <a:ext cx="155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n-lt"/>
              </a:rPr>
              <a:t>SELECT </a:t>
            </a:r>
            <a:r>
              <a:rPr lang="en-IN" sz="2400" dirty="0" err="1">
                <a:latin typeface="+mn-lt"/>
              </a:rPr>
              <a:t>c.customer_id</a:t>
            </a:r>
            <a:r>
              <a:rPr lang="en-IN" sz="2400" dirty="0">
                <a:latin typeface="+mn-lt"/>
              </a:rPr>
              <a:t>, </a:t>
            </a:r>
            <a:r>
              <a:rPr lang="en-IN" sz="2400" dirty="0" err="1">
                <a:latin typeface="+mn-lt"/>
              </a:rPr>
              <a:t>c.NameFROM</a:t>
            </a:r>
            <a:r>
              <a:rPr lang="en-IN" sz="2400" dirty="0">
                <a:latin typeface="+mn-lt"/>
              </a:rPr>
              <a:t> Customers </a:t>
            </a:r>
            <a:r>
              <a:rPr lang="en-IN" sz="2400" dirty="0" err="1">
                <a:latin typeface="+mn-lt"/>
              </a:rPr>
              <a:t>cWHERE</a:t>
            </a:r>
            <a:r>
              <a:rPr lang="en-IN" sz="2400" dirty="0">
                <a:latin typeface="+mn-lt"/>
              </a:rPr>
              <a:t> </a:t>
            </a:r>
            <a:r>
              <a:rPr lang="en-IN" sz="2400" dirty="0" err="1">
                <a:latin typeface="+mn-lt"/>
              </a:rPr>
              <a:t>c.customer_id</a:t>
            </a:r>
            <a:r>
              <a:rPr lang="en-IN" sz="2400" dirty="0">
                <a:latin typeface="+mn-lt"/>
              </a:rPr>
              <a:t> = (    SELECT </a:t>
            </a:r>
            <a:r>
              <a:rPr lang="en-IN" sz="2400" dirty="0" err="1">
                <a:latin typeface="+mn-lt"/>
              </a:rPr>
              <a:t>o.customer_id</a:t>
            </a:r>
            <a:r>
              <a:rPr lang="en-IN" sz="2400" dirty="0">
                <a:latin typeface="+mn-lt"/>
              </a:rPr>
              <a:t>    FROM Orders o   </a:t>
            </a:r>
          </a:p>
          <a:p>
            <a:r>
              <a:rPr lang="en-IN" sz="2400" dirty="0">
                <a:latin typeface="+mn-lt"/>
              </a:rPr>
              <a:t> JOIN Payments p ON </a:t>
            </a:r>
            <a:r>
              <a:rPr lang="en-IN" sz="2400" dirty="0" err="1">
                <a:latin typeface="+mn-lt"/>
              </a:rPr>
              <a:t>o.order_id</a:t>
            </a:r>
            <a:r>
              <a:rPr lang="en-IN" sz="2400" dirty="0">
                <a:latin typeface="+mn-lt"/>
              </a:rPr>
              <a:t> = </a:t>
            </a:r>
            <a:r>
              <a:rPr lang="en-IN" sz="2400" dirty="0" err="1">
                <a:latin typeface="+mn-lt"/>
              </a:rPr>
              <a:t>p.order_id</a:t>
            </a:r>
            <a:r>
              <a:rPr lang="en-IN" sz="2400" dirty="0">
                <a:latin typeface="+mn-lt"/>
              </a:rPr>
              <a:t>    </a:t>
            </a:r>
          </a:p>
          <a:p>
            <a:r>
              <a:rPr lang="en-IN" sz="2400" dirty="0">
                <a:latin typeface="+mn-lt"/>
              </a:rPr>
              <a:t>GROUP BY </a:t>
            </a:r>
            <a:r>
              <a:rPr lang="en-IN" sz="2400" dirty="0" err="1">
                <a:latin typeface="+mn-lt"/>
              </a:rPr>
              <a:t>o.customer_id</a:t>
            </a:r>
            <a:r>
              <a:rPr lang="en-IN" sz="2400" dirty="0">
                <a:latin typeface="+mn-lt"/>
              </a:rPr>
              <a:t>    ORDER BY SUM(</a:t>
            </a:r>
            <a:r>
              <a:rPr lang="en-IN" sz="2400" dirty="0" err="1">
                <a:latin typeface="+mn-lt"/>
              </a:rPr>
              <a:t>p.amount</a:t>
            </a:r>
            <a:r>
              <a:rPr lang="en-IN" sz="2400" dirty="0">
                <a:latin typeface="+mn-lt"/>
              </a:rPr>
              <a:t>) DESC    LIMIT 1 );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DCEEE-842B-AA05-3B21-454C83EE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762500"/>
            <a:ext cx="6324599" cy="29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3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5E22E-2B36-ED68-B2B2-B76109B0B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95500"/>
            <a:ext cx="13487400" cy="7162800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id="{94E9E204-BA83-2C2D-BAAB-76ACC1D6D577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932289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2D78E7-1CFF-892D-EAED-0DB8B490BFDE}"/>
              </a:ext>
            </a:extLst>
          </p:cNvPr>
          <p:cNvSpPr/>
          <p:nvPr/>
        </p:nvSpPr>
        <p:spPr>
          <a:xfrm>
            <a:off x="3988981" y="3009900"/>
            <a:ext cx="9448800" cy="29718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05389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F2AA0-E741-76A5-BE68-3C2A6B57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29100"/>
            <a:ext cx="6620033" cy="5048402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6EE14D3D-A926-7624-04D3-1F66052AD69E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Joins</a:t>
            </a:r>
          </a:p>
          <a:p>
            <a:pPr algn="ctr"/>
            <a:r>
              <a:rPr lang="en-US" sz="3600" dirty="0">
                <a:latin typeface="Abel" panose="02000506030000020004" pitchFamily="2" charset="0"/>
              </a:rPr>
              <a:t>Retrieve the total sales amount per category:</a:t>
            </a:r>
            <a:endParaRPr lang="en-IN" sz="3600" dirty="0">
              <a:latin typeface="Abel" panose="02000506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8DB26-E164-F03B-0E63-BB0509ED49C3}"/>
              </a:ext>
            </a:extLst>
          </p:cNvPr>
          <p:cNvSpPr txBox="1"/>
          <p:nvPr/>
        </p:nvSpPr>
        <p:spPr>
          <a:xfrm>
            <a:off x="762000" y="1485900"/>
            <a:ext cx="1226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n-lt"/>
              </a:rPr>
              <a:t>SYNTAX:</a:t>
            </a:r>
          </a:p>
          <a:p>
            <a:r>
              <a:rPr lang="en-IN" sz="2400" dirty="0">
                <a:latin typeface="+mn-lt"/>
              </a:rPr>
              <a:t>SELECT </a:t>
            </a:r>
            <a:r>
              <a:rPr lang="en-IN" sz="2400" dirty="0" err="1">
                <a:latin typeface="+mn-lt"/>
              </a:rPr>
              <a:t>c.category_name</a:t>
            </a:r>
            <a:r>
              <a:rPr lang="en-IN" sz="2400" dirty="0">
                <a:latin typeface="+mn-lt"/>
              </a:rPr>
              <a:t>, SUM(</a:t>
            </a:r>
            <a:r>
              <a:rPr lang="en-IN" sz="2400" dirty="0" err="1">
                <a:latin typeface="+mn-lt"/>
              </a:rPr>
              <a:t>p.price</a:t>
            </a:r>
            <a:r>
              <a:rPr lang="en-IN" sz="2400" dirty="0">
                <a:latin typeface="+mn-lt"/>
              </a:rPr>
              <a:t> * </a:t>
            </a:r>
            <a:r>
              <a:rPr lang="en-IN" sz="2400" dirty="0" err="1">
                <a:latin typeface="+mn-lt"/>
              </a:rPr>
              <a:t>oi.quantity</a:t>
            </a:r>
            <a:r>
              <a:rPr lang="en-IN" sz="2400" dirty="0">
                <a:latin typeface="+mn-lt"/>
              </a:rPr>
              <a:t>) AS </a:t>
            </a:r>
            <a:r>
              <a:rPr lang="en-IN" sz="2400" dirty="0" err="1">
                <a:latin typeface="+mn-lt"/>
              </a:rPr>
              <a:t>total_sales_amount</a:t>
            </a: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FROM Categories c</a:t>
            </a:r>
          </a:p>
          <a:p>
            <a:r>
              <a:rPr lang="en-IN" sz="2400" dirty="0">
                <a:latin typeface="+mn-lt"/>
              </a:rPr>
              <a:t>LEFT JOIN Products p ON </a:t>
            </a:r>
            <a:r>
              <a:rPr lang="en-IN" sz="2400" dirty="0" err="1">
                <a:latin typeface="+mn-lt"/>
              </a:rPr>
              <a:t>c.category_id</a:t>
            </a:r>
            <a:r>
              <a:rPr lang="en-IN" sz="2400" dirty="0">
                <a:latin typeface="+mn-lt"/>
              </a:rPr>
              <a:t> = </a:t>
            </a:r>
            <a:r>
              <a:rPr lang="en-IN" sz="2400" dirty="0" err="1">
                <a:latin typeface="+mn-lt"/>
              </a:rPr>
              <a:t>p.category_id</a:t>
            </a: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LEFT JOIN </a:t>
            </a:r>
            <a:r>
              <a:rPr lang="en-IN" sz="2400" dirty="0" err="1">
                <a:latin typeface="+mn-lt"/>
              </a:rPr>
              <a:t>Order_item</a:t>
            </a:r>
            <a:r>
              <a:rPr lang="en-IN" sz="2400" dirty="0">
                <a:latin typeface="+mn-lt"/>
              </a:rPr>
              <a:t> oi ON </a:t>
            </a:r>
            <a:r>
              <a:rPr lang="en-IN" sz="2400" dirty="0" err="1">
                <a:latin typeface="+mn-lt"/>
              </a:rPr>
              <a:t>p.product_id</a:t>
            </a:r>
            <a:r>
              <a:rPr lang="en-IN" sz="2400" dirty="0">
                <a:latin typeface="+mn-lt"/>
              </a:rPr>
              <a:t> = </a:t>
            </a:r>
            <a:r>
              <a:rPr lang="en-IN" sz="2400" dirty="0" err="1">
                <a:latin typeface="+mn-lt"/>
              </a:rPr>
              <a:t>oi.product_id</a:t>
            </a: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GROUP BY </a:t>
            </a:r>
            <a:r>
              <a:rPr lang="en-IN" sz="2400" dirty="0" err="1">
                <a:latin typeface="+mn-lt"/>
              </a:rPr>
              <a:t>c.category_name</a:t>
            </a:r>
            <a:r>
              <a:rPr lang="en-IN" sz="2400" dirty="0"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922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0056FD13-F1A5-867D-9FBF-F39D7804F5B3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JOINS</a:t>
            </a:r>
          </a:p>
          <a:p>
            <a:pPr algn="ctr"/>
            <a:r>
              <a:rPr lang="en-US" sz="3600" dirty="0">
                <a:latin typeface="Abel" panose="02000506030000020004" pitchFamily="2" charset="0"/>
              </a:rPr>
              <a:t>Get the total amount spent by each customer, including customers who have not placed any orders:</a:t>
            </a:r>
            <a:endParaRPr lang="en-IN" sz="3600" dirty="0">
              <a:latin typeface="Abel" panose="02000506030000020004" pitchFamily="2" charset="0"/>
            </a:endParaRPr>
          </a:p>
          <a:p>
            <a:pPr algn="ctr"/>
            <a:r>
              <a:rPr lang="en-IN" sz="3600" dirty="0">
                <a:latin typeface="Abel" panose="02000506030000020004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F1438-2E88-929D-6EAF-9A76FDA50984}"/>
              </a:ext>
            </a:extLst>
          </p:cNvPr>
          <p:cNvSpPr txBox="1"/>
          <p:nvPr/>
        </p:nvSpPr>
        <p:spPr>
          <a:xfrm>
            <a:off x="381000" y="1234931"/>
            <a:ext cx="15544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SYNTAX:</a:t>
            </a:r>
          </a:p>
          <a:p>
            <a:r>
              <a:rPr lang="en-IN" sz="2400" dirty="0"/>
              <a:t>SELECT </a:t>
            </a:r>
            <a:r>
              <a:rPr lang="en-IN" sz="2400" dirty="0" err="1"/>
              <a:t>c.customer_id</a:t>
            </a:r>
            <a:r>
              <a:rPr lang="en-IN" sz="2400" dirty="0"/>
              <a:t>, </a:t>
            </a:r>
            <a:r>
              <a:rPr lang="en-IN" sz="2400" dirty="0" err="1"/>
              <a:t>c.Name</a:t>
            </a:r>
            <a:r>
              <a:rPr lang="en-IN" sz="2400" dirty="0"/>
              <a:t> AS </a:t>
            </a:r>
            <a:r>
              <a:rPr lang="en-IN" sz="2400" dirty="0" err="1"/>
              <a:t>customer_name</a:t>
            </a:r>
            <a:r>
              <a:rPr lang="en-IN" sz="2400" dirty="0"/>
              <a:t>, COALESCE(SUM(</a:t>
            </a:r>
            <a:r>
              <a:rPr lang="en-IN" sz="2400" dirty="0" err="1"/>
              <a:t>p.amount</a:t>
            </a:r>
            <a:r>
              <a:rPr lang="en-IN" sz="2400" dirty="0"/>
              <a:t>), 0) AS </a:t>
            </a:r>
            <a:r>
              <a:rPr lang="en-IN" sz="2400" dirty="0" err="1"/>
              <a:t>total_amount_spent</a:t>
            </a:r>
            <a:endParaRPr lang="en-IN" sz="2400" dirty="0"/>
          </a:p>
          <a:p>
            <a:r>
              <a:rPr lang="en-IN" sz="2400" dirty="0"/>
              <a:t>FROM Customers c</a:t>
            </a:r>
          </a:p>
          <a:p>
            <a:r>
              <a:rPr lang="en-IN" sz="2400" dirty="0"/>
              <a:t>LEFT JOIN Orders o ON </a:t>
            </a:r>
            <a:r>
              <a:rPr lang="en-IN" sz="2400" dirty="0" err="1"/>
              <a:t>c.customer_id</a:t>
            </a:r>
            <a:r>
              <a:rPr lang="en-IN" sz="2400" dirty="0"/>
              <a:t> = </a:t>
            </a:r>
            <a:r>
              <a:rPr lang="en-IN" sz="2400" dirty="0" err="1"/>
              <a:t>o.customer_id</a:t>
            </a:r>
            <a:endParaRPr lang="en-IN" sz="2400" dirty="0"/>
          </a:p>
          <a:p>
            <a:r>
              <a:rPr lang="en-IN" sz="2400" dirty="0"/>
              <a:t>LEFT JOIN Payments p ON </a:t>
            </a:r>
            <a:r>
              <a:rPr lang="en-IN" sz="2400" dirty="0" err="1"/>
              <a:t>o.order_id</a:t>
            </a:r>
            <a:r>
              <a:rPr lang="en-IN" sz="2400" dirty="0"/>
              <a:t> = </a:t>
            </a:r>
            <a:r>
              <a:rPr lang="en-IN" sz="2400" dirty="0" err="1"/>
              <a:t>p.order_id</a:t>
            </a:r>
            <a:endParaRPr lang="en-IN" sz="2400" dirty="0"/>
          </a:p>
          <a:p>
            <a:r>
              <a:rPr lang="en-IN" sz="2400" dirty="0"/>
              <a:t>GROUP BY </a:t>
            </a:r>
            <a:r>
              <a:rPr lang="en-IN" sz="2400" dirty="0" err="1"/>
              <a:t>c.customer_id</a:t>
            </a:r>
            <a:r>
              <a:rPr lang="en-IN" sz="2400" dirty="0"/>
              <a:t>, </a:t>
            </a:r>
            <a:r>
              <a:rPr lang="en-IN" sz="2400" dirty="0" err="1"/>
              <a:t>c.Name</a:t>
            </a:r>
            <a:r>
              <a:rPr lang="en-IN" sz="2400" dirty="0"/>
              <a:t>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72F39-83C3-F06E-34C3-F3355291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58698"/>
            <a:ext cx="11430000" cy="610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C53473DD-C33F-C08D-8827-77FE7B039F76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JOINS</a:t>
            </a:r>
          </a:p>
          <a:p>
            <a:pPr algn="ctr"/>
            <a:r>
              <a:rPr lang="en-US" sz="3600" dirty="0">
                <a:latin typeface="Abel" panose="02000506030000020004" pitchFamily="2" charset="0"/>
              </a:rPr>
              <a:t>Find the names and email addresses of customers who ordered items in the 'Books' category:</a:t>
            </a:r>
            <a:endParaRPr lang="en-IN" sz="3600" dirty="0">
              <a:latin typeface="Abel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5DE3F-446B-F8A6-460B-F0DA529C47F2}"/>
              </a:ext>
            </a:extLst>
          </p:cNvPr>
          <p:cNvSpPr txBox="1"/>
          <p:nvPr/>
        </p:nvSpPr>
        <p:spPr>
          <a:xfrm>
            <a:off x="381000" y="1714500"/>
            <a:ext cx="1607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SYNTAX:</a:t>
            </a:r>
          </a:p>
          <a:p>
            <a:r>
              <a:rPr lang="en-IN" sz="2400" dirty="0"/>
              <a:t>SELECT </a:t>
            </a:r>
            <a:r>
              <a:rPr lang="en-IN" sz="2400" dirty="0" err="1"/>
              <a:t>c.Name</a:t>
            </a:r>
            <a:r>
              <a:rPr lang="en-IN" sz="2400" dirty="0"/>
              <a:t>, </a:t>
            </a:r>
            <a:r>
              <a:rPr lang="en-IN" sz="2400" dirty="0" err="1"/>
              <a:t>c.emailFROM</a:t>
            </a:r>
            <a:r>
              <a:rPr lang="en-IN" sz="2400" dirty="0"/>
              <a:t> Customers c</a:t>
            </a:r>
          </a:p>
          <a:p>
            <a:r>
              <a:rPr lang="en-IN" sz="2400" dirty="0"/>
              <a:t>JOIN Orders o ON </a:t>
            </a:r>
            <a:r>
              <a:rPr lang="en-IN" sz="2400" dirty="0" err="1"/>
              <a:t>c.Customer_ID</a:t>
            </a:r>
            <a:r>
              <a:rPr lang="en-IN" sz="2400" dirty="0"/>
              <a:t> = </a:t>
            </a:r>
            <a:r>
              <a:rPr lang="en-IN" sz="2400" dirty="0" err="1"/>
              <a:t>o.customer_id</a:t>
            </a:r>
            <a:r>
              <a:rPr lang="en-IN" sz="2400" dirty="0"/>
              <a:t> </a:t>
            </a:r>
          </a:p>
          <a:p>
            <a:r>
              <a:rPr lang="en-IN" sz="2400" dirty="0"/>
              <a:t> JOIN </a:t>
            </a:r>
            <a:r>
              <a:rPr lang="en-IN" sz="2400" dirty="0" err="1"/>
              <a:t>Order_item</a:t>
            </a:r>
            <a:r>
              <a:rPr lang="en-IN" sz="2400" dirty="0"/>
              <a:t> oi ON </a:t>
            </a:r>
            <a:r>
              <a:rPr lang="en-IN" sz="2400" dirty="0" err="1"/>
              <a:t>o.order_id</a:t>
            </a:r>
            <a:r>
              <a:rPr lang="en-IN" sz="2400" dirty="0"/>
              <a:t> = </a:t>
            </a:r>
            <a:r>
              <a:rPr lang="en-IN" sz="2400" dirty="0" err="1"/>
              <a:t>oi.order_id</a:t>
            </a:r>
            <a:endParaRPr lang="en-IN" sz="2400" dirty="0"/>
          </a:p>
          <a:p>
            <a:r>
              <a:rPr lang="en-IN" sz="2400" dirty="0"/>
              <a:t>JOIN Products p ON </a:t>
            </a:r>
            <a:r>
              <a:rPr lang="en-IN" sz="2400" dirty="0" err="1"/>
              <a:t>oi.product_id</a:t>
            </a:r>
            <a:r>
              <a:rPr lang="en-IN" sz="2400" dirty="0"/>
              <a:t> = </a:t>
            </a:r>
            <a:r>
              <a:rPr lang="en-IN" sz="2400" dirty="0" err="1"/>
              <a:t>p.Product_id</a:t>
            </a:r>
            <a:r>
              <a:rPr lang="en-IN" sz="2400" dirty="0"/>
              <a:t>  </a:t>
            </a:r>
          </a:p>
          <a:p>
            <a:r>
              <a:rPr lang="en-IN" sz="2400" dirty="0"/>
              <a:t>JOIN Categories cat ON </a:t>
            </a:r>
            <a:r>
              <a:rPr lang="en-IN" sz="2400" dirty="0" err="1"/>
              <a:t>p.category_id</a:t>
            </a:r>
            <a:r>
              <a:rPr lang="en-IN" sz="2400" dirty="0"/>
              <a:t> = </a:t>
            </a:r>
            <a:r>
              <a:rPr lang="en-IN" sz="2400" dirty="0" err="1"/>
              <a:t>cat.category_id</a:t>
            </a:r>
            <a:endParaRPr lang="en-IN" sz="2400" dirty="0"/>
          </a:p>
          <a:p>
            <a:r>
              <a:rPr lang="en-IN" sz="2400" dirty="0"/>
              <a:t> WHERE </a:t>
            </a:r>
            <a:r>
              <a:rPr lang="en-IN" sz="2400" dirty="0" err="1"/>
              <a:t>cat.category_name</a:t>
            </a:r>
            <a:r>
              <a:rPr lang="en-IN" sz="2400" dirty="0"/>
              <a:t> = 'Books';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D900B-0573-20B1-500A-A7BDE6E8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5165651"/>
            <a:ext cx="6324600" cy="33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FD7B5C72-250F-4BC8-ABFF-111A8F478B48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JOINS</a:t>
            </a:r>
          </a:p>
          <a:p>
            <a:pPr algn="ctr"/>
            <a:r>
              <a:rPr lang="en-US" sz="3600" dirty="0">
                <a:latin typeface="Abel" panose="02000506030000020004" pitchFamily="2" charset="0"/>
              </a:rPr>
              <a:t>Retrieve the categories of products along with the number of orders placed for each category:</a:t>
            </a:r>
            <a:endParaRPr lang="en-IN" sz="3600" dirty="0">
              <a:latin typeface="Abel" panose="02000506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F2239-6045-D7D6-ADA2-FDE15D84BDFF}"/>
              </a:ext>
            </a:extLst>
          </p:cNvPr>
          <p:cNvSpPr txBox="1"/>
          <p:nvPr/>
        </p:nvSpPr>
        <p:spPr>
          <a:xfrm>
            <a:off x="609600" y="1681062"/>
            <a:ext cx="1668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n-lt"/>
              </a:rPr>
              <a:t>Syntax:</a:t>
            </a:r>
          </a:p>
          <a:p>
            <a:r>
              <a:rPr lang="en-IN" sz="2400" dirty="0">
                <a:latin typeface="+mn-lt"/>
              </a:rPr>
              <a:t>SELECT </a:t>
            </a:r>
            <a:r>
              <a:rPr lang="en-IN" sz="2400" dirty="0" err="1">
                <a:latin typeface="+mn-lt"/>
              </a:rPr>
              <a:t>cat.category_name</a:t>
            </a:r>
            <a:r>
              <a:rPr lang="en-IN" sz="2400" dirty="0">
                <a:latin typeface="+mn-lt"/>
              </a:rPr>
              <a:t>, COUNT(</a:t>
            </a:r>
            <a:r>
              <a:rPr lang="en-IN" sz="2400" dirty="0" err="1">
                <a:latin typeface="+mn-lt"/>
              </a:rPr>
              <a:t>o.order_id</a:t>
            </a:r>
            <a:r>
              <a:rPr lang="en-IN" sz="2400" dirty="0">
                <a:latin typeface="+mn-lt"/>
              </a:rPr>
              <a:t>) AS </a:t>
            </a:r>
            <a:r>
              <a:rPr lang="en-IN" sz="2400" dirty="0" err="1">
                <a:latin typeface="+mn-lt"/>
              </a:rPr>
              <a:t>Orders_Count</a:t>
            </a:r>
            <a:r>
              <a:rPr lang="en-IN" sz="2400" dirty="0">
                <a:latin typeface="+mn-lt"/>
              </a:rPr>
              <a:t> FROM Categories cat</a:t>
            </a:r>
          </a:p>
          <a:p>
            <a:r>
              <a:rPr lang="en-IN" sz="2400" dirty="0">
                <a:latin typeface="+mn-lt"/>
              </a:rPr>
              <a:t>JOIN Products p ON </a:t>
            </a:r>
            <a:r>
              <a:rPr lang="en-IN" sz="2400" dirty="0" err="1">
                <a:latin typeface="+mn-lt"/>
              </a:rPr>
              <a:t>cat.category_id</a:t>
            </a:r>
            <a:r>
              <a:rPr lang="en-IN" sz="2400" dirty="0">
                <a:latin typeface="+mn-lt"/>
              </a:rPr>
              <a:t> = </a:t>
            </a:r>
            <a:r>
              <a:rPr lang="en-IN" sz="2400" dirty="0" err="1">
                <a:latin typeface="+mn-lt"/>
              </a:rPr>
              <a:t>p.category_id</a:t>
            </a: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JOIN </a:t>
            </a:r>
            <a:r>
              <a:rPr lang="en-IN" sz="2400" dirty="0" err="1">
                <a:latin typeface="+mn-lt"/>
              </a:rPr>
              <a:t>Order_item</a:t>
            </a:r>
            <a:r>
              <a:rPr lang="en-IN" sz="2400" dirty="0">
                <a:latin typeface="+mn-lt"/>
              </a:rPr>
              <a:t> oi ON </a:t>
            </a:r>
            <a:r>
              <a:rPr lang="en-IN" sz="2400" dirty="0" err="1">
                <a:latin typeface="+mn-lt"/>
              </a:rPr>
              <a:t>p.Product_id</a:t>
            </a:r>
            <a:r>
              <a:rPr lang="en-IN" sz="2400" dirty="0">
                <a:latin typeface="+mn-lt"/>
              </a:rPr>
              <a:t> = </a:t>
            </a:r>
            <a:r>
              <a:rPr lang="en-IN" sz="2400" dirty="0" err="1">
                <a:latin typeface="+mn-lt"/>
              </a:rPr>
              <a:t>oi.product_id</a:t>
            </a: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JOIN Orders o ON </a:t>
            </a:r>
            <a:r>
              <a:rPr lang="en-IN" sz="2400" dirty="0" err="1">
                <a:latin typeface="+mn-lt"/>
              </a:rPr>
              <a:t>oi.order_id</a:t>
            </a:r>
            <a:r>
              <a:rPr lang="en-IN" sz="2400" dirty="0">
                <a:latin typeface="+mn-lt"/>
              </a:rPr>
              <a:t> = </a:t>
            </a:r>
            <a:r>
              <a:rPr lang="en-IN" sz="2400" dirty="0" err="1">
                <a:latin typeface="+mn-lt"/>
              </a:rPr>
              <a:t>o.order_id</a:t>
            </a:r>
            <a:endParaRPr lang="en-IN" sz="2400" dirty="0">
              <a:latin typeface="+mn-lt"/>
            </a:endParaRPr>
          </a:p>
          <a:p>
            <a:r>
              <a:rPr lang="en-IN" sz="2400" dirty="0">
                <a:latin typeface="+mn-lt"/>
              </a:rPr>
              <a:t>GROUP BY </a:t>
            </a:r>
            <a:r>
              <a:rPr lang="en-IN" sz="2400" dirty="0" err="1">
                <a:latin typeface="+mn-lt"/>
              </a:rPr>
              <a:t>cat.category_name</a:t>
            </a:r>
            <a:r>
              <a:rPr lang="en-IN" sz="2400" dirty="0">
                <a:latin typeface="+mn-lt"/>
              </a:rPr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1E265-0288-E019-1F87-AFB96DE8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838700"/>
            <a:ext cx="6353466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5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 txBox="1"/>
          <p:nvPr/>
        </p:nvSpPr>
        <p:spPr>
          <a:xfrm>
            <a:off x="1981200" y="2400300"/>
            <a:ext cx="12471524" cy="3387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3520"/>
              </a:lnSpc>
            </a:pPr>
            <a:endParaRPr lang="en-US" sz="10400" dirty="0">
              <a:solidFill>
                <a:srgbClr val="303030"/>
              </a:solidFill>
              <a:latin typeface="Agrandir Medium"/>
            </a:endParaRPr>
          </a:p>
          <a:p>
            <a:pPr algn="just">
              <a:lnSpc>
                <a:spcPts val="13520"/>
              </a:lnSpc>
            </a:pPr>
            <a:r>
              <a:rPr lang="en-US" sz="10400" dirty="0">
                <a:solidFill>
                  <a:srgbClr val="303030"/>
                </a:solidFill>
                <a:latin typeface="Agrandir Medium"/>
              </a:rPr>
              <a:t>     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26CB01C9-36B7-9946-8DF0-1C2ED459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71901"/>
            <a:ext cx="8229600" cy="47243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ACFC16-27DB-6178-AE78-B382CABA557B}"/>
              </a:ext>
            </a:extLst>
          </p:cNvPr>
          <p:cNvSpPr txBox="1"/>
          <p:nvPr/>
        </p:nvSpPr>
        <p:spPr>
          <a:xfrm>
            <a:off x="304800" y="1481368"/>
            <a:ext cx="1752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 : DESC CUSTOMERS</a:t>
            </a:r>
            <a:r>
              <a:rPr lang="en-IN" dirty="0"/>
              <a:t>;</a:t>
            </a:r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BEBC7687-2BB0-4315-C838-9F4AFD552FFE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STRUCTURE OF TABLES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BB8DF15-8A87-C6EC-5611-C568E960C71A}"/>
              </a:ext>
            </a:extLst>
          </p:cNvPr>
          <p:cNvGrpSpPr/>
          <p:nvPr/>
        </p:nvGrpSpPr>
        <p:grpSpPr>
          <a:xfrm>
            <a:off x="0" y="-114300"/>
            <a:ext cx="18296862" cy="1748068"/>
            <a:chOff x="0" y="-85725"/>
            <a:chExt cx="4818927" cy="13056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A740508-E8B4-051E-7495-EB09DF19CEE9}"/>
                </a:ext>
              </a:extLst>
            </p:cNvPr>
            <p:cNvSpPr/>
            <p:nvPr/>
          </p:nvSpPr>
          <p:spPr>
            <a:xfrm>
              <a:off x="2335" y="-352"/>
              <a:ext cx="4816592" cy="922395"/>
            </a:xfrm>
            <a:custGeom>
              <a:avLst/>
              <a:gdLst/>
              <a:ahLst/>
              <a:cxnLst/>
              <a:rect l="l" t="t" r="r" b="b"/>
              <a:pathLst>
                <a:path w="4816592" h="121994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198352"/>
                  </a:lnTo>
                  <a:cubicBezTo>
                    <a:pt x="4816592" y="1210275"/>
                    <a:pt x="4806926" y="1219942"/>
                    <a:pt x="4795002" y="1219942"/>
                  </a:cubicBezTo>
                  <a:lnTo>
                    <a:pt x="21590" y="1219942"/>
                  </a:lnTo>
                  <a:cubicBezTo>
                    <a:pt x="9666" y="1219942"/>
                    <a:pt x="0" y="1210275"/>
                    <a:pt x="0" y="1198352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IN" sz="3600" dirty="0">
                  <a:latin typeface="Abel" panose="02000506030000020004" pitchFamily="2" charset="0"/>
                </a:rPr>
                <a:t>STRUCTURE OF TABLES</a:t>
              </a: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575C7A4-9901-73DE-BC07-58DC078F264E}"/>
                </a:ext>
              </a:extLst>
            </p:cNvPr>
            <p:cNvSpPr txBox="1"/>
            <p:nvPr/>
          </p:nvSpPr>
          <p:spPr>
            <a:xfrm>
              <a:off x="0" y="-85725"/>
              <a:ext cx="4816593" cy="1305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7DDB087-8257-29D6-3052-C8224123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52900"/>
            <a:ext cx="739140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FFF54F-BF86-B850-4850-81FCD640C991}"/>
              </a:ext>
            </a:extLst>
          </p:cNvPr>
          <p:cNvSpPr txBox="1"/>
          <p:nvPr/>
        </p:nvSpPr>
        <p:spPr>
          <a:xfrm>
            <a:off x="228600" y="1485900"/>
            <a:ext cx="1760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 : DESC CATEGORIES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46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F228BC73-BB94-873A-684D-9FCBDC1DB6A9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STRUCTURE OF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0CB88-B99A-3C13-D5D2-62C6E983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457700"/>
            <a:ext cx="8763001" cy="3838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467C4-46A1-825B-2374-628D28EE3F57}"/>
              </a:ext>
            </a:extLst>
          </p:cNvPr>
          <p:cNvSpPr txBox="1"/>
          <p:nvPr/>
        </p:nvSpPr>
        <p:spPr>
          <a:xfrm>
            <a:off x="609600" y="1562100"/>
            <a:ext cx="1706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 : DESC PRODUCTS;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87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701185BD-37C2-2486-4772-5841CDDBFAF5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STRUCTURE OF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C272-F269-23A9-5A15-3EB34F80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610100"/>
            <a:ext cx="6477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63567D-C631-E3C7-3E42-D25E71F1943E}"/>
              </a:ext>
            </a:extLst>
          </p:cNvPr>
          <p:cNvSpPr txBox="1"/>
          <p:nvPr/>
        </p:nvSpPr>
        <p:spPr>
          <a:xfrm>
            <a:off x="228600" y="1562100"/>
            <a:ext cx="495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 : DESC ORDERS;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31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66B8039-FD66-1156-2EEC-458BEB51FD87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STRUCTURE OF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D96F1-212D-C305-1CFC-8DDC9F33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686299"/>
            <a:ext cx="7772400" cy="3916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D3F25-19B6-4FD1-71BD-D1ACDCCFB2CC}"/>
              </a:ext>
            </a:extLst>
          </p:cNvPr>
          <p:cNvSpPr txBox="1"/>
          <p:nvPr/>
        </p:nvSpPr>
        <p:spPr>
          <a:xfrm>
            <a:off x="762000" y="1683787"/>
            <a:ext cx="5410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 : DESC ORDER_ITEM;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6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F38C7249-40A9-F753-AAE7-FE4BB6D4F55C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STRUCTURE OF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5E37E-36C2-6385-1BCE-D6581A5669C7}"/>
              </a:ext>
            </a:extLst>
          </p:cNvPr>
          <p:cNvSpPr txBox="1"/>
          <p:nvPr/>
        </p:nvSpPr>
        <p:spPr>
          <a:xfrm>
            <a:off x="685800" y="1638300"/>
            <a:ext cx="586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 : DESC PAYMENTS</a:t>
            </a:r>
            <a:r>
              <a:rPr lang="en-IN" dirty="0"/>
              <a:t>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DBEB4-8308-75C8-F0DE-EECC5B77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3" y="4152900"/>
            <a:ext cx="8587018" cy="417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7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F38C7249-40A9-F753-AAE7-FE4BB6D4F55C}"/>
              </a:ext>
            </a:extLst>
          </p:cNvPr>
          <p:cNvSpPr/>
          <p:nvPr/>
        </p:nvSpPr>
        <p:spPr>
          <a:xfrm>
            <a:off x="8866" y="0"/>
            <a:ext cx="18287996" cy="1234931"/>
          </a:xfrm>
          <a:custGeom>
            <a:avLst/>
            <a:gdLst/>
            <a:ahLst/>
            <a:cxnLst/>
            <a:rect l="l" t="t" r="r" b="b"/>
            <a:pathLst>
              <a:path w="4816592" h="1219942">
                <a:moveTo>
                  <a:pt x="21590" y="0"/>
                </a:moveTo>
                <a:lnTo>
                  <a:pt x="4795002" y="0"/>
                </a:lnTo>
                <a:cubicBezTo>
                  <a:pt x="4800728" y="0"/>
                  <a:pt x="4806220" y="2275"/>
                  <a:pt x="4810269" y="6324"/>
                </a:cubicBezTo>
                <a:cubicBezTo>
                  <a:pt x="4814318" y="10372"/>
                  <a:pt x="4816592" y="15864"/>
                  <a:pt x="4816592" y="21590"/>
                </a:cubicBezTo>
                <a:lnTo>
                  <a:pt x="4816592" y="1198352"/>
                </a:lnTo>
                <a:cubicBezTo>
                  <a:pt x="4816592" y="1210275"/>
                  <a:pt x="4806926" y="1219942"/>
                  <a:pt x="4795002" y="1219942"/>
                </a:cubicBezTo>
                <a:lnTo>
                  <a:pt x="21590" y="1219942"/>
                </a:lnTo>
                <a:cubicBezTo>
                  <a:pt x="9666" y="1219942"/>
                  <a:pt x="0" y="1210275"/>
                  <a:pt x="0" y="1198352"/>
                </a:cubicBezTo>
                <a:lnTo>
                  <a:pt x="0" y="21590"/>
                </a:lnTo>
                <a:cubicBezTo>
                  <a:pt x="0" y="9666"/>
                  <a:pt x="9666" y="0"/>
                  <a:pt x="2159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pPr algn="ctr"/>
            <a:r>
              <a:rPr lang="en-IN" sz="3600" dirty="0">
                <a:latin typeface="Abel" panose="02000506030000020004" pitchFamily="2" charset="0"/>
              </a:rPr>
              <a:t>CONTENTS OF TABLES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5E37E-36C2-6385-1BCE-D6581A5669C7}"/>
              </a:ext>
            </a:extLst>
          </p:cNvPr>
          <p:cNvSpPr txBox="1"/>
          <p:nvPr/>
        </p:nvSpPr>
        <p:spPr>
          <a:xfrm>
            <a:off x="685800" y="1638300"/>
            <a:ext cx="7391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SYNTAX : SELECT * FROM CUSTOMERS</a:t>
            </a:r>
            <a:r>
              <a:rPr lang="en-IN" dirty="0"/>
              <a:t>;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BDBAB-AC0B-BF62-CF8B-DBC4E31A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086100"/>
            <a:ext cx="11582399" cy="63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 Shopping MK Plan by Slidesgo</Template>
  <TotalTime>261</TotalTime>
  <Words>731</Words>
  <Application>Microsoft Office PowerPoint</Application>
  <PresentationFormat>Custom</PresentationFormat>
  <Paragraphs>85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43" baseType="lpstr">
      <vt:lpstr>Fira Sans Extra Condensed Medium</vt:lpstr>
      <vt:lpstr>Proxima Nova</vt:lpstr>
      <vt:lpstr>Calibri</vt:lpstr>
      <vt:lpstr>Questrial</vt:lpstr>
      <vt:lpstr>Open Sans</vt:lpstr>
      <vt:lpstr>Calibri Light</vt:lpstr>
      <vt:lpstr>Nunito Light</vt:lpstr>
      <vt:lpstr>Agrandir Medium</vt:lpstr>
      <vt:lpstr>Helvetica</vt:lpstr>
      <vt:lpstr>Abel</vt:lpstr>
      <vt:lpstr>Arial</vt:lpstr>
      <vt:lpstr>Online Shopping MK Plan by Slidesgo</vt:lpstr>
      <vt:lpstr>Slidesgo Final Pages</vt:lpstr>
      <vt:lpstr>1_Online Shopping MK Plan by Slidesgo</vt:lpstr>
      <vt:lpstr>1_Slidesgo Final Pages</vt:lpstr>
      <vt:lpstr>Template PresentationGO</vt:lpstr>
      <vt:lpstr>Template PresentationGO Dark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 Presentation</dc:title>
  <dc:creator>Siddhi Chile</dc:creator>
  <cp:lastModifiedBy>Siddhi Chile</cp:lastModifiedBy>
  <cp:revision>4</cp:revision>
  <dcterms:created xsi:type="dcterms:W3CDTF">2006-08-16T00:00:00Z</dcterms:created>
  <dcterms:modified xsi:type="dcterms:W3CDTF">2024-06-03T08:21:41Z</dcterms:modified>
  <dc:identifier>DAFyWaM_whE</dc:identifier>
</cp:coreProperties>
</file>