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6" r:id="rId10"/>
    <p:sldId id="265" r:id="rId11"/>
    <p:sldId id="258"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7B7D51-86BB-40D9-ACF1-327721CCA27D}"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117128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7B7D51-86BB-40D9-ACF1-327721CCA27D}"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2262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7B7D51-86BB-40D9-ACF1-327721CCA27D}"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130966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7B7D51-86BB-40D9-ACF1-327721CCA27D}"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278733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7B7D51-86BB-40D9-ACF1-327721CCA27D}"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33066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7B7D51-86BB-40D9-ACF1-327721CCA27D}"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45723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7B7D51-86BB-40D9-ACF1-327721CCA27D}"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126210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7B7D51-86BB-40D9-ACF1-327721CCA27D}"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330954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B7D51-86BB-40D9-ACF1-327721CCA27D}"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332619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7B7D51-86BB-40D9-ACF1-327721CCA27D}"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85947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7B7D51-86BB-40D9-ACF1-327721CCA27D}"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5E05B-8A05-4CD3-9743-43594A44759F}" type="slidenum">
              <a:rPr lang="en-US" smtClean="0"/>
              <a:t>‹#›</a:t>
            </a:fld>
            <a:endParaRPr lang="en-US"/>
          </a:p>
        </p:txBody>
      </p:sp>
    </p:spTree>
    <p:extLst>
      <p:ext uri="{BB962C8B-B14F-4D97-AF65-F5344CB8AC3E}">
        <p14:creationId xmlns:p14="http://schemas.microsoft.com/office/powerpoint/2010/main" val="91683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B7D51-86BB-40D9-ACF1-327721CCA27D}" type="datetimeFigureOut">
              <a:rPr lang="en-US" smtClean="0"/>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5E05B-8A05-4CD3-9743-43594A44759F}" type="slidenum">
              <a:rPr lang="en-US" smtClean="0"/>
              <a:t>‹#›</a:t>
            </a:fld>
            <a:endParaRPr lang="en-US"/>
          </a:p>
        </p:txBody>
      </p:sp>
    </p:spTree>
    <p:extLst>
      <p:ext uri="{BB962C8B-B14F-4D97-AF65-F5344CB8AC3E}">
        <p14:creationId xmlns:p14="http://schemas.microsoft.com/office/powerpoint/2010/main" val="11621526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797136"/>
          </a:xfrm>
        </p:spPr>
        <p:txBody>
          <a:bodyPr>
            <a:normAutofit/>
          </a:bodyPr>
          <a:lstStyle/>
          <a:p>
            <a:pPr algn="ctr"/>
            <a:r>
              <a:rPr lang="en-US" sz="9600" b="1" dirty="0" smtClean="0">
                <a:solidFill>
                  <a:srgbClr val="00B0F0"/>
                </a:solidFill>
                <a:cs typeface="Arial" panose="020B0604020202020204" pitchFamily="34" charset="0"/>
              </a:rPr>
              <a:t>Data Analysis</a:t>
            </a:r>
            <a:endParaRPr lang="en-US" sz="9600" b="1" dirty="0">
              <a:solidFill>
                <a:srgbClr val="00B0F0"/>
              </a:solidFill>
              <a:cs typeface="Arial" panose="020B0604020202020204" pitchFamily="34" charset="0"/>
            </a:endParaRPr>
          </a:p>
        </p:txBody>
      </p:sp>
    </p:spTree>
    <p:extLst>
      <p:ext uri="{BB962C8B-B14F-4D97-AF65-F5344CB8AC3E}">
        <p14:creationId xmlns:p14="http://schemas.microsoft.com/office/powerpoint/2010/main" val="26720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137"/>
            <a:ext cx="10515600" cy="928047"/>
          </a:xfrm>
        </p:spPr>
        <p:txBody>
          <a:bodyPr/>
          <a:lstStyle/>
          <a:p>
            <a:pPr algn="ctr"/>
            <a:r>
              <a:rPr lang="en-US" b="1" dirty="0" smtClean="0">
                <a:solidFill>
                  <a:srgbClr val="00B0F0"/>
                </a:solidFill>
              </a:rPr>
              <a:t>Customer Analytics</a:t>
            </a:r>
            <a:endParaRPr lang="en-US" b="1" dirty="0">
              <a:solidFill>
                <a:srgbClr val="00B0F0"/>
              </a:solidFill>
            </a:endParaRPr>
          </a:p>
        </p:txBody>
      </p:sp>
      <p:sp>
        <p:nvSpPr>
          <p:cNvPr id="3" name="Content Placeholder 2"/>
          <p:cNvSpPr>
            <a:spLocks noGrp="1"/>
          </p:cNvSpPr>
          <p:nvPr>
            <p:ph idx="1"/>
          </p:nvPr>
        </p:nvSpPr>
        <p:spPr>
          <a:xfrm>
            <a:off x="245661" y="1678674"/>
            <a:ext cx="11832608" cy="5063319"/>
          </a:xfrm>
        </p:spPr>
        <p:txBody>
          <a:bodyPr>
            <a:noAutofit/>
          </a:bodyPr>
          <a:lstStyle/>
          <a:p>
            <a:r>
              <a:rPr lang="en-US" sz="1700" dirty="0">
                <a:latin typeface="Times New Roman" panose="02020603050405020304" pitchFamily="18" charset="0"/>
                <a:cs typeface="Times New Roman" panose="02020603050405020304" pitchFamily="18" charset="0"/>
              </a:rPr>
              <a:t>We would like to determine customer </a:t>
            </a:r>
            <a:r>
              <a:rPr lang="en-US" sz="1700" dirty="0" smtClean="0">
                <a:latin typeface="Times New Roman" panose="02020603050405020304" pitchFamily="18" charset="0"/>
                <a:cs typeface="Times New Roman" panose="02020603050405020304" pitchFamily="18" charset="0"/>
              </a:rPr>
              <a:t>segments </a:t>
            </a:r>
            <a:r>
              <a:rPr lang="en-US" sz="1700" dirty="0">
                <a:latin typeface="Times New Roman" panose="02020603050405020304" pitchFamily="18" charset="0"/>
                <a:cs typeface="Times New Roman" panose="02020603050405020304" pitchFamily="18" charset="0"/>
              </a:rPr>
              <a:t>that spend the most on chips. We can segment the dataset by different factors such as lifestage and premium customer status, and even combinations of these of the form (lifestage, status) to determine which segments are most lucrative</a:t>
            </a:r>
            <a:r>
              <a:rPr lang="en-US" sz="1700" dirty="0" smtClean="0">
                <a:latin typeface="Times New Roman" panose="02020603050405020304" pitchFamily="18" charset="0"/>
                <a:cs typeface="Times New Roman" panose="02020603050405020304" pitchFamily="18" charset="0"/>
              </a:rPr>
              <a:t>.</a:t>
            </a:r>
            <a:endParaRPr lang="en-US" sz="1700" b="1" u="sng" dirty="0" smtClean="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966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7"/>
            <a:ext cx="10515600" cy="5917656"/>
          </a:xfrm>
        </p:spPr>
        <p:txBody>
          <a:bodyPr>
            <a:normAutofit fontScale="92500" lnSpcReduction="20000"/>
          </a:bodyPr>
          <a:lstStyle/>
          <a:p>
            <a:pPr algn="ctr">
              <a:buFont typeface="Wingdings" panose="05000000000000000000" pitchFamily="2" charset="2"/>
              <a:buChar char="v"/>
            </a:pPr>
            <a:r>
              <a:rPr lang="en-US" sz="3200" b="1" u="sng" dirty="0">
                <a:solidFill>
                  <a:srgbClr val="7030A0"/>
                </a:solidFill>
                <a:latin typeface="Times New Roman" panose="02020603050405020304" pitchFamily="18" charset="0"/>
                <a:cs typeface="Times New Roman" panose="02020603050405020304" pitchFamily="18" charset="0"/>
              </a:rPr>
              <a:t>Segment by Lifestage</a:t>
            </a:r>
          </a:p>
          <a:p>
            <a:pPr marL="0" indent="0" algn="ctr">
              <a:buNone/>
            </a:pPr>
            <a:endParaRPr lang="en-US" sz="3200" b="1" u="sng" dirty="0">
              <a:solidFill>
                <a:srgbClr val="7030A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begin by segmenting the dataset by lifestage and comparing total sales by segment.</a:t>
            </a:r>
          </a:p>
          <a:p>
            <a:r>
              <a:rPr lang="en-US" sz="2400" dirty="0">
                <a:latin typeface="Times New Roman" panose="02020603050405020304" pitchFamily="18" charset="0"/>
                <a:cs typeface="Times New Roman" panose="02020603050405020304" pitchFamily="18" charset="0"/>
              </a:rPr>
              <a:t>Plotting the distribution of total sales for each segment, it is apparent that each is quite similar, somewhat right skewed and clustered mainly in the \$0 to \$15 range with increasing density towards the center of this range.</a:t>
            </a: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mean total sales for each lifestage segment is around 7, so we subtract 7 from each to better see the differences, then order them from smallest to largest and plot in a </a:t>
            </a:r>
            <a:r>
              <a:rPr lang="en-US" sz="2400" dirty="0" err="1">
                <a:latin typeface="Times New Roman" panose="02020603050405020304" pitchFamily="18" charset="0"/>
                <a:cs typeface="Times New Roman" panose="02020603050405020304" pitchFamily="18" charset="0"/>
              </a:rPr>
              <a:t>barp</a:t>
            </a:r>
            <a:r>
              <a:rPr lang="en-US" sz="2400" dirty="0">
                <a:latin typeface="Times New Roman" panose="02020603050405020304" pitchFamily="18" charset="0"/>
                <a:cs typeface="Times New Roman" panose="02020603050405020304" pitchFamily="18" charset="0"/>
              </a:rPr>
              <a:t>-plot in python notebook.</a:t>
            </a:r>
          </a:p>
          <a:p>
            <a:r>
              <a:rPr lang="en-US" sz="2400" dirty="0">
                <a:latin typeface="Times New Roman" panose="02020603050405020304" pitchFamily="18" charset="0"/>
                <a:cs typeface="Times New Roman" panose="02020603050405020304" pitchFamily="18" charset="0"/>
              </a:rPr>
              <a:t>As we can see, young singles and couples have the lowest mean total spending per transaction at \$7.15. and old singles and couples have the highest mean total spending per transaction at \$7.38.</a:t>
            </a:r>
          </a:p>
          <a:p>
            <a:r>
              <a:rPr lang="en-US" sz="2400" dirty="0">
                <a:latin typeface="Times New Roman" panose="02020603050405020304" pitchFamily="18" charset="0"/>
                <a:cs typeface="Times New Roman" panose="02020603050405020304" pitchFamily="18" charset="0"/>
              </a:rPr>
              <a:t>The plot seems to indicate that as the age of customers increases, they tend to spend more on average per transaction. Only new families are out of order in terms of age, spending more on average per transaction than old families.</a:t>
            </a:r>
          </a:p>
          <a:p>
            <a:r>
              <a:rPr lang="en-US" sz="2400" dirty="0">
                <a:latin typeface="Times New Roman" panose="02020603050405020304" pitchFamily="18" charset="0"/>
                <a:cs typeface="Times New Roman" panose="02020603050405020304" pitchFamily="18" charset="0"/>
              </a:rPr>
              <a:t>However the differences in average spending per transaction when segmented by lifestage are not large with the difference between the largest spenders and the smallest spenders being 23c per transaction on average.</a:t>
            </a:r>
          </a:p>
          <a:p>
            <a:pPr marL="0" indent="0">
              <a:buNone/>
            </a:pPr>
            <a:endParaRPr lang="en-US" dirty="0"/>
          </a:p>
        </p:txBody>
      </p:sp>
    </p:spTree>
    <p:extLst>
      <p:ext uri="{BB962C8B-B14F-4D97-AF65-F5344CB8AC3E}">
        <p14:creationId xmlns:p14="http://schemas.microsoft.com/office/powerpoint/2010/main" val="300973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1" y="272955"/>
            <a:ext cx="11136573" cy="5904008"/>
          </a:xfrm>
        </p:spPr>
        <p:txBody>
          <a:bodyPr>
            <a:normAutofit/>
          </a:bodyPr>
          <a:lstStyle/>
          <a:p>
            <a:pPr algn="ctr">
              <a:buFont typeface="Wingdings" panose="05000000000000000000" pitchFamily="2" charset="2"/>
              <a:buChar char="v"/>
            </a:pPr>
            <a:r>
              <a:rPr lang="en-US" sz="3200" b="1" u="sng" dirty="0" smtClean="0">
                <a:solidFill>
                  <a:srgbClr val="7030A0"/>
                </a:solidFill>
                <a:latin typeface="Times New Roman" panose="02020603050405020304" pitchFamily="18" charset="0"/>
                <a:cs typeface="Times New Roman" panose="02020603050405020304" pitchFamily="18" charset="0"/>
              </a:rPr>
              <a:t>Segment by Premium Customer Status</a:t>
            </a:r>
            <a:endParaRPr lang="en-US" sz="3200" b="1" u="sng" dirty="0">
              <a:solidFill>
                <a:srgbClr val="7030A0"/>
              </a:solidFill>
              <a:latin typeface="Times New Roman" panose="02020603050405020304" pitchFamily="18" charset="0"/>
              <a:cs typeface="Times New Roman" panose="02020603050405020304" pitchFamily="18" charset="0"/>
            </a:endParaRPr>
          </a:p>
          <a:p>
            <a:pPr marL="0" indent="0" algn="ctr">
              <a:buNone/>
            </a:pPr>
            <a:endParaRPr lang="en-US" sz="3200" b="1" u="sng" dirty="0">
              <a:solidFill>
                <a:srgbClr val="7030A0"/>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can segment by premium customer status and again compare mean total sales in dollars by segment.</a:t>
            </a:r>
          </a:p>
          <a:p>
            <a:r>
              <a:rPr lang="en-US" sz="1800" dirty="0">
                <a:latin typeface="Times New Roman" panose="02020603050405020304" pitchFamily="18" charset="0"/>
                <a:cs typeface="Times New Roman" panose="02020603050405020304" pitchFamily="18" charset="0"/>
              </a:rPr>
              <a:t>Plotting the distributions of these segments, we see similar distributions to those of the segmentation on lifestage. All segments are somewhat right skewed, mainly </a:t>
            </a:r>
            <a:r>
              <a:rPr lang="en-US" sz="1800" dirty="0" smtClean="0">
                <a:latin typeface="Times New Roman" panose="02020603050405020304" pitchFamily="18" charset="0"/>
                <a:cs typeface="Times New Roman" panose="02020603050405020304" pitchFamily="18" charset="0"/>
              </a:rPr>
              <a:t>contained </a:t>
            </a:r>
            <a:r>
              <a:rPr lang="en-US" sz="1800" dirty="0">
                <a:latin typeface="Times New Roman" panose="02020603050405020304" pitchFamily="18" charset="0"/>
                <a:cs typeface="Times New Roman" panose="02020603050405020304" pitchFamily="18" charset="0"/>
              </a:rPr>
              <a:t>in the \$0 to \$15 range.</a:t>
            </a:r>
          </a:p>
          <a:p>
            <a:r>
              <a:rPr lang="en-US" sz="1800" dirty="0">
                <a:latin typeface="Times New Roman" panose="02020603050405020304" pitchFamily="18" charset="0"/>
                <a:cs typeface="Times New Roman" panose="02020603050405020304" pitchFamily="18" charset="0"/>
              </a:rPr>
              <a:t>When examining the mean of total sales by segment, we find the means are again all close to 7, so we subtract 7 to highlight the differences and plot as a </a:t>
            </a:r>
            <a:r>
              <a:rPr lang="en-US" sz="1800" dirty="0" smtClean="0">
                <a:latin typeface="Times New Roman" panose="02020603050405020304" pitchFamily="18" charset="0"/>
                <a:cs typeface="Times New Roman" panose="02020603050405020304" pitchFamily="18" charset="0"/>
              </a:rPr>
              <a:t>bar-plot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python notebook.</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As expected, budget customers have the lowest mean total sales per transaction at \$7.26, but contrary to expectations premium customers have the same mean total sales while mainstream customers have the highest mean total sales at \$7.36.</a:t>
            </a:r>
          </a:p>
          <a:p>
            <a:r>
              <a:rPr lang="en-US" sz="1800" dirty="0">
                <a:latin typeface="Times New Roman" panose="02020603050405020304" pitchFamily="18" charset="0"/>
                <a:cs typeface="Times New Roman" panose="02020603050405020304" pitchFamily="18" charset="0"/>
              </a:rPr>
              <a:t>Again, the differences in mean total sales between the premium customer status segments are not great, with the difference between the highest and lowest means being 10 cents.</a:t>
            </a:r>
          </a:p>
          <a:p>
            <a:endParaRPr lang="en-US" dirty="0"/>
          </a:p>
        </p:txBody>
      </p:sp>
    </p:spTree>
    <p:extLst>
      <p:ext uri="{BB962C8B-B14F-4D97-AF65-F5344CB8AC3E}">
        <p14:creationId xmlns:p14="http://schemas.microsoft.com/office/powerpoint/2010/main" val="973375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259307"/>
            <a:ext cx="11586950" cy="6400800"/>
          </a:xfrm>
        </p:spPr>
        <p:txBody>
          <a:bodyPr>
            <a:normAutofit/>
          </a:bodyPr>
          <a:lstStyle/>
          <a:p>
            <a:pPr algn="ctr">
              <a:buFont typeface="Wingdings" panose="05000000000000000000" pitchFamily="2" charset="2"/>
              <a:buChar char="v"/>
            </a:pPr>
            <a:r>
              <a:rPr lang="en-US" sz="3200" b="1" u="sng" dirty="0" smtClean="0">
                <a:solidFill>
                  <a:srgbClr val="7030A0"/>
                </a:solidFill>
                <a:latin typeface="Times New Roman" panose="02020603050405020304" pitchFamily="18" charset="0"/>
                <a:cs typeface="Times New Roman" panose="02020603050405020304" pitchFamily="18" charset="0"/>
              </a:rPr>
              <a:t>Segment by Lifestage and Premium Stage [1/2]</a:t>
            </a:r>
            <a:endParaRPr lang="en-US" sz="3200" b="1" u="sng" dirty="0">
              <a:solidFill>
                <a:srgbClr val="7030A0"/>
              </a:solidFill>
              <a:latin typeface="Times New Roman" panose="02020603050405020304" pitchFamily="18" charset="0"/>
              <a:cs typeface="Times New Roman" panose="02020603050405020304" pitchFamily="18" charset="0"/>
            </a:endParaRPr>
          </a:p>
          <a:p>
            <a:pPr marL="0" indent="0" algn="ctr">
              <a:buNone/>
            </a:pPr>
            <a:endParaRPr lang="en-US" sz="3200" b="1" u="sng" dirty="0">
              <a:solidFill>
                <a:srgbClr val="7030A0"/>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As there are 7 lifestage segments and 3 customer status categories, segmenting by lifestage-status combinations will produce 21 </a:t>
            </a:r>
            <a:r>
              <a:rPr lang="en-US" sz="1700" dirty="0" smtClean="0">
                <a:latin typeface="Times New Roman" panose="02020603050405020304" pitchFamily="18" charset="0"/>
                <a:cs typeface="Times New Roman" panose="02020603050405020304" pitchFamily="18" charset="0"/>
              </a:rPr>
              <a:t>segments. </a:t>
            </a:r>
          </a:p>
          <a:p>
            <a:r>
              <a:rPr lang="en-US" sz="1700" dirty="0" smtClean="0">
                <a:latin typeface="Times New Roman" panose="02020603050405020304" pitchFamily="18" charset="0"/>
                <a:cs typeface="Times New Roman" panose="02020603050405020304" pitchFamily="18" charset="0"/>
              </a:rPr>
              <a:t>To </a:t>
            </a:r>
            <a:r>
              <a:rPr lang="en-US" sz="1700" dirty="0">
                <a:latin typeface="Times New Roman" panose="02020603050405020304" pitchFamily="18" charset="0"/>
                <a:cs typeface="Times New Roman" panose="02020603050405020304" pitchFamily="18" charset="0"/>
              </a:rPr>
              <a:t>see which segment spends the most on chips, we can sum the total sales for each segment. From the bar plot we can see:</a:t>
            </a:r>
          </a:p>
          <a:p>
            <a:pPr lvl="1"/>
            <a:r>
              <a:rPr lang="en-US" sz="1700" dirty="0" smtClean="0">
                <a:latin typeface="Times New Roman" panose="02020603050405020304" pitchFamily="18" charset="0"/>
                <a:cs typeface="Times New Roman" panose="02020603050405020304" pitchFamily="18" charset="0"/>
              </a:rPr>
              <a:t>Old families with budget status actually are the highest spending segment in terms of total sales having spent \$158,379.95 over the course of the year covered in the dataset.</a:t>
            </a:r>
          </a:p>
          <a:p>
            <a:pPr lvl="1"/>
            <a:r>
              <a:rPr lang="en-US" sz="1700" dirty="0" smtClean="0">
                <a:latin typeface="Times New Roman" panose="02020603050405020304" pitchFamily="18" charset="0"/>
                <a:cs typeface="Times New Roman" panose="02020603050405020304" pitchFamily="18" charset="0"/>
              </a:rPr>
              <a:t>Young singles and couples with mainstream status closely follow, spending \$148,337.20 in total.</a:t>
            </a:r>
          </a:p>
          <a:p>
            <a:pPr lvl="1"/>
            <a:r>
              <a:rPr lang="en-US" sz="1700" dirty="0" smtClean="0">
                <a:latin typeface="Times New Roman" panose="02020603050405020304" pitchFamily="18" charset="0"/>
                <a:cs typeface="Times New Roman" panose="02020603050405020304" pitchFamily="18" charset="0"/>
              </a:rPr>
              <a:t>Retirees with mainstream status are the third larges spenders, having spent \$146,328.75 in total.</a:t>
            </a:r>
          </a:p>
          <a:p>
            <a:r>
              <a:rPr lang="en-US" sz="1700" dirty="0" smtClean="0">
                <a:latin typeface="Times New Roman" panose="02020603050405020304" pitchFamily="18" charset="0"/>
                <a:cs typeface="Times New Roman" panose="02020603050405020304" pitchFamily="18" charset="0"/>
              </a:rPr>
              <a:t>Of course, these numbers could be affected by the size of each segment in terms of customers, so examining this metric next we see:</a:t>
            </a:r>
          </a:p>
          <a:p>
            <a:pPr lvl="1"/>
            <a:r>
              <a:rPr lang="en-US" sz="1700" dirty="0" smtClean="0">
                <a:latin typeface="Times New Roman" panose="02020603050405020304" pitchFamily="18" charset="0"/>
                <a:cs typeface="Times New Roman" panose="02020603050405020304" pitchFamily="18" charset="0"/>
              </a:rPr>
              <a:t>Young </a:t>
            </a:r>
            <a:r>
              <a:rPr lang="en-US" sz="1700" dirty="0">
                <a:latin typeface="Times New Roman" panose="02020603050405020304" pitchFamily="18" charset="0"/>
                <a:cs typeface="Times New Roman" panose="02020603050405020304" pitchFamily="18" charset="0"/>
              </a:rPr>
              <a:t>singles and couples with mainstream status that are the largest segment with 7,930 unique customers.</a:t>
            </a:r>
          </a:p>
          <a:p>
            <a:pPr lvl="1"/>
            <a:r>
              <a:rPr lang="en-US" sz="1700" dirty="0">
                <a:latin typeface="Times New Roman" panose="02020603050405020304" pitchFamily="18" charset="0"/>
                <a:cs typeface="Times New Roman" panose="02020603050405020304" pitchFamily="18" charset="0"/>
              </a:rPr>
              <a:t>Retirees with mainstream status are next largest with 6,382 unique customers.</a:t>
            </a:r>
          </a:p>
          <a:p>
            <a:pPr lvl="1"/>
            <a:r>
              <a:rPr lang="en-US" sz="1700" dirty="0">
                <a:latin typeface="Times New Roman" panose="02020603050405020304" pitchFamily="18" charset="0"/>
                <a:cs typeface="Times New Roman" panose="02020603050405020304" pitchFamily="18" charset="0"/>
              </a:rPr>
              <a:t>Old singles and couples with mainstream status are third largest with 4,870 unique </a:t>
            </a:r>
            <a:r>
              <a:rPr lang="en-US" sz="1700" dirty="0" smtClean="0">
                <a:latin typeface="Times New Roman" panose="02020603050405020304" pitchFamily="18" charset="0"/>
                <a:cs typeface="Times New Roman" panose="02020603050405020304" pitchFamily="18" charset="0"/>
              </a:rPr>
              <a:t>customers.</a:t>
            </a:r>
          </a:p>
          <a:p>
            <a:pPr marL="457200" lvl="1"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046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259307"/>
            <a:ext cx="11586950" cy="6400800"/>
          </a:xfrm>
        </p:spPr>
        <p:txBody>
          <a:bodyPr>
            <a:normAutofit fontScale="25000" lnSpcReduction="20000"/>
          </a:bodyPr>
          <a:lstStyle/>
          <a:p>
            <a:pPr algn="ctr">
              <a:buFont typeface="Wingdings" panose="05000000000000000000" pitchFamily="2" charset="2"/>
              <a:buChar char="v"/>
            </a:pPr>
            <a:r>
              <a:rPr lang="en-US" sz="12800" b="1" u="sng" dirty="0" smtClean="0">
                <a:solidFill>
                  <a:srgbClr val="7030A0"/>
                </a:solidFill>
                <a:latin typeface="Times New Roman" panose="02020603050405020304" pitchFamily="18" charset="0"/>
                <a:cs typeface="Times New Roman" panose="02020603050405020304" pitchFamily="18" charset="0"/>
              </a:rPr>
              <a:t>Segment by Lifestage and Premium Stage [2/2]</a:t>
            </a:r>
            <a:endParaRPr lang="en-US" sz="12800" b="1" u="sng" dirty="0">
              <a:solidFill>
                <a:srgbClr val="7030A0"/>
              </a:solidFill>
              <a:latin typeface="Times New Roman" panose="02020603050405020304" pitchFamily="18" charset="0"/>
              <a:cs typeface="Times New Roman" panose="02020603050405020304" pitchFamily="18" charset="0"/>
            </a:endParaRPr>
          </a:p>
          <a:p>
            <a:pPr marL="0" indent="0">
              <a:buNone/>
            </a:pPr>
            <a:endParaRPr lang="en-US" sz="6400" dirty="0">
              <a:latin typeface="Times New Roman" panose="02020603050405020304" pitchFamily="18" charset="0"/>
              <a:cs typeface="Times New Roman" panose="02020603050405020304" pitchFamily="18" charset="0"/>
            </a:endParaRPr>
          </a:p>
          <a:p>
            <a:r>
              <a:rPr lang="en-US" sz="6800" dirty="0">
                <a:latin typeface="Times New Roman" panose="02020603050405020304" pitchFamily="18" charset="0"/>
                <a:cs typeface="Times New Roman" panose="02020603050405020304" pitchFamily="18" charset="0"/>
              </a:rPr>
              <a:t>To determine this, we look at the mean total sales per transaction for each segment. To highlight the differences, we subtract \$6 from each. From the bar plot we can see:</a:t>
            </a:r>
          </a:p>
          <a:p>
            <a:pPr lvl="1"/>
            <a:r>
              <a:rPr lang="en-US" sz="6800" dirty="0" err="1">
                <a:latin typeface="Times New Roman" panose="02020603050405020304" pitchFamily="18" charset="0"/>
                <a:cs typeface="Times New Roman" panose="02020603050405020304" pitchFamily="18" charset="0"/>
              </a:rPr>
              <a:t>Midaged</a:t>
            </a:r>
            <a:r>
              <a:rPr lang="en-US" sz="6800" dirty="0">
                <a:latin typeface="Times New Roman" panose="02020603050405020304" pitchFamily="18" charset="0"/>
                <a:cs typeface="Times New Roman" panose="02020603050405020304" pitchFamily="18" charset="0"/>
              </a:rPr>
              <a:t> singles and couples with mainstream status have the highest mean total sales at \$7.61 per transaction.</a:t>
            </a:r>
          </a:p>
          <a:p>
            <a:pPr lvl="1"/>
            <a:r>
              <a:rPr lang="en-US" sz="6800" dirty="0">
                <a:latin typeface="Times New Roman" panose="02020603050405020304" pitchFamily="18" charset="0"/>
                <a:cs typeface="Times New Roman" panose="02020603050405020304" pitchFamily="18" charset="0"/>
              </a:rPr>
              <a:t>Young singles and couples with mainstream status have the second highest mean total sales at \$7.53 per transaction.</a:t>
            </a:r>
          </a:p>
          <a:p>
            <a:pPr lvl="1"/>
            <a:r>
              <a:rPr lang="en-US" sz="6800" dirty="0">
                <a:latin typeface="Times New Roman" panose="02020603050405020304" pitchFamily="18" charset="0"/>
                <a:cs typeface="Times New Roman" panose="02020603050405020304" pitchFamily="18" charset="0"/>
              </a:rPr>
              <a:t>Retirees with premium status have the third highest mean total sales at \$7.43 per transaction.</a:t>
            </a:r>
          </a:p>
          <a:p>
            <a:r>
              <a:rPr lang="en-US" sz="6800" dirty="0">
                <a:latin typeface="Times New Roman" panose="02020603050405020304" pitchFamily="18" charset="0"/>
                <a:cs typeface="Times New Roman" panose="02020603050405020304" pitchFamily="18" charset="0"/>
              </a:rPr>
              <a:t>Surprisingly, old families with budget status have the 11th highest mean total sales at \$7.26 per transaction This suggests that rather than spending more per transaction, they must be making many more transactions per customer than other segments.</a:t>
            </a:r>
          </a:p>
          <a:p>
            <a:r>
              <a:rPr lang="en-US" sz="6800" dirty="0">
                <a:latin typeface="Times New Roman" panose="02020603050405020304" pitchFamily="18" charset="0"/>
                <a:cs typeface="Times New Roman" panose="02020603050405020304" pitchFamily="18" charset="0"/>
              </a:rPr>
              <a:t>In fact, plotting total sales divided by number of unique customers per segment to get average number of transactions per customer in each segment, we see that:</a:t>
            </a:r>
          </a:p>
          <a:p>
            <a:pPr lvl="1"/>
            <a:r>
              <a:rPr lang="en-US" sz="6800" dirty="0">
                <a:latin typeface="Times New Roman" panose="02020603050405020304" pitchFamily="18" charset="0"/>
                <a:cs typeface="Times New Roman" panose="02020603050405020304" pitchFamily="18" charset="0"/>
              </a:rPr>
              <a:t>Old families of all statuses engage in the largest number of transactions with the average for each being around 33-34 transactions per customer over the year.</a:t>
            </a:r>
          </a:p>
          <a:p>
            <a:pPr lvl="1"/>
            <a:r>
              <a:rPr lang="en-US" sz="6800" dirty="0">
                <a:latin typeface="Times New Roman" panose="02020603050405020304" pitchFamily="18" charset="0"/>
                <a:cs typeface="Times New Roman" panose="02020603050405020304" pitchFamily="18" charset="0"/>
              </a:rPr>
              <a:t>Young families of all statuses follow closely, with an average of 32-33 transactions per customer over the year.</a:t>
            </a:r>
          </a:p>
          <a:p>
            <a:pPr lvl="1"/>
            <a:r>
              <a:rPr lang="en-US" sz="6800" dirty="0">
                <a:latin typeface="Times New Roman" panose="02020603050405020304" pitchFamily="18" charset="0"/>
                <a:cs typeface="Times New Roman" panose="02020603050405020304" pitchFamily="18" charset="0"/>
              </a:rPr>
              <a:t>Old singles and couples of all statuses come next averaging around 25-26 transactions per customer over the year.</a:t>
            </a:r>
          </a:p>
          <a:p>
            <a:r>
              <a:rPr lang="en-US" sz="6800" dirty="0">
                <a:latin typeface="Times New Roman" panose="02020603050405020304" pitchFamily="18" charset="0"/>
                <a:cs typeface="Times New Roman" panose="02020603050405020304" pitchFamily="18" charset="0"/>
              </a:rPr>
              <a:t>When plotting total sales divided by total product quantity to get average price per pack of chips for each segment, we see:</a:t>
            </a:r>
          </a:p>
          <a:p>
            <a:pPr lvl="1"/>
            <a:r>
              <a:rPr lang="en-US" sz="6800" dirty="0">
                <a:latin typeface="Times New Roman" panose="02020603050405020304" pitchFamily="18" charset="0"/>
                <a:cs typeface="Times New Roman" panose="02020603050405020304" pitchFamily="18" charset="0"/>
              </a:rPr>
              <a:t>Mainstream young singles and couples spend the most per packet of chips on average.</a:t>
            </a:r>
          </a:p>
          <a:p>
            <a:pPr lvl="1"/>
            <a:r>
              <a:rPr lang="en-US" sz="6800" dirty="0">
                <a:latin typeface="Times New Roman" panose="02020603050405020304" pitchFamily="18" charset="0"/>
                <a:cs typeface="Times New Roman" panose="02020603050405020304" pitchFamily="18" charset="0"/>
              </a:rPr>
              <a:t>Mainstream middle aged singles and couples spend the second most.</a:t>
            </a:r>
          </a:p>
          <a:p>
            <a:pPr lvl="1"/>
            <a:r>
              <a:rPr lang="en-US" sz="6800" dirty="0">
                <a:latin typeface="Times New Roman" panose="02020603050405020304" pitchFamily="18" charset="0"/>
                <a:cs typeface="Times New Roman" panose="02020603050405020304" pitchFamily="18" charset="0"/>
              </a:rPr>
              <a:t>Mainstream new families spend the third most.</a:t>
            </a:r>
          </a:p>
          <a:p>
            <a:endParaRPr lang="en-US" sz="5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795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955"/>
            <a:ext cx="10515600" cy="914401"/>
          </a:xfrm>
        </p:spPr>
        <p:txBody>
          <a:bodyPr/>
          <a:lstStyle/>
          <a:p>
            <a:pPr algn="ctr"/>
            <a:r>
              <a:rPr lang="en-US" b="1" dirty="0" smtClean="0">
                <a:solidFill>
                  <a:srgbClr val="00B0F0"/>
                </a:solidFill>
              </a:rPr>
              <a:t>Most Popular Stores</a:t>
            </a:r>
            <a:endParaRPr lang="en-US" b="1" dirty="0">
              <a:solidFill>
                <a:srgbClr val="00B0F0"/>
              </a:solidFill>
            </a:endParaRPr>
          </a:p>
        </p:txBody>
      </p:sp>
      <p:sp>
        <p:nvSpPr>
          <p:cNvPr id="3" name="Content Placeholder 2"/>
          <p:cNvSpPr>
            <a:spLocks noGrp="1"/>
          </p:cNvSpPr>
          <p:nvPr>
            <p:ph idx="1"/>
          </p:nvPr>
        </p:nvSpPr>
        <p:spPr>
          <a:xfrm>
            <a:off x="245661" y="1119116"/>
            <a:ext cx="11832608" cy="5622877"/>
          </a:xfrm>
        </p:spPr>
        <p:txBody>
          <a:bodyPr>
            <a:noAutofit/>
          </a:bodyPr>
          <a:lstStyle/>
          <a:p>
            <a:r>
              <a:rPr lang="en-US" sz="1700" dirty="0">
                <a:latin typeface="Times New Roman" panose="02020603050405020304" pitchFamily="18" charset="0"/>
                <a:cs typeface="Times New Roman" panose="02020603050405020304" pitchFamily="18" charset="0"/>
              </a:rPr>
              <a:t>We can also examine the total sales of the 6 stores that appear in the data set most frequently. In order of largest number of transactions, these are stores 226, 88, 165, 93, 237 and 43.</a:t>
            </a:r>
          </a:p>
          <a:p>
            <a:r>
              <a:rPr lang="en-US" sz="1700" dirty="0">
                <a:latin typeface="Times New Roman" panose="02020603050405020304" pitchFamily="18" charset="0"/>
                <a:cs typeface="Times New Roman" panose="02020603050405020304" pitchFamily="18" charset="0"/>
              </a:rPr>
              <a:t>Plotting the distributions of total sales for these 6 stores, we see a similar pattern emerge as in the other segmentations. All the stores have distributions that are somewhat right skewed with values most frequently between \$0 and \$15. Store 88 seems to have the 'tallest' distribution even though it is second most popular, indicating that those who frequent this store tend to spend more money per transaction.</a:t>
            </a:r>
          </a:p>
          <a:p>
            <a:r>
              <a:rPr lang="en-US" sz="1700" dirty="0">
                <a:latin typeface="Times New Roman" panose="02020603050405020304" pitchFamily="18" charset="0"/>
                <a:cs typeface="Times New Roman" panose="02020603050405020304" pitchFamily="18" charset="0"/>
              </a:rPr>
              <a:t>The difference in mean total sales between stores is somewhat larger than in the other segmentations. Store 93 has the lowest mean at \$6.99 per transaction with store 43 not much higher at \$7.01. Store 165 has the highest mean total sales at \$8.72.</a:t>
            </a:r>
          </a:p>
          <a:p>
            <a:r>
              <a:rPr lang="en-US" sz="1700" dirty="0">
                <a:latin typeface="Times New Roman" panose="02020603050405020304" pitchFamily="18" charset="0"/>
                <a:cs typeface="Times New Roman" panose="02020603050405020304" pitchFamily="18" charset="0"/>
              </a:rPr>
              <a:t>Stores 226, 88 and 237 follow not far behind with means of \$8.63, \$8.65 and \$8.65. The difference in means between store 165 and store 93 is larger than in the other segmentations we have examined - a difference in mean of \$1.73. This suggests that stores 165, 226, 88 and 237 are lucrative stores, at least when it comes to chip sales.</a:t>
            </a:r>
          </a:p>
          <a:p>
            <a:r>
              <a:rPr lang="en-US" sz="1700" dirty="0">
                <a:latin typeface="Times New Roman" panose="02020603050405020304" pitchFamily="18" charset="0"/>
                <a:cs typeface="Times New Roman" panose="02020603050405020304" pitchFamily="18" charset="0"/>
              </a:rPr>
              <a:t>When plotting the sum of total sales, we see:</a:t>
            </a:r>
          </a:p>
          <a:p>
            <a:pPr lvl="1"/>
            <a:r>
              <a:rPr lang="en-US" sz="1700" dirty="0">
                <a:latin typeface="Times New Roman" panose="02020603050405020304" pitchFamily="18" charset="0"/>
                <a:cs typeface="Times New Roman" panose="02020603050405020304" pitchFamily="18" charset="0"/>
              </a:rPr>
              <a:t>Store 226 has the highest total with \$16,544.65 worth of chips sold over the year.</a:t>
            </a:r>
          </a:p>
          <a:p>
            <a:pPr lvl="1"/>
            <a:r>
              <a:rPr lang="en-US" sz="1700" dirty="0">
                <a:latin typeface="Times New Roman" panose="02020603050405020304" pitchFamily="18" charset="0"/>
                <a:cs typeface="Times New Roman" panose="02020603050405020304" pitchFamily="18" charset="0"/>
              </a:rPr>
              <a:t>Store 88 comes in second with \$15,445.85</a:t>
            </a:r>
          </a:p>
          <a:p>
            <a:pPr lvl="1"/>
            <a:r>
              <a:rPr lang="en-US" sz="1700" dirty="0">
                <a:latin typeface="Times New Roman" panose="02020603050405020304" pitchFamily="18" charset="0"/>
                <a:cs typeface="Times New Roman" panose="02020603050405020304" pitchFamily="18" charset="0"/>
              </a:rPr>
              <a:t>Store 165 comes in third with \$15,188.35</a:t>
            </a:r>
          </a:p>
          <a:p>
            <a:r>
              <a:rPr lang="en-US" sz="1700" dirty="0">
                <a:latin typeface="Times New Roman" panose="02020603050405020304" pitchFamily="18" charset="0"/>
                <a:cs typeface="Times New Roman" panose="02020603050405020304" pitchFamily="18" charset="0"/>
              </a:rPr>
              <a:t>This means total sales follow the order of popularity for the 3 most popular stores.</a:t>
            </a:r>
          </a:p>
          <a:p>
            <a:endParaRPr lang="en-US" sz="1700" b="1" u="sng" dirty="0" smtClean="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93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955"/>
            <a:ext cx="10515600" cy="1037230"/>
          </a:xfrm>
        </p:spPr>
        <p:txBody>
          <a:bodyPr/>
          <a:lstStyle/>
          <a:p>
            <a:pPr algn="ctr"/>
            <a:r>
              <a:rPr lang="en-US" b="1" dirty="0" smtClean="0">
                <a:solidFill>
                  <a:srgbClr val="00B0F0"/>
                </a:solidFill>
              </a:rPr>
              <a:t>Plotting Time Series</a:t>
            </a:r>
            <a:endParaRPr lang="en-US" b="1" dirty="0">
              <a:solidFill>
                <a:srgbClr val="00B0F0"/>
              </a:solidFill>
            </a:endParaRPr>
          </a:p>
        </p:txBody>
      </p:sp>
      <p:sp>
        <p:nvSpPr>
          <p:cNvPr id="3" name="Content Placeholder 2"/>
          <p:cNvSpPr>
            <a:spLocks noGrp="1"/>
          </p:cNvSpPr>
          <p:nvPr>
            <p:ph idx="1"/>
          </p:nvPr>
        </p:nvSpPr>
        <p:spPr>
          <a:xfrm>
            <a:off x="245661" y="1378424"/>
            <a:ext cx="11832608" cy="5363569"/>
          </a:xfrm>
        </p:spPr>
        <p:txBody>
          <a:bodyPr>
            <a:noAutofit/>
          </a:bodyPr>
          <a:lstStyle/>
          <a:p>
            <a:r>
              <a:rPr lang="en-US" sz="1700" dirty="0">
                <a:latin typeface="Times New Roman" panose="02020603050405020304" pitchFamily="18" charset="0"/>
                <a:cs typeface="Times New Roman" panose="02020603050405020304" pitchFamily="18" charset="0"/>
              </a:rPr>
              <a:t>Plotting mean total sales by date, we see that the mean tends to fluctuate around $7.30 per transaction for most of the year except in August 2018 and May 2019.</a:t>
            </a:r>
          </a:p>
          <a:p>
            <a:r>
              <a:rPr lang="en-US" sz="1700" dirty="0">
                <a:latin typeface="Times New Roman" panose="02020603050405020304" pitchFamily="18" charset="0"/>
                <a:cs typeface="Times New Roman" panose="02020603050405020304" pitchFamily="18" charset="0"/>
              </a:rPr>
              <a:t>Interestingly, these happen to be the months in which the two outlier </a:t>
            </a:r>
            <a:r>
              <a:rPr lang="en-US" sz="1700" dirty="0" err="1">
                <a:latin typeface="Times New Roman" panose="02020603050405020304" pitchFamily="18" charset="0"/>
                <a:cs typeface="Times New Roman" panose="02020603050405020304" pitchFamily="18" charset="0"/>
              </a:rPr>
              <a:t>transactons</a:t>
            </a:r>
            <a:r>
              <a:rPr lang="en-US" sz="1700" dirty="0">
                <a:latin typeface="Times New Roman" panose="02020603050405020304" pitchFamily="18" charset="0"/>
                <a:cs typeface="Times New Roman" panose="02020603050405020304" pitchFamily="18" charset="0"/>
              </a:rPr>
              <a:t> occurred, but even plotting the time series with the outliers included, the mean total sales for these months is still significantly lower than the other months of the year, dropping to around $5.75 per transaction.</a:t>
            </a:r>
          </a:p>
          <a:p>
            <a:r>
              <a:rPr lang="en-US" sz="1700" dirty="0">
                <a:latin typeface="Times New Roman" panose="02020603050405020304" pitchFamily="18" charset="0"/>
                <a:cs typeface="Times New Roman" panose="02020603050405020304" pitchFamily="18" charset="0"/>
              </a:rPr>
              <a:t>Plotting summed total sales by date, the dips in sales in August 2018 and May 2019 are still apparent, but we also see an interesting peak that was not as visible when plotting the mean. This takes place over December 2018 - the Christmas period. It makes sense that sales of chips would increase in this time.</a:t>
            </a:r>
          </a:p>
          <a:p>
            <a:endParaRPr lang="en-US" sz="1700" b="1" u="sng" dirty="0" smtClean="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966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72955"/>
            <a:ext cx="10589525" cy="887105"/>
          </a:xfrm>
        </p:spPr>
        <p:txBody>
          <a:bodyPr/>
          <a:lstStyle/>
          <a:p>
            <a:pPr algn="ctr"/>
            <a:r>
              <a:rPr lang="en-US" b="1" dirty="0" smtClean="0">
                <a:solidFill>
                  <a:srgbClr val="00B0F0"/>
                </a:solidFill>
              </a:rPr>
              <a:t>Overall Findings</a:t>
            </a:r>
            <a:endParaRPr lang="en-US" b="1" dirty="0">
              <a:solidFill>
                <a:srgbClr val="00B0F0"/>
              </a:solidFill>
            </a:endParaRPr>
          </a:p>
        </p:txBody>
      </p:sp>
      <p:sp>
        <p:nvSpPr>
          <p:cNvPr id="3" name="Content Placeholder 2"/>
          <p:cNvSpPr>
            <a:spLocks noGrp="1"/>
          </p:cNvSpPr>
          <p:nvPr>
            <p:ph idx="1"/>
          </p:nvPr>
        </p:nvSpPr>
        <p:spPr>
          <a:xfrm>
            <a:off x="245661" y="1119116"/>
            <a:ext cx="11764369" cy="5622877"/>
          </a:xfrm>
        </p:spPr>
        <p:txBody>
          <a:bodyPr>
            <a:noAutofit/>
          </a:bodyPr>
          <a:lstStyle/>
          <a:p>
            <a:r>
              <a:rPr lang="en-US" sz="1700" dirty="0">
                <a:latin typeface="Times New Roman" panose="02020603050405020304" pitchFamily="18" charset="0"/>
                <a:cs typeface="Times New Roman" panose="02020603050405020304" pitchFamily="18" charset="0"/>
              </a:rPr>
              <a:t>From a preliminary analysis, it appears that the most lucrative customer segment in terms of total chip sales are older families with budget status, despite being the 4th largest segment in terms of number of unique customers. Kettle is the most popular brand for this segment, followed closely by Smiths and 175g is the most popular pack size.</a:t>
            </a:r>
          </a:p>
          <a:p>
            <a:r>
              <a:rPr lang="en-US" sz="1700" dirty="0">
                <a:latin typeface="Times New Roman" panose="02020603050405020304" pitchFamily="18" charset="0"/>
                <a:cs typeface="Times New Roman" panose="02020603050405020304" pitchFamily="18" charset="0"/>
              </a:rPr>
              <a:t>Old families of any status are very active shoppers with an average of around 33-34 transactions per customer per year. If the mainstream and premium old family shoppers could be encouraged to buy more expensive items in each transaction this could boost total sales in these segments as well.</a:t>
            </a:r>
          </a:p>
          <a:p>
            <a:r>
              <a:rPr lang="en-US" sz="1700" dirty="0">
                <a:latin typeface="Times New Roman" panose="02020603050405020304" pitchFamily="18" charset="0"/>
                <a:cs typeface="Times New Roman" panose="02020603050405020304" pitchFamily="18" charset="0"/>
              </a:rPr>
              <a:t>Young singles and couples with mainstream status had the second highest total sales over the year and they are the largest customer segment in terms of unique customers. Retirees with mainstream status are the third largest spenders and are the 3rd largest customer segment.</a:t>
            </a:r>
          </a:p>
          <a:p>
            <a:r>
              <a:rPr lang="en-US" sz="1700" dirty="0">
                <a:latin typeface="Times New Roman" panose="02020603050405020304" pitchFamily="18" charset="0"/>
                <a:cs typeface="Times New Roman" panose="02020603050405020304" pitchFamily="18" charset="0"/>
              </a:rPr>
              <a:t>We found that mainstream midage singles and couples spend the most per transaction on average, but this is the 11th largest segment, so is not very large in terms of unique customers, at least as reflected in this sample.</a:t>
            </a:r>
          </a:p>
          <a:p>
            <a:r>
              <a:rPr lang="en-US" sz="1700" dirty="0">
                <a:latin typeface="Times New Roman" panose="02020603050405020304" pitchFamily="18" charset="0"/>
                <a:cs typeface="Times New Roman" panose="02020603050405020304" pitchFamily="18" charset="0"/>
              </a:rPr>
              <a:t>We also found that mainstream young singles and couples are willing to spend more on a pack of chips in each transaction, possibly buying more expensive brands. This is backed up when plotting the most frequently bought brands for this segment - premium brand Kettle is by far the most popular brand with mainstream young singles and couples, followed by Doritos, and 175g is the most popular pack size.</a:t>
            </a:r>
          </a:p>
          <a:p>
            <a:r>
              <a:rPr lang="en-US" sz="1700" dirty="0">
                <a:latin typeface="Times New Roman" panose="02020603050405020304" pitchFamily="18" charset="0"/>
                <a:cs typeface="Times New Roman" panose="02020603050405020304" pitchFamily="18" charset="0"/>
              </a:rPr>
              <a:t>In terms of the most frequented stores, we found that Store 226 was the most lucrative for chip sales followed by Store 88 and then Store 165, which is also the order in which they are most popular as judged by the number of transactions recorded.</a:t>
            </a:r>
          </a:p>
          <a:p>
            <a:r>
              <a:rPr lang="en-US" sz="1700" dirty="0">
                <a:latin typeface="Times New Roman" panose="02020603050405020304" pitchFamily="18" charset="0"/>
                <a:cs typeface="Times New Roman" panose="02020603050405020304" pitchFamily="18" charset="0"/>
              </a:rPr>
              <a:t>Examining fluctuations in total sales over the year, we see strange dips in sales in August and May, which are unexplained and could be investigated further to determine if this is a yearly occurrence or was particular to the 2018-2019 period the dataset was sampled from. There is an increase in total sales over December as expected due to Christmas.</a:t>
            </a:r>
          </a:p>
          <a:p>
            <a:endParaRPr lang="en-US" sz="1700" b="1" u="sng" dirty="0" smtClean="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034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i="1" dirty="0" smtClean="0">
                <a:solidFill>
                  <a:srgbClr val="00B0F0"/>
                </a:solidFill>
                <a:latin typeface="Times New Roman" panose="02020603050405020304" pitchFamily="18" charset="0"/>
                <a:cs typeface="Times New Roman" panose="02020603050405020304" pitchFamily="18" charset="0"/>
              </a:rPr>
              <a:t>Thank you </a:t>
            </a:r>
            <a:r>
              <a:rPr lang="en-US" b="1" dirty="0" smtClean="0">
                <a:solidFill>
                  <a:schemeClr val="accent6"/>
                </a:solidFill>
                <a:latin typeface="Times New Roman" panose="02020603050405020304" pitchFamily="18" charset="0"/>
                <a:cs typeface="Times New Roman" panose="02020603050405020304" pitchFamily="18" charset="0"/>
                <a:sym typeface="Wingdings" panose="05000000000000000000" pitchFamily="2" charset="2"/>
              </a:rPr>
              <a:t></a:t>
            </a:r>
            <a:endParaRPr lang="en-US"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rPr>
              <a:t>Transactions Data</a:t>
            </a:r>
            <a:endParaRPr lang="en-US" b="1" dirty="0">
              <a:solidFill>
                <a:srgbClr val="00B0F0"/>
              </a:solidFill>
            </a:endParaRPr>
          </a:p>
        </p:txBody>
      </p:sp>
      <p:sp>
        <p:nvSpPr>
          <p:cNvPr id="3" name="Content Placeholder 2"/>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The transaction dataset has 264,836 rows and 8 columns. Of those columns, 7 are numeric (6 int64 and 1 float64) and one (product name) is a column of strings.</a:t>
            </a:r>
          </a:p>
          <a:p>
            <a:r>
              <a:rPr lang="en-US" sz="1700" dirty="0">
                <a:latin typeface="Times New Roman" panose="02020603050405020304" pitchFamily="18" charset="0"/>
                <a:cs typeface="Times New Roman" panose="02020603050405020304" pitchFamily="18" charset="0"/>
              </a:rPr>
              <a:t>There are no null values in any of the columns</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08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pPr algn="ctr"/>
            <a:r>
              <a:rPr lang="en-US" b="1" dirty="0" smtClean="0">
                <a:solidFill>
                  <a:srgbClr val="00B0F0"/>
                </a:solidFill>
              </a:rPr>
              <a:t>Variable Interpretation </a:t>
            </a:r>
            <a:endParaRPr lang="en-US" b="1" dirty="0">
              <a:solidFill>
                <a:srgbClr val="00B0F0"/>
              </a:solidFill>
            </a:endParaRPr>
          </a:p>
        </p:txBody>
      </p:sp>
      <p:sp>
        <p:nvSpPr>
          <p:cNvPr id="3" name="Content Placeholder 2"/>
          <p:cNvSpPr>
            <a:spLocks noGrp="1"/>
          </p:cNvSpPr>
          <p:nvPr>
            <p:ph idx="1"/>
          </p:nvPr>
        </p:nvSpPr>
        <p:spPr>
          <a:xfrm>
            <a:off x="491319" y="1514901"/>
            <a:ext cx="10862481" cy="5076968"/>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Each row of the dataset signifies a different transaction, but it is not immediately clear what some of the columns refer to and there is no data dictionary to define them. After some investigation we conclude they mean the following:</a:t>
            </a:r>
          </a:p>
          <a:p>
            <a:r>
              <a:rPr lang="en-US" sz="1700" dirty="0">
                <a:latin typeface="Times New Roman" panose="02020603050405020304" pitchFamily="18" charset="0"/>
                <a:cs typeface="Times New Roman" panose="02020603050405020304" pitchFamily="18" charset="0"/>
              </a:rPr>
              <a:t>DATE: A column of dates between 2018-07-01 and 2019-06-30.</a:t>
            </a:r>
          </a:p>
          <a:p>
            <a:r>
              <a:rPr lang="en-US" sz="1700" dirty="0">
                <a:latin typeface="Times New Roman" panose="02020603050405020304" pitchFamily="18" charset="0"/>
                <a:cs typeface="Times New Roman" panose="02020603050405020304" pitchFamily="18" charset="0"/>
              </a:rPr>
              <a:t>STORE_NBR: A unique integer encoding a particular store.</a:t>
            </a:r>
          </a:p>
          <a:p>
            <a:r>
              <a:rPr lang="en-US" sz="1700" dirty="0">
                <a:latin typeface="Times New Roman" panose="02020603050405020304" pitchFamily="18" charset="0"/>
                <a:cs typeface="Times New Roman" panose="02020603050405020304" pitchFamily="18" charset="0"/>
              </a:rPr>
              <a:t>LYLTY_CARD_NBR: A unique integer encoding a particular customer who has signed up for a loyalty card.</a:t>
            </a:r>
          </a:p>
          <a:p>
            <a:r>
              <a:rPr lang="en-US" sz="1700" dirty="0">
                <a:latin typeface="Times New Roman" panose="02020603050405020304" pitchFamily="18" charset="0"/>
                <a:cs typeface="Times New Roman" panose="02020603050405020304" pitchFamily="18" charset="0"/>
              </a:rPr>
              <a:t>TXN_ID: A unique integer encoding a particular transaction or set of transactions on a given date.</a:t>
            </a:r>
          </a:p>
          <a:p>
            <a:r>
              <a:rPr lang="en-US" sz="1700" dirty="0">
                <a:latin typeface="Times New Roman" panose="02020603050405020304" pitchFamily="18" charset="0"/>
                <a:cs typeface="Times New Roman" panose="02020603050405020304" pitchFamily="18" charset="0"/>
              </a:rPr>
              <a:t>PROD_NBR: A unique integer encoding a particular item purchased.</a:t>
            </a:r>
          </a:p>
          <a:p>
            <a:r>
              <a:rPr lang="en-US" sz="1700" dirty="0">
                <a:latin typeface="Times New Roman" panose="02020603050405020304" pitchFamily="18" charset="0"/>
                <a:cs typeface="Times New Roman" panose="02020603050405020304" pitchFamily="18" charset="0"/>
              </a:rPr>
              <a:t>PROD_NAME: A string containing the brand of the item purchased, </a:t>
            </a:r>
            <a:r>
              <a:rPr lang="en-US" sz="1700" dirty="0" err="1">
                <a:latin typeface="Times New Roman" panose="02020603050405020304" pitchFamily="18" charset="0"/>
                <a:cs typeface="Times New Roman" panose="02020603050405020304" pitchFamily="18" charset="0"/>
              </a:rPr>
              <a:t>flavour</a:t>
            </a:r>
            <a:r>
              <a:rPr lang="en-US" sz="1700" dirty="0">
                <a:latin typeface="Times New Roman" panose="02020603050405020304" pitchFamily="18" charset="0"/>
                <a:cs typeface="Times New Roman" panose="02020603050405020304" pitchFamily="18" charset="0"/>
              </a:rPr>
              <a:t> and pack size.</a:t>
            </a:r>
          </a:p>
          <a:p>
            <a:r>
              <a:rPr lang="en-US" sz="1700" dirty="0">
                <a:latin typeface="Times New Roman" panose="02020603050405020304" pitchFamily="18" charset="0"/>
                <a:cs typeface="Times New Roman" panose="02020603050405020304" pitchFamily="18" charset="0"/>
              </a:rPr>
              <a:t>PROD_QTY: An integer signifying the number of items purchased in a transaction.</a:t>
            </a:r>
          </a:p>
          <a:p>
            <a:r>
              <a:rPr lang="en-US" sz="1700" dirty="0">
                <a:latin typeface="Times New Roman" panose="02020603050405020304" pitchFamily="18" charset="0"/>
                <a:cs typeface="Times New Roman" panose="02020603050405020304" pitchFamily="18" charset="0"/>
              </a:rPr>
              <a:t>TOT_SALES: A float signifying the total dollar value of a transaction calculated by price of item multiplied by PROD_QTY value</a:t>
            </a:r>
            <a:r>
              <a:rPr lang="en-US" sz="1700" dirty="0" smtClean="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r>
            <a:br>
              <a:rPr lang="en-US" sz="1700" dirty="0">
                <a:latin typeface="Times New Roman" panose="02020603050405020304" pitchFamily="18"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310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594"/>
          </a:xfrm>
        </p:spPr>
        <p:txBody>
          <a:bodyPr/>
          <a:lstStyle/>
          <a:p>
            <a:pPr algn="ctr"/>
            <a:r>
              <a:rPr lang="en-US" b="1" dirty="0" smtClean="0">
                <a:solidFill>
                  <a:srgbClr val="00B0F0"/>
                </a:solidFill>
              </a:rPr>
              <a:t>Outliers</a:t>
            </a:r>
            <a:endParaRPr lang="en-US" b="1" dirty="0">
              <a:solidFill>
                <a:srgbClr val="00B0F0"/>
              </a:solidFill>
            </a:endParaRPr>
          </a:p>
        </p:txBody>
      </p:sp>
      <p:sp>
        <p:nvSpPr>
          <p:cNvPr id="3" name="Content Placeholder 2"/>
          <p:cNvSpPr>
            <a:spLocks noGrp="1"/>
          </p:cNvSpPr>
          <p:nvPr>
            <p:ph idx="1"/>
          </p:nvPr>
        </p:nvSpPr>
        <p:spPr>
          <a:xfrm>
            <a:off x="491319" y="1514901"/>
            <a:ext cx="10862481" cy="5076968"/>
          </a:xfrm>
        </p:spPr>
        <p:txBody>
          <a:bodyPr>
            <a:noAutofit/>
          </a:bodyPr>
          <a:lstStyle/>
          <a:p>
            <a:r>
              <a:rPr lang="en-US" sz="1700" dirty="0">
                <a:latin typeface="Times New Roman" panose="02020603050405020304" pitchFamily="18" charset="0"/>
                <a:cs typeface="Times New Roman" panose="02020603050405020304" pitchFamily="18" charset="0"/>
              </a:rPr>
              <a:t>While the values of all but one of the columns are numeric, many of the columns are categorical rather than continuous with the numbers encoding something specific. These include date, store numbers, loyalty card numbers, transaction ID numbers and product numbers. Only the PROD_QTY and TOT_SALES columns seem numerical in the sense of reflecting quantities.</a:t>
            </a:r>
          </a:p>
          <a:p>
            <a:r>
              <a:rPr lang="en-US" sz="1700" dirty="0">
                <a:latin typeface="Times New Roman" panose="02020603050405020304" pitchFamily="18" charset="0"/>
                <a:cs typeface="Times New Roman" panose="02020603050405020304" pitchFamily="18" charset="0"/>
              </a:rPr>
              <a:t>For this reason, the most interesting figures in the summary of descriptive </a:t>
            </a:r>
            <a:r>
              <a:rPr lang="en-US" sz="1700" dirty="0" smtClean="0">
                <a:latin typeface="Times New Roman" panose="02020603050405020304" pitchFamily="18" charset="0"/>
                <a:cs typeface="Times New Roman" panose="02020603050405020304" pitchFamily="18" charset="0"/>
              </a:rPr>
              <a:t>statistics for </a:t>
            </a:r>
            <a:r>
              <a:rPr lang="en-US" sz="1700" dirty="0">
                <a:latin typeface="Times New Roman" panose="02020603050405020304" pitchFamily="18" charset="0"/>
                <a:cs typeface="Times New Roman" panose="02020603050405020304" pitchFamily="18" charset="0"/>
              </a:rPr>
              <a:t>the transaction dataset relate to these columns, which as we have noted </a:t>
            </a:r>
            <a:r>
              <a:rPr lang="en-US" sz="1700" dirty="0" smtClean="0">
                <a:latin typeface="Times New Roman" panose="02020603050405020304" pitchFamily="18" charset="0"/>
                <a:cs typeface="Times New Roman" panose="02020603050405020304" pitchFamily="18" charset="0"/>
              </a:rPr>
              <a:t>in python notebook </a:t>
            </a:r>
            <a:r>
              <a:rPr lang="en-US" sz="1700" dirty="0">
                <a:latin typeface="Times New Roman" panose="02020603050405020304" pitchFamily="18" charset="0"/>
                <a:cs typeface="Times New Roman" panose="02020603050405020304" pitchFamily="18" charset="0"/>
              </a:rPr>
              <a:t>are likely related directly, as we assume the total sales value is given by the price of the item purchased multiplied by the product quantity for each transaction</a:t>
            </a:r>
            <a:r>
              <a:rPr lang="en-US" sz="1700" dirty="0" smtClean="0">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Examining PROD_QTY, we can see that the minimum number of items bought in any transaction is 1 as expected, but the maximum is 200. When looking at value counts, we see this occurs twice in the dataset, on two different dates, first on 19th August 2018 and second on 20th May 2019. Both times the purchases were made by the same customer (loyalty card number 226000) at the same store (number 226), buying 200 of the same product (Dorito Corn Chips Supreme 380g).</a:t>
            </a:r>
          </a:p>
          <a:p>
            <a:r>
              <a:rPr lang="en-US" sz="1700" dirty="0">
                <a:latin typeface="Times New Roman" panose="02020603050405020304" pitchFamily="18" charset="0"/>
                <a:cs typeface="Times New Roman" panose="02020603050405020304" pitchFamily="18" charset="0"/>
              </a:rPr>
              <a:t>These are the only two transactions made by this customer in the dataset, and it is apparent that this particular customer buys in bulk, possibly for commercial reasons, and is not a regular consumer. Finding this customer by loyalty card number in the purchasing behaviour dataset we see that they fall into the lifestage 'older families' and they are a premium customer.</a:t>
            </a:r>
          </a:p>
          <a:p>
            <a:r>
              <a:rPr lang="en-US" sz="1700" dirty="0">
                <a:latin typeface="Times New Roman" panose="02020603050405020304" pitchFamily="18" charset="0"/>
                <a:cs typeface="Times New Roman" panose="02020603050405020304" pitchFamily="18" charset="0"/>
              </a:rPr>
              <a:t>As their buying behaviour does not reflect usual consumer behaviour, we will treat these observations as outliers and remove them from the transactions dataset.</a:t>
            </a:r>
          </a:p>
          <a:p>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401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lstStyle/>
          <a:p>
            <a:pPr algn="ctr"/>
            <a:r>
              <a:rPr lang="en-US" b="1" dirty="0" smtClean="0">
                <a:solidFill>
                  <a:srgbClr val="00B0F0"/>
                </a:solidFill>
              </a:rPr>
              <a:t>Plotting Distributions</a:t>
            </a:r>
            <a:endParaRPr lang="en-US" b="1" dirty="0">
              <a:solidFill>
                <a:srgbClr val="00B0F0"/>
              </a:solidFill>
            </a:endParaRPr>
          </a:p>
        </p:txBody>
      </p:sp>
      <p:sp>
        <p:nvSpPr>
          <p:cNvPr id="3" name="Content Placeholder 2"/>
          <p:cNvSpPr>
            <a:spLocks noGrp="1"/>
          </p:cNvSpPr>
          <p:nvPr>
            <p:ph idx="1"/>
          </p:nvPr>
        </p:nvSpPr>
        <p:spPr>
          <a:xfrm>
            <a:off x="491319" y="1282890"/>
            <a:ext cx="11286699" cy="5308979"/>
          </a:xfrm>
        </p:spPr>
        <p:txBody>
          <a:bodyPr>
            <a:noAutofit/>
          </a:bodyPr>
          <a:lstStyle/>
          <a:p>
            <a:r>
              <a:rPr lang="en-US" sz="1700" dirty="0">
                <a:latin typeface="Times New Roman" panose="02020603050405020304" pitchFamily="18" charset="0"/>
                <a:cs typeface="Times New Roman" panose="02020603050405020304" pitchFamily="18" charset="0"/>
              </a:rPr>
              <a:t>Plotting product quantity with outliers, we do not see much of a pattern as the outliers dominate the scale of the plot. However, after removing outliers, the scatter plot of PROD_QTY reveals a positive linear trend - as product quantity increases, total sales increases</a:t>
            </a:r>
            <a:r>
              <a:rPr lang="en-US" sz="1700" dirty="0" smtClean="0">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Examining the distribution of the columns in the transactions dataset with the two outlier transactions </a:t>
            </a:r>
            <a:r>
              <a:rPr lang="en-US" sz="1700" dirty="0" smtClean="0">
                <a:latin typeface="Times New Roman" panose="02020603050405020304" pitchFamily="18" charset="0"/>
                <a:cs typeface="Times New Roman" panose="02020603050405020304" pitchFamily="18" charset="0"/>
              </a:rPr>
              <a:t>removed: There </a:t>
            </a:r>
            <a:r>
              <a:rPr lang="en-US" sz="1700" dirty="0">
                <a:latin typeface="Times New Roman" panose="02020603050405020304" pitchFamily="18" charset="0"/>
                <a:cs typeface="Times New Roman" panose="02020603050405020304" pitchFamily="18" charset="0"/>
              </a:rPr>
              <a:t>are no outliers in the store number values.</a:t>
            </a:r>
          </a:p>
          <a:p>
            <a:r>
              <a:rPr lang="en-US" sz="1700" dirty="0">
                <a:latin typeface="Times New Roman" panose="02020603050405020304" pitchFamily="18" charset="0"/>
                <a:cs typeface="Times New Roman" panose="02020603050405020304" pitchFamily="18" charset="0"/>
              </a:rPr>
              <a:t>Most of the values of loyalty card number are clustered between 0 and 250,000 but there is a maximum of 2,373,711 which seems to be a large outlier. There are around 18,000 rows that have loyalty card number values larger than 250,000 none of which appear with a frequency higher than 16. In such a large data set these values do not show up very well in the distribution plot. Not knowing how the loyalty card numbers are assigned, there is no way to tell if this range of values is meaningful or the large values are 'outliers' in a </a:t>
            </a:r>
            <a:r>
              <a:rPr lang="en-US" sz="1700" dirty="0" smtClean="0">
                <a:latin typeface="Times New Roman" panose="02020603050405020304" pitchFamily="18" charset="0"/>
                <a:cs typeface="Times New Roman" panose="02020603050405020304" pitchFamily="18" charset="0"/>
              </a:rPr>
              <a:t>meaningful </a:t>
            </a:r>
            <a:r>
              <a:rPr lang="en-US" sz="1700" dirty="0">
                <a:latin typeface="Times New Roman" panose="02020603050405020304" pitchFamily="18" charset="0"/>
                <a:cs typeface="Times New Roman" panose="02020603050405020304" pitchFamily="18" charset="0"/>
              </a:rPr>
              <a:t>sense, so we will not alter these in any way.</a:t>
            </a:r>
          </a:p>
          <a:p>
            <a:r>
              <a:rPr lang="en-US" sz="1700" dirty="0">
                <a:latin typeface="Times New Roman" panose="02020603050405020304" pitchFamily="18" charset="0"/>
                <a:cs typeface="Times New Roman" panose="02020603050405020304" pitchFamily="18" charset="0"/>
              </a:rPr>
              <a:t>Transaction ID also appears to have values clustered in the 0 to 250,000 range with some very large 'outliers' with a maximum of 2,415,841. Again, not knowing how these numbers are assigned it is hard to say whether these are in fact outliers, so we will not alter them.</a:t>
            </a:r>
          </a:p>
          <a:p>
            <a:r>
              <a:rPr lang="en-US" sz="1700" dirty="0">
                <a:latin typeface="Times New Roman" panose="02020603050405020304" pitchFamily="18" charset="0"/>
                <a:cs typeface="Times New Roman" panose="02020603050405020304" pitchFamily="18" charset="0"/>
              </a:rPr>
              <a:t>Product numbers are fairly uniformly distributed with some showing up much more frequently than others. This reflects the popularity of certain brands and flavours of chips. There are no outliers in these numbers, and they are categorical anyway. When we compare the value counts of the product numbers with the value counts of the product names we see that the frequencies match, meaning there are no irregularities with the way product numbers are assigned.</a:t>
            </a:r>
          </a:p>
          <a:p>
            <a:r>
              <a:rPr lang="en-US" sz="1700" dirty="0">
                <a:latin typeface="Times New Roman" panose="02020603050405020304" pitchFamily="18" charset="0"/>
                <a:cs typeface="Times New Roman" panose="02020603050405020304" pitchFamily="18" charset="0"/>
              </a:rPr>
              <a:t>Product quantity and total sales as discussed already are likely related and both show a similar distribution with most of the values of product quantity in the 1 to 3 range. Total sales seem mostly concentrated in the 0 to 15 dollar range</a:t>
            </a:r>
            <a:r>
              <a:rPr lang="en-US" sz="1600" dirty="0">
                <a:latin typeface="Times New Roman" panose="02020603050405020304" pitchFamily="18" charset="0"/>
                <a:cs typeface="Times New Roman" panose="02020603050405020304" pitchFamily="18" charset="0"/>
              </a:rPr>
              <a:t>.</a:t>
            </a:r>
          </a:p>
          <a:p>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196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rPr>
              <a:t>Purchase Behaviour Data</a:t>
            </a:r>
            <a:endParaRPr lang="en-US" b="1" dirty="0">
              <a:solidFill>
                <a:srgbClr val="00B0F0"/>
              </a:solidFill>
            </a:endParaRPr>
          </a:p>
        </p:txBody>
      </p:sp>
      <p:sp>
        <p:nvSpPr>
          <p:cNvPr id="3" name="Content Placeholder 2"/>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The purchase behaviour data set has 72,637 rows and 3 columns. Of these columns, loyalty card number is numeric (int64) and lifestage and premium customer contain strings.</a:t>
            </a:r>
          </a:p>
          <a:p>
            <a:r>
              <a:rPr lang="en-US" sz="1700" dirty="0">
                <a:latin typeface="Times New Roman" panose="02020603050405020304" pitchFamily="18" charset="0"/>
                <a:cs typeface="Times New Roman" panose="02020603050405020304" pitchFamily="18" charset="0"/>
              </a:rPr>
              <a:t>When examining value counts of the two text columns we see that in the lifestage column retirees appear the most frequently with 14,805 rows and new families the least frequently with 2,549 rows. In premium customer status, we see the majority of customers are mainstream with 29,245 rows, budget appear less frequently with 24,470 rows and premium customers appear the least frequently with 18,922 rows.</a:t>
            </a:r>
          </a:p>
        </p:txBody>
      </p:sp>
    </p:spTree>
    <p:extLst>
      <p:ext uri="{BB962C8B-B14F-4D97-AF65-F5344CB8AC3E}">
        <p14:creationId xmlns:p14="http://schemas.microsoft.com/office/powerpoint/2010/main" val="4004072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rPr>
              <a:t>Data Merging</a:t>
            </a:r>
            <a:endParaRPr lang="en-US" b="1" dirty="0">
              <a:solidFill>
                <a:srgbClr val="00B0F0"/>
              </a:solidFill>
            </a:endParaRPr>
          </a:p>
        </p:txBody>
      </p:sp>
      <p:sp>
        <p:nvSpPr>
          <p:cNvPr id="3" name="Content Placeholder 2"/>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Taking the loyalty card numbers as unique customer identifiers, we check to see if the number of unique loyalty card numbers in both datasets are equal. We see there are 72,636 unique loyalty card numbers in the transactions set because we removed the two outliers, both from the same customer. </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So </a:t>
            </a:r>
            <a:r>
              <a:rPr lang="en-US" sz="1700" dirty="0">
                <a:latin typeface="Times New Roman" panose="02020603050405020304" pitchFamily="18" charset="0"/>
                <a:cs typeface="Times New Roman" panose="02020603050405020304" pitchFamily="18" charset="0"/>
              </a:rPr>
              <a:t>the cleaned transactions set has one less unique loyalty card number than the purchase behaviour set. But both datasets are still drawn from an identical set of customers. So we will merge the two sets on the loyalty card number column.</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382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137"/>
            <a:ext cx="10515600" cy="1050877"/>
          </a:xfrm>
        </p:spPr>
        <p:txBody>
          <a:bodyPr/>
          <a:lstStyle/>
          <a:p>
            <a:pPr algn="ctr"/>
            <a:r>
              <a:rPr lang="en-US" b="1" dirty="0" smtClean="0">
                <a:solidFill>
                  <a:srgbClr val="00B0F0"/>
                </a:solidFill>
              </a:rPr>
              <a:t>Feature Engineering</a:t>
            </a:r>
            <a:endParaRPr lang="en-US" b="1" dirty="0">
              <a:solidFill>
                <a:srgbClr val="00B0F0"/>
              </a:solidFill>
            </a:endParaRPr>
          </a:p>
        </p:txBody>
      </p:sp>
      <p:sp>
        <p:nvSpPr>
          <p:cNvPr id="3" name="Content Placeholder 2"/>
          <p:cNvSpPr>
            <a:spLocks noGrp="1"/>
          </p:cNvSpPr>
          <p:nvPr>
            <p:ph idx="1"/>
          </p:nvPr>
        </p:nvSpPr>
        <p:spPr>
          <a:xfrm>
            <a:off x="245661" y="1446662"/>
            <a:ext cx="11832608" cy="4490113"/>
          </a:xfrm>
        </p:spPr>
        <p:txBody>
          <a:bodyPr>
            <a:noAutofit/>
          </a:bodyPr>
          <a:lstStyle/>
          <a:p>
            <a:r>
              <a:rPr lang="en-US" sz="1700" dirty="0" smtClean="0">
                <a:latin typeface="Times New Roman" panose="02020603050405020304" pitchFamily="18" charset="0"/>
                <a:cs typeface="Times New Roman" panose="02020603050405020304" pitchFamily="18" charset="0"/>
              </a:rPr>
              <a:t>We will derive features indicating pack size and brand name from the product name column.  A summary of the frequencies with which each product appears in the dataset are included in python notebook.</a:t>
            </a:r>
          </a:p>
          <a:p>
            <a:pPr marL="0" indent="0">
              <a:buNone/>
            </a:pPr>
            <a:endParaRPr lang="en-US" sz="1700" dirty="0" smtClean="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r>
            <a:br>
              <a:rPr lang="en-US" sz="1700" dirty="0">
                <a:latin typeface="Times New Roman" panose="02020603050405020304" pitchFamily="18" charset="0"/>
                <a:cs typeface="Times New Roman" panose="02020603050405020304" pitchFamily="18" charset="0"/>
              </a:rPr>
            </a:br>
            <a:endParaRPr lang="en-US" sz="17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361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830636" cy="6305266"/>
          </a:xfrm>
        </p:spPr>
        <p:txBody>
          <a:bodyPr>
            <a:normAutofit fontScale="70000" lnSpcReduction="20000"/>
          </a:bodyPr>
          <a:lstStyle/>
          <a:p>
            <a:pPr algn="ctr">
              <a:buFont typeface="Wingdings" panose="05000000000000000000" pitchFamily="2" charset="2"/>
              <a:buChar char="v"/>
            </a:pPr>
            <a:endParaRPr lang="en-US" sz="5100" b="1" u="sng"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600" b="1" u="sng" dirty="0" smtClean="0">
                <a:solidFill>
                  <a:srgbClr val="7030A0"/>
                </a:solidFill>
                <a:latin typeface="Times New Roman" panose="02020603050405020304" pitchFamily="18" charset="0"/>
                <a:cs typeface="Times New Roman" panose="02020603050405020304" pitchFamily="18" charset="0"/>
              </a:rPr>
              <a:t>Product Type:</a:t>
            </a:r>
            <a:endParaRPr lang="en-US" sz="4600" b="1" u="sng" dirty="0">
              <a:solidFill>
                <a:srgbClr val="7030A0"/>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 see some of the items are salsa rather than chips, but there are also entries that appear to be chips but are salsa </a:t>
            </a:r>
            <a:r>
              <a:rPr lang="en-US" dirty="0" err="1">
                <a:latin typeface="Times New Roman" panose="02020603050405020304" pitchFamily="18" charset="0"/>
                <a:cs typeface="Times New Roman" panose="02020603050405020304" pitchFamily="18" charset="0"/>
              </a:rPr>
              <a:t>flavoured</a:t>
            </a:r>
            <a:r>
              <a:rPr lang="en-US" dirty="0">
                <a:latin typeface="Times New Roman" panose="02020603050405020304" pitchFamily="18" charset="0"/>
                <a:cs typeface="Times New Roman" panose="02020603050405020304" pitchFamily="18" charset="0"/>
              </a:rPr>
              <a:t>. We want to determine which products are salsa and remove those as we are interested only in chips.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600" b="1" u="sng" dirty="0">
                <a:solidFill>
                  <a:srgbClr val="7030A0"/>
                </a:solidFill>
                <a:latin typeface="Times New Roman" panose="02020603050405020304" pitchFamily="18" charset="0"/>
                <a:cs typeface="Times New Roman" panose="02020603050405020304" pitchFamily="18" charset="0"/>
              </a:rPr>
              <a:t>Brand </a:t>
            </a:r>
            <a:r>
              <a:rPr lang="en-US" sz="4600" b="1" u="sng" dirty="0" smtClean="0">
                <a:solidFill>
                  <a:srgbClr val="7030A0"/>
                </a:solidFill>
                <a:latin typeface="Times New Roman" panose="02020603050405020304" pitchFamily="18" charset="0"/>
                <a:cs typeface="Times New Roman" panose="02020603050405020304" pitchFamily="18" charset="0"/>
              </a:rPr>
              <a:t>Name:</a:t>
            </a:r>
            <a:endParaRPr lang="en-US" sz="4600" b="1" u="sng" dirty="0">
              <a:solidFill>
                <a:srgbClr val="7030A0"/>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After splitting each string in PROD_NAME into a list of strings, we note that the first entry of each corresponds to the brand. However there are some variations in spelling which correspond to the same brand, so we alter these to make them consistent. We then merge the new BRAND column with the existing dataset.</a:t>
            </a:r>
          </a:p>
          <a:p>
            <a:pPr lvl="1"/>
            <a:r>
              <a:rPr lang="en-US" dirty="0">
                <a:latin typeface="Times New Roman" panose="02020603050405020304" pitchFamily="18" charset="0"/>
                <a:cs typeface="Times New Roman" panose="02020603050405020304" pitchFamily="18" charset="0"/>
              </a:rPr>
              <a:t>The most popular brand appears to be Kettle with 41,288 transactions, followed by Smiths with 31,823 transactions, then Doritos with 25,224 transactions. We can see the distribution of brand popularity in a histogram.</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600" b="1" u="sng" dirty="0">
                <a:solidFill>
                  <a:srgbClr val="7030A0"/>
                </a:solidFill>
                <a:latin typeface="Times New Roman" panose="02020603050405020304" pitchFamily="18" charset="0"/>
                <a:cs typeface="Times New Roman" panose="02020603050405020304" pitchFamily="18" charset="0"/>
              </a:rPr>
              <a:t>Pack </a:t>
            </a:r>
            <a:r>
              <a:rPr lang="en-US" sz="4600" b="1" u="sng" dirty="0" smtClean="0">
                <a:solidFill>
                  <a:srgbClr val="7030A0"/>
                </a:solidFill>
                <a:latin typeface="Times New Roman" panose="02020603050405020304" pitchFamily="18" charset="0"/>
                <a:cs typeface="Times New Roman" panose="02020603050405020304" pitchFamily="18" charset="0"/>
              </a:rPr>
              <a:t>Size:</a:t>
            </a:r>
            <a:endParaRPr lang="en-US" sz="4600" b="1" u="sng" dirty="0">
              <a:solidFill>
                <a:srgbClr val="7030A0"/>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 notice that pack size corresponds to the last entry in each list of strings. Only rows with the value 'Kettle 135g </a:t>
            </a:r>
            <a:r>
              <a:rPr lang="en-US" dirty="0" err="1">
                <a:latin typeface="Times New Roman" panose="02020603050405020304" pitchFamily="18" charset="0"/>
                <a:cs typeface="Times New Roman" panose="02020603050405020304" pitchFamily="18" charset="0"/>
              </a:rPr>
              <a:t>Swt</a:t>
            </a:r>
            <a:r>
              <a:rPr lang="en-US" dirty="0">
                <a:latin typeface="Times New Roman" panose="02020603050405020304" pitchFamily="18" charset="0"/>
                <a:cs typeface="Times New Roman" panose="02020603050405020304" pitchFamily="18" charset="0"/>
              </a:rPr>
              <a:t> Pot Sea Salt' do not follow the pattern of the pack size being the last element listed. Instead the last substring is 'Salt'. However the pack size is 135 grams for each of these rows, so we replace 'Salt' with '135g'. We then remove the 'g' from each entry and convert the number from a string into an integer. We then merge the new PACK_SIZE column with the existing dataset.</a:t>
            </a:r>
          </a:p>
          <a:p>
            <a:pPr lvl="1"/>
            <a:r>
              <a:rPr lang="en-US" dirty="0">
                <a:latin typeface="Times New Roman" panose="02020603050405020304" pitchFamily="18" charset="0"/>
                <a:cs typeface="Times New Roman" panose="02020603050405020304" pitchFamily="18" charset="0"/>
              </a:rPr>
              <a:t>We see that the largest pack size is 380g and the smallest is 70g. This will likely affect the TOT_SALES value for each transaction as larger packs will likely be priced higher and smaller packs priced lower. The most commonly sold pack size appears to be the 175g with 66,390 transactions, followed by the 150g with 43,131 transactions.</a:t>
            </a:r>
          </a:p>
          <a:p>
            <a:endParaRPr lang="en-US" dirty="0"/>
          </a:p>
        </p:txBody>
      </p:sp>
    </p:spTree>
    <p:extLst>
      <p:ext uri="{BB962C8B-B14F-4D97-AF65-F5344CB8AC3E}">
        <p14:creationId xmlns:p14="http://schemas.microsoft.com/office/powerpoint/2010/main" val="1679155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3097</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Data Analysis</vt:lpstr>
      <vt:lpstr>Transactions Data</vt:lpstr>
      <vt:lpstr>Variable Interpretation </vt:lpstr>
      <vt:lpstr>Outliers</vt:lpstr>
      <vt:lpstr>Plotting Distributions</vt:lpstr>
      <vt:lpstr>Purchase Behaviour Data</vt:lpstr>
      <vt:lpstr>Data Merging</vt:lpstr>
      <vt:lpstr>Feature Engineering</vt:lpstr>
      <vt:lpstr>PowerPoint Presentation</vt:lpstr>
      <vt:lpstr>Customer Analytics</vt:lpstr>
      <vt:lpstr>PowerPoint Presentation</vt:lpstr>
      <vt:lpstr>PowerPoint Presentation</vt:lpstr>
      <vt:lpstr>PowerPoint Presentation</vt:lpstr>
      <vt:lpstr>PowerPoint Presentation</vt:lpstr>
      <vt:lpstr>Most Popular Stores</vt:lpstr>
      <vt:lpstr>Plotting Time Series</vt:lpstr>
      <vt:lpstr>Overall Findings</vt:lpstr>
      <vt:lpstr>Thank you </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Mandar Vaidya</dc:creator>
  <cp:lastModifiedBy>Mandar Vaidya</cp:lastModifiedBy>
  <cp:revision>9</cp:revision>
  <dcterms:created xsi:type="dcterms:W3CDTF">2020-08-18T14:27:05Z</dcterms:created>
  <dcterms:modified xsi:type="dcterms:W3CDTF">2020-08-18T15:56:43Z</dcterms:modified>
</cp:coreProperties>
</file>