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6993D-2A78-434E-93A6-F9D436F97A9E}"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129839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6993D-2A78-434E-93A6-F9D436F97A9E}"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273353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6993D-2A78-434E-93A6-F9D436F97A9E}"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28170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6993D-2A78-434E-93A6-F9D436F97A9E}"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28713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06993D-2A78-434E-93A6-F9D436F97A9E}"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327814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06993D-2A78-434E-93A6-F9D436F97A9E}"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124525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6993D-2A78-434E-93A6-F9D436F97A9E}"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370218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6993D-2A78-434E-93A6-F9D436F97A9E}"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193613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6993D-2A78-434E-93A6-F9D436F97A9E}"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131688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06993D-2A78-434E-93A6-F9D436F97A9E}"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26789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06993D-2A78-434E-93A6-F9D436F97A9E}"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13DBE-58C3-4AF7-9794-0CBCDAD9F74B}" type="slidenum">
              <a:rPr lang="en-US" smtClean="0"/>
              <a:t>‹#›</a:t>
            </a:fld>
            <a:endParaRPr lang="en-US"/>
          </a:p>
        </p:txBody>
      </p:sp>
    </p:spTree>
    <p:extLst>
      <p:ext uri="{BB962C8B-B14F-4D97-AF65-F5344CB8AC3E}">
        <p14:creationId xmlns:p14="http://schemas.microsoft.com/office/powerpoint/2010/main" val="240890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6993D-2A78-434E-93A6-F9D436F97A9E}" type="datetimeFigureOut">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13DBE-58C3-4AF7-9794-0CBCDAD9F74B}" type="slidenum">
              <a:rPr lang="en-US" smtClean="0"/>
              <a:t>‹#›</a:t>
            </a:fld>
            <a:endParaRPr lang="en-US"/>
          </a:p>
        </p:txBody>
      </p:sp>
    </p:spTree>
    <p:extLst>
      <p:ext uri="{BB962C8B-B14F-4D97-AF65-F5344CB8AC3E}">
        <p14:creationId xmlns:p14="http://schemas.microsoft.com/office/powerpoint/2010/main" val="112205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1951"/>
          </a:xfrm>
        </p:spPr>
        <p:txBody>
          <a:bodyPr/>
          <a:lstStyle/>
          <a:p>
            <a:r>
              <a:rPr lang="en-US" b="1" u="sng" dirty="0" smtClean="0">
                <a:solidFill>
                  <a:srgbClr val="0070C0"/>
                </a:solidFill>
                <a:latin typeface="Times New Roman" panose="02020603050405020304" pitchFamily="18" charset="0"/>
                <a:cs typeface="Times New Roman" panose="02020603050405020304" pitchFamily="18" charset="0"/>
              </a:rPr>
              <a:t>Experimentation and Uplift Testing</a:t>
            </a:r>
            <a:endParaRPr lang="en-US" b="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72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463675"/>
          </a:xfrm>
        </p:spPr>
        <p:txBody>
          <a:bodyPr/>
          <a:lstStyle/>
          <a:p>
            <a:pPr algn="ctr"/>
            <a:r>
              <a:rPr lang="en-US" b="1" i="1" dirty="0" smtClean="0">
                <a:solidFill>
                  <a:srgbClr val="92D050"/>
                </a:solidFill>
                <a:effectLst>
                  <a:outerShdw blurRad="38100" dist="38100" dir="2700000" algn="tl">
                    <a:srgbClr val="000000">
                      <a:alpha val="43137"/>
                    </a:srgbClr>
                  </a:outerShdw>
                </a:effectLst>
              </a:rPr>
              <a:t>Thank you </a:t>
            </a:r>
            <a:r>
              <a:rPr lang="en-US" b="1" dirty="0" smtClean="0">
                <a:solidFill>
                  <a:schemeClr val="accent4"/>
                </a:solidFill>
                <a:sym typeface="Wingdings" panose="05000000000000000000" pitchFamily="2" charset="2"/>
              </a:rPr>
              <a:t></a:t>
            </a:r>
            <a:endParaRPr lang="en-US" b="1" dirty="0">
              <a:solidFill>
                <a:schemeClr val="accent4"/>
              </a:solidFill>
            </a:endParaRPr>
          </a:p>
        </p:txBody>
      </p:sp>
    </p:spTree>
    <p:extLst>
      <p:ext uri="{BB962C8B-B14F-4D97-AF65-F5344CB8AC3E}">
        <p14:creationId xmlns:p14="http://schemas.microsoft.com/office/powerpoint/2010/main" val="55918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Performance Metrics</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376" y="1651378"/>
            <a:ext cx="10903424" cy="4722125"/>
          </a:xfrm>
        </p:spPr>
        <p:txBody>
          <a:bodyPr>
            <a:normAutofit/>
          </a:bodyPr>
          <a:lstStyle/>
          <a:p>
            <a:r>
              <a:rPr lang="en-US" sz="1700" dirty="0">
                <a:latin typeface="Times New Roman" panose="02020603050405020304" pitchFamily="18" charset="0"/>
                <a:cs typeface="Times New Roman" panose="02020603050405020304" pitchFamily="18" charset="0"/>
              </a:rPr>
              <a:t>We would like to determine the effectiveness of new trial layouts in trial stores 77, 86 and 88 for the trial period of February 2019 to April 2019. We would like to measure the performance of these stores on three metrics:</a:t>
            </a:r>
          </a:p>
          <a:p>
            <a:pPr lvl="1"/>
            <a:r>
              <a:rPr lang="en-US" sz="1700" dirty="0">
                <a:latin typeface="Times New Roman" panose="02020603050405020304" pitchFamily="18" charset="0"/>
                <a:cs typeface="Times New Roman" panose="02020603050405020304" pitchFamily="18" charset="0"/>
              </a:rPr>
              <a:t>Total sales revenue</a:t>
            </a:r>
          </a:p>
          <a:p>
            <a:pPr lvl="1"/>
            <a:r>
              <a:rPr lang="en-US" sz="1700" dirty="0">
                <a:latin typeface="Times New Roman" panose="02020603050405020304" pitchFamily="18" charset="0"/>
                <a:cs typeface="Times New Roman" panose="02020603050405020304" pitchFamily="18" charset="0"/>
              </a:rPr>
              <a:t>Total number of customers</a:t>
            </a:r>
          </a:p>
          <a:p>
            <a:pPr lvl="1"/>
            <a:r>
              <a:rPr lang="en-US" sz="1700" dirty="0">
                <a:latin typeface="Times New Roman" panose="02020603050405020304" pitchFamily="18" charset="0"/>
                <a:cs typeface="Times New Roman" panose="02020603050405020304" pitchFamily="18" charset="0"/>
              </a:rPr>
              <a:t>Average number of transactions per customer</a:t>
            </a:r>
          </a:p>
          <a:p>
            <a:r>
              <a:rPr lang="en-US" sz="1700" dirty="0">
                <a:latin typeface="Times New Roman" panose="02020603050405020304" pitchFamily="18" charset="0"/>
                <a:cs typeface="Times New Roman" panose="02020603050405020304" pitchFamily="18" charset="0"/>
              </a:rPr>
              <a:t>We will calculate these by month over the period of interest.</a:t>
            </a:r>
          </a:p>
          <a:p>
            <a:r>
              <a:rPr lang="en-US" sz="1700" dirty="0">
                <a:latin typeface="Times New Roman" panose="02020603050405020304" pitchFamily="18" charset="0"/>
                <a:cs typeface="Times New Roman" panose="02020603050405020304" pitchFamily="18" charset="0"/>
              </a:rPr>
              <a:t>Firstly, we order the rows in terms of date, making sure the date column is in </a:t>
            </a:r>
            <a:r>
              <a:rPr lang="en-US" sz="1700" dirty="0" smtClean="0">
                <a:latin typeface="Times New Roman" panose="02020603050405020304" pitchFamily="18" charset="0"/>
                <a:cs typeface="Times New Roman" panose="02020603050405020304" pitchFamily="18" charset="0"/>
              </a:rPr>
              <a:t>date-time </a:t>
            </a:r>
            <a:r>
              <a:rPr lang="en-US" sz="1700" dirty="0">
                <a:latin typeface="Times New Roman" panose="02020603050405020304" pitchFamily="18" charset="0"/>
                <a:cs typeface="Times New Roman" panose="02020603050405020304" pitchFamily="18" charset="0"/>
              </a:rPr>
              <a:t>format. Then, we create a year-month column of the form YYYY-MM. This will allow us to define a function to calculate a given metric month by month for a certain store, returning these monthly calculations as a vector. These vectors will be of the same length for each store (the number of months in the period of interest), allowing us to compare different stores on a given metric using the Pearson correlation coefficient. We can define such a function for each of the metrics </a:t>
            </a:r>
            <a:r>
              <a:rPr lang="en-US" sz="1700" dirty="0" smtClean="0">
                <a:latin typeface="Times New Roman" panose="02020603050405020304" pitchFamily="18" charset="0"/>
                <a:cs typeface="Times New Roman" panose="02020603050405020304" pitchFamily="18" charset="0"/>
              </a:rPr>
              <a:t>above.</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2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Choosing Control Stores</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7546" y="1419367"/>
            <a:ext cx="11395881" cy="5281684"/>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In order to determine if the trial stores perform better on the metrics we have defined, we will assign a control store (in which there is no new layout) to each trial store to make the comparison.</a:t>
            </a:r>
          </a:p>
          <a:p>
            <a:r>
              <a:rPr lang="en-US" sz="1800" dirty="0">
                <a:latin typeface="Times New Roman" panose="02020603050405020304" pitchFamily="18" charset="0"/>
                <a:cs typeface="Times New Roman" panose="02020603050405020304" pitchFamily="18" charset="0"/>
              </a:rPr>
              <a:t>When choosing a corresponding control store for each trial store we want to choose a control store that is similar to the trial store in terms of performance in the pre-trial period of July 2018 to January 2019. Then, we can compare if and how performance diverges during the trial period. Since our dataset is sampled from the period July 2018 to June 2019, this should not be a problem.</a:t>
            </a:r>
          </a:p>
          <a:p>
            <a:r>
              <a:rPr lang="en-US" sz="1800" dirty="0">
                <a:latin typeface="Times New Roman" panose="02020603050405020304" pitchFamily="18" charset="0"/>
                <a:cs typeface="Times New Roman" panose="02020603050405020304" pitchFamily="18" charset="0"/>
              </a:rPr>
              <a:t>We split the data into the pre-trial period (July 2018 to January 2019) and trial period (February 2019 to April 2019). Then for each period we separate out the three trial stores from the potential controls.</a:t>
            </a:r>
          </a:p>
          <a:p>
            <a:r>
              <a:rPr lang="en-US" sz="1800" dirty="0">
                <a:latin typeface="Times New Roman" panose="02020603050405020304" pitchFamily="18" charset="0"/>
                <a:cs typeface="Times New Roman" panose="02020603050405020304" pitchFamily="18" charset="0"/>
              </a:rPr>
              <a:t>In order to form optimal trial-control pairings for each trial store, we make pairwise comparisons between each trial store and each potential control store to determine similarity using the monthly metric functions defined above. Over the pre-trial period we will determine the correlation between pairs of stores on the metrics:</a:t>
            </a:r>
          </a:p>
          <a:p>
            <a:pPr lvl="1"/>
            <a:r>
              <a:rPr lang="en-US" sz="1800" dirty="0">
                <a:latin typeface="Times New Roman" panose="02020603050405020304" pitchFamily="18" charset="0"/>
                <a:cs typeface="Times New Roman" panose="02020603050405020304" pitchFamily="18" charset="0"/>
              </a:rPr>
              <a:t>Total sales revenue</a:t>
            </a:r>
          </a:p>
          <a:p>
            <a:pPr lvl="1"/>
            <a:r>
              <a:rPr lang="en-US" sz="1800" dirty="0">
                <a:latin typeface="Times New Roman" panose="02020603050405020304" pitchFamily="18" charset="0"/>
                <a:cs typeface="Times New Roman" panose="02020603050405020304" pitchFamily="18" charset="0"/>
              </a:rPr>
              <a:t>Total number of customers</a:t>
            </a:r>
          </a:p>
          <a:p>
            <a:pPr lvl="1"/>
            <a:r>
              <a:rPr lang="en-US" sz="1800" dirty="0">
                <a:latin typeface="Times New Roman" panose="02020603050405020304" pitchFamily="18" charset="0"/>
                <a:cs typeface="Times New Roman" panose="02020603050405020304" pitchFamily="18" charset="0"/>
              </a:rPr>
              <a:t>We calculate both these metrics by month for each (potential control, trial) pair.</a:t>
            </a:r>
          </a:p>
          <a:p>
            <a:r>
              <a:rPr lang="en-US" sz="1800" dirty="0">
                <a:latin typeface="Times New Roman" panose="02020603050405020304" pitchFamily="18" charset="0"/>
                <a:cs typeface="Times New Roman" panose="02020603050405020304" pitchFamily="18" charset="0"/>
              </a:rPr>
              <a:t>Then for each trial store, we will select the control store that has the highest correlation, averaged over the 2 correlation coefficients calculated, giving us 3 optimal trial-control pairs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We check to make sure that we have the same set of stores in the pretrial and trial periods and find that in the pretrial period stores 11, 31, 76 and 85 appear but in the trial period they don't. We can filter these out as candidates as we need stores for which we have data across both periods.</a:t>
            </a:r>
          </a:p>
          <a:p>
            <a:endParaRPr lang="en-US" dirty="0"/>
          </a:p>
        </p:txBody>
      </p:sp>
    </p:spTree>
    <p:extLst>
      <p:ext uri="{BB962C8B-B14F-4D97-AF65-F5344CB8AC3E}">
        <p14:creationId xmlns:p14="http://schemas.microsoft.com/office/powerpoint/2010/main" val="13661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Line Plots Verifying Correlation</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375" y="1825625"/>
            <a:ext cx="11177517" cy="4616118"/>
          </a:xfrm>
        </p:spPr>
        <p:txBody>
          <a:bodyPr>
            <a:normAutofit/>
          </a:bodyPr>
          <a:lstStyle/>
          <a:p>
            <a:r>
              <a:rPr lang="en-US" sz="1700" dirty="0">
                <a:latin typeface="Times New Roman" panose="02020603050405020304" pitchFamily="18" charset="0"/>
                <a:cs typeface="Times New Roman" panose="02020603050405020304" pitchFamily="18" charset="0"/>
              </a:rPr>
              <a:t>We can verify the correlations on each metric between the trial-control store pairs visually by making line plots over the pre-trial period. </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lines with o's represent the trial store and the lines with x's represent the control stores. </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We </a:t>
            </a:r>
            <a:r>
              <a:rPr lang="en-US" sz="1700" dirty="0">
                <a:latin typeface="Times New Roman" panose="02020603050405020304" pitchFamily="18" charset="0"/>
                <a:cs typeface="Times New Roman" panose="02020603050405020304" pitchFamily="18" charset="0"/>
              </a:rPr>
              <a:t>see that for most trial-control pairs the correlations are quite close. </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But </a:t>
            </a:r>
            <a:r>
              <a:rPr lang="en-US" sz="1700" dirty="0">
                <a:latin typeface="Times New Roman" panose="02020603050405020304" pitchFamily="18" charset="0"/>
                <a:cs typeface="Times New Roman" panose="02020603050405020304" pitchFamily="18" charset="0"/>
              </a:rPr>
              <a:t>there appears to be quite a large gap in the metrics for trial store 88 and control store 14 even though they are a highly correlated pair across the total sales and total customers metrics.</a:t>
            </a:r>
          </a:p>
        </p:txBody>
      </p:sp>
    </p:spTree>
    <p:extLst>
      <p:ext uri="{BB962C8B-B14F-4D97-AF65-F5344CB8AC3E}">
        <p14:creationId xmlns:p14="http://schemas.microsoft.com/office/powerpoint/2010/main" val="19117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Uplift Analysis</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081" y="1624084"/>
            <a:ext cx="11136573" cy="4552879"/>
          </a:xfrm>
        </p:spPr>
        <p:txBody>
          <a:bodyPr>
            <a:normAutofit/>
          </a:bodyPr>
          <a:lstStyle/>
          <a:p>
            <a:pPr lvl="1"/>
            <a:r>
              <a:rPr lang="en-US" sz="1700" dirty="0">
                <a:latin typeface="Times New Roman" panose="02020603050405020304" pitchFamily="18" charset="0"/>
                <a:cs typeface="Times New Roman" panose="02020603050405020304" pitchFamily="18" charset="0"/>
              </a:rPr>
              <a:t>We wish to compare the performances of the trial stores to the performances of the control stores to determine if the performance of the trial stores improves significantly during the trial period relative to the control stores. </a:t>
            </a:r>
            <a:endParaRPr lang="en-US" sz="1700" dirty="0" smtClean="0">
              <a:latin typeface="Times New Roman" panose="02020603050405020304" pitchFamily="18" charset="0"/>
              <a:cs typeface="Times New Roman" panose="02020603050405020304" pitchFamily="18" charset="0"/>
            </a:endParaRPr>
          </a:p>
          <a:p>
            <a:pPr lvl="1"/>
            <a:r>
              <a:rPr lang="en-US" sz="1700" dirty="0" smtClean="0">
                <a:latin typeface="Times New Roman" panose="02020603050405020304" pitchFamily="18" charset="0"/>
                <a:cs typeface="Times New Roman" panose="02020603050405020304" pitchFamily="18" charset="0"/>
              </a:rPr>
              <a:t>If </a:t>
            </a:r>
            <a:r>
              <a:rPr lang="en-US" sz="1700" dirty="0">
                <a:latin typeface="Times New Roman" panose="02020603050405020304" pitchFamily="18" charset="0"/>
                <a:cs typeface="Times New Roman" panose="02020603050405020304" pitchFamily="18" charset="0"/>
              </a:rPr>
              <a:t>the metrics we have defined are improving in our trial stores during the trial period but not in the corresponding control stores this suggests that the new trial layouts are having a positive effect.</a:t>
            </a:r>
          </a:p>
          <a:p>
            <a:pPr lvl="1"/>
            <a:r>
              <a:rPr lang="en-US" sz="1700" dirty="0">
                <a:latin typeface="Times New Roman" panose="02020603050405020304" pitchFamily="18" charset="0"/>
                <a:cs typeface="Times New Roman" panose="02020603050405020304" pitchFamily="18" charset="0"/>
              </a:rPr>
              <a:t>In order to make this comparison, we can calculate a total sales vector, total customers vector and average transactions per customer vector for each trial store and its control during the pretrial period and the trial period. </a:t>
            </a:r>
            <a:endParaRPr lang="en-US" sz="1700" dirty="0" smtClean="0">
              <a:latin typeface="Times New Roman" panose="02020603050405020304" pitchFamily="18" charset="0"/>
              <a:cs typeface="Times New Roman" panose="02020603050405020304" pitchFamily="18" charset="0"/>
            </a:endParaRPr>
          </a:p>
          <a:p>
            <a:pPr lvl="1"/>
            <a:r>
              <a:rPr lang="en-US" sz="1700" dirty="0" smtClean="0">
                <a:latin typeface="Times New Roman" panose="02020603050405020304" pitchFamily="18" charset="0"/>
                <a:cs typeface="Times New Roman" panose="02020603050405020304" pitchFamily="18" charset="0"/>
              </a:rPr>
              <a:t>For </a:t>
            </a:r>
            <a:r>
              <a:rPr lang="en-US" sz="1700" dirty="0">
                <a:latin typeface="Times New Roman" panose="02020603050405020304" pitchFamily="18" charset="0"/>
                <a:cs typeface="Times New Roman" panose="02020603050405020304" pitchFamily="18" charset="0"/>
              </a:rPr>
              <a:t>each store and each metric we subtract the mean of the pretrial period vector from the mean of the trial period vector. </a:t>
            </a:r>
            <a:endParaRPr lang="en-US" sz="1700" dirty="0" smtClean="0">
              <a:latin typeface="Times New Roman" panose="02020603050405020304" pitchFamily="18" charset="0"/>
              <a:cs typeface="Times New Roman" panose="02020603050405020304" pitchFamily="18" charset="0"/>
            </a:endParaRPr>
          </a:p>
          <a:p>
            <a:pPr lvl="1"/>
            <a:r>
              <a:rPr lang="en-US" sz="1700" dirty="0" smtClean="0">
                <a:latin typeface="Times New Roman" panose="02020603050405020304" pitchFamily="18" charset="0"/>
                <a:cs typeface="Times New Roman" panose="02020603050405020304" pitchFamily="18" charset="0"/>
              </a:rPr>
              <a:t>If </a:t>
            </a:r>
            <a:r>
              <a:rPr lang="en-US" sz="1700" dirty="0">
                <a:latin typeface="Times New Roman" panose="02020603050405020304" pitchFamily="18" charset="0"/>
                <a:cs typeface="Times New Roman" panose="02020603050405020304" pitchFamily="18" charset="0"/>
              </a:rPr>
              <a:t>the difference in means is positive, there was an increase in that metric for that store during the trial period</a:t>
            </a:r>
            <a:r>
              <a:rPr lang="en-US" sz="1700" dirty="0" smtClean="0">
                <a:latin typeface="Times New Roman" panose="02020603050405020304" pitchFamily="18" charset="0"/>
                <a:cs typeface="Times New Roman" panose="02020603050405020304" pitchFamily="18" charset="0"/>
              </a:rPr>
              <a:t>.</a:t>
            </a:r>
          </a:p>
          <a:p>
            <a:pPr lvl="1"/>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We can do this for each trial store and put the differences in a vector, and for each control store and put the differences in a vector. </a:t>
            </a:r>
            <a:endParaRPr lang="en-US" sz="1700" dirty="0" smtClean="0">
              <a:latin typeface="Times New Roman" panose="02020603050405020304" pitchFamily="18" charset="0"/>
              <a:cs typeface="Times New Roman" panose="02020603050405020304" pitchFamily="18" charset="0"/>
            </a:endParaRPr>
          </a:p>
          <a:p>
            <a:pPr lvl="1"/>
            <a:r>
              <a:rPr lang="en-US" sz="1700" dirty="0" smtClean="0">
                <a:latin typeface="Times New Roman" panose="02020603050405020304" pitchFamily="18" charset="0"/>
                <a:cs typeface="Times New Roman" panose="02020603050405020304" pitchFamily="18" charset="0"/>
              </a:rPr>
              <a:t>We </a:t>
            </a:r>
            <a:r>
              <a:rPr lang="en-US" sz="1700" dirty="0">
                <a:latin typeface="Times New Roman" panose="02020603050405020304" pitchFamily="18" charset="0"/>
                <a:cs typeface="Times New Roman" panose="02020603050405020304" pitchFamily="18" charset="0"/>
              </a:rPr>
              <a:t>can then perform one-sided independent two sample t-tests to compare the vector of trial store differences and the vector of control store differences for each metric.</a:t>
            </a:r>
          </a:p>
          <a:p>
            <a:endParaRPr lang="en-US" dirty="0"/>
          </a:p>
        </p:txBody>
      </p:sp>
    </p:spTree>
    <p:extLst>
      <p:ext uri="{BB962C8B-B14F-4D97-AF65-F5344CB8AC3E}">
        <p14:creationId xmlns:p14="http://schemas.microsoft.com/office/powerpoint/2010/main" val="36647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One-Tailed Independent Two Sample t-tests[1/2]</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5625"/>
            <a:ext cx="10896600" cy="4351338"/>
          </a:xfrm>
        </p:spPr>
        <p:txBody>
          <a:bodyPr>
            <a:normAutofit/>
          </a:bodyPr>
          <a:lstStyle/>
          <a:p>
            <a:r>
              <a:rPr lang="en-US" sz="1700" dirty="0">
                <a:latin typeface="Times New Roman" panose="02020603050405020304" pitchFamily="18" charset="0"/>
                <a:cs typeface="Times New Roman" panose="02020603050405020304" pitchFamily="18" charset="0"/>
              </a:rPr>
              <a:t>We perform t-tests by metric to determine if there is a significant improvement in the performance of the trial stores over the control stores for a given metric during the trial period.</a:t>
            </a:r>
          </a:p>
          <a:p>
            <a:r>
              <a:rPr lang="en-US" sz="1700" dirty="0">
                <a:latin typeface="Times New Roman" panose="02020603050405020304" pitchFamily="18" charset="0"/>
                <a:cs typeface="Times New Roman" panose="02020603050405020304" pitchFamily="18" charset="0"/>
              </a:rPr>
              <a:t>For each test we have two independent samples with 3 observations (one for each store in the sample). Each of these observations is the difference in the mean of a given metric over the trial period from the mean of the metric during the pre-trial period. If the difference is positive, this indicates that store performed better on that metric over that trial period.</a:t>
            </a:r>
          </a:p>
          <a:p>
            <a:r>
              <a:rPr lang="en-US" sz="1700" dirty="0">
                <a:latin typeface="Times New Roman" panose="02020603050405020304" pitchFamily="18" charset="0"/>
                <a:cs typeface="Times New Roman" panose="02020603050405020304" pitchFamily="18" charset="0"/>
              </a:rPr>
              <a:t>In each t-test, one sample contains differences for the trial stores and the other sample contains differences for the control stores. We wish to determine if the differences for the trial stores are significantly greater than those for the control stores for each metric, so we will perform a one-tailed independent two sampled t-test for each metric.</a:t>
            </a:r>
          </a:p>
          <a:p>
            <a:r>
              <a:rPr lang="en-US" sz="1700" dirty="0">
                <a:latin typeface="Times New Roman" panose="02020603050405020304" pitchFamily="18" charset="0"/>
                <a:cs typeface="Times New Roman" panose="02020603050405020304" pitchFamily="18" charset="0"/>
              </a:rPr>
              <a:t>For each metric, we will be testing the hypotheses:</a:t>
            </a:r>
          </a:p>
          <a:p>
            <a:pPr lvl="1"/>
            <a:r>
              <a:rPr lang="en-US" sz="1700" dirty="0">
                <a:latin typeface="Times New Roman" panose="02020603050405020304" pitchFamily="18" charset="0"/>
                <a:cs typeface="Times New Roman" panose="02020603050405020304" pitchFamily="18" charset="0"/>
              </a:rPr>
              <a:t>H0: trial store differences mean &lt;= control store differences mean</a:t>
            </a:r>
          </a:p>
          <a:p>
            <a:pPr lvl="1"/>
            <a:r>
              <a:rPr lang="en-US" sz="1700" dirty="0">
                <a:latin typeface="Times New Roman" panose="02020603050405020304" pitchFamily="18" charset="0"/>
                <a:cs typeface="Times New Roman" panose="02020603050405020304" pitchFamily="18" charset="0"/>
              </a:rPr>
              <a:t>H1: trial store differences mean &gt; control store differences mean</a:t>
            </a:r>
          </a:p>
          <a:p>
            <a:r>
              <a:rPr lang="en-US" sz="1700" dirty="0">
                <a:latin typeface="Times New Roman" panose="02020603050405020304" pitchFamily="18" charset="0"/>
                <a:cs typeface="Times New Roman" panose="02020603050405020304" pitchFamily="18" charset="0"/>
              </a:rPr>
              <a:t>We will test these at the 5% significance level.</a:t>
            </a:r>
          </a:p>
          <a:p>
            <a:endParaRPr lang="en-US" dirty="0"/>
          </a:p>
        </p:txBody>
      </p:sp>
    </p:spTree>
    <p:extLst>
      <p:ext uri="{BB962C8B-B14F-4D97-AF65-F5344CB8AC3E}">
        <p14:creationId xmlns:p14="http://schemas.microsoft.com/office/powerpoint/2010/main" val="55178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One-Tailed Independent Two Sample t-tests[2/2]</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5624"/>
            <a:ext cx="10896600" cy="4588823"/>
          </a:xfrm>
        </p:spPr>
        <p:txBody>
          <a:bodyPr>
            <a:normAutofit/>
          </a:bodyPr>
          <a:lstStyle/>
          <a:p>
            <a:r>
              <a:rPr lang="en-US" sz="1700" dirty="0">
                <a:latin typeface="Times New Roman" panose="02020603050405020304" pitchFamily="18" charset="0"/>
                <a:cs typeface="Times New Roman" panose="02020603050405020304" pitchFamily="18" charset="0"/>
              </a:rPr>
              <a:t>In each case, we divide the p-value by 2 because the t-test in the python stats module is two-tailed and we are interested in testing a one-tailed hypothesis. When taken in combination with the observed test statistic, we can adapt this to a one-tailed test. If the p-value &lt; 0.05 and the test statistic is positive there is evidence to reject the null hypothesis.</a:t>
            </a:r>
          </a:p>
          <a:p>
            <a:r>
              <a:rPr lang="en-US" sz="1700" dirty="0">
                <a:latin typeface="Times New Roman" panose="02020603050405020304" pitchFamily="18" charset="0"/>
                <a:cs typeface="Times New Roman" panose="02020603050405020304" pitchFamily="18" charset="0"/>
              </a:rPr>
              <a:t>We find that for the total sales metric, the observed test statistic of 3.03 is positive and gives a low p-value of 0.036 &lt; 0.05, suggesting that there is evidence that we should reject the null hypothesis that the mean of the trial store differences is less than or equal to the mean of the control store differences.</a:t>
            </a:r>
          </a:p>
          <a:p>
            <a:r>
              <a:rPr lang="en-US" sz="1700" dirty="0">
                <a:latin typeface="Times New Roman" panose="02020603050405020304" pitchFamily="18" charset="0"/>
                <a:cs typeface="Times New Roman" panose="02020603050405020304" pitchFamily="18" charset="0"/>
              </a:rPr>
              <a:t>For the total customers metric, the observed test statistic of 4.68 is also positive and gives an even lower p-value of 0.013 &lt; 0.05, again suggesting that there is evidence that we should reject the null hypothesis.</a:t>
            </a:r>
          </a:p>
          <a:p>
            <a:r>
              <a:rPr lang="en-US" sz="1700" dirty="0">
                <a:latin typeface="Times New Roman" panose="02020603050405020304" pitchFamily="18" charset="0"/>
                <a:cs typeface="Times New Roman" panose="02020603050405020304" pitchFamily="18" charset="0"/>
              </a:rPr>
              <a:t>For the average transactions per customer metric, the observed test statistic -0.40 is negative, indicating that the mean for the trial stores is less than the mean for the control stores. The p-value is higher at 0.361 &gt; 0.05. So we can not reject the null hypothesis that there is no difference in results between trial and control stores on this metric. These results aren't surprising since we did not select control stores based on correlation on this metric.</a:t>
            </a:r>
          </a:p>
          <a:p>
            <a:r>
              <a:rPr lang="en-US" sz="1700" dirty="0">
                <a:latin typeface="Times New Roman" panose="02020603050405020304" pitchFamily="18" charset="0"/>
                <a:cs typeface="Times New Roman" panose="02020603050405020304" pitchFamily="18" charset="0"/>
              </a:rPr>
              <a:t>Thus we conclude that there is evidence to suggest that the trial stores performed better on total sales and total customers during the trial period relative to the control stores, but not in average transactions per customer.</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06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Plotting Distribution of Differences in Metrics over Trial and Control Stores</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From the first pair of box plots we see that total sales went up during the trial period for all the trial stores and went down for all the control stores.</a:t>
            </a:r>
          </a:p>
          <a:p>
            <a:r>
              <a:rPr lang="en-US" sz="1700" dirty="0">
                <a:latin typeface="Times New Roman" panose="02020603050405020304" pitchFamily="18" charset="0"/>
                <a:cs typeface="Times New Roman" panose="02020603050405020304" pitchFamily="18" charset="0"/>
              </a:rPr>
              <a:t>From the second pair of box plots we see a similar result with the total number of customers going up for all 3 trial stores over the trial period and going down for the 3 control stores.</a:t>
            </a:r>
          </a:p>
          <a:p>
            <a:r>
              <a:rPr lang="en-US" sz="1700" dirty="0">
                <a:latin typeface="Times New Roman" panose="02020603050405020304" pitchFamily="18" charset="0"/>
                <a:cs typeface="Times New Roman" panose="02020603050405020304" pitchFamily="18" charset="0"/>
              </a:rPr>
              <a:t>In the last pair of box plots we see that the trial stores had a greater range of differences in average transactions per customer between the pretrial and trial periods, with some stores seeing this average go down in the trial period. In contrast the control stores all saw this average go up over the trial period.</a:t>
            </a:r>
          </a:p>
          <a:p>
            <a:r>
              <a:rPr lang="en-US" sz="1700" dirty="0">
                <a:latin typeface="Times New Roman" panose="02020603050405020304" pitchFamily="18" charset="0"/>
                <a:cs typeface="Times New Roman" panose="02020603050405020304" pitchFamily="18" charset="0"/>
              </a:rPr>
              <a:t>So these plots also support the inference that the trial layouts have had positive results for total sales and total customers, but not for average number of transactions per customer.</a:t>
            </a:r>
          </a:p>
          <a:p>
            <a:endParaRPr lang="en-US" dirty="0"/>
          </a:p>
        </p:txBody>
      </p:sp>
    </p:spTree>
    <p:extLst>
      <p:ext uri="{BB962C8B-B14F-4D97-AF65-F5344CB8AC3E}">
        <p14:creationId xmlns:p14="http://schemas.microsoft.com/office/powerpoint/2010/main" val="324271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00B0F0"/>
                </a:solidFill>
                <a:latin typeface="Times New Roman" panose="02020603050405020304" pitchFamily="18" charset="0"/>
                <a:cs typeface="Times New Roman" panose="02020603050405020304" pitchFamily="18" charset="0"/>
              </a:rPr>
              <a:t>Final Findings</a:t>
            </a:r>
            <a:endParaRPr lang="en-US"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559" y="1637731"/>
            <a:ext cx="10794242" cy="4539232"/>
          </a:xfrm>
        </p:spPr>
        <p:txBody>
          <a:bodyPr>
            <a:normAutofit/>
          </a:bodyPr>
          <a:lstStyle/>
          <a:p>
            <a:r>
              <a:rPr lang="en-US" sz="1700" dirty="0">
                <a:latin typeface="Times New Roman" panose="02020603050405020304" pitchFamily="18" charset="0"/>
                <a:cs typeface="Times New Roman" panose="02020603050405020304" pitchFamily="18" charset="0"/>
              </a:rPr>
              <a:t>Through the uplift analysis, comparing the changes in 3 metrics over the trial period for three trial-control store pairs, we have found that in two of the metrics, total sales and total customers, the trial stores experienced a significant improvement compared to the control stores. In the last metric, average number of transactions per customer, there was not an improvement.</a:t>
            </a:r>
          </a:p>
          <a:p>
            <a:r>
              <a:rPr lang="en-US" sz="1700" dirty="0">
                <a:latin typeface="Times New Roman" panose="02020603050405020304" pitchFamily="18" charset="0"/>
                <a:cs typeface="Times New Roman" panose="02020603050405020304" pitchFamily="18" charset="0"/>
              </a:rPr>
              <a:t>We can use these results to infer that the improvement in total sales was not due to an increase in average sales per customer, but due to an increase in total number of unique customers making transactions at the trial stores. As such we can recommend to the category manager for chips that the new trial layouts appear to have a beneficial effect on total sales and total customers.</a:t>
            </a:r>
          </a:p>
          <a:p>
            <a:r>
              <a:rPr lang="en-US" sz="1700" dirty="0">
                <a:latin typeface="Times New Roman" panose="02020603050405020304" pitchFamily="18" charset="0"/>
                <a:cs typeface="Times New Roman" panose="02020603050405020304" pitchFamily="18" charset="0"/>
              </a:rPr>
              <a:t>As we did not select control stores by taking the last metric into account, further analysis might go about the selection of control stores differently. It would be possible to select several control stores for each trial store based on how strongly a given store correlates with the trial store on a single metric like total sales. In this way, the metrics could be better isolated and the effects of the trial layout on the performance of each metric could be even more clearly determined.</a:t>
            </a:r>
          </a:p>
          <a:p>
            <a:endParaRPr lang="en-US" dirty="0"/>
          </a:p>
        </p:txBody>
      </p:sp>
    </p:spTree>
    <p:extLst>
      <p:ext uri="{BB962C8B-B14F-4D97-AF65-F5344CB8AC3E}">
        <p14:creationId xmlns:p14="http://schemas.microsoft.com/office/powerpoint/2010/main" val="3893294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1759</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Experimentation and Uplift Testing</vt:lpstr>
      <vt:lpstr>Performance Metrics</vt:lpstr>
      <vt:lpstr>Choosing Control Stores</vt:lpstr>
      <vt:lpstr>Line Plots Verifying Correlation</vt:lpstr>
      <vt:lpstr>Uplift Analysis</vt:lpstr>
      <vt:lpstr>One-Tailed Independent Two Sample t-tests[1/2]</vt:lpstr>
      <vt:lpstr>One-Tailed Independent Two Sample t-tests[2/2]</vt:lpstr>
      <vt:lpstr>Plotting Distribution of Differences in Metrics over Trial and Control Stores</vt:lpstr>
      <vt:lpstr>Final Findings</vt:lpstr>
      <vt:lpstr>Thank you </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Experimentation and Uplift Testing</dc:title>
  <dc:creator>Mandar Vaidya</dc:creator>
  <cp:lastModifiedBy>Mandar Vaidya</cp:lastModifiedBy>
  <cp:revision>7</cp:revision>
  <dcterms:created xsi:type="dcterms:W3CDTF">2020-08-19T01:02:00Z</dcterms:created>
  <dcterms:modified xsi:type="dcterms:W3CDTF">2020-08-19T01:23:24Z</dcterms:modified>
</cp:coreProperties>
</file>