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sldIdLst>
    <p:sldId id="4778" r:id="rId2"/>
    <p:sldId id="1010" r:id="rId3"/>
    <p:sldId id="4780" r:id="rId4"/>
    <p:sldId id="4779" r:id="rId5"/>
    <p:sldId id="4781" r:id="rId6"/>
    <p:sldId id="4782" r:id="rId7"/>
    <p:sldId id="4783" r:id="rId8"/>
    <p:sldId id="4784" r:id="rId9"/>
    <p:sldId id="4785" r:id="rId10"/>
    <p:sldId id="4787" r:id="rId11"/>
    <p:sldId id="4786" r:id="rId12"/>
    <p:sldId id="275" r:id="rId13"/>
  </p:sldIdLst>
  <p:sldSz cx="12192000" cy="6858000"/>
  <p:notesSz cx="6858000" cy="9144000"/>
  <p:embeddedFontLst>
    <p:embeddedFont>
      <p:font typeface="Roboto" panose="020B0604020202020204" charset="0"/>
      <p:regular r:id="rId15"/>
      <p:bold r:id="rId16"/>
      <p:italic r:id="rId17"/>
      <p:boldItalic r:id="rId18"/>
    </p:embeddedFont>
    <p:embeddedFont>
      <p:font typeface="Roboto Medium" panose="020B0604020202020204" charset="0"/>
      <p:regular r:id="rId19"/>
      <p:italic r:id="rId20"/>
    </p:embeddedFont>
    <p:embeddedFont>
      <p:font typeface="Calibri" panose="020F0502020204030204" pitchFamily="34" charset="0"/>
      <p:regular r:id="rId21"/>
      <p:bold r:id="rId22"/>
      <p:italic r:id="rId23"/>
      <p:boldItalic r:id="rId24"/>
    </p:embeddedFont>
    <p:embeddedFont>
      <p:font typeface="Roboto Light" panose="020B0604020202020204" charset="0"/>
      <p:regular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7"/>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63" d="100"/>
          <a:sy n="63" d="100"/>
        </p:scale>
        <p:origin x="1194" y="7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19/08/2020</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12</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138" y="182881"/>
            <a:ext cx="5041182" cy="277367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3538" y="243841"/>
            <a:ext cx="5666022" cy="268223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1967" y="3097943"/>
            <a:ext cx="4763585" cy="322665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17921" y="3063240"/>
            <a:ext cx="5394960" cy="3276600"/>
          </a:xfrm>
          <a:prstGeom prst="rect">
            <a:avLst/>
          </a:prstGeom>
        </p:spPr>
      </p:pic>
    </p:spTree>
    <p:extLst>
      <p:ext uri="{BB962C8B-B14F-4D97-AF65-F5344CB8AC3E}">
        <p14:creationId xmlns:p14="http://schemas.microsoft.com/office/powerpoint/2010/main" val="72159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914400" y="274320"/>
            <a:ext cx="11018519" cy="2377440"/>
          </a:xfrm>
        </p:spPr>
        <p:txBody>
          <a:bodyPr/>
          <a:lstStyle/>
          <a:p>
            <a:r>
              <a:rPr lang="en-AU" sz="4000" dirty="0" smtClean="0">
                <a:latin typeface="Times New Roman" panose="02020603050405020304" pitchFamily="18" charset="0"/>
                <a:cs typeface="Times New Roman" panose="02020603050405020304" pitchFamily="18" charset="0"/>
              </a:rPr>
              <a:t>Performance of Trial Stores</a:t>
            </a:r>
          </a:p>
          <a:p>
            <a:r>
              <a:rPr lang="en-AU" sz="2200" dirty="0" smtClean="0"/>
              <a:t>On </a:t>
            </a:r>
            <a:r>
              <a:rPr lang="en-AU" sz="2200" dirty="0" smtClean="0">
                <a:solidFill>
                  <a:srgbClr val="00B050"/>
                </a:solidFill>
              </a:rPr>
              <a:t>total sales </a:t>
            </a:r>
            <a:r>
              <a:rPr lang="en-AU" sz="2200" dirty="0" smtClean="0"/>
              <a:t>and </a:t>
            </a:r>
            <a:r>
              <a:rPr lang="en-AU" sz="2200" dirty="0" smtClean="0">
                <a:solidFill>
                  <a:srgbClr val="00B050"/>
                </a:solidFill>
              </a:rPr>
              <a:t>total customers</a:t>
            </a:r>
            <a:r>
              <a:rPr lang="en-AU" sz="2200" dirty="0" smtClean="0"/>
              <a:t>, we see that the trial stores </a:t>
            </a:r>
            <a:r>
              <a:rPr lang="en-AU" sz="2200" dirty="0" smtClean="0">
                <a:solidFill>
                  <a:srgbClr val="00B050"/>
                </a:solidFill>
              </a:rPr>
              <a:t>performed better </a:t>
            </a:r>
            <a:r>
              <a:rPr lang="en-AU" sz="2200" dirty="0" smtClean="0"/>
              <a:t>than the control stores over the trial period.</a:t>
            </a:r>
          </a:p>
          <a:p>
            <a:r>
              <a:rPr lang="en-AU" sz="2200" dirty="0" smtClean="0"/>
              <a:t>On </a:t>
            </a:r>
            <a:r>
              <a:rPr lang="en-AU" sz="2200" dirty="0" smtClean="0">
                <a:solidFill>
                  <a:srgbClr val="00B050"/>
                </a:solidFill>
              </a:rPr>
              <a:t>average transactions </a:t>
            </a:r>
            <a:r>
              <a:rPr lang="en-AU" sz="2200" dirty="0" smtClean="0"/>
              <a:t>per customer, there was </a:t>
            </a:r>
            <a:r>
              <a:rPr lang="en-AU" sz="2200" dirty="0" smtClean="0">
                <a:solidFill>
                  <a:srgbClr val="00B050"/>
                </a:solidFill>
              </a:rPr>
              <a:t>no overall increase </a:t>
            </a:r>
            <a:r>
              <a:rPr lang="en-AU" sz="2200" dirty="0" smtClean="0"/>
              <a:t>in performance.</a:t>
            </a:r>
            <a:endParaRPr lang="en-AU" sz="2200"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584" y="2712720"/>
            <a:ext cx="3428296" cy="33528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0561" y="2758440"/>
            <a:ext cx="3672840" cy="329184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9599" y="2849880"/>
            <a:ext cx="3627121" cy="3215640"/>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3977641" y="1158240"/>
            <a:ext cx="7759894" cy="2497909"/>
          </a:xfrm>
          <a:prstGeom prst="rect">
            <a:avLst/>
          </a:prstGeom>
          <a:noFill/>
        </p:spPr>
        <p:txBody>
          <a:bodyPr wrap="square" lIns="0" tIns="0" rIns="0" bIns="0" rtlCol="0" anchor="t">
            <a:noAutofit/>
          </a:bodyPr>
          <a:lstStyle/>
          <a:p>
            <a:pPr marL="285750" indent="-285750">
              <a:buFont typeface="Arial" panose="020B0604020202020204" pitchFamily="34" charset="0"/>
              <a:buChar char="•"/>
            </a:pPr>
            <a:r>
              <a:rPr lang="en-AU" b="1" dirty="0">
                <a:solidFill>
                  <a:srgbClr val="00B050"/>
                </a:solidFill>
                <a:latin typeface="Times New Roman" panose="02020603050405020304" pitchFamily="18" charset="0"/>
                <a:ea typeface="Roboto Light" panose="02000000000000000000" pitchFamily="2" charset="0"/>
                <a:cs typeface="Times New Roman" panose="02020603050405020304" pitchFamily="18" charset="0"/>
              </a:rPr>
              <a:t>Most Lucrative Customer </a:t>
            </a:r>
            <a:r>
              <a:rPr lang="en-AU" b="1" dirty="0" smtClean="0">
                <a:solidFill>
                  <a:srgbClr val="00B050"/>
                </a:solidFill>
                <a:latin typeface="Times New Roman" panose="02020603050405020304" pitchFamily="18" charset="0"/>
                <a:ea typeface="Roboto Light" panose="02000000000000000000" pitchFamily="2" charset="0"/>
                <a:cs typeface="Times New Roman" panose="02020603050405020304" pitchFamily="18" charset="0"/>
              </a:rPr>
              <a:t>Segments: </a:t>
            </a:r>
            <a:r>
              <a:rPr lang="en-AU" dirty="0" smtClean="0">
                <a:latin typeface="Times New Roman" panose="02020603050405020304" pitchFamily="18" charset="0"/>
                <a:ea typeface="Roboto Light" panose="02000000000000000000" pitchFamily="2" charset="0"/>
                <a:cs typeface="Times New Roman" panose="02020603050405020304" pitchFamily="18" charset="0"/>
              </a:rPr>
              <a:t>Budget </a:t>
            </a:r>
            <a:r>
              <a:rPr lang="en-AU" dirty="0">
                <a:latin typeface="Times New Roman" panose="02020603050405020304" pitchFamily="18" charset="0"/>
                <a:ea typeface="Roboto Light" panose="02000000000000000000" pitchFamily="2" charset="0"/>
                <a:cs typeface="Times New Roman" panose="02020603050405020304" pitchFamily="18" charset="0"/>
              </a:rPr>
              <a:t>Older </a:t>
            </a:r>
            <a:r>
              <a:rPr lang="en-AU" dirty="0" smtClean="0">
                <a:latin typeface="Times New Roman" panose="02020603050405020304" pitchFamily="18" charset="0"/>
                <a:ea typeface="Roboto Light" panose="02000000000000000000" pitchFamily="2" charset="0"/>
                <a:cs typeface="Times New Roman" panose="02020603050405020304" pitchFamily="18" charset="0"/>
              </a:rPr>
              <a:t>Families, Mainstream </a:t>
            </a:r>
            <a:r>
              <a:rPr lang="en-AU" dirty="0">
                <a:latin typeface="Times New Roman" panose="02020603050405020304" pitchFamily="18" charset="0"/>
                <a:ea typeface="Roboto Light" panose="02000000000000000000" pitchFamily="2" charset="0"/>
                <a:cs typeface="Times New Roman" panose="02020603050405020304" pitchFamily="18" charset="0"/>
              </a:rPr>
              <a:t>Young Singles and </a:t>
            </a:r>
            <a:r>
              <a:rPr lang="en-AU" dirty="0" smtClean="0">
                <a:latin typeface="Times New Roman" panose="02020603050405020304" pitchFamily="18" charset="0"/>
                <a:ea typeface="Roboto Light" panose="02000000000000000000" pitchFamily="2" charset="0"/>
                <a:cs typeface="Times New Roman" panose="02020603050405020304" pitchFamily="18" charset="0"/>
              </a:rPr>
              <a:t>Couples, Mainstream Retirees.</a:t>
            </a:r>
            <a:endParaRPr lang="en-AU" dirty="0">
              <a:latin typeface="Times New Roman" panose="02020603050405020304" pitchFamily="18" charset="0"/>
              <a:ea typeface="Roboto Light" panose="02000000000000000000" pitchFamily="2" charset="0"/>
              <a:cs typeface="Times New Roman" panose="02020603050405020304" pitchFamily="18" charset="0"/>
            </a:endParaRPr>
          </a:p>
          <a:p>
            <a:pPr marL="285750" indent="-285750">
              <a:buFont typeface="Arial" panose="020B0604020202020204" pitchFamily="34" charset="0"/>
              <a:buChar char="•"/>
            </a:pPr>
            <a:endParaRPr lang="en-AU" dirty="0">
              <a:latin typeface="Times New Roman" panose="02020603050405020304" pitchFamily="18" charset="0"/>
              <a:ea typeface="Roboto Light" panose="02000000000000000000" pitchFamily="2" charset="0"/>
              <a:cs typeface="Times New Roman" panose="02020603050405020304" pitchFamily="18" charset="0"/>
            </a:endParaRPr>
          </a:p>
          <a:p>
            <a:pPr marL="285750" indent="-285750">
              <a:buFont typeface="Arial" panose="020B0604020202020204" pitchFamily="34" charset="0"/>
              <a:buChar char="•"/>
            </a:pPr>
            <a:r>
              <a:rPr lang="en-AU" b="1" dirty="0">
                <a:solidFill>
                  <a:srgbClr val="00B050"/>
                </a:solidFill>
                <a:latin typeface="Times New Roman" panose="02020603050405020304" pitchFamily="18" charset="0"/>
                <a:ea typeface="Roboto Light" panose="02000000000000000000" pitchFamily="2" charset="0"/>
                <a:cs typeface="Times New Roman" panose="02020603050405020304" pitchFamily="18" charset="0"/>
              </a:rPr>
              <a:t>Most Popular </a:t>
            </a:r>
            <a:r>
              <a:rPr lang="en-AU" b="1" dirty="0" smtClean="0">
                <a:solidFill>
                  <a:srgbClr val="00B050"/>
                </a:solidFill>
                <a:latin typeface="Times New Roman" panose="02020603050405020304" pitchFamily="18" charset="0"/>
                <a:ea typeface="Roboto Light" panose="02000000000000000000" pitchFamily="2" charset="0"/>
                <a:cs typeface="Times New Roman" panose="02020603050405020304" pitchFamily="18" charset="0"/>
              </a:rPr>
              <a:t>Brands: </a:t>
            </a:r>
            <a:r>
              <a:rPr lang="en-AU" dirty="0" smtClean="0">
                <a:latin typeface="Times New Roman" panose="02020603050405020304" pitchFamily="18" charset="0"/>
                <a:ea typeface="Roboto Light" panose="02000000000000000000" pitchFamily="2" charset="0"/>
                <a:cs typeface="Times New Roman" panose="02020603050405020304" pitchFamily="18" charset="0"/>
              </a:rPr>
              <a:t>Kettle, Smiths, Doritos, Pringles.</a:t>
            </a:r>
            <a:endParaRPr lang="en-AU" dirty="0">
              <a:latin typeface="Times New Roman" panose="02020603050405020304" pitchFamily="18" charset="0"/>
              <a:ea typeface="Roboto Light" panose="02000000000000000000" pitchFamily="2" charset="0"/>
              <a:cs typeface="Times New Roman" panose="02020603050405020304" pitchFamily="18" charset="0"/>
            </a:endParaRPr>
          </a:p>
          <a:p>
            <a:pPr marL="285750" indent="-285750">
              <a:buFont typeface="Arial" panose="020B0604020202020204" pitchFamily="34" charset="0"/>
              <a:buChar char="•"/>
            </a:pPr>
            <a:endParaRPr lang="en-AU" dirty="0">
              <a:latin typeface="Times New Roman" panose="02020603050405020304" pitchFamily="18" charset="0"/>
              <a:ea typeface="Roboto Light" panose="02000000000000000000" pitchFamily="2" charset="0"/>
              <a:cs typeface="Times New Roman" panose="02020603050405020304" pitchFamily="18" charset="0"/>
            </a:endParaRPr>
          </a:p>
          <a:p>
            <a:pPr marL="285750" indent="-285750">
              <a:buFont typeface="Arial" panose="020B0604020202020204" pitchFamily="34" charset="0"/>
              <a:buChar char="•"/>
            </a:pPr>
            <a:r>
              <a:rPr lang="en-AU" b="1" dirty="0">
                <a:solidFill>
                  <a:srgbClr val="00B050"/>
                </a:solidFill>
                <a:latin typeface="Times New Roman" panose="02020603050405020304" pitchFamily="18" charset="0"/>
                <a:ea typeface="Roboto Light" panose="02000000000000000000" pitchFamily="2" charset="0"/>
                <a:cs typeface="Times New Roman" panose="02020603050405020304" pitchFamily="18" charset="0"/>
              </a:rPr>
              <a:t>Most Popular and Lucrative </a:t>
            </a:r>
            <a:r>
              <a:rPr lang="en-AU" b="1" dirty="0" smtClean="0">
                <a:solidFill>
                  <a:srgbClr val="00B050"/>
                </a:solidFill>
                <a:latin typeface="Times New Roman" panose="02020603050405020304" pitchFamily="18" charset="0"/>
                <a:ea typeface="Roboto Light" panose="02000000000000000000" pitchFamily="2" charset="0"/>
                <a:cs typeface="Times New Roman" panose="02020603050405020304" pitchFamily="18" charset="0"/>
              </a:rPr>
              <a:t>Stores: </a:t>
            </a:r>
            <a:r>
              <a:rPr lang="en-AU" dirty="0" smtClean="0">
                <a:latin typeface="Times New Roman" panose="02020603050405020304" pitchFamily="18" charset="0"/>
                <a:ea typeface="Roboto Light" panose="02000000000000000000" pitchFamily="2" charset="0"/>
                <a:cs typeface="Times New Roman" panose="02020603050405020304" pitchFamily="18" charset="0"/>
              </a:rPr>
              <a:t>Store 226, Store 88, Store </a:t>
            </a:r>
            <a:r>
              <a:rPr lang="en-AU" dirty="0">
                <a:latin typeface="Times New Roman" panose="02020603050405020304" pitchFamily="18" charset="0"/>
                <a:ea typeface="Roboto Light" panose="02000000000000000000" pitchFamily="2" charset="0"/>
                <a:cs typeface="Times New Roman" panose="02020603050405020304" pitchFamily="18" charset="0"/>
              </a:rPr>
              <a:t>165</a:t>
            </a:r>
          </a:p>
          <a:p>
            <a:pPr marL="285750" indent="-285750">
              <a:buFont typeface="Arial" panose="020B0604020202020204" pitchFamily="34" charset="0"/>
              <a:buChar char="•"/>
            </a:pPr>
            <a:endParaRPr lang="en-AU" dirty="0">
              <a:latin typeface="Times New Roman" panose="02020603050405020304" pitchFamily="18" charset="0"/>
              <a:ea typeface="Roboto Light" panose="02000000000000000000" pitchFamily="2" charset="0"/>
              <a:cs typeface="Times New Roman" panose="02020603050405020304" pitchFamily="18" charset="0"/>
            </a:endParaRPr>
          </a:p>
          <a:p>
            <a:pPr marL="285750" indent="-285750">
              <a:buFont typeface="Arial" panose="020B0604020202020204" pitchFamily="34" charset="0"/>
              <a:buChar char="•"/>
            </a:pPr>
            <a:r>
              <a:rPr lang="en-AU" b="1" dirty="0">
                <a:solidFill>
                  <a:srgbClr val="00B050"/>
                </a:solidFill>
                <a:latin typeface="Times New Roman" panose="02020603050405020304" pitchFamily="18" charset="0"/>
                <a:ea typeface="Roboto Light" panose="02000000000000000000" pitchFamily="2" charset="0"/>
                <a:cs typeface="Times New Roman" panose="02020603050405020304" pitchFamily="18" charset="0"/>
              </a:rPr>
              <a:t>Most Popular Pack </a:t>
            </a:r>
            <a:r>
              <a:rPr lang="en-AU" b="1" dirty="0" smtClean="0">
                <a:solidFill>
                  <a:srgbClr val="00B050"/>
                </a:solidFill>
                <a:latin typeface="Times New Roman" panose="02020603050405020304" pitchFamily="18" charset="0"/>
                <a:ea typeface="Roboto Light" panose="02000000000000000000" pitchFamily="2" charset="0"/>
                <a:cs typeface="Times New Roman" panose="02020603050405020304" pitchFamily="18" charset="0"/>
              </a:rPr>
              <a:t>Sizes: </a:t>
            </a:r>
            <a:r>
              <a:rPr lang="en-AU" dirty="0" smtClean="0">
                <a:latin typeface="Times New Roman" panose="02020603050405020304" pitchFamily="18" charset="0"/>
                <a:ea typeface="Roboto Light" panose="02000000000000000000" pitchFamily="2" charset="0"/>
                <a:cs typeface="Times New Roman" panose="02020603050405020304" pitchFamily="18" charset="0"/>
              </a:rPr>
              <a:t>175g, 150g, 134g</a:t>
            </a:r>
            <a:endParaRPr lang="en-AU" dirty="0">
              <a:latin typeface="Times New Roman" panose="02020603050405020304" pitchFamily="18" charset="0"/>
              <a:ea typeface="Roboto Light" panose="02000000000000000000" pitchFamily="2" charset="0"/>
              <a:cs typeface="Times New Roman" panose="02020603050405020304" pitchFamily="18"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dirty="0" smtClean="0">
                <a:latin typeface="Times New Roman" panose="02020603050405020304" pitchFamily="18" charset="0"/>
                <a:ea typeface="Roboto Light" panose="02000000000000000000" pitchFamily="2" charset="0"/>
                <a:cs typeface="Times New Roman" panose="02020603050405020304" pitchFamily="18" charset="0"/>
              </a:rPr>
              <a:t>Trial Store Layout has a </a:t>
            </a:r>
            <a:r>
              <a:rPr lang="en-AU" b="1" dirty="0" smtClean="0">
                <a:solidFill>
                  <a:srgbClr val="00B050"/>
                </a:solidFill>
                <a:latin typeface="Times New Roman" panose="02020603050405020304" pitchFamily="18" charset="0"/>
                <a:ea typeface="Roboto Light" panose="02000000000000000000" pitchFamily="2" charset="0"/>
                <a:cs typeface="Times New Roman" panose="02020603050405020304" pitchFamily="18" charset="0"/>
              </a:rPr>
              <a:t>positive effect </a:t>
            </a:r>
            <a:r>
              <a:rPr lang="en-AU" dirty="0" smtClean="0">
                <a:latin typeface="Times New Roman" panose="02020603050405020304" pitchFamily="18" charset="0"/>
                <a:ea typeface="Roboto Light" panose="02000000000000000000" pitchFamily="2" charset="0"/>
                <a:cs typeface="Times New Roman" panose="02020603050405020304" pitchFamily="18" charset="0"/>
              </a:rPr>
              <a:t>on </a:t>
            </a:r>
            <a:r>
              <a:rPr lang="en-AU" b="1" dirty="0" smtClean="0">
                <a:solidFill>
                  <a:srgbClr val="00B050"/>
                </a:solidFill>
                <a:latin typeface="Times New Roman" panose="02020603050405020304" pitchFamily="18" charset="0"/>
                <a:ea typeface="Roboto Light" panose="02000000000000000000" pitchFamily="2" charset="0"/>
                <a:cs typeface="Times New Roman" panose="02020603050405020304" pitchFamily="18" charset="0"/>
              </a:rPr>
              <a:t>total sales </a:t>
            </a:r>
            <a:r>
              <a:rPr lang="en-AU" dirty="0" smtClean="0">
                <a:latin typeface="Times New Roman" panose="02020603050405020304" pitchFamily="18" charset="0"/>
                <a:ea typeface="Roboto Light" panose="02000000000000000000" pitchFamily="2" charset="0"/>
                <a:cs typeface="Times New Roman" panose="02020603050405020304" pitchFamily="18" charset="0"/>
              </a:rPr>
              <a:t>and </a:t>
            </a:r>
            <a:r>
              <a:rPr lang="en-AU" b="1" dirty="0" smtClean="0">
                <a:solidFill>
                  <a:srgbClr val="00B050"/>
                </a:solidFill>
                <a:latin typeface="Times New Roman" panose="02020603050405020304" pitchFamily="18" charset="0"/>
                <a:ea typeface="Roboto Light" panose="02000000000000000000" pitchFamily="2" charset="0"/>
                <a:cs typeface="Times New Roman" panose="02020603050405020304" pitchFamily="18" charset="0"/>
              </a:rPr>
              <a:t>total customers</a:t>
            </a:r>
            <a:r>
              <a:rPr lang="en-AU" dirty="0" smtClean="0">
                <a:latin typeface="Times New Roman" panose="02020603050405020304" pitchFamily="18" charset="0"/>
                <a:ea typeface="Roboto Light" panose="02000000000000000000" pitchFamily="2" charset="0"/>
                <a:cs typeface="Times New Roman" panose="02020603050405020304" pitchFamily="18" charset="0"/>
              </a:rPr>
              <a:t>.</a:t>
            </a:r>
            <a:endParaRPr lang="en-AU" dirty="0">
              <a:latin typeface="Times New Roman" panose="02020603050405020304" pitchFamily="18" charset="0"/>
              <a:ea typeface="Robot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050" y="400050"/>
            <a:ext cx="8423910" cy="971550"/>
          </a:xfrm>
        </p:spPr>
        <p:txBody>
          <a:bodyPr/>
          <a:lstStyle/>
          <a:p>
            <a:r>
              <a:rPr lang="en-US" sz="4000" b="1" dirty="0" smtClean="0">
                <a:latin typeface="Times New Roman" panose="02020603050405020304" pitchFamily="18" charset="0"/>
                <a:cs typeface="Times New Roman" panose="02020603050405020304" pitchFamily="18" charset="0"/>
              </a:rPr>
              <a:t>Category Key Layouts</a:t>
            </a:r>
            <a:endParaRPr lang="en-US" sz="4000"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E016588-9575-44B2-BAA3-5937B6A9EDA0}"/>
              </a:ext>
            </a:extLst>
          </p:cNvPr>
          <p:cNvSpPr>
            <a:spLocks noGrp="1"/>
          </p:cNvSpPr>
          <p:nvPr>
            <p:ph type="body" idx="1"/>
          </p:nvPr>
        </p:nvSpPr>
        <p:spPr>
          <a:xfrm>
            <a:off x="1201738" y="2727960"/>
            <a:ext cx="4696142" cy="3291840"/>
          </a:xfrm>
        </p:spPr>
        <p:txBody>
          <a:bodyPr/>
          <a:lstStyle/>
          <a:p>
            <a:pPr marL="285750" indent="-285750">
              <a:buFont typeface="Arial" panose="020B0604020202020204" pitchFamily="34" charset="0"/>
              <a:buChar char="•"/>
            </a:pPr>
            <a:r>
              <a:rPr lang="en-US" sz="1800" dirty="0">
                <a:solidFill>
                  <a:srgbClr val="00B050"/>
                </a:solidFill>
                <a:latin typeface="Times New Roman" panose="02020603050405020304" pitchFamily="18" charset="0"/>
                <a:cs typeface="Times New Roman" panose="02020603050405020304" pitchFamily="18" charset="0"/>
              </a:rPr>
              <a:t>Total Sales </a:t>
            </a:r>
            <a:r>
              <a:rPr lang="en-US" sz="1800" dirty="0">
                <a:latin typeface="Times New Roman" panose="02020603050405020304" pitchFamily="18" charset="0"/>
                <a:cs typeface="Times New Roman" panose="02020603050405020304" pitchFamily="18" charset="0"/>
              </a:rPr>
              <a:t>of chip products </a:t>
            </a:r>
            <a:r>
              <a:rPr lang="en-US" sz="1800" dirty="0">
                <a:solidFill>
                  <a:srgbClr val="00B050"/>
                </a:solidFill>
                <a:latin typeface="Times New Roman" panose="02020603050405020304" pitchFamily="18" charset="0"/>
                <a:cs typeface="Times New Roman" panose="02020603050405020304" pitchFamily="18" charset="0"/>
              </a:rPr>
              <a:t>peaks</a:t>
            </a:r>
            <a:r>
              <a:rPr lang="en-US" sz="1800" dirty="0">
                <a:latin typeface="Times New Roman" panose="02020603050405020304" pitchFamily="18" charset="0"/>
                <a:cs typeface="Times New Roman" panose="02020603050405020304" pitchFamily="18" charset="0"/>
              </a:rPr>
              <a:t> over Christmas and </a:t>
            </a:r>
            <a:r>
              <a:rPr lang="en-US" sz="1800" dirty="0">
                <a:solidFill>
                  <a:srgbClr val="00B050"/>
                </a:solidFill>
                <a:latin typeface="Times New Roman" panose="02020603050405020304" pitchFamily="18" charset="0"/>
                <a:cs typeface="Times New Roman" panose="02020603050405020304" pitchFamily="18" charset="0"/>
              </a:rPr>
              <a:t>dips</a:t>
            </a:r>
            <a:r>
              <a:rPr lang="en-US" sz="1800" dirty="0">
                <a:latin typeface="Times New Roman" panose="02020603050405020304" pitchFamily="18" charset="0"/>
                <a:cs typeface="Times New Roman" panose="02020603050405020304" pitchFamily="18" charset="0"/>
              </a:rPr>
              <a:t> in August and May.</a:t>
            </a:r>
          </a:p>
          <a:p>
            <a:pPr marL="285750" indent="-285750">
              <a:buFont typeface="Arial" panose="020B0604020202020204" pitchFamily="34" charset="0"/>
              <a:buChar char="•"/>
            </a:pPr>
            <a:r>
              <a:rPr lang="en-US" sz="1800" dirty="0">
                <a:solidFill>
                  <a:srgbClr val="00B050"/>
                </a:solidFill>
                <a:latin typeface="Times New Roman" panose="02020603050405020304" pitchFamily="18" charset="0"/>
                <a:cs typeface="Times New Roman" panose="02020603050405020304" pitchFamily="18" charset="0"/>
              </a:rPr>
              <a:t>Kettle</a:t>
            </a:r>
            <a:r>
              <a:rPr lang="en-US" sz="1800" dirty="0">
                <a:latin typeface="Times New Roman" panose="02020603050405020304" pitchFamily="18" charset="0"/>
                <a:cs typeface="Times New Roman" panose="02020603050405020304" pitchFamily="18" charset="0"/>
              </a:rPr>
              <a:t> is the most popular brand and </a:t>
            </a:r>
            <a:r>
              <a:rPr lang="en-US" sz="1800" dirty="0">
                <a:solidFill>
                  <a:srgbClr val="00B050"/>
                </a:solidFill>
                <a:latin typeface="Times New Roman" panose="02020603050405020304" pitchFamily="18" charset="0"/>
                <a:cs typeface="Times New Roman" panose="02020603050405020304" pitchFamily="18" charset="0"/>
              </a:rPr>
              <a:t>175g</a:t>
            </a:r>
            <a:r>
              <a:rPr lang="en-US" sz="1800" dirty="0">
                <a:latin typeface="Times New Roman" panose="02020603050405020304" pitchFamily="18" charset="0"/>
                <a:cs typeface="Times New Roman" panose="02020603050405020304" pitchFamily="18" charset="0"/>
              </a:rPr>
              <a:t> is the most popular pack size across the board.</a:t>
            </a:r>
          </a:p>
          <a:p>
            <a:pPr marL="285750" indent="-285750">
              <a:buFont typeface="Arial" panose="020B0604020202020204" pitchFamily="34" charset="0"/>
              <a:buChar char="•"/>
            </a:pPr>
            <a:r>
              <a:rPr lang="en-US" sz="1800" dirty="0">
                <a:solidFill>
                  <a:srgbClr val="00B050"/>
                </a:solidFill>
                <a:latin typeface="Times New Roman" panose="02020603050405020304" pitchFamily="18" charset="0"/>
                <a:cs typeface="Times New Roman" panose="02020603050405020304" pitchFamily="18" charset="0"/>
              </a:rPr>
              <a:t>Budget Old Families </a:t>
            </a:r>
            <a:r>
              <a:rPr lang="en-US" sz="1800" dirty="0">
                <a:latin typeface="Times New Roman" panose="02020603050405020304" pitchFamily="18" charset="0"/>
                <a:cs typeface="Times New Roman" panose="02020603050405020304" pitchFamily="18" charset="0"/>
              </a:rPr>
              <a:t>is the </a:t>
            </a:r>
            <a:r>
              <a:rPr lang="en-US" sz="1800" dirty="0">
                <a:solidFill>
                  <a:srgbClr val="00B050"/>
                </a:solidFill>
                <a:latin typeface="Times New Roman" panose="02020603050405020304" pitchFamily="18" charset="0"/>
                <a:cs typeface="Times New Roman" panose="02020603050405020304" pitchFamily="18" charset="0"/>
              </a:rPr>
              <a:t>highest spending </a:t>
            </a:r>
            <a:r>
              <a:rPr lang="en-US" sz="1800" dirty="0">
                <a:latin typeface="Times New Roman" panose="02020603050405020304" pitchFamily="18" charset="0"/>
                <a:cs typeface="Times New Roman" panose="02020603050405020304" pitchFamily="18" charset="0"/>
              </a:rPr>
              <a:t>customer segment in terms of total sales, but is only </a:t>
            </a:r>
            <a:r>
              <a:rPr lang="en-US" sz="1800" dirty="0">
                <a:solidFill>
                  <a:srgbClr val="00B050"/>
                </a:solidFill>
                <a:latin typeface="Times New Roman" panose="02020603050405020304" pitchFamily="18" charset="0"/>
                <a:cs typeface="Times New Roman" panose="02020603050405020304" pitchFamily="18" charset="0"/>
              </a:rPr>
              <a:t>6th largest</a:t>
            </a:r>
            <a:r>
              <a:rPr lang="en-US" sz="1800" dirty="0">
                <a:latin typeface="Times New Roman" panose="02020603050405020304" pitchFamily="18" charset="0"/>
                <a:cs typeface="Times New Roman" panose="02020603050405020304" pitchFamily="18" charset="0"/>
              </a:rPr>
              <a:t>.</a:t>
            </a:r>
            <a:endParaRPr lang="en-AU" sz="1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1240" y="2638657"/>
            <a:ext cx="5852160" cy="3531405"/>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274320"/>
            <a:ext cx="10479600" cy="1691641"/>
          </a:xfrm>
        </p:spPr>
        <p:txBody>
          <a:bodyPr/>
          <a:lstStyle/>
          <a:p>
            <a:r>
              <a:rPr lang="en-AU" sz="4000" b="1" dirty="0" smtClean="0">
                <a:latin typeface="Times New Roman" panose="02020603050405020304" pitchFamily="18" charset="0"/>
                <a:cs typeface="Times New Roman" panose="02020603050405020304" pitchFamily="18" charset="0"/>
              </a:rPr>
              <a:t>Total Sales vs Proportion of Customers</a:t>
            </a:r>
          </a:p>
          <a:p>
            <a:r>
              <a:rPr lang="en-AU" dirty="0" smtClean="0"/>
              <a:t>The </a:t>
            </a:r>
            <a:r>
              <a:rPr lang="en-AU" dirty="0" smtClean="0">
                <a:solidFill>
                  <a:srgbClr val="00B050"/>
                </a:solidFill>
              </a:rPr>
              <a:t>total sales </a:t>
            </a:r>
            <a:r>
              <a:rPr lang="en-AU" dirty="0" smtClean="0"/>
              <a:t>by customer segment does not seem to follow the order of size of customer segment in any meaningful way.</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616592" y="182880"/>
            <a:ext cx="1993565" cy="145707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0" y="1996441"/>
            <a:ext cx="5654040" cy="413004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2533" y="1980089"/>
            <a:ext cx="4890614" cy="4070191"/>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1550528"/>
          </a:xfrm>
        </p:spPr>
        <p:txBody>
          <a:bodyPr/>
          <a:lstStyle/>
          <a:p>
            <a:r>
              <a:rPr lang="en-AU" sz="4000" b="1" dirty="0" smtClean="0">
                <a:latin typeface="Times New Roman" panose="02020603050405020304" pitchFamily="18" charset="0"/>
                <a:cs typeface="Times New Roman" panose="02020603050405020304" pitchFamily="18" charset="0"/>
              </a:rPr>
              <a:t>Stores by Popularity and Total Sales</a:t>
            </a:r>
          </a:p>
          <a:p>
            <a:r>
              <a:rPr lang="en-AU" dirty="0" smtClean="0"/>
              <a:t>The order of </a:t>
            </a:r>
            <a:r>
              <a:rPr lang="en-AU" dirty="0" smtClean="0">
                <a:solidFill>
                  <a:srgbClr val="00B050"/>
                </a:solidFill>
              </a:rPr>
              <a:t>total sales </a:t>
            </a:r>
            <a:r>
              <a:rPr lang="en-AU" dirty="0" smtClean="0"/>
              <a:t>follows the order of </a:t>
            </a:r>
            <a:r>
              <a:rPr lang="en-AU" dirty="0" smtClean="0">
                <a:solidFill>
                  <a:srgbClr val="00B050"/>
                </a:solidFill>
              </a:rPr>
              <a:t>store </a:t>
            </a:r>
            <a:r>
              <a:rPr lang="en-AU" dirty="0">
                <a:solidFill>
                  <a:srgbClr val="00B050"/>
                </a:solidFill>
              </a:rPr>
              <a:t>p</a:t>
            </a:r>
            <a:r>
              <a:rPr lang="en-AU" dirty="0" smtClean="0">
                <a:solidFill>
                  <a:srgbClr val="00B050"/>
                </a:solidFill>
              </a:rPr>
              <a:t>opularity </a:t>
            </a:r>
            <a:r>
              <a:rPr lang="en-AU" dirty="0" smtClean="0"/>
              <a:t>almost exactly, with only stores 93 and 237 reversed in order.</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738" y="2179320"/>
            <a:ext cx="5208822" cy="387096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4160" y="2170014"/>
            <a:ext cx="5222801" cy="3895506"/>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62050" y="400050"/>
            <a:ext cx="4949190" cy="971550"/>
          </a:xfrm>
        </p:spPr>
        <p:txBody>
          <a:bodyPr/>
          <a:lstStyle/>
          <a:p>
            <a:r>
              <a:rPr lang="en-US" sz="4000" dirty="0" smtClean="0">
                <a:latin typeface="Times New Roman" panose="02020603050405020304" pitchFamily="18" charset="0"/>
                <a:cs typeface="Times New Roman" panose="02020603050405020304" pitchFamily="18" charset="0"/>
              </a:rPr>
              <a:t>Trial Stores and Control Stores</a:t>
            </a:r>
            <a:endParaRPr lang="en-US" sz="40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E016588-9575-44B2-BAA3-5937B6A9EDA0}"/>
              </a:ext>
            </a:extLst>
          </p:cNvPr>
          <p:cNvSpPr>
            <a:spLocks noGrp="1"/>
          </p:cNvSpPr>
          <p:nvPr>
            <p:ph type="body" idx="1"/>
          </p:nvPr>
        </p:nvSpPr>
        <p:spPr>
          <a:xfrm>
            <a:off x="1201738" y="2727960"/>
            <a:ext cx="5516562" cy="3459480"/>
          </a:xfrm>
        </p:spPr>
        <p: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a:t>
            </a:r>
            <a:r>
              <a:rPr lang="en-US" sz="1800" dirty="0">
                <a:solidFill>
                  <a:srgbClr val="00B050"/>
                </a:solidFill>
                <a:latin typeface="Times New Roman" panose="02020603050405020304" pitchFamily="18" charset="0"/>
                <a:cs typeface="Times New Roman" panose="02020603050405020304" pitchFamily="18" charset="0"/>
              </a:rPr>
              <a:t>measure</a:t>
            </a:r>
            <a:r>
              <a:rPr lang="en-US" sz="1800" b="1" dirty="0">
                <a:solidFill>
                  <a:srgbClr val="00B050"/>
                </a:solidFill>
                <a:latin typeface="Times New Roman" panose="02020603050405020304" pitchFamily="18" charset="0"/>
                <a:cs typeface="Times New Roman" panose="02020603050405020304" pitchFamily="18" charset="0"/>
              </a:rPr>
              <a:t> </a:t>
            </a:r>
            <a:r>
              <a:rPr lang="en-US" sz="1800" dirty="0">
                <a:solidFill>
                  <a:srgbClr val="00B050"/>
                </a:solidFill>
                <a:latin typeface="Times New Roman" panose="02020603050405020304" pitchFamily="18" charset="0"/>
                <a:cs typeface="Times New Roman" panose="02020603050405020304" pitchFamily="18" charset="0"/>
              </a:rPr>
              <a:t>performance</a:t>
            </a:r>
            <a:r>
              <a:rPr lang="en-US" sz="1800" b="1" dirty="0">
                <a:solidFill>
                  <a:srgbClr val="00B05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of </a:t>
            </a:r>
            <a:r>
              <a:rPr lang="en-US" sz="1800" dirty="0">
                <a:solidFill>
                  <a:srgbClr val="00B050"/>
                </a:solidFill>
                <a:latin typeface="Times New Roman" panose="02020603050405020304" pitchFamily="18" charset="0"/>
                <a:cs typeface="Times New Roman" panose="02020603050405020304" pitchFamily="18" charset="0"/>
              </a:rPr>
              <a:t>trial stores (circles) </a:t>
            </a:r>
            <a:r>
              <a:rPr lang="en-US" sz="1800" dirty="0">
                <a:latin typeface="Times New Roman" panose="02020603050405020304" pitchFamily="18" charset="0"/>
                <a:cs typeface="Times New Roman" panose="02020603050405020304" pitchFamily="18" charset="0"/>
              </a:rPr>
              <a:t>we compare them to the performance of </a:t>
            </a:r>
            <a:r>
              <a:rPr lang="en-US" sz="1800" dirty="0">
                <a:solidFill>
                  <a:srgbClr val="00B050"/>
                </a:solidFill>
                <a:latin typeface="Times New Roman" panose="02020603050405020304" pitchFamily="18" charset="0"/>
                <a:cs typeface="Times New Roman" panose="02020603050405020304" pitchFamily="18" charset="0"/>
              </a:rPr>
              <a:t>control stores (squares)</a:t>
            </a:r>
            <a:r>
              <a:rPr lang="en-US" sz="18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Thee are the stores with the </a:t>
            </a:r>
            <a:r>
              <a:rPr lang="en-US" sz="1800" dirty="0">
                <a:solidFill>
                  <a:srgbClr val="00B050"/>
                </a:solidFill>
                <a:latin typeface="Times New Roman" panose="02020603050405020304" pitchFamily="18" charset="0"/>
                <a:cs typeface="Times New Roman" panose="02020603050405020304" pitchFamily="18" charset="0"/>
              </a:rPr>
              <a:t>maximum correlation </a:t>
            </a:r>
            <a:r>
              <a:rPr lang="en-US" sz="1800" dirty="0">
                <a:latin typeface="Times New Roman" panose="02020603050405020304" pitchFamily="18" charset="0"/>
                <a:cs typeface="Times New Roman" panose="02020603050405020304" pitchFamily="18" charset="0"/>
              </a:rPr>
              <a:t>over total sales and total customers in the pretrial period.</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Each colour is a </a:t>
            </a:r>
            <a:r>
              <a:rPr lang="en-US" sz="1800" dirty="0">
                <a:solidFill>
                  <a:srgbClr val="00B050"/>
                </a:solidFill>
                <a:latin typeface="Times New Roman" panose="02020603050405020304" pitchFamily="18" charset="0"/>
                <a:cs typeface="Times New Roman" panose="02020603050405020304" pitchFamily="18" charset="0"/>
              </a:rPr>
              <a:t>different trial-control </a:t>
            </a:r>
            <a:r>
              <a:rPr lang="en-US" sz="1800" dirty="0">
                <a:latin typeface="Times New Roman" panose="02020603050405020304" pitchFamily="18" charset="0"/>
                <a:cs typeface="Times New Roman" panose="02020603050405020304" pitchFamily="18" charset="0"/>
              </a:rPr>
              <a:t>store pair showing the </a:t>
            </a:r>
            <a:r>
              <a:rPr lang="en-US" sz="1800" dirty="0">
                <a:solidFill>
                  <a:srgbClr val="00B050"/>
                </a:solidFill>
                <a:latin typeface="Times New Roman" panose="02020603050405020304" pitchFamily="18" charset="0"/>
                <a:cs typeface="Times New Roman" panose="02020603050405020304" pitchFamily="18" charset="0"/>
              </a:rPr>
              <a:t>correlation</a:t>
            </a:r>
            <a:r>
              <a:rPr lang="en-US" sz="1800" dirty="0">
                <a:latin typeface="Times New Roman" panose="02020603050405020304" pitchFamily="18" charset="0"/>
                <a:cs typeface="Times New Roman" panose="02020603050405020304" pitchFamily="18" charset="0"/>
              </a:rPr>
              <a:t> in the pre-trial period and the </a:t>
            </a:r>
            <a:r>
              <a:rPr lang="en-US" sz="1800" dirty="0">
                <a:solidFill>
                  <a:srgbClr val="00B050"/>
                </a:solidFill>
                <a:latin typeface="Times New Roman" panose="02020603050405020304" pitchFamily="18" charset="0"/>
                <a:cs typeface="Times New Roman" panose="02020603050405020304" pitchFamily="18" charset="0"/>
              </a:rPr>
              <a:t>divergence</a:t>
            </a:r>
            <a:r>
              <a:rPr lang="en-US" sz="1800" dirty="0">
                <a:latin typeface="Times New Roman" panose="02020603050405020304" pitchFamily="18" charset="0"/>
                <a:cs typeface="Times New Roman" panose="02020603050405020304" pitchFamily="18" charset="0"/>
              </a:rPr>
              <a:t> in performance during the trial period</a:t>
            </a:r>
            <a:r>
              <a:rPr lang="en-US" sz="18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The graphs are followed on the next slide.</a:t>
            </a:r>
            <a:endParaRPr lang="en-AU" sz="1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6432</TotalTime>
  <Words>562</Words>
  <Application>Microsoft Office PowerPoint</Application>
  <PresentationFormat>Widescreen</PresentationFormat>
  <Paragraphs>53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Roboto</vt:lpstr>
      <vt:lpstr>Roboto Medium</vt:lpstr>
      <vt:lpstr>Calibri</vt:lpstr>
      <vt:lpstr>Arial</vt:lpstr>
      <vt:lpstr>Times New Roman</vt:lpstr>
      <vt:lpstr>Roboto Light</vt:lpstr>
      <vt:lpstr>Office Theme</vt:lpstr>
      <vt:lpstr>Category review: Chips</vt:lpstr>
      <vt:lpstr>PowerPoint Presentation</vt:lpstr>
      <vt:lpstr>PowerPoint Presentation</vt:lpstr>
      <vt:lpstr>01</vt:lpstr>
      <vt:lpstr>Category Key Layouts</vt:lpstr>
      <vt:lpstr>PowerPoint Presentation</vt:lpstr>
      <vt:lpstr>PowerPoint Presentation</vt:lpstr>
      <vt:lpstr>02</vt:lpstr>
      <vt:lpstr>Trial Stores and Control Stores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Mandar Vaidya</cp:lastModifiedBy>
  <cp:revision>479</cp:revision>
  <dcterms:created xsi:type="dcterms:W3CDTF">2018-02-07T23:23:24Z</dcterms:created>
  <dcterms:modified xsi:type="dcterms:W3CDTF">2020-08-19T17:43:11Z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