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82" r:id="rId5"/>
    <p:sldId id="279" r:id="rId6"/>
    <p:sldId id="281" r:id="rId7"/>
    <p:sldId id="260" r:id="rId8"/>
    <p:sldId id="258" r:id="rId9"/>
    <p:sldId id="259" r:id="rId10"/>
    <p:sldId id="261" r:id="rId11"/>
    <p:sldId id="267" r:id="rId12"/>
    <p:sldId id="266" r:id="rId13"/>
    <p:sldId id="265" r:id="rId14"/>
    <p:sldId id="270" r:id="rId15"/>
    <p:sldId id="272" r:id="rId16"/>
    <p:sldId id="269" r:id="rId17"/>
    <p:sldId id="285" r:id="rId18"/>
    <p:sldId id="286" r:id="rId19"/>
    <p:sldId id="287" r:id="rId20"/>
    <p:sldId id="288" r:id="rId21"/>
    <p:sldId id="289" r:id="rId22"/>
    <p:sldId id="273" r:id="rId23"/>
    <p:sldId id="274" r:id="rId24"/>
    <p:sldId id="275" r:id="rId25"/>
    <p:sldId id="276" r:id="rId26"/>
    <p:sldId id="277" r:id="rId27"/>
    <p:sldId id="278" r:id="rId28"/>
    <p:sldId id="290" r:id="rId29"/>
    <p:sldId id="291" r:id="rId30"/>
    <p:sldId id="283" r:id="rId31"/>
    <p:sldId id="284" r:id="rId32"/>
    <p:sldId id="292"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325635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67822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290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24943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616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2377101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2303716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390040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225172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4D418B-EB89-45F5-AD2B-A38E4141BC6C}"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199120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4D418B-EB89-45F5-AD2B-A38E4141BC6C}"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367021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4D418B-EB89-45F5-AD2B-A38E4141BC6C}" type="datetimeFigureOut">
              <a:rPr lang="en-US" smtClean="0"/>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333259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4D418B-EB89-45F5-AD2B-A38E4141BC6C}"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357095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D418B-EB89-45F5-AD2B-A38E4141BC6C}" type="datetimeFigureOut">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144385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4D418B-EB89-45F5-AD2B-A38E4141BC6C}"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100282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4D418B-EB89-45F5-AD2B-A38E4141BC6C}"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E7F88-C9CB-4890-839D-D3F17BE55420}" type="slidenum">
              <a:rPr lang="en-US" smtClean="0"/>
              <a:t>‹#›</a:t>
            </a:fld>
            <a:endParaRPr lang="en-US"/>
          </a:p>
        </p:txBody>
      </p:sp>
    </p:spTree>
    <p:extLst>
      <p:ext uri="{BB962C8B-B14F-4D97-AF65-F5344CB8AC3E}">
        <p14:creationId xmlns:p14="http://schemas.microsoft.com/office/powerpoint/2010/main" val="91884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4D418B-EB89-45F5-AD2B-A38E4141BC6C}" type="datetimeFigureOut">
              <a:rPr lang="en-US" smtClean="0"/>
              <a:t>7/21/2020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8E7F88-C9CB-4890-839D-D3F17BE55420}" type="slidenum">
              <a:rPr lang="en-US" smtClean="0"/>
              <a:t>‹#›</a:t>
            </a:fld>
            <a:endParaRPr lang="en-US"/>
          </a:p>
        </p:txBody>
      </p:sp>
    </p:spTree>
    <p:extLst>
      <p:ext uri="{BB962C8B-B14F-4D97-AF65-F5344CB8AC3E}">
        <p14:creationId xmlns:p14="http://schemas.microsoft.com/office/powerpoint/2010/main" val="2054790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ANZ Bank Transaction Data Analysis</a:t>
            </a:r>
          </a:p>
        </p:txBody>
      </p:sp>
      <p:sp>
        <p:nvSpPr>
          <p:cNvPr id="3" name="Subtitle 2"/>
          <p:cNvSpPr>
            <a:spLocks noGrp="1"/>
          </p:cNvSpPr>
          <p:nvPr>
            <p:ph type="subTitle" idx="1"/>
          </p:nvPr>
        </p:nvSpPr>
        <p:spPr/>
        <p:txBody>
          <a:bodyPr/>
          <a:lstStyle/>
          <a:p>
            <a:pPr algn="ctr"/>
            <a:r>
              <a:rPr lang="en-US" dirty="0"/>
              <a:t>EDA of Customer transaction data using Python</a:t>
            </a:r>
          </a:p>
          <a:p>
            <a:pPr algn="ctr"/>
            <a:r>
              <a:rPr lang="en-US" sz="1400" i="1" dirty="0" smtClean="0"/>
              <a:t>[Client’s Name][Data Analytics Team]</a:t>
            </a:r>
          </a:p>
        </p:txBody>
      </p:sp>
    </p:spTree>
    <p:extLst>
      <p:ext uri="{BB962C8B-B14F-4D97-AF65-F5344CB8AC3E}">
        <p14:creationId xmlns:p14="http://schemas.microsoft.com/office/powerpoint/2010/main" val="3268050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smtClean="0"/>
              <a:t>Customer Status</a:t>
            </a:r>
            <a:br>
              <a:rPr lang="en-US" sz="3600" dirty="0" smtClean="0"/>
            </a:br>
            <a:endParaRPr lang="en-US" sz="3600" dirty="0"/>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769958"/>
            <a:ext cx="5258298" cy="4082202"/>
          </a:xfrm>
        </p:spPr>
      </p:pic>
      <p:sp>
        <p:nvSpPr>
          <p:cNvPr id="11" name="Text Placeholder 10"/>
          <p:cNvSpPr>
            <a:spLocks noGrp="1"/>
          </p:cNvSpPr>
          <p:nvPr>
            <p:ph type="body" sz="half" idx="2"/>
          </p:nvPr>
        </p:nvSpPr>
        <p:spPr/>
        <p:txBody>
          <a:bodyPr>
            <a:normAutofit/>
          </a:bodyPr>
          <a:lstStyle/>
          <a:p>
            <a:pPr marL="342900" indent="-342900">
              <a:buFont typeface="Arial" panose="020B0604020202020204" pitchFamily="34" charset="0"/>
              <a:buChar char="•"/>
            </a:pPr>
            <a:r>
              <a:rPr lang="en-US" dirty="0" smtClean="0">
                <a:solidFill>
                  <a:schemeClr val="tx1">
                    <a:lumMod val="85000"/>
                    <a:lumOff val="15000"/>
                  </a:schemeClr>
                </a:solidFill>
              </a:rPr>
              <a:t>Authorized  - 7717</a:t>
            </a:r>
          </a:p>
          <a:p>
            <a:pPr marL="342900" indent="-342900">
              <a:buFont typeface="Arial" panose="020B0604020202020204" pitchFamily="34" charset="0"/>
              <a:buChar char="•"/>
            </a:pPr>
            <a:r>
              <a:rPr lang="en-US" dirty="0" smtClean="0">
                <a:solidFill>
                  <a:schemeClr val="tx1">
                    <a:lumMod val="85000"/>
                    <a:lumOff val="15000"/>
                  </a:schemeClr>
                </a:solidFill>
              </a:rPr>
              <a:t>Posted  - 4326</a:t>
            </a:r>
            <a:endParaRPr lang="en-US" dirty="0">
              <a:solidFill>
                <a:schemeClr val="tx1">
                  <a:lumMod val="85000"/>
                  <a:lumOff val="15000"/>
                </a:schemeClr>
              </a:solidFill>
            </a:endParaRPr>
          </a:p>
        </p:txBody>
      </p:sp>
    </p:spTree>
    <p:extLst>
      <p:ext uri="{BB962C8B-B14F-4D97-AF65-F5344CB8AC3E}">
        <p14:creationId xmlns:p14="http://schemas.microsoft.com/office/powerpoint/2010/main" val="265787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166219"/>
          </a:xfrm>
        </p:spPr>
        <p:txBody>
          <a:bodyPr>
            <a:normAutofit fontScale="90000"/>
          </a:bodyPr>
          <a:lstStyle/>
          <a:p>
            <a:pPr algn="ctr"/>
            <a:r>
              <a:rPr lang="en-US" sz="3600" dirty="0" smtClean="0"/>
              <a:t>Amount range transactions</a:t>
            </a:r>
            <a:endParaRPr lang="en-US" sz="36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2" y="1689976"/>
            <a:ext cx="4931727" cy="4005430"/>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Debit - 11160</a:t>
            </a:r>
            <a:endParaRPr lang="en-US" dirty="0"/>
          </a:p>
          <a:p>
            <a:pPr marL="285750" indent="-285750">
              <a:buFont typeface="Arial" panose="020B0604020202020204" pitchFamily="34" charset="0"/>
              <a:buChar char="•"/>
            </a:pPr>
            <a:r>
              <a:rPr lang="en-US" dirty="0" smtClean="0"/>
              <a:t>Credit - 883</a:t>
            </a:r>
            <a:endParaRPr lang="en-US" dirty="0"/>
          </a:p>
        </p:txBody>
      </p:sp>
    </p:spTree>
    <p:extLst>
      <p:ext uri="{BB962C8B-B14F-4D97-AF65-F5344CB8AC3E}">
        <p14:creationId xmlns:p14="http://schemas.microsoft.com/office/powerpoint/2010/main" val="620756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Transaction Categories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54" y="2160588"/>
            <a:ext cx="6622066" cy="3881437"/>
          </a:xfrm>
        </p:spPr>
      </p:pic>
    </p:spTree>
    <p:extLst>
      <p:ext uri="{BB962C8B-B14F-4D97-AF65-F5344CB8AC3E}">
        <p14:creationId xmlns:p14="http://schemas.microsoft.com/office/powerpoint/2010/main" val="2446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399969" cy="1320800"/>
          </a:xfrm>
        </p:spPr>
        <p:txBody>
          <a:bodyPr/>
          <a:lstStyle/>
          <a:p>
            <a:pPr algn="ctr"/>
            <a:r>
              <a:rPr lang="en-US" dirty="0" smtClean="0"/>
              <a:t>Correlation Heatmap</a:t>
            </a:r>
            <a:endParaRPr lang="en-US" dirty="0"/>
          </a:p>
        </p:txBody>
      </p:sp>
      <p:sp>
        <p:nvSpPr>
          <p:cNvPr id="3" name="Text Placeholder 2"/>
          <p:cNvSpPr>
            <a:spLocks noGrp="1"/>
          </p:cNvSpPr>
          <p:nvPr>
            <p:ph type="body" idx="1"/>
          </p:nvPr>
        </p:nvSpPr>
        <p:spPr/>
        <p:txBody>
          <a:bodyPr/>
          <a:lstStyle/>
          <a:p>
            <a:pPr algn="ctr"/>
            <a:r>
              <a:rPr lang="en-US" sz="2000" dirty="0" smtClean="0">
                <a:solidFill>
                  <a:srgbClr val="00B0F0"/>
                </a:solidFill>
              </a:rPr>
              <a:t>Non Null Values</a:t>
            </a:r>
            <a:endParaRPr lang="en-US" sz="2000" dirty="0">
              <a:solidFill>
                <a:srgbClr val="00B0F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2771308"/>
            <a:ext cx="4483554" cy="3603366"/>
          </a:xfrm>
        </p:spPr>
      </p:pic>
      <p:sp>
        <p:nvSpPr>
          <p:cNvPr id="5" name="Text Placeholder 4"/>
          <p:cNvSpPr>
            <a:spLocks noGrp="1"/>
          </p:cNvSpPr>
          <p:nvPr>
            <p:ph type="body" sz="quarter" idx="3"/>
          </p:nvPr>
        </p:nvSpPr>
        <p:spPr>
          <a:xfrm>
            <a:off x="6387737" y="2160983"/>
            <a:ext cx="4624252" cy="490777"/>
          </a:xfrm>
        </p:spPr>
        <p:txBody>
          <a:bodyPr/>
          <a:lstStyle/>
          <a:p>
            <a:pPr algn="ctr"/>
            <a:r>
              <a:rPr lang="en-US" sz="2000" dirty="0" smtClean="0">
                <a:solidFill>
                  <a:srgbClr val="00B0F0"/>
                </a:solidFill>
              </a:rPr>
              <a:t>Null Values</a:t>
            </a:r>
            <a:endParaRPr lang="en-US" sz="2000" dirty="0">
              <a:solidFill>
                <a:srgbClr val="00B0F0"/>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94960" y="2690949"/>
            <a:ext cx="5865223" cy="3788228"/>
          </a:xfrm>
        </p:spPr>
      </p:pic>
    </p:spTree>
    <p:extLst>
      <p:ext uri="{BB962C8B-B14F-4D97-AF65-F5344CB8AC3E}">
        <p14:creationId xmlns:p14="http://schemas.microsoft.com/office/powerpoint/2010/main" val="2081415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23406"/>
            <a:ext cx="3854528" cy="1541417"/>
          </a:xfrm>
        </p:spPr>
        <p:txBody>
          <a:bodyPr>
            <a:normAutofit fontScale="90000"/>
          </a:bodyPr>
          <a:lstStyle/>
          <a:p>
            <a:pPr algn="ctr"/>
            <a:r>
              <a:rPr lang="en-US" sz="3600" dirty="0"/>
              <a:t>Number of Transaction w.r.t. weekdays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2" y="1957222"/>
            <a:ext cx="4931727" cy="3470937"/>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M</a:t>
            </a:r>
            <a:r>
              <a:rPr lang="en-US" dirty="0" smtClean="0"/>
              <a:t>aximum transaction </a:t>
            </a:r>
            <a:r>
              <a:rPr lang="en-US" dirty="0"/>
              <a:t>on mid-days of </a:t>
            </a:r>
            <a:r>
              <a:rPr lang="en-US" dirty="0" smtClean="0"/>
              <a:t>week. </a:t>
            </a:r>
          </a:p>
          <a:p>
            <a:pPr marL="285750" indent="-285750">
              <a:buFont typeface="Arial" panose="020B0604020202020204" pitchFamily="34" charset="0"/>
              <a:buChar char="•"/>
            </a:pPr>
            <a:r>
              <a:rPr lang="en-US" dirty="0" smtClean="0"/>
              <a:t>Wednesday and Friday showing the most while Monday the least frequency of transactions.</a:t>
            </a:r>
            <a:endParaRPr lang="en-US" dirty="0"/>
          </a:p>
        </p:txBody>
      </p:sp>
    </p:spTree>
    <p:extLst>
      <p:ext uri="{BB962C8B-B14F-4D97-AF65-F5344CB8AC3E}">
        <p14:creationId xmlns:p14="http://schemas.microsoft.com/office/powerpoint/2010/main" val="857913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Daily </a:t>
            </a:r>
            <a:r>
              <a:rPr lang="en-US" dirty="0" smtClean="0"/>
              <a:t>Transaction </a:t>
            </a:r>
            <a:r>
              <a:rPr lang="en-US" dirty="0"/>
              <a:t>count for Debit and Credit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54" y="2299715"/>
            <a:ext cx="6622066" cy="3603183"/>
          </a:xfrm>
        </p:spPr>
      </p:pic>
    </p:spTree>
    <p:extLst>
      <p:ext uri="{BB962C8B-B14F-4D97-AF65-F5344CB8AC3E}">
        <p14:creationId xmlns:p14="http://schemas.microsoft.com/office/powerpoint/2010/main" val="207009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23406"/>
            <a:ext cx="3854528" cy="1541417"/>
          </a:xfrm>
        </p:spPr>
        <p:txBody>
          <a:bodyPr>
            <a:normAutofit fontScale="90000"/>
          </a:bodyPr>
          <a:lstStyle/>
          <a:p>
            <a:pPr algn="ctr"/>
            <a:r>
              <a:rPr lang="en-US" sz="3600" dirty="0"/>
              <a:t>Number of Transaction w.r.t. dates of </a:t>
            </a:r>
            <a:r>
              <a:rPr lang="en-US" sz="3600" dirty="0" smtClean="0"/>
              <a:t>month</a:t>
            </a:r>
            <a:endParaRPr lang="en-US"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2" y="1930454"/>
            <a:ext cx="4931727" cy="3524473"/>
          </a:xfr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Less </a:t>
            </a:r>
            <a:r>
              <a:rPr lang="en-US" dirty="0"/>
              <a:t>number of transaction during month's </a:t>
            </a:r>
            <a:r>
              <a:rPr lang="en-US" dirty="0" smtClean="0"/>
              <a:t>end. </a:t>
            </a:r>
          </a:p>
          <a:p>
            <a:pPr marL="285750" indent="-285750">
              <a:buFont typeface="Arial" panose="020B0604020202020204" pitchFamily="34" charset="0"/>
              <a:buChar char="•"/>
            </a:pPr>
            <a:r>
              <a:rPr lang="en-US" dirty="0" smtClean="0"/>
              <a:t>Some date shows very high frequency, while some show very less frequency of transactions.</a:t>
            </a:r>
            <a:endParaRPr lang="en-US" dirty="0"/>
          </a:p>
        </p:txBody>
      </p:sp>
    </p:spTree>
    <p:extLst>
      <p:ext uri="{BB962C8B-B14F-4D97-AF65-F5344CB8AC3E}">
        <p14:creationId xmlns:p14="http://schemas.microsoft.com/office/powerpoint/2010/main" val="2138949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3" y="609600"/>
            <a:ext cx="9694575" cy="1010194"/>
          </a:xfrm>
        </p:spPr>
        <p:txBody>
          <a:bodyPr/>
          <a:lstStyle/>
          <a:p>
            <a:pPr algn="ctr"/>
            <a:r>
              <a:rPr lang="en-US" dirty="0" smtClean="0"/>
              <a:t>Number of Transactions by Age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54" y="1724297"/>
            <a:ext cx="8085106" cy="4088674"/>
          </a:xfrm>
        </p:spPr>
      </p:pic>
    </p:spTree>
    <p:extLst>
      <p:ext uri="{BB962C8B-B14F-4D97-AF65-F5344CB8AC3E}">
        <p14:creationId xmlns:p14="http://schemas.microsoft.com/office/powerpoint/2010/main" val="2936214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207" y="609600"/>
            <a:ext cx="9694575" cy="1010194"/>
          </a:xfrm>
        </p:spPr>
        <p:txBody>
          <a:bodyPr/>
          <a:lstStyle/>
          <a:p>
            <a:pPr algn="ctr"/>
            <a:r>
              <a:rPr lang="en-US" dirty="0" smtClean="0"/>
              <a:t>Salary-wise Transactions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54" y="1567543"/>
            <a:ext cx="8085106" cy="4284617"/>
          </a:xfrm>
        </p:spPr>
      </p:pic>
    </p:spTree>
    <p:extLst>
      <p:ext uri="{BB962C8B-B14F-4D97-AF65-F5344CB8AC3E}">
        <p14:creationId xmlns:p14="http://schemas.microsoft.com/office/powerpoint/2010/main" val="3203524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851329" cy="931817"/>
          </a:xfrm>
        </p:spPr>
        <p:txBody>
          <a:bodyPr/>
          <a:lstStyle/>
          <a:p>
            <a:pPr algn="ctr"/>
            <a:r>
              <a:rPr lang="en-US" dirty="0" smtClean="0"/>
              <a:t>Top 5 Customers-wise Transactions</a:t>
            </a:r>
            <a:endParaRPr lang="en-US"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55771" y="2220686"/>
            <a:ext cx="5172892" cy="3657600"/>
          </a:xfrm>
        </p:spPr>
      </p:pic>
      <p:sp>
        <p:nvSpPr>
          <p:cNvPr id="10" name="Content Placeholder 9"/>
          <p:cNvSpPr>
            <a:spLocks noGrp="1"/>
          </p:cNvSpPr>
          <p:nvPr>
            <p:ph sz="half" idx="1"/>
          </p:nvPr>
        </p:nvSpPr>
        <p:spPr>
          <a:xfrm>
            <a:off x="677334" y="2160589"/>
            <a:ext cx="4443306" cy="3835262"/>
          </a:xfrm>
        </p:spPr>
        <p:txBody>
          <a:bodyPr/>
          <a:lstStyle/>
          <a:p>
            <a:r>
              <a:rPr lang="en-US" dirty="0" smtClean="0"/>
              <a:t>The customer Diana has shopped in QLD a number of 444 times.</a:t>
            </a:r>
          </a:p>
          <a:p>
            <a:r>
              <a:rPr lang="en-US" dirty="0" smtClean="0"/>
              <a:t>The customer Michael has shopped in NSW a number of 227 times.</a:t>
            </a:r>
          </a:p>
          <a:p>
            <a:r>
              <a:rPr lang="en-US" dirty="0" smtClean="0"/>
              <a:t>The customer Tonya has shopped in WA a number if 191 times.</a:t>
            </a:r>
          </a:p>
          <a:p>
            <a:r>
              <a:rPr lang="en-US" dirty="0" smtClean="0"/>
              <a:t>The customer Kimberly has shopped a VIC a number of 173 times.</a:t>
            </a:r>
          </a:p>
          <a:p>
            <a:r>
              <a:rPr lang="en-US" dirty="0" smtClean="0"/>
              <a:t>The customer Rhonda has shopped in QLD a number of 185 times.</a:t>
            </a:r>
            <a:endParaRPr lang="en-US" dirty="0"/>
          </a:p>
        </p:txBody>
      </p:sp>
    </p:spTree>
    <p:extLst>
      <p:ext uri="{BB962C8B-B14F-4D97-AF65-F5344CB8AC3E}">
        <p14:creationId xmlns:p14="http://schemas.microsoft.com/office/powerpoint/2010/main" val="41882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Data Description</a:t>
            </a:r>
          </a:p>
          <a:p>
            <a:r>
              <a:rPr lang="en-US" dirty="0" smtClean="0"/>
              <a:t>The Data</a:t>
            </a:r>
          </a:p>
          <a:p>
            <a:r>
              <a:rPr lang="en-US" dirty="0" smtClean="0"/>
              <a:t>Data Features</a:t>
            </a:r>
          </a:p>
          <a:p>
            <a:r>
              <a:rPr lang="en-US" dirty="0" smtClean="0"/>
              <a:t>Problem Statement</a:t>
            </a:r>
          </a:p>
          <a:p>
            <a:r>
              <a:rPr lang="en-US" dirty="0" smtClean="0"/>
              <a:t>Customer Location</a:t>
            </a:r>
          </a:p>
          <a:p>
            <a:r>
              <a:rPr lang="en-US" dirty="0" smtClean="0"/>
              <a:t>Data Visualization</a:t>
            </a:r>
          </a:p>
          <a:p>
            <a:r>
              <a:rPr lang="en-US" dirty="0" smtClean="0"/>
              <a:t>Data Findings</a:t>
            </a:r>
          </a:p>
          <a:p>
            <a:endParaRPr lang="en-US" dirty="0" smtClean="0"/>
          </a:p>
          <a:p>
            <a:endParaRPr lang="en-US" dirty="0"/>
          </a:p>
        </p:txBody>
      </p:sp>
    </p:spTree>
    <p:extLst>
      <p:ext uri="{BB962C8B-B14F-4D97-AF65-F5344CB8AC3E}">
        <p14:creationId xmlns:p14="http://schemas.microsoft.com/office/powerpoint/2010/main" val="2297424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206" y="609600"/>
            <a:ext cx="10817983" cy="775063"/>
          </a:xfrm>
        </p:spPr>
        <p:txBody>
          <a:bodyPr>
            <a:normAutofit/>
          </a:bodyPr>
          <a:lstStyle/>
          <a:p>
            <a:pPr algn="ctr"/>
            <a:r>
              <a:rPr lang="en-US" dirty="0" smtClean="0"/>
              <a:t>Merchant-State date and amount-wise transactions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89" y="1567543"/>
            <a:ext cx="11260182" cy="4859383"/>
          </a:xfrm>
        </p:spPr>
      </p:pic>
    </p:spTree>
    <p:extLst>
      <p:ext uri="{BB962C8B-B14F-4D97-AF65-F5344CB8AC3E}">
        <p14:creationId xmlns:p14="http://schemas.microsoft.com/office/powerpoint/2010/main" val="3548434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76995" y="609600"/>
            <a:ext cx="8895806" cy="775063"/>
          </a:xfrm>
        </p:spPr>
        <p:txBody>
          <a:bodyPr>
            <a:normAutofit/>
          </a:bodyPr>
          <a:lstStyle/>
          <a:p>
            <a:pPr algn="ctr"/>
            <a:r>
              <a:rPr lang="en-US" dirty="0" smtClean="0"/>
              <a:t>Movement </a:t>
            </a:r>
            <a:r>
              <a:rPr lang="en-US" dirty="0" err="1" smtClean="0"/>
              <a:t>wrt</a:t>
            </a:r>
            <a:r>
              <a:rPr lang="en-US" dirty="0" smtClean="0"/>
              <a:t> gender and amount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337" y="1567543"/>
            <a:ext cx="7040812" cy="4859383"/>
          </a:xfrm>
        </p:spPr>
      </p:pic>
    </p:spTree>
    <p:extLst>
      <p:ext uri="{BB962C8B-B14F-4D97-AF65-F5344CB8AC3E}">
        <p14:creationId xmlns:p14="http://schemas.microsoft.com/office/powerpoint/2010/main" val="1322990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smtClean="0"/>
              <a:t>Transactions per month</a:t>
            </a:r>
            <a:endParaRPr lang="en-US" sz="3600" dirty="0"/>
          </a:p>
        </p:txBody>
      </p:sp>
      <p:pic>
        <p:nvPicPr>
          <p:cNvPr id="6" name="Picture 2" descr="https://www.kaggleusercontent.com/kf/35287695/eyJhbGciOiJkaXIiLCJlbmMiOiJBMTI4Q0JDLUhTMjU2In0..IdB3CfBlOcQ3RDg5jTJb-Q.FFwZscOUjh0cUeinpmmGGMtB9fwZ--HsPoSo-_nUEyyHVY19uMIAj_TnIFsgr4SZk-SLjdhW255K4P73KVeJpsP39QL5j_IAPNh-Z_U5p4udpXZxpi1Xsy_-0acAgAe8f0ddsbVLinHOjKJwDEfluyD7UAW7_2vyO8E01TU7TS5nEEXMPozwLUKgukQlZCROQPtv3lWj3CFfTbuvDizVnMH_IEoH5bMmdASL29mrncj6FG9qptN6Xu6UWhhL7m6ynTaIZsGETb7uUlxg6EE26hnacPmizAQKRj7_9c7n7s8MbNWej2xyr5uBYbJ9fgxQTt1fBgAR6l794zUB65dONBqVsUTYT2oYjSrgsxqgTAxAv8q2gPhLXPLyguZkLBvJKvFgmJ3L8cdyJ1KO4M4UvK5tgaacxG94lUaH_p5WSXSC7Sc_3uJjGiW0y7txgAD2Xtb20tmekoBLH00iWMhz6bFObuDtk6PWCwvxEuWt4EQOZD2FioHA5GzCg9esJB29rlNLohKSz1ulNoZI3IU6_OjnYm0ssqou-zQ1_NzqF2Va2aRYsKC5ELfA7o_xF43PlAgbl1Jj1u1FIIdtDaspplu_x-ov6yfr4B7SrJHSGATlAU5FSQ3-4oOEor-dV3fEk0Sn-3mq4Mu4-fSEqlW_1-eqHRjyoA1NT9Hzpbtp7gk.RW9XpsX3fIA-BUtkWXwCdw/__results___files/__results___36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131" y="1476103"/>
            <a:ext cx="5812972" cy="42651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4103940045"/>
              </p:ext>
            </p:extLst>
          </p:nvPr>
        </p:nvGraphicFramePr>
        <p:xfrm>
          <a:off x="792915" y="2841730"/>
          <a:ext cx="3704336" cy="1752600"/>
        </p:xfrm>
        <a:graphic>
          <a:graphicData uri="http://schemas.openxmlformats.org/drawingml/2006/table">
            <a:tbl>
              <a:tblPr firstRow="1" bandRow="1"/>
              <a:tblGrid>
                <a:gridCol w="1852168">
                  <a:extLst>
                    <a:ext uri="{9D8B030D-6E8A-4147-A177-3AD203B41FA5}">
                      <a16:colId xmlns:a16="http://schemas.microsoft.com/office/drawing/2014/main" val="489276973"/>
                    </a:ext>
                  </a:extLst>
                </a:gridCol>
                <a:gridCol w="1852168">
                  <a:extLst>
                    <a:ext uri="{9D8B030D-6E8A-4147-A177-3AD203B41FA5}">
                      <a16:colId xmlns:a16="http://schemas.microsoft.com/office/drawing/2014/main" val="2499720418"/>
                    </a:ext>
                  </a:extLst>
                </a:gridCol>
              </a:tblGrid>
              <a:tr h="491066">
                <a:tc>
                  <a:txBody>
                    <a:bodyPr/>
                    <a:lstStyle>
                      <a:lvl1pPr marL="0" algn="l" defTabSz="457200" rtl="0" eaLnBrk="1" latinLnBrk="0" hangingPunct="1">
                        <a:defRPr sz="1800" b="1" kern="1200">
                          <a:solidFill>
                            <a:schemeClr val="lt1"/>
                          </a:solidFill>
                          <a:latin typeface="Corbel"/>
                        </a:defRPr>
                      </a:lvl1pPr>
                      <a:lvl2pPr marL="457200" algn="l" defTabSz="457200" rtl="0" eaLnBrk="1" latinLnBrk="0" hangingPunct="1">
                        <a:defRPr sz="1800" b="1" kern="1200">
                          <a:solidFill>
                            <a:schemeClr val="lt1"/>
                          </a:solidFill>
                          <a:latin typeface="Corbel"/>
                        </a:defRPr>
                      </a:lvl2pPr>
                      <a:lvl3pPr marL="914400" algn="l" defTabSz="457200" rtl="0" eaLnBrk="1" latinLnBrk="0" hangingPunct="1">
                        <a:defRPr sz="1800" b="1" kern="1200">
                          <a:solidFill>
                            <a:schemeClr val="lt1"/>
                          </a:solidFill>
                          <a:latin typeface="Corbel"/>
                        </a:defRPr>
                      </a:lvl3pPr>
                      <a:lvl4pPr marL="1371600" algn="l" defTabSz="457200" rtl="0" eaLnBrk="1" latinLnBrk="0" hangingPunct="1">
                        <a:defRPr sz="1800" b="1" kern="1200">
                          <a:solidFill>
                            <a:schemeClr val="lt1"/>
                          </a:solidFill>
                          <a:latin typeface="Corbel"/>
                        </a:defRPr>
                      </a:lvl4pPr>
                      <a:lvl5pPr marL="1828800" algn="l" defTabSz="457200" rtl="0" eaLnBrk="1" latinLnBrk="0" hangingPunct="1">
                        <a:defRPr sz="1800" b="1" kern="1200">
                          <a:solidFill>
                            <a:schemeClr val="lt1"/>
                          </a:solidFill>
                          <a:latin typeface="Corbel"/>
                        </a:defRPr>
                      </a:lvl5pPr>
                      <a:lvl6pPr marL="2286000" algn="l" defTabSz="457200" rtl="0" eaLnBrk="1" latinLnBrk="0" hangingPunct="1">
                        <a:defRPr sz="1800" b="1" kern="1200">
                          <a:solidFill>
                            <a:schemeClr val="lt1"/>
                          </a:solidFill>
                          <a:latin typeface="Corbel"/>
                        </a:defRPr>
                      </a:lvl6pPr>
                      <a:lvl7pPr marL="2743200" algn="l" defTabSz="457200" rtl="0" eaLnBrk="1" latinLnBrk="0" hangingPunct="1">
                        <a:defRPr sz="1800" b="1" kern="1200">
                          <a:solidFill>
                            <a:schemeClr val="lt1"/>
                          </a:solidFill>
                          <a:latin typeface="Corbel"/>
                        </a:defRPr>
                      </a:lvl7pPr>
                      <a:lvl8pPr marL="3200400" algn="l" defTabSz="457200" rtl="0" eaLnBrk="1" latinLnBrk="0" hangingPunct="1">
                        <a:defRPr sz="1800" b="1" kern="1200">
                          <a:solidFill>
                            <a:schemeClr val="lt1"/>
                          </a:solidFill>
                          <a:latin typeface="Corbel"/>
                        </a:defRPr>
                      </a:lvl8pPr>
                      <a:lvl9pPr marL="3657600" algn="l" defTabSz="457200" rtl="0" eaLnBrk="1" latinLnBrk="0" hangingPunct="1">
                        <a:defRPr sz="1800" b="1" kern="1200">
                          <a:solidFill>
                            <a:schemeClr val="lt1"/>
                          </a:solidFill>
                          <a:latin typeface="Corbel"/>
                        </a:defRPr>
                      </a:lvl9pPr>
                    </a:lstStyle>
                    <a:p>
                      <a:r>
                        <a:rPr lang="en-US" dirty="0" smtClean="0"/>
                        <a:t>Month</a:t>
                      </a:r>
                      <a:endParaRPr lang="en-IN" dirty="0"/>
                    </a:p>
                  </a:txBody>
                  <a:tcPr>
                    <a:lnL w="12700" cmpd="sng">
                      <a:solidFill>
                        <a:srgbClr val="404040"/>
                      </a:solidFill>
                    </a:lnL>
                    <a:lnR>
                      <a:noFill/>
                    </a:lnR>
                    <a:lnT w="12700" cmpd="sng">
                      <a:solidFill>
                        <a:srgbClr val="404040"/>
                      </a:solidFill>
                    </a:lnT>
                    <a:lnB w="12700" cmpd="sng">
                      <a:solidFill>
                        <a:srgbClr val="404040"/>
                      </a:solidFill>
                    </a:lnB>
                    <a:lnTlToBr w="12700" cmpd="sng">
                      <a:noFill/>
                      <a:prstDash val="solid"/>
                    </a:lnTlToBr>
                    <a:lnBlToTr w="12700" cmpd="sng">
                      <a:noFill/>
                      <a:prstDash val="solid"/>
                    </a:lnBlToTr>
                    <a:solidFill>
                      <a:srgbClr val="404040"/>
                    </a:solidFill>
                  </a:tcPr>
                </a:tc>
                <a:tc>
                  <a:txBody>
                    <a:bodyPr/>
                    <a:lstStyle>
                      <a:lvl1pPr marL="0" algn="l" defTabSz="457200" rtl="0" eaLnBrk="1" latinLnBrk="0" hangingPunct="1">
                        <a:defRPr sz="1800" b="1" kern="1200">
                          <a:solidFill>
                            <a:schemeClr val="lt1"/>
                          </a:solidFill>
                          <a:latin typeface="Corbel"/>
                        </a:defRPr>
                      </a:lvl1pPr>
                      <a:lvl2pPr marL="457200" algn="l" defTabSz="457200" rtl="0" eaLnBrk="1" latinLnBrk="0" hangingPunct="1">
                        <a:defRPr sz="1800" b="1" kern="1200">
                          <a:solidFill>
                            <a:schemeClr val="lt1"/>
                          </a:solidFill>
                          <a:latin typeface="Corbel"/>
                        </a:defRPr>
                      </a:lvl2pPr>
                      <a:lvl3pPr marL="914400" algn="l" defTabSz="457200" rtl="0" eaLnBrk="1" latinLnBrk="0" hangingPunct="1">
                        <a:defRPr sz="1800" b="1" kern="1200">
                          <a:solidFill>
                            <a:schemeClr val="lt1"/>
                          </a:solidFill>
                          <a:latin typeface="Corbel"/>
                        </a:defRPr>
                      </a:lvl3pPr>
                      <a:lvl4pPr marL="1371600" algn="l" defTabSz="457200" rtl="0" eaLnBrk="1" latinLnBrk="0" hangingPunct="1">
                        <a:defRPr sz="1800" b="1" kern="1200">
                          <a:solidFill>
                            <a:schemeClr val="lt1"/>
                          </a:solidFill>
                          <a:latin typeface="Corbel"/>
                        </a:defRPr>
                      </a:lvl4pPr>
                      <a:lvl5pPr marL="1828800" algn="l" defTabSz="457200" rtl="0" eaLnBrk="1" latinLnBrk="0" hangingPunct="1">
                        <a:defRPr sz="1800" b="1" kern="1200">
                          <a:solidFill>
                            <a:schemeClr val="lt1"/>
                          </a:solidFill>
                          <a:latin typeface="Corbel"/>
                        </a:defRPr>
                      </a:lvl5pPr>
                      <a:lvl6pPr marL="2286000" algn="l" defTabSz="457200" rtl="0" eaLnBrk="1" latinLnBrk="0" hangingPunct="1">
                        <a:defRPr sz="1800" b="1" kern="1200">
                          <a:solidFill>
                            <a:schemeClr val="lt1"/>
                          </a:solidFill>
                          <a:latin typeface="Corbel"/>
                        </a:defRPr>
                      </a:lvl6pPr>
                      <a:lvl7pPr marL="2743200" algn="l" defTabSz="457200" rtl="0" eaLnBrk="1" latinLnBrk="0" hangingPunct="1">
                        <a:defRPr sz="1800" b="1" kern="1200">
                          <a:solidFill>
                            <a:schemeClr val="lt1"/>
                          </a:solidFill>
                          <a:latin typeface="Corbel"/>
                        </a:defRPr>
                      </a:lvl7pPr>
                      <a:lvl8pPr marL="3200400" algn="l" defTabSz="457200" rtl="0" eaLnBrk="1" latinLnBrk="0" hangingPunct="1">
                        <a:defRPr sz="1800" b="1" kern="1200">
                          <a:solidFill>
                            <a:schemeClr val="lt1"/>
                          </a:solidFill>
                          <a:latin typeface="Corbel"/>
                        </a:defRPr>
                      </a:lvl8pPr>
                      <a:lvl9pPr marL="3657600" algn="l" defTabSz="457200" rtl="0" eaLnBrk="1" latinLnBrk="0" hangingPunct="1">
                        <a:defRPr sz="1800" b="1" kern="1200">
                          <a:solidFill>
                            <a:schemeClr val="lt1"/>
                          </a:solidFill>
                          <a:latin typeface="Corbel"/>
                        </a:defRPr>
                      </a:lvl9pPr>
                    </a:lstStyle>
                    <a:p>
                      <a:r>
                        <a:rPr lang="en-US" dirty="0" smtClean="0"/>
                        <a:t>Number of Transactions</a:t>
                      </a:r>
                      <a:endParaRPr lang="en-IN" dirty="0"/>
                    </a:p>
                  </a:txBody>
                  <a:tcPr>
                    <a:lnL>
                      <a:noFill/>
                    </a:lnL>
                    <a:lnR w="12700" cmpd="sng">
                      <a:solidFill>
                        <a:srgbClr val="404040"/>
                      </a:solidFill>
                    </a:lnR>
                    <a:lnT w="12700" cmpd="sng">
                      <a:solidFill>
                        <a:srgbClr val="404040"/>
                      </a:solidFill>
                    </a:lnT>
                    <a:lnB w="12700" cmpd="sng">
                      <a:solidFill>
                        <a:srgbClr val="404040"/>
                      </a:solidFill>
                    </a:lnB>
                    <a:lnTlToBr w="12700" cmpd="sng">
                      <a:noFill/>
                      <a:prstDash val="solid"/>
                    </a:lnTlToBr>
                    <a:lnBlToTr w="12700" cmpd="sng">
                      <a:noFill/>
                      <a:prstDash val="solid"/>
                    </a:lnBlToTr>
                    <a:solidFill>
                      <a:srgbClr val="404040"/>
                    </a:solidFill>
                  </a:tcPr>
                </a:tc>
                <a:extLst>
                  <a:ext uri="{0D108BD9-81ED-4DB2-BD59-A6C34878D82A}">
                    <a16:rowId xmlns:a16="http://schemas.microsoft.com/office/drawing/2014/main" val="2523900021"/>
                  </a:ext>
                </a:extLst>
              </a:tr>
              <a:tr h="370840">
                <a:tc>
                  <a:txBody>
                    <a:bodyPr/>
                    <a:lstStyle>
                      <a:lvl1pPr marL="0" algn="l" defTabSz="457200" rtl="0" eaLnBrk="1" latinLnBrk="0" hangingPunct="1">
                        <a:defRPr sz="1800" kern="1200">
                          <a:solidFill>
                            <a:schemeClr val="dk1"/>
                          </a:solidFill>
                          <a:latin typeface="Corbel"/>
                        </a:defRPr>
                      </a:lvl1pPr>
                      <a:lvl2pPr marL="457200" algn="l" defTabSz="457200" rtl="0" eaLnBrk="1" latinLnBrk="0" hangingPunct="1">
                        <a:defRPr sz="1800" kern="1200">
                          <a:solidFill>
                            <a:schemeClr val="dk1"/>
                          </a:solidFill>
                          <a:latin typeface="Corbel"/>
                        </a:defRPr>
                      </a:lvl2pPr>
                      <a:lvl3pPr marL="914400" algn="l" defTabSz="457200" rtl="0" eaLnBrk="1" latinLnBrk="0" hangingPunct="1">
                        <a:defRPr sz="1800" kern="1200">
                          <a:solidFill>
                            <a:schemeClr val="dk1"/>
                          </a:solidFill>
                          <a:latin typeface="Corbel"/>
                        </a:defRPr>
                      </a:lvl3pPr>
                      <a:lvl4pPr marL="1371600" algn="l" defTabSz="457200" rtl="0" eaLnBrk="1" latinLnBrk="0" hangingPunct="1">
                        <a:defRPr sz="1800" kern="1200">
                          <a:solidFill>
                            <a:schemeClr val="dk1"/>
                          </a:solidFill>
                          <a:latin typeface="Corbel"/>
                        </a:defRPr>
                      </a:lvl4pPr>
                      <a:lvl5pPr marL="1828800" algn="l" defTabSz="457200" rtl="0" eaLnBrk="1" latinLnBrk="0" hangingPunct="1">
                        <a:defRPr sz="1800" kern="1200">
                          <a:solidFill>
                            <a:schemeClr val="dk1"/>
                          </a:solidFill>
                          <a:latin typeface="Corbel"/>
                        </a:defRPr>
                      </a:lvl5pPr>
                      <a:lvl6pPr marL="2286000" algn="l" defTabSz="457200" rtl="0" eaLnBrk="1" latinLnBrk="0" hangingPunct="1">
                        <a:defRPr sz="1800" kern="1200">
                          <a:solidFill>
                            <a:schemeClr val="dk1"/>
                          </a:solidFill>
                          <a:latin typeface="Corbel"/>
                        </a:defRPr>
                      </a:lvl6pPr>
                      <a:lvl7pPr marL="2743200" algn="l" defTabSz="457200" rtl="0" eaLnBrk="1" latinLnBrk="0" hangingPunct="1">
                        <a:defRPr sz="1800" kern="1200">
                          <a:solidFill>
                            <a:schemeClr val="dk1"/>
                          </a:solidFill>
                          <a:latin typeface="Corbel"/>
                        </a:defRPr>
                      </a:lvl7pPr>
                      <a:lvl8pPr marL="3200400" algn="l" defTabSz="457200" rtl="0" eaLnBrk="1" latinLnBrk="0" hangingPunct="1">
                        <a:defRPr sz="1800" kern="1200">
                          <a:solidFill>
                            <a:schemeClr val="dk1"/>
                          </a:solidFill>
                          <a:latin typeface="Corbel"/>
                        </a:defRPr>
                      </a:lvl8pPr>
                      <a:lvl9pPr marL="3657600" algn="l" defTabSz="457200" rtl="0" eaLnBrk="1" latinLnBrk="0" hangingPunct="1">
                        <a:defRPr sz="1800" kern="1200">
                          <a:solidFill>
                            <a:schemeClr val="dk1"/>
                          </a:solidFill>
                          <a:latin typeface="Corbel"/>
                        </a:defRPr>
                      </a:lvl9pPr>
                    </a:lstStyle>
                    <a:p>
                      <a:r>
                        <a:rPr lang="en-US" b="1" dirty="0" smtClean="0">
                          <a:solidFill>
                            <a:srgbClr val="3274A1"/>
                          </a:solidFill>
                        </a:rPr>
                        <a:t>August</a:t>
                      </a:r>
                      <a:endParaRPr lang="en-IN" b="1" dirty="0">
                        <a:solidFill>
                          <a:srgbClr val="3274A1"/>
                        </a:solidFill>
                      </a:endParaRPr>
                    </a:p>
                  </a:txBody>
                  <a:tcPr>
                    <a:lnL w="12700" cmpd="sng">
                      <a:solidFill>
                        <a:srgbClr val="404040"/>
                      </a:solidFill>
                    </a:lnL>
                    <a:lnR>
                      <a:noFill/>
                    </a:lnR>
                    <a:lnT w="12700" cmpd="sng">
                      <a:solidFill>
                        <a:srgbClr val="404040"/>
                      </a:solidFill>
                    </a:lnT>
                    <a:lnB w="12700" cmpd="sng">
                      <a:solidFill>
                        <a:srgbClr val="404040"/>
                      </a:solidFill>
                    </a:lnB>
                    <a:lnTlToBr w="12700" cmpd="sng">
                      <a:noFill/>
                      <a:prstDash val="solid"/>
                    </a:lnTlToBr>
                    <a:lnBlToTr w="12700" cmpd="sng">
                      <a:noFill/>
                      <a:prstDash val="solid"/>
                    </a:lnBlToTr>
                    <a:solidFill>
                      <a:srgbClr val="404040">
                        <a:tint val="20000"/>
                      </a:srgbClr>
                    </a:solidFill>
                  </a:tcPr>
                </a:tc>
                <a:tc>
                  <a:txBody>
                    <a:bodyPr/>
                    <a:lstStyle>
                      <a:lvl1pPr marL="0" algn="l" defTabSz="457200" rtl="0" eaLnBrk="1" latinLnBrk="0" hangingPunct="1">
                        <a:defRPr sz="1800" kern="1200">
                          <a:solidFill>
                            <a:schemeClr val="dk1"/>
                          </a:solidFill>
                          <a:latin typeface="Corbel"/>
                        </a:defRPr>
                      </a:lvl1pPr>
                      <a:lvl2pPr marL="457200" algn="l" defTabSz="457200" rtl="0" eaLnBrk="1" latinLnBrk="0" hangingPunct="1">
                        <a:defRPr sz="1800" kern="1200">
                          <a:solidFill>
                            <a:schemeClr val="dk1"/>
                          </a:solidFill>
                          <a:latin typeface="Corbel"/>
                        </a:defRPr>
                      </a:lvl2pPr>
                      <a:lvl3pPr marL="914400" algn="l" defTabSz="457200" rtl="0" eaLnBrk="1" latinLnBrk="0" hangingPunct="1">
                        <a:defRPr sz="1800" kern="1200">
                          <a:solidFill>
                            <a:schemeClr val="dk1"/>
                          </a:solidFill>
                          <a:latin typeface="Corbel"/>
                        </a:defRPr>
                      </a:lvl3pPr>
                      <a:lvl4pPr marL="1371600" algn="l" defTabSz="457200" rtl="0" eaLnBrk="1" latinLnBrk="0" hangingPunct="1">
                        <a:defRPr sz="1800" kern="1200">
                          <a:solidFill>
                            <a:schemeClr val="dk1"/>
                          </a:solidFill>
                          <a:latin typeface="Corbel"/>
                        </a:defRPr>
                      </a:lvl4pPr>
                      <a:lvl5pPr marL="1828800" algn="l" defTabSz="457200" rtl="0" eaLnBrk="1" latinLnBrk="0" hangingPunct="1">
                        <a:defRPr sz="1800" kern="1200">
                          <a:solidFill>
                            <a:schemeClr val="dk1"/>
                          </a:solidFill>
                          <a:latin typeface="Corbel"/>
                        </a:defRPr>
                      </a:lvl5pPr>
                      <a:lvl6pPr marL="2286000" algn="l" defTabSz="457200" rtl="0" eaLnBrk="1" latinLnBrk="0" hangingPunct="1">
                        <a:defRPr sz="1800" kern="1200">
                          <a:solidFill>
                            <a:schemeClr val="dk1"/>
                          </a:solidFill>
                          <a:latin typeface="Corbel"/>
                        </a:defRPr>
                      </a:lvl6pPr>
                      <a:lvl7pPr marL="2743200" algn="l" defTabSz="457200" rtl="0" eaLnBrk="1" latinLnBrk="0" hangingPunct="1">
                        <a:defRPr sz="1800" kern="1200">
                          <a:solidFill>
                            <a:schemeClr val="dk1"/>
                          </a:solidFill>
                          <a:latin typeface="Corbel"/>
                        </a:defRPr>
                      </a:lvl7pPr>
                      <a:lvl8pPr marL="3200400" algn="l" defTabSz="457200" rtl="0" eaLnBrk="1" latinLnBrk="0" hangingPunct="1">
                        <a:defRPr sz="1800" kern="1200">
                          <a:solidFill>
                            <a:schemeClr val="dk1"/>
                          </a:solidFill>
                          <a:latin typeface="Corbel"/>
                        </a:defRPr>
                      </a:lvl8pPr>
                      <a:lvl9pPr marL="3657600" algn="l" defTabSz="457200" rtl="0" eaLnBrk="1" latinLnBrk="0" hangingPunct="1">
                        <a:defRPr sz="1800" kern="1200">
                          <a:solidFill>
                            <a:schemeClr val="dk1"/>
                          </a:solidFill>
                          <a:latin typeface="Corbel"/>
                        </a:defRPr>
                      </a:lvl9pPr>
                    </a:lstStyle>
                    <a:p>
                      <a:r>
                        <a:rPr lang="en-IN" dirty="0" smtClean="0"/>
                        <a:t>3943</a:t>
                      </a:r>
                      <a:endParaRPr lang="en-IN" dirty="0"/>
                    </a:p>
                  </a:txBody>
                  <a:tcPr>
                    <a:lnL>
                      <a:noFill/>
                    </a:lnL>
                    <a:lnR w="12700" cmpd="sng">
                      <a:solidFill>
                        <a:srgbClr val="404040"/>
                      </a:solidFill>
                    </a:lnR>
                    <a:lnT w="12700" cmpd="sng">
                      <a:solidFill>
                        <a:srgbClr val="404040"/>
                      </a:solidFill>
                    </a:lnT>
                    <a:lnB w="12700" cmpd="sng">
                      <a:solidFill>
                        <a:srgbClr val="404040"/>
                      </a:solidFill>
                    </a:lnB>
                    <a:lnTlToBr w="12700" cmpd="sng">
                      <a:noFill/>
                      <a:prstDash val="solid"/>
                    </a:lnTlToBr>
                    <a:lnBlToTr w="12700" cmpd="sng">
                      <a:noFill/>
                      <a:prstDash val="solid"/>
                    </a:lnBlToTr>
                    <a:solidFill>
                      <a:srgbClr val="404040">
                        <a:tint val="20000"/>
                      </a:srgbClr>
                    </a:solidFill>
                  </a:tcPr>
                </a:tc>
                <a:extLst>
                  <a:ext uri="{0D108BD9-81ED-4DB2-BD59-A6C34878D82A}">
                    <a16:rowId xmlns:a16="http://schemas.microsoft.com/office/drawing/2014/main" val="207443243"/>
                  </a:ext>
                </a:extLst>
              </a:tr>
              <a:tr h="370840">
                <a:tc>
                  <a:txBody>
                    <a:bodyPr/>
                    <a:lstStyle>
                      <a:lvl1pPr marL="0" algn="l" defTabSz="457200" rtl="0" eaLnBrk="1" latinLnBrk="0" hangingPunct="1">
                        <a:defRPr sz="1800" kern="1200">
                          <a:solidFill>
                            <a:schemeClr val="dk1"/>
                          </a:solidFill>
                          <a:latin typeface="Corbel"/>
                        </a:defRPr>
                      </a:lvl1pPr>
                      <a:lvl2pPr marL="457200" algn="l" defTabSz="457200" rtl="0" eaLnBrk="1" latinLnBrk="0" hangingPunct="1">
                        <a:defRPr sz="1800" kern="1200">
                          <a:solidFill>
                            <a:schemeClr val="dk1"/>
                          </a:solidFill>
                          <a:latin typeface="Corbel"/>
                        </a:defRPr>
                      </a:lvl2pPr>
                      <a:lvl3pPr marL="914400" algn="l" defTabSz="457200" rtl="0" eaLnBrk="1" latinLnBrk="0" hangingPunct="1">
                        <a:defRPr sz="1800" kern="1200">
                          <a:solidFill>
                            <a:schemeClr val="dk1"/>
                          </a:solidFill>
                          <a:latin typeface="Corbel"/>
                        </a:defRPr>
                      </a:lvl3pPr>
                      <a:lvl4pPr marL="1371600" algn="l" defTabSz="457200" rtl="0" eaLnBrk="1" latinLnBrk="0" hangingPunct="1">
                        <a:defRPr sz="1800" kern="1200">
                          <a:solidFill>
                            <a:schemeClr val="dk1"/>
                          </a:solidFill>
                          <a:latin typeface="Corbel"/>
                        </a:defRPr>
                      </a:lvl4pPr>
                      <a:lvl5pPr marL="1828800" algn="l" defTabSz="457200" rtl="0" eaLnBrk="1" latinLnBrk="0" hangingPunct="1">
                        <a:defRPr sz="1800" kern="1200">
                          <a:solidFill>
                            <a:schemeClr val="dk1"/>
                          </a:solidFill>
                          <a:latin typeface="Corbel"/>
                        </a:defRPr>
                      </a:lvl5pPr>
                      <a:lvl6pPr marL="2286000" algn="l" defTabSz="457200" rtl="0" eaLnBrk="1" latinLnBrk="0" hangingPunct="1">
                        <a:defRPr sz="1800" kern="1200">
                          <a:solidFill>
                            <a:schemeClr val="dk1"/>
                          </a:solidFill>
                          <a:latin typeface="Corbel"/>
                        </a:defRPr>
                      </a:lvl6pPr>
                      <a:lvl7pPr marL="2743200" algn="l" defTabSz="457200" rtl="0" eaLnBrk="1" latinLnBrk="0" hangingPunct="1">
                        <a:defRPr sz="1800" kern="1200">
                          <a:solidFill>
                            <a:schemeClr val="dk1"/>
                          </a:solidFill>
                          <a:latin typeface="Corbel"/>
                        </a:defRPr>
                      </a:lvl7pPr>
                      <a:lvl8pPr marL="3200400" algn="l" defTabSz="457200" rtl="0" eaLnBrk="1" latinLnBrk="0" hangingPunct="1">
                        <a:defRPr sz="1800" kern="1200">
                          <a:solidFill>
                            <a:schemeClr val="dk1"/>
                          </a:solidFill>
                          <a:latin typeface="Corbel"/>
                        </a:defRPr>
                      </a:lvl8pPr>
                      <a:lvl9pPr marL="3657600" algn="l" defTabSz="457200" rtl="0" eaLnBrk="1" latinLnBrk="0" hangingPunct="1">
                        <a:defRPr sz="1800" kern="1200">
                          <a:solidFill>
                            <a:schemeClr val="dk1"/>
                          </a:solidFill>
                          <a:latin typeface="Corbel"/>
                        </a:defRPr>
                      </a:lvl9pPr>
                    </a:lstStyle>
                    <a:p>
                      <a:r>
                        <a:rPr lang="en-US" b="1" dirty="0" smtClean="0">
                          <a:solidFill>
                            <a:srgbClr val="E1812C"/>
                          </a:solidFill>
                        </a:rPr>
                        <a:t>September</a:t>
                      </a:r>
                      <a:endParaRPr lang="en-IN" b="1" dirty="0">
                        <a:solidFill>
                          <a:srgbClr val="E1812C"/>
                        </a:solidFill>
                      </a:endParaRPr>
                    </a:p>
                  </a:txBody>
                  <a:tcPr>
                    <a:lnL w="12700" cmpd="sng">
                      <a:solidFill>
                        <a:srgbClr val="404040"/>
                      </a:solidFill>
                    </a:lnL>
                    <a:lnR>
                      <a:noFill/>
                    </a:lnR>
                    <a:lnT w="12700" cmpd="sng">
                      <a:solidFill>
                        <a:srgbClr val="404040"/>
                      </a:solidFill>
                    </a:lnT>
                    <a:lnB w="12700" cmpd="sng">
                      <a:solidFill>
                        <a:srgbClr val="404040"/>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orbel"/>
                        </a:defRPr>
                      </a:lvl1pPr>
                      <a:lvl2pPr marL="457200" algn="l" defTabSz="457200" rtl="0" eaLnBrk="1" latinLnBrk="0" hangingPunct="1">
                        <a:defRPr sz="1800" kern="1200">
                          <a:solidFill>
                            <a:schemeClr val="dk1"/>
                          </a:solidFill>
                          <a:latin typeface="Corbel"/>
                        </a:defRPr>
                      </a:lvl2pPr>
                      <a:lvl3pPr marL="914400" algn="l" defTabSz="457200" rtl="0" eaLnBrk="1" latinLnBrk="0" hangingPunct="1">
                        <a:defRPr sz="1800" kern="1200">
                          <a:solidFill>
                            <a:schemeClr val="dk1"/>
                          </a:solidFill>
                          <a:latin typeface="Corbel"/>
                        </a:defRPr>
                      </a:lvl3pPr>
                      <a:lvl4pPr marL="1371600" algn="l" defTabSz="457200" rtl="0" eaLnBrk="1" latinLnBrk="0" hangingPunct="1">
                        <a:defRPr sz="1800" kern="1200">
                          <a:solidFill>
                            <a:schemeClr val="dk1"/>
                          </a:solidFill>
                          <a:latin typeface="Corbel"/>
                        </a:defRPr>
                      </a:lvl4pPr>
                      <a:lvl5pPr marL="1828800" algn="l" defTabSz="457200" rtl="0" eaLnBrk="1" latinLnBrk="0" hangingPunct="1">
                        <a:defRPr sz="1800" kern="1200">
                          <a:solidFill>
                            <a:schemeClr val="dk1"/>
                          </a:solidFill>
                          <a:latin typeface="Corbel"/>
                        </a:defRPr>
                      </a:lvl5pPr>
                      <a:lvl6pPr marL="2286000" algn="l" defTabSz="457200" rtl="0" eaLnBrk="1" latinLnBrk="0" hangingPunct="1">
                        <a:defRPr sz="1800" kern="1200">
                          <a:solidFill>
                            <a:schemeClr val="dk1"/>
                          </a:solidFill>
                          <a:latin typeface="Corbel"/>
                        </a:defRPr>
                      </a:lvl6pPr>
                      <a:lvl7pPr marL="2743200" algn="l" defTabSz="457200" rtl="0" eaLnBrk="1" latinLnBrk="0" hangingPunct="1">
                        <a:defRPr sz="1800" kern="1200">
                          <a:solidFill>
                            <a:schemeClr val="dk1"/>
                          </a:solidFill>
                          <a:latin typeface="Corbel"/>
                        </a:defRPr>
                      </a:lvl7pPr>
                      <a:lvl8pPr marL="3200400" algn="l" defTabSz="457200" rtl="0" eaLnBrk="1" latinLnBrk="0" hangingPunct="1">
                        <a:defRPr sz="1800" kern="1200">
                          <a:solidFill>
                            <a:schemeClr val="dk1"/>
                          </a:solidFill>
                          <a:latin typeface="Corbel"/>
                        </a:defRPr>
                      </a:lvl8pPr>
                      <a:lvl9pPr marL="3657600" algn="l" defTabSz="457200" rtl="0" eaLnBrk="1" latinLnBrk="0" hangingPunct="1">
                        <a:defRPr sz="1800" kern="1200">
                          <a:solidFill>
                            <a:schemeClr val="dk1"/>
                          </a:solidFill>
                          <a:latin typeface="Corbel"/>
                        </a:defRPr>
                      </a:lvl9pPr>
                    </a:lstStyle>
                    <a:p>
                      <a:r>
                        <a:rPr lang="en-IN" dirty="0" smtClean="0"/>
                        <a:t>4013</a:t>
                      </a:r>
                      <a:endParaRPr lang="en-IN" dirty="0"/>
                    </a:p>
                  </a:txBody>
                  <a:tcPr>
                    <a:lnL>
                      <a:noFill/>
                    </a:lnL>
                    <a:lnR w="12700" cmpd="sng">
                      <a:solidFill>
                        <a:srgbClr val="404040"/>
                      </a:solidFill>
                    </a:lnR>
                    <a:lnT w="12700" cmpd="sng">
                      <a:solidFill>
                        <a:srgbClr val="404040"/>
                      </a:solidFill>
                    </a:lnT>
                    <a:lnB w="12700" cmpd="sng">
                      <a:solidFill>
                        <a:srgbClr val="404040"/>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029742117"/>
                  </a:ext>
                </a:extLst>
              </a:tr>
              <a:tr h="370840">
                <a:tc>
                  <a:txBody>
                    <a:bodyPr/>
                    <a:lstStyle>
                      <a:lvl1pPr marL="0" algn="l" defTabSz="457200" rtl="0" eaLnBrk="1" latinLnBrk="0" hangingPunct="1">
                        <a:defRPr sz="1800" kern="1200">
                          <a:solidFill>
                            <a:schemeClr val="dk1"/>
                          </a:solidFill>
                          <a:latin typeface="Corbel"/>
                        </a:defRPr>
                      </a:lvl1pPr>
                      <a:lvl2pPr marL="457200" algn="l" defTabSz="457200" rtl="0" eaLnBrk="1" latinLnBrk="0" hangingPunct="1">
                        <a:defRPr sz="1800" kern="1200">
                          <a:solidFill>
                            <a:schemeClr val="dk1"/>
                          </a:solidFill>
                          <a:latin typeface="Corbel"/>
                        </a:defRPr>
                      </a:lvl2pPr>
                      <a:lvl3pPr marL="914400" algn="l" defTabSz="457200" rtl="0" eaLnBrk="1" latinLnBrk="0" hangingPunct="1">
                        <a:defRPr sz="1800" kern="1200">
                          <a:solidFill>
                            <a:schemeClr val="dk1"/>
                          </a:solidFill>
                          <a:latin typeface="Corbel"/>
                        </a:defRPr>
                      </a:lvl3pPr>
                      <a:lvl4pPr marL="1371600" algn="l" defTabSz="457200" rtl="0" eaLnBrk="1" latinLnBrk="0" hangingPunct="1">
                        <a:defRPr sz="1800" kern="1200">
                          <a:solidFill>
                            <a:schemeClr val="dk1"/>
                          </a:solidFill>
                          <a:latin typeface="Corbel"/>
                        </a:defRPr>
                      </a:lvl4pPr>
                      <a:lvl5pPr marL="1828800" algn="l" defTabSz="457200" rtl="0" eaLnBrk="1" latinLnBrk="0" hangingPunct="1">
                        <a:defRPr sz="1800" kern="1200">
                          <a:solidFill>
                            <a:schemeClr val="dk1"/>
                          </a:solidFill>
                          <a:latin typeface="Corbel"/>
                        </a:defRPr>
                      </a:lvl5pPr>
                      <a:lvl6pPr marL="2286000" algn="l" defTabSz="457200" rtl="0" eaLnBrk="1" latinLnBrk="0" hangingPunct="1">
                        <a:defRPr sz="1800" kern="1200">
                          <a:solidFill>
                            <a:schemeClr val="dk1"/>
                          </a:solidFill>
                          <a:latin typeface="Corbel"/>
                        </a:defRPr>
                      </a:lvl6pPr>
                      <a:lvl7pPr marL="2743200" algn="l" defTabSz="457200" rtl="0" eaLnBrk="1" latinLnBrk="0" hangingPunct="1">
                        <a:defRPr sz="1800" kern="1200">
                          <a:solidFill>
                            <a:schemeClr val="dk1"/>
                          </a:solidFill>
                          <a:latin typeface="Corbel"/>
                        </a:defRPr>
                      </a:lvl7pPr>
                      <a:lvl8pPr marL="3200400" algn="l" defTabSz="457200" rtl="0" eaLnBrk="1" latinLnBrk="0" hangingPunct="1">
                        <a:defRPr sz="1800" kern="1200">
                          <a:solidFill>
                            <a:schemeClr val="dk1"/>
                          </a:solidFill>
                          <a:latin typeface="Corbel"/>
                        </a:defRPr>
                      </a:lvl8pPr>
                      <a:lvl9pPr marL="3657600" algn="l" defTabSz="457200" rtl="0" eaLnBrk="1" latinLnBrk="0" hangingPunct="1">
                        <a:defRPr sz="1800" kern="1200">
                          <a:solidFill>
                            <a:schemeClr val="dk1"/>
                          </a:solidFill>
                          <a:latin typeface="Corbel"/>
                        </a:defRPr>
                      </a:lvl9pPr>
                    </a:lstStyle>
                    <a:p>
                      <a:r>
                        <a:rPr lang="en-US" b="1" dirty="0" smtClean="0">
                          <a:solidFill>
                            <a:srgbClr val="3A923A"/>
                          </a:solidFill>
                        </a:rPr>
                        <a:t>October</a:t>
                      </a:r>
                      <a:endParaRPr lang="en-IN" b="1" dirty="0">
                        <a:solidFill>
                          <a:srgbClr val="3A923A"/>
                        </a:solidFill>
                      </a:endParaRPr>
                    </a:p>
                  </a:txBody>
                  <a:tcPr>
                    <a:lnL w="12700" cmpd="sng">
                      <a:solidFill>
                        <a:srgbClr val="404040"/>
                      </a:solidFill>
                    </a:lnL>
                    <a:lnR>
                      <a:noFill/>
                    </a:lnR>
                    <a:lnT w="12700" cmpd="sng">
                      <a:solidFill>
                        <a:srgbClr val="404040"/>
                      </a:solidFill>
                    </a:lnT>
                    <a:lnB w="12700" cmpd="sng">
                      <a:solidFill>
                        <a:srgbClr val="404040"/>
                      </a:solidFill>
                    </a:lnB>
                    <a:lnTlToBr w="12700" cmpd="sng">
                      <a:noFill/>
                      <a:prstDash val="solid"/>
                    </a:lnTlToBr>
                    <a:lnBlToTr w="12700" cmpd="sng">
                      <a:noFill/>
                      <a:prstDash val="solid"/>
                    </a:lnBlToTr>
                    <a:solidFill>
                      <a:srgbClr val="404040">
                        <a:tint val="20000"/>
                      </a:srgbClr>
                    </a:solidFill>
                  </a:tcPr>
                </a:tc>
                <a:tc>
                  <a:txBody>
                    <a:bodyPr/>
                    <a:lstStyle>
                      <a:lvl1pPr marL="0" algn="l" defTabSz="457200" rtl="0" eaLnBrk="1" latinLnBrk="0" hangingPunct="1">
                        <a:defRPr sz="1800" kern="1200">
                          <a:solidFill>
                            <a:schemeClr val="dk1"/>
                          </a:solidFill>
                          <a:latin typeface="Corbel"/>
                        </a:defRPr>
                      </a:lvl1pPr>
                      <a:lvl2pPr marL="457200" algn="l" defTabSz="457200" rtl="0" eaLnBrk="1" latinLnBrk="0" hangingPunct="1">
                        <a:defRPr sz="1800" kern="1200">
                          <a:solidFill>
                            <a:schemeClr val="dk1"/>
                          </a:solidFill>
                          <a:latin typeface="Corbel"/>
                        </a:defRPr>
                      </a:lvl2pPr>
                      <a:lvl3pPr marL="914400" algn="l" defTabSz="457200" rtl="0" eaLnBrk="1" latinLnBrk="0" hangingPunct="1">
                        <a:defRPr sz="1800" kern="1200">
                          <a:solidFill>
                            <a:schemeClr val="dk1"/>
                          </a:solidFill>
                          <a:latin typeface="Corbel"/>
                        </a:defRPr>
                      </a:lvl3pPr>
                      <a:lvl4pPr marL="1371600" algn="l" defTabSz="457200" rtl="0" eaLnBrk="1" latinLnBrk="0" hangingPunct="1">
                        <a:defRPr sz="1800" kern="1200">
                          <a:solidFill>
                            <a:schemeClr val="dk1"/>
                          </a:solidFill>
                          <a:latin typeface="Corbel"/>
                        </a:defRPr>
                      </a:lvl4pPr>
                      <a:lvl5pPr marL="1828800" algn="l" defTabSz="457200" rtl="0" eaLnBrk="1" latinLnBrk="0" hangingPunct="1">
                        <a:defRPr sz="1800" kern="1200">
                          <a:solidFill>
                            <a:schemeClr val="dk1"/>
                          </a:solidFill>
                          <a:latin typeface="Corbel"/>
                        </a:defRPr>
                      </a:lvl5pPr>
                      <a:lvl6pPr marL="2286000" algn="l" defTabSz="457200" rtl="0" eaLnBrk="1" latinLnBrk="0" hangingPunct="1">
                        <a:defRPr sz="1800" kern="1200">
                          <a:solidFill>
                            <a:schemeClr val="dk1"/>
                          </a:solidFill>
                          <a:latin typeface="Corbel"/>
                        </a:defRPr>
                      </a:lvl6pPr>
                      <a:lvl7pPr marL="2743200" algn="l" defTabSz="457200" rtl="0" eaLnBrk="1" latinLnBrk="0" hangingPunct="1">
                        <a:defRPr sz="1800" kern="1200">
                          <a:solidFill>
                            <a:schemeClr val="dk1"/>
                          </a:solidFill>
                          <a:latin typeface="Corbel"/>
                        </a:defRPr>
                      </a:lvl7pPr>
                      <a:lvl8pPr marL="3200400" algn="l" defTabSz="457200" rtl="0" eaLnBrk="1" latinLnBrk="0" hangingPunct="1">
                        <a:defRPr sz="1800" kern="1200">
                          <a:solidFill>
                            <a:schemeClr val="dk1"/>
                          </a:solidFill>
                          <a:latin typeface="Corbel"/>
                        </a:defRPr>
                      </a:lvl8pPr>
                      <a:lvl9pPr marL="3657600" algn="l" defTabSz="457200" rtl="0" eaLnBrk="1" latinLnBrk="0" hangingPunct="1">
                        <a:defRPr sz="1800" kern="1200">
                          <a:solidFill>
                            <a:schemeClr val="dk1"/>
                          </a:solidFill>
                          <a:latin typeface="Corbel"/>
                        </a:defRPr>
                      </a:lvl9pPr>
                    </a:lstStyle>
                    <a:p>
                      <a:r>
                        <a:rPr lang="en-IN" dirty="0" smtClean="0"/>
                        <a:t>4087</a:t>
                      </a:r>
                      <a:endParaRPr lang="en-IN" dirty="0"/>
                    </a:p>
                  </a:txBody>
                  <a:tcPr>
                    <a:lnL>
                      <a:noFill/>
                    </a:lnL>
                    <a:lnR w="12700" cmpd="sng">
                      <a:solidFill>
                        <a:srgbClr val="404040"/>
                      </a:solidFill>
                    </a:lnR>
                    <a:lnT w="12700" cmpd="sng">
                      <a:solidFill>
                        <a:srgbClr val="404040"/>
                      </a:solidFill>
                    </a:lnT>
                    <a:lnB w="12700" cmpd="sng">
                      <a:solidFill>
                        <a:srgbClr val="404040"/>
                      </a:solidFill>
                    </a:lnB>
                    <a:lnTlToBr w="12700" cmpd="sng">
                      <a:noFill/>
                      <a:prstDash val="solid"/>
                    </a:lnTlToBr>
                    <a:lnBlToTr w="12700" cmpd="sng">
                      <a:noFill/>
                      <a:prstDash val="solid"/>
                    </a:lnBlToTr>
                    <a:solidFill>
                      <a:srgbClr val="404040">
                        <a:tint val="20000"/>
                      </a:srgbClr>
                    </a:solidFill>
                  </a:tcPr>
                </a:tc>
                <a:extLst>
                  <a:ext uri="{0D108BD9-81ED-4DB2-BD59-A6C34878D82A}">
                    <a16:rowId xmlns:a16="http://schemas.microsoft.com/office/drawing/2014/main" val="3178127621"/>
                  </a:ext>
                </a:extLst>
              </a:tr>
            </a:tbl>
          </a:graphicData>
        </a:graphic>
      </p:graphicFrame>
    </p:spTree>
    <p:extLst>
      <p:ext uri="{BB962C8B-B14F-4D97-AF65-F5344CB8AC3E}">
        <p14:creationId xmlns:p14="http://schemas.microsoft.com/office/powerpoint/2010/main" val="3001239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092300" cy="1320800"/>
          </a:xfrm>
        </p:spPr>
        <p:txBody>
          <a:bodyPr/>
          <a:lstStyle/>
          <a:p>
            <a:pPr algn="ctr"/>
            <a:r>
              <a:rPr lang="en-US" dirty="0"/>
              <a:t>Date wise total transactions for each </a:t>
            </a:r>
            <a:r>
              <a:rPr lang="en-US" dirty="0" smtClean="0"/>
              <a:t>month</a:t>
            </a:r>
            <a:endParaRPr lang="en-US" dirty="0"/>
          </a:p>
        </p:txBody>
      </p:sp>
      <p:pic>
        <p:nvPicPr>
          <p:cNvPr id="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55371"/>
            <a:ext cx="10621508" cy="4023360"/>
          </a:xfrm>
        </p:spPr>
      </p:pic>
    </p:spTree>
    <p:extLst>
      <p:ext uri="{BB962C8B-B14F-4D97-AF65-F5344CB8AC3E}">
        <p14:creationId xmlns:p14="http://schemas.microsoft.com/office/powerpoint/2010/main" val="3067456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948609" cy="762000"/>
          </a:xfrm>
        </p:spPr>
        <p:txBody>
          <a:bodyPr/>
          <a:lstStyle/>
          <a:p>
            <a:pPr algn="ctr"/>
            <a:r>
              <a:rPr lang="en-US" dirty="0"/>
              <a:t>Account with balance from high to </a:t>
            </a:r>
            <a:r>
              <a:rPr lang="en-US" dirty="0" smtClean="0"/>
              <a:t>low </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051" y="1567543"/>
            <a:ext cx="10843577" cy="4572000"/>
          </a:xfrm>
        </p:spPr>
      </p:pic>
    </p:spTree>
    <p:extLst>
      <p:ext uri="{BB962C8B-B14F-4D97-AF65-F5344CB8AC3E}">
        <p14:creationId xmlns:p14="http://schemas.microsoft.com/office/powerpoint/2010/main" val="3343237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1257"/>
            <a:ext cx="3854528" cy="2233749"/>
          </a:xfrm>
        </p:spPr>
        <p:txBody>
          <a:bodyPr>
            <a:noAutofit/>
          </a:bodyPr>
          <a:lstStyle/>
          <a:p>
            <a:pPr algn="ctr"/>
            <a:r>
              <a:rPr lang="en-US" sz="3200" dirty="0"/>
              <a:t>Clustering of Customers on the basis of Age and Account Balance</a:t>
            </a:r>
          </a:p>
        </p:txBody>
      </p:sp>
      <p:pic>
        <p:nvPicPr>
          <p:cNvPr id="7" name="Content Placeholder 6"/>
          <p:cNvPicPr>
            <a:picLocks noGrp="1" noChangeAspect="1"/>
          </p:cNvPicPr>
          <p:nvPr>
            <p:ph idx="1"/>
          </p:nvPr>
        </p:nvPicPr>
        <p:blipFill>
          <a:blip r:embed="rId2"/>
          <a:stretch>
            <a:fillRect/>
          </a:stretch>
        </p:blipFill>
        <p:spPr>
          <a:xfrm>
            <a:off x="4760913" y="1084216"/>
            <a:ext cx="5428116" cy="440218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843297792"/>
              </p:ext>
            </p:extLst>
          </p:nvPr>
        </p:nvGraphicFramePr>
        <p:xfrm>
          <a:off x="692329" y="2821578"/>
          <a:ext cx="3631476" cy="2507535"/>
        </p:xfrm>
        <a:graphic>
          <a:graphicData uri="http://schemas.openxmlformats.org/drawingml/2006/table">
            <a:tbl>
              <a:tblPr firstRow="1" bandRow="1">
                <a:tableStyleId>{793D81CF-94F2-401A-BA57-92F5A7B2D0C5}</a:tableStyleId>
              </a:tblPr>
              <a:tblGrid>
                <a:gridCol w="1815738">
                  <a:extLst>
                    <a:ext uri="{9D8B030D-6E8A-4147-A177-3AD203B41FA5}">
                      <a16:colId xmlns:a16="http://schemas.microsoft.com/office/drawing/2014/main" val="1898730152"/>
                    </a:ext>
                  </a:extLst>
                </a:gridCol>
                <a:gridCol w="1815738">
                  <a:extLst>
                    <a:ext uri="{9D8B030D-6E8A-4147-A177-3AD203B41FA5}">
                      <a16:colId xmlns:a16="http://schemas.microsoft.com/office/drawing/2014/main" val="4140540428"/>
                    </a:ext>
                  </a:extLst>
                </a:gridCol>
              </a:tblGrid>
              <a:tr h="670806">
                <a:tc>
                  <a:txBody>
                    <a:bodyPr/>
                    <a:lstStyle/>
                    <a:p>
                      <a:r>
                        <a:rPr lang="en-US" dirty="0" smtClean="0"/>
                        <a:t>Cluster</a:t>
                      </a:r>
                      <a:endParaRPr lang="en-IN" dirty="0"/>
                    </a:p>
                  </a:txBody>
                  <a:tcPr/>
                </a:tc>
                <a:tc>
                  <a:txBody>
                    <a:bodyPr/>
                    <a:lstStyle/>
                    <a:p>
                      <a:r>
                        <a:rPr lang="en-US" dirty="0" smtClean="0"/>
                        <a:t>No. of transactions</a:t>
                      </a:r>
                      <a:endParaRPr lang="en-IN" dirty="0"/>
                    </a:p>
                  </a:txBody>
                  <a:tcPr/>
                </a:tc>
                <a:extLst>
                  <a:ext uri="{0D108BD9-81ED-4DB2-BD59-A6C34878D82A}">
                    <a16:rowId xmlns:a16="http://schemas.microsoft.com/office/drawing/2014/main" val="4158196809"/>
                  </a:ext>
                </a:extLst>
              </a:tr>
              <a:tr h="670806">
                <a:tc>
                  <a:txBody>
                    <a:bodyPr/>
                    <a:lstStyle/>
                    <a:p>
                      <a:r>
                        <a:rPr lang="en-US" dirty="0" smtClean="0"/>
                        <a:t>Newly Employed</a:t>
                      </a:r>
                      <a:endParaRPr lang="en-IN" dirty="0"/>
                    </a:p>
                  </a:txBody>
                  <a:tcPr/>
                </a:tc>
                <a:tc>
                  <a:txBody>
                    <a:bodyPr/>
                    <a:lstStyle/>
                    <a:p>
                      <a:r>
                        <a:rPr lang="en-US" dirty="0" smtClean="0"/>
                        <a:t>7226</a:t>
                      </a:r>
                      <a:endParaRPr lang="en-IN" dirty="0"/>
                    </a:p>
                  </a:txBody>
                  <a:tcPr/>
                </a:tc>
                <a:extLst>
                  <a:ext uri="{0D108BD9-81ED-4DB2-BD59-A6C34878D82A}">
                    <a16:rowId xmlns:a16="http://schemas.microsoft.com/office/drawing/2014/main" val="515209689"/>
                  </a:ext>
                </a:extLst>
              </a:tr>
              <a:tr h="388641">
                <a:tc>
                  <a:txBody>
                    <a:bodyPr/>
                    <a:lstStyle/>
                    <a:p>
                      <a:r>
                        <a:rPr lang="en-US" dirty="0" smtClean="0"/>
                        <a:t>Middle Class </a:t>
                      </a:r>
                      <a:endParaRPr lang="en-IN" dirty="0"/>
                    </a:p>
                  </a:txBody>
                  <a:tcPr/>
                </a:tc>
                <a:tc>
                  <a:txBody>
                    <a:bodyPr/>
                    <a:lstStyle/>
                    <a:p>
                      <a:r>
                        <a:rPr lang="en-US" dirty="0" smtClean="0"/>
                        <a:t>4123</a:t>
                      </a:r>
                      <a:endParaRPr lang="en-IN" dirty="0"/>
                    </a:p>
                  </a:txBody>
                  <a:tcPr/>
                </a:tc>
                <a:extLst>
                  <a:ext uri="{0D108BD9-81ED-4DB2-BD59-A6C34878D82A}">
                    <a16:rowId xmlns:a16="http://schemas.microsoft.com/office/drawing/2014/main" val="3365251920"/>
                  </a:ext>
                </a:extLst>
              </a:tr>
              <a:tr h="388641">
                <a:tc>
                  <a:txBody>
                    <a:bodyPr/>
                    <a:lstStyle/>
                    <a:p>
                      <a:r>
                        <a:rPr lang="en-US" dirty="0" smtClean="0"/>
                        <a:t>Old person</a:t>
                      </a:r>
                      <a:endParaRPr lang="en-IN" dirty="0"/>
                    </a:p>
                  </a:txBody>
                  <a:tcPr/>
                </a:tc>
                <a:tc>
                  <a:txBody>
                    <a:bodyPr/>
                    <a:lstStyle/>
                    <a:p>
                      <a:r>
                        <a:rPr lang="en-US" dirty="0" smtClean="0"/>
                        <a:t>418</a:t>
                      </a:r>
                      <a:endParaRPr lang="en-IN" dirty="0"/>
                    </a:p>
                  </a:txBody>
                  <a:tcPr/>
                </a:tc>
                <a:extLst>
                  <a:ext uri="{0D108BD9-81ED-4DB2-BD59-A6C34878D82A}">
                    <a16:rowId xmlns:a16="http://schemas.microsoft.com/office/drawing/2014/main" val="2953033674"/>
                  </a:ext>
                </a:extLst>
              </a:tr>
              <a:tr h="388641">
                <a:tc>
                  <a:txBody>
                    <a:bodyPr/>
                    <a:lstStyle/>
                    <a:p>
                      <a:r>
                        <a:rPr lang="en-US" dirty="0" smtClean="0"/>
                        <a:t>Rich person</a:t>
                      </a:r>
                      <a:endParaRPr lang="en-IN" dirty="0"/>
                    </a:p>
                  </a:txBody>
                  <a:tcPr/>
                </a:tc>
                <a:tc>
                  <a:txBody>
                    <a:bodyPr/>
                    <a:lstStyle/>
                    <a:p>
                      <a:r>
                        <a:rPr lang="en-US" dirty="0" smtClean="0"/>
                        <a:t>276</a:t>
                      </a:r>
                      <a:endParaRPr lang="en-IN" dirty="0"/>
                    </a:p>
                  </a:txBody>
                  <a:tcPr/>
                </a:tc>
                <a:extLst>
                  <a:ext uri="{0D108BD9-81ED-4DB2-BD59-A6C34878D82A}">
                    <a16:rowId xmlns:a16="http://schemas.microsoft.com/office/drawing/2014/main" val="2730021654"/>
                  </a:ext>
                </a:extLst>
              </a:tr>
            </a:tbl>
          </a:graphicData>
        </a:graphic>
      </p:graphicFrame>
    </p:spTree>
    <p:extLst>
      <p:ext uri="{BB962C8B-B14F-4D97-AF65-F5344CB8AC3E}">
        <p14:creationId xmlns:p14="http://schemas.microsoft.com/office/powerpoint/2010/main" val="632043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3" y="609600"/>
            <a:ext cx="10517535" cy="709749"/>
          </a:xfrm>
        </p:spPr>
        <p:txBody>
          <a:bodyPr>
            <a:normAutofit/>
          </a:bodyPr>
          <a:lstStyle/>
          <a:p>
            <a:pPr algn="ctr"/>
            <a:r>
              <a:rPr lang="en-US" dirty="0" smtClean="0"/>
              <a:t>Cluster wise Customer Transactions</a:t>
            </a:r>
            <a:endParaRPr lang="en-US" dirty="0"/>
          </a:p>
        </p:txBody>
      </p:sp>
      <p:pic>
        <p:nvPicPr>
          <p:cNvPr id="9" name="Content Placeholder 8"/>
          <p:cNvPicPr>
            <a:picLocks noGrp="1" noChangeAspect="1"/>
          </p:cNvPicPr>
          <p:nvPr>
            <p:ph idx="1"/>
          </p:nvPr>
        </p:nvPicPr>
        <p:blipFill>
          <a:blip r:embed="rId2"/>
          <a:stretch>
            <a:fillRect/>
          </a:stretch>
        </p:blipFill>
        <p:spPr>
          <a:xfrm>
            <a:off x="470263" y="1345474"/>
            <a:ext cx="10972800" cy="5238206"/>
          </a:xfrm>
          <a:prstGeom prst="rect">
            <a:avLst/>
          </a:prstGeom>
        </p:spPr>
      </p:pic>
    </p:spTree>
    <p:extLst>
      <p:ext uri="{BB962C8B-B14F-4D97-AF65-F5344CB8AC3E}">
        <p14:creationId xmlns:p14="http://schemas.microsoft.com/office/powerpoint/2010/main" val="4018561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3" y="609600"/>
            <a:ext cx="9718767" cy="1010194"/>
          </a:xfrm>
        </p:spPr>
        <p:txBody>
          <a:bodyPr>
            <a:normAutofit/>
          </a:bodyPr>
          <a:lstStyle/>
          <a:p>
            <a:pPr algn="ctr"/>
            <a:r>
              <a:rPr lang="en-US" dirty="0" smtClean="0"/>
              <a:t>Cluster wise customer’s account balance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1685110"/>
            <a:ext cx="10843578" cy="4075610"/>
          </a:xfrm>
        </p:spPr>
      </p:pic>
    </p:spTree>
    <p:extLst>
      <p:ext uri="{BB962C8B-B14F-4D97-AF65-F5344CB8AC3E}">
        <p14:creationId xmlns:p14="http://schemas.microsoft.com/office/powerpoint/2010/main" val="14915293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3" y="609600"/>
            <a:ext cx="9825203" cy="1320800"/>
          </a:xfrm>
        </p:spPr>
        <p:txBody>
          <a:bodyPr/>
          <a:lstStyle/>
          <a:p>
            <a:pPr algn="ctr"/>
            <a:r>
              <a:rPr lang="en-US" dirty="0" smtClean="0"/>
              <a:t>K-Means Clustering</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120" y="2160588"/>
            <a:ext cx="7982634" cy="3881437"/>
          </a:xfrm>
        </p:spPr>
      </p:pic>
    </p:spTree>
    <p:extLst>
      <p:ext uri="{BB962C8B-B14F-4D97-AF65-F5344CB8AC3E}">
        <p14:creationId xmlns:p14="http://schemas.microsoft.com/office/powerpoint/2010/main" val="1097937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5529" y="518160"/>
            <a:ext cx="9968894" cy="1320800"/>
          </a:xfrm>
        </p:spPr>
        <p:txBody>
          <a:bodyPr/>
          <a:lstStyle/>
          <a:p>
            <a:pPr algn="ctr"/>
            <a:r>
              <a:rPr lang="en-US" dirty="0" smtClean="0"/>
              <a:t>3D Segmentation</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308" y="1449977"/>
            <a:ext cx="8848909" cy="4820193"/>
          </a:xfrm>
        </p:spPr>
      </p:pic>
    </p:spTree>
    <p:extLst>
      <p:ext uri="{BB962C8B-B14F-4D97-AF65-F5344CB8AC3E}">
        <p14:creationId xmlns:p14="http://schemas.microsoft.com/office/powerpoint/2010/main" val="125807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Description</a:t>
            </a:r>
            <a:endParaRPr lang="en-US" dirty="0"/>
          </a:p>
        </p:txBody>
      </p:sp>
      <p:sp>
        <p:nvSpPr>
          <p:cNvPr id="3" name="Content Placeholder 2"/>
          <p:cNvSpPr>
            <a:spLocks noGrp="1"/>
          </p:cNvSpPr>
          <p:nvPr>
            <p:ph idx="1"/>
          </p:nvPr>
        </p:nvSpPr>
        <p:spPr/>
        <p:txBody>
          <a:bodyPr/>
          <a:lstStyle/>
          <a:p>
            <a:r>
              <a:rPr lang="en-US" dirty="0" smtClean="0"/>
              <a:t>The Dataset given to us is a synthesized transaction dataset by ANZ.</a:t>
            </a:r>
          </a:p>
          <a:p>
            <a:r>
              <a:rPr lang="en-US" dirty="0" smtClean="0"/>
              <a:t>The dataset contains 3 months worth of data from August 2018 to September 2018 about a 100 hypothetical customers.</a:t>
            </a:r>
          </a:p>
          <a:p>
            <a:r>
              <a:rPr lang="en-US" dirty="0" smtClean="0"/>
              <a:t>The dataset has about 12043 transactions with 23 different features about each transaction like the transaction, customer id, merchant state etc.</a:t>
            </a:r>
          </a:p>
          <a:p>
            <a:r>
              <a:rPr lang="en-US" dirty="0" smtClean="0"/>
              <a:t>The dataset includes details about the customer account, customer and merchant locations and transactions.</a:t>
            </a:r>
          </a:p>
          <a:p>
            <a:r>
              <a:rPr lang="en-US" dirty="0" smtClean="0"/>
              <a:t>Our main aim here is to explore the dataset and to find any interesting insights that may interest in ANZ’s management team.</a:t>
            </a:r>
          </a:p>
          <a:p>
            <a:pPr marL="0" indent="0">
              <a:buNone/>
            </a:pPr>
            <a:endParaRPr lang="en-US" dirty="0"/>
          </a:p>
        </p:txBody>
      </p:sp>
    </p:spTree>
    <p:extLst>
      <p:ext uri="{BB962C8B-B14F-4D97-AF65-F5344CB8AC3E}">
        <p14:creationId xmlns:p14="http://schemas.microsoft.com/office/powerpoint/2010/main" val="126377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582849" cy="735874"/>
          </a:xfrm>
        </p:spPr>
        <p:txBody>
          <a:bodyPr/>
          <a:lstStyle/>
          <a:p>
            <a:pPr algn="ctr"/>
            <a:r>
              <a:rPr lang="en-US" dirty="0" smtClean="0"/>
              <a:t>Data Findings [1/4]</a:t>
            </a:r>
            <a:endParaRPr lang="en-US" dirty="0"/>
          </a:p>
        </p:txBody>
      </p:sp>
      <p:sp>
        <p:nvSpPr>
          <p:cNvPr id="3" name="Content Placeholder 2"/>
          <p:cNvSpPr>
            <a:spLocks noGrp="1"/>
          </p:cNvSpPr>
          <p:nvPr>
            <p:ph idx="1"/>
          </p:nvPr>
        </p:nvSpPr>
        <p:spPr>
          <a:xfrm>
            <a:off x="677333" y="1463040"/>
            <a:ext cx="10883295" cy="5003073"/>
          </a:xfrm>
        </p:spPr>
        <p:txBody>
          <a:bodyPr>
            <a:normAutofit fontScale="85000" lnSpcReduction="10000"/>
          </a:bodyPr>
          <a:lstStyle/>
          <a:p>
            <a:pPr marL="0" lvl="0" indent="0" fontAlgn="base">
              <a:buNone/>
            </a:pPr>
            <a:r>
              <a:rPr lang="en-US" b="1" i="1" dirty="0" smtClean="0">
                <a:solidFill>
                  <a:schemeClr val="accent5">
                    <a:lumMod val="50000"/>
                  </a:schemeClr>
                </a:solidFill>
              </a:rPr>
              <a:t>Findings from working with data. For details of the charts and visualizations please refer to the Python </a:t>
            </a:r>
            <a:r>
              <a:rPr lang="en-US" b="1" i="1" dirty="0" err="1" smtClean="0">
                <a:solidFill>
                  <a:schemeClr val="accent5">
                    <a:lumMod val="50000"/>
                  </a:schemeClr>
                </a:solidFill>
              </a:rPr>
              <a:t>NoteBook</a:t>
            </a:r>
            <a:r>
              <a:rPr lang="en-US" b="1" i="1" dirty="0" smtClean="0">
                <a:solidFill>
                  <a:schemeClr val="accent5">
                    <a:lumMod val="50000"/>
                  </a:schemeClr>
                </a:solidFill>
              </a:rPr>
              <a:t>:</a:t>
            </a:r>
          </a:p>
          <a:p>
            <a:pPr lvl="0" fontAlgn="base"/>
            <a:r>
              <a:rPr lang="en-US" dirty="0" smtClean="0"/>
              <a:t>Total transaction volume over the dates have ranged from 10,000 to 40,000 usually, mean transactions have ranged from 100 AUD to 300 AUD usually. </a:t>
            </a:r>
          </a:p>
          <a:p>
            <a:pPr lvl="0" fontAlgn="base"/>
            <a:r>
              <a:rPr lang="en-US" dirty="0" smtClean="0"/>
              <a:t>Male </a:t>
            </a:r>
            <a:r>
              <a:rPr lang="en-US" dirty="0"/>
              <a:t>customers have spent more on their transactions over the dates, as compared to their female customers. </a:t>
            </a:r>
          </a:p>
          <a:p>
            <a:pPr lvl="0" fontAlgn="base"/>
            <a:r>
              <a:rPr lang="en-US" dirty="0"/>
              <a:t>States have widely distributed transaction over the dates, but New South Wales and Queensland have had a few peaks in transaction amounts.</a:t>
            </a:r>
          </a:p>
          <a:p>
            <a:pPr lvl="0" fontAlgn="base"/>
            <a:r>
              <a:rPr lang="en-US" dirty="0"/>
              <a:t>State-wise, New South Wales, Victoria and Queensland have had most transaction. The fact that most economic </a:t>
            </a:r>
            <a:r>
              <a:rPr lang="en-US" dirty="0" smtClean="0"/>
              <a:t>centers </a:t>
            </a:r>
            <a:r>
              <a:rPr lang="en-US" dirty="0"/>
              <a:t>and large cities of Australia are in this states also supports the fact. </a:t>
            </a:r>
          </a:p>
          <a:p>
            <a:pPr lvl="0" fontAlgn="base"/>
            <a:r>
              <a:rPr lang="en-US" dirty="0"/>
              <a:t>Going by total transaction in sub-regions maximum transactions have come from Sydney, Melbourne and </a:t>
            </a:r>
          </a:p>
          <a:p>
            <a:r>
              <a:rPr lang="en-US" dirty="0"/>
              <a:t>Brisbane. These are the largest cities in Australia, and it is logical that largest transactions come from there.</a:t>
            </a:r>
          </a:p>
          <a:p>
            <a:pPr fontAlgn="base"/>
            <a:r>
              <a:rPr lang="en-US" dirty="0"/>
              <a:t>Going by mean transactions in sub-regions high values have been from Pantapin, Gladesville, Parap and such. But it seems these places have had very few transactions. So we cannot yet determine much about them</a:t>
            </a:r>
            <a:r>
              <a:rPr lang="en-US" dirty="0" smtClean="0"/>
              <a:t>.</a:t>
            </a:r>
          </a:p>
          <a:p>
            <a:pPr lvl="0" fontAlgn="base"/>
            <a:r>
              <a:rPr lang="en-US" dirty="0"/>
              <a:t>Total values of sum of customers bank accounts balance have been in the range of 1000000 to 1500000 AUD over the dates.</a:t>
            </a:r>
          </a:p>
          <a:p>
            <a:pPr lvl="0" fontAlgn="base"/>
            <a:r>
              <a:rPr lang="en-US" dirty="0"/>
              <a:t>The mean and usual account balance of the customers has varied from 10,000 to 20,000 AUD over the times. This does suggest that customers have been saving money, and their assets have grown.</a:t>
            </a:r>
          </a:p>
          <a:p>
            <a:pPr fontAlgn="base"/>
            <a:endParaRPr lang="en-US" dirty="0"/>
          </a:p>
          <a:p>
            <a:pPr lvl="0" fontAlgn="base"/>
            <a:endParaRPr lang="en-US" dirty="0"/>
          </a:p>
          <a:p>
            <a:endParaRPr lang="en-US" dirty="0"/>
          </a:p>
        </p:txBody>
      </p:sp>
    </p:spTree>
    <p:extLst>
      <p:ext uri="{BB962C8B-B14F-4D97-AF65-F5344CB8AC3E}">
        <p14:creationId xmlns:p14="http://schemas.microsoft.com/office/powerpoint/2010/main" val="1849627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582849" cy="735874"/>
          </a:xfrm>
        </p:spPr>
        <p:txBody>
          <a:bodyPr/>
          <a:lstStyle/>
          <a:p>
            <a:pPr algn="ctr"/>
            <a:r>
              <a:rPr lang="en-US" dirty="0" smtClean="0"/>
              <a:t>Data Findings [2/4]</a:t>
            </a:r>
            <a:endParaRPr lang="en-US" dirty="0"/>
          </a:p>
        </p:txBody>
      </p:sp>
      <p:sp>
        <p:nvSpPr>
          <p:cNvPr id="3" name="Content Placeholder 2"/>
          <p:cNvSpPr>
            <a:spLocks noGrp="1"/>
          </p:cNvSpPr>
          <p:nvPr>
            <p:ph idx="1"/>
          </p:nvPr>
        </p:nvSpPr>
        <p:spPr>
          <a:xfrm>
            <a:off x="677333" y="1463040"/>
            <a:ext cx="10883295" cy="5003073"/>
          </a:xfrm>
        </p:spPr>
        <p:txBody>
          <a:bodyPr>
            <a:normAutofit/>
          </a:bodyPr>
          <a:lstStyle/>
          <a:p>
            <a:pPr lvl="0" fontAlgn="base"/>
            <a:r>
              <a:rPr lang="en-US" sz="1600" dirty="0"/>
              <a:t>Male customers have had a higher account balance than female customers, over the dates. </a:t>
            </a:r>
          </a:p>
          <a:p>
            <a:pPr lvl="0" fontAlgn="base"/>
            <a:r>
              <a:rPr lang="en-US" sz="1600" dirty="0"/>
              <a:t>The mean transaction bar plot shows that the value has remained fairy uniform over the ages, except for a few dips at 24,37 and rises at 35,42 and 52. But, one a similar note, the total transaction has high rises for 22 and 34. It might mean there are many customers in the bank for that age.</a:t>
            </a:r>
          </a:p>
          <a:p>
            <a:pPr lvl="0" fontAlgn="base"/>
            <a:r>
              <a:rPr lang="en-US" sz="1600" dirty="0"/>
              <a:t>Most of the customers of the bank have made more credit transactions, as compared to debit transactions.</a:t>
            </a:r>
          </a:p>
          <a:p>
            <a:pPr lvl="0" fontAlgn="base"/>
            <a:r>
              <a:rPr lang="en-US" sz="1600" dirty="0"/>
              <a:t>Working with the map coordinates, it becomes clear that the majority of the transactions are based where the major cities of Australia are.</a:t>
            </a:r>
          </a:p>
          <a:p>
            <a:pPr lvl="0" fontAlgn="base"/>
            <a:r>
              <a:rPr lang="en-US" sz="1600" dirty="0"/>
              <a:t>Making a wordcloud of customer first name based on Transaction mean amount gives us the names having most spending are- Jonathan, Brian, Melissa, Kenneth, Cindy etc.</a:t>
            </a:r>
          </a:p>
          <a:p>
            <a:pPr lvl="0" fontAlgn="base"/>
            <a:r>
              <a:rPr lang="en-US" sz="1600" dirty="0"/>
              <a:t>I also do a bit of customer segmentation. I worked more of that on Task 2. Task 2 report will have more detailed analysis. </a:t>
            </a:r>
          </a:p>
          <a:p>
            <a:pPr lvl="0" fontAlgn="base"/>
            <a:r>
              <a:rPr lang="en-US" sz="1600" dirty="0"/>
              <a:t>The key takeaways we can get is that, most spending is coming from the large cities of Australia and from some key states. The bank should look to expand its operations in these areas. </a:t>
            </a:r>
          </a:p>
          <a:p>
            <a:pPr lvl="0" fontAlgn="base"/>
            <a:r>
              <a:rPr lang="en-US" sz="1600" dirty="0"/>
              <a:t>Some customers also have tendency to spend more than others. Apart from that, the average bank balance of the customers have increased. It indicates that the bank customers are getting well financially.</a:t>
            </a:r>
          </a:p>
          <a:p>
            <a:pPr lvl="0" fontAlgn="base"/>
            <a:endParaRPr lang="en-US" dirty="0"/>
          </a:p>
          <a:p>
            <a:endParaRPr lang="en-US" dirty="0"/>
          </a:p>
        </p:txBody>
      </p:sp>
    </p:spTree>
    <p:extLst>
      <p:ext uri="{BB962C8B-B14F-4D97-AF65-F5344CB8AC3E}">
        <p14:creationId xmlns:p14="http://schemas.microsoft.com/office/powerpoint/2010/main" val="3310124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582849" cy="735874"/>
          </a:xfrm>
        </p:spPr>
        <p:txBody>
          <a:bodyPr/>
          <a:lstStyle/>
          <a:p>
            <a:pPr algn="ctr"/>
            <a:r>
              <a:rPr lang="en-US" dirty="0" smtClean="0"/>
              <a:t>Data Findings [3/4]</a:t>
            </a:r>
            <a:endParaRPr lang="en-US" dirty="0"/>
          </a:p>
        </p:txBody>
      </p:sp>
      <p:sp>
        <p:nvSpPr>
          <p:cNvPr id="3" name="Content Placeholder 2"/>
          <p:cNvSpPr>
            <a:spLocks noGrp="1"/>
          </p:cNvSpPr>
          <p:nvPr>
            <p:ph idx="1"/>
          </p:nvPr>
        </p:nvSpPr>
        <p:spPr>
          <a:xfrm>
            <a:off x="677333" y="1463040"/>
            <a:ext cx="10883295" cy="5003073"/>
          </a:xfrm>
        </p:spPr>
        <p:txBody>
          <a:bodyPr>
            <a:normAutofit fontScale="92500" lnSpcReduction="10000"/>
          </a:bodyPr>
          <a:lstStyle/>
          <a:p>
            <a:r>
              <a:rPr lang="en-US" sz="1600" dirty="0"/>
              <a:t>There are some areas with low transaction rate : ACT, TAS, NT, SA</a:t>
            </a:r>
          </a:p>
          <a:p>
            <a:r>
              <a:rPr lang="en-US" sz="1600" dirty="0"/>
              <a:t>Active range of age of customers doing transaction is between 18-31.</a:t>
            </a:r>
          </a:p>
          <a:p>
            <a:r>
              <a:rPr lang="en-US" sz="1600" dirty="0"/>
              <a:t>All the salaried people are from </a:t>
            </a:r>
            <a:r>
              <a:rPr lang="en-US" sz="1600" dirty="0" smtClean="0"/>
              <a:t>Melbourne </a:t>
            </a:r>
            <a:r>
              <a:rPr lang="en-US" sz="1600" dirty="0"/>
              <a:t>who are doing transactions.</a:t>
            </a:r>
          </a:p>
          <a:p>
            <a:r>
              <a:rPr lang="en-US" sz="1600" dirty="0"/>
              <a:t>Male salaried people are more than female salaried people.</a:t>
            </a:r>
          </a:p>
          <a:p>
            <a:r>
              <a:rPr lang="en-US" sz="1600" dirty="0"/>
              <a:t>Salaried person between age range 18 to 24 are more active in making transactions.</a:t>
            </a:r>
          </a:p>
          <a:p>
            <a:r>
              <a:rPr lang="en-US" sz="1600" dirty="0"/>
              <a:t>Highest number of transactions are done by person with salary range in between 576-1493 AUD.</a:t>
            </a:r>
          </a:p>
          <a:p>
            <a:r>
              <a:rPr lang="en-US" sz="1600" dirty="0"/>
              <a:t>Top 5 customers in making transactions are : Diana, Michael, Tonya, Kimberly and Rhonda</a:t>
            </a:r>
          </a:p>
          <a:p>
            <a:r>
              <a:rPr lang="en-US" sz="1600" dirty="0"/>
              <a:t>Most active customer among top 5 customers is Diana followed by Michael, Tonya.</a:t>
            </a:r>
          </a:p>
          <a:p>
            <a:r>
              <a:rPr lang="en-US" sz="1600" dirty="0"/>
              <a:t>Number of Transactions per month : 4014</a:t>
            </a:r>
          </a:p>
          <a:p>
            <a:r>
              <a:rPr lang="en-US" sz="1600" dirty="0"/>
              <a:t>Amount of Transaction per month : 754422.65 AUD</a:t>
            </a:r>
          </a:p>
          <a:p>
            <a:r>
              <a:rPr lang="en-US" sz="1600" dirty="0"/>
              <a:t>Maximum number of the transactions are done by customer with account number ACC-1598451071 followed by customers with account number ACC-1222300524, ACC-182446574, ACC-4258502723.</a:t>
            </a:r>
          </a:p>
          <a:p>
            <a:r>
              <a:rPr lang="en-US" sz="1600" dirty="0"/>
              <a:t>Maximum amount of transactions done by customer with account number ACC-3317636250 followed by customers with account number ACC-1496451953, ACC-1523339231, ACC-2231965366, ACC-240804743.</a:t>
            </a:r>
          </a:p>
          <a:p>
            <a:r>
              <a:rPr lang="en-US" sz="1600" dirty="0"/>
              <a:t>Number of transactions per customer : 120</a:t>
            </a:r>
          </a:p>
          <a:p>
            <a:pPr marL="0" lvl="0" indent="0" fontAlgn="base">
              <a:buNone/>
            </a:pPr>
            <a:endParaRPr lang="en-US" dirty="0"/>
          </a:p>
        </p:txBody>
      </p:sp>
    </p:spTree>
    <p:extLst>
      <p:ext uri="{BB962C8B-B14F-4D97-AF65-F5344CB8AC3E}">
        <p14:creationId xmlns:p14="http://schemas.microsoft.com/office/powerpoint/2010/main" val="1840747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582849" cy="735874"/>
          </a:xfrm>
        </p:spPr>
        <p:txBody>
          <a:bodyPr/>
          <a:lstStyle/>
          <a:p>
            <a:pPr algn="ctr"/>
            <a:r>
              <a:rPr lang="en-US" dirty="0" smtClean="0"/>
              <a:t>Data Findings [4/4]</a:t>
            </a:r>
            <a:endParaRPr lang="en-US" dirty="0"/>
          </a:p>
        </p:txBody>
      </p:sp>
      <p:sp>
        <p:nvSpPr>
          <p:cNvPr id="3" name="Content Placeholder 2"/>
          <p:cNvSpPr>
            <a:spLocks noGrp="1"/>
          </p:cNvSpPr>
          <p:nvPr>
            <p:ph idx="1"/>
          </p:nvPr>
        </p:nvSpPr>
        <p:spPr>
          <a:xfrm>
            <a:off x="677333" y="1463040"/>
            <a:ext cx="10883295" cy="5003073"/>
          </a:xfrm>
        </p:spPr>
        <p:txBody>
          <a:bodyPr>
            <a:normAutofit/>
          </a:bodyPr>
          <a:lstStyle/>
          <a:p>
            <a:r>
              <a:rPr lang="en-US" sz="1500" dirty="0"/>
              <a:t>Amount of transaction per customer : 22632.68 AUD</a:t>
            </a:r>
          </a:p>
          <a:p>
            <a:r>
              <a:rPr lang="en-US" sz="1500" dirty="0"/>
              <a:t>Number of transactions per week : 1720</a:t>
            </a:r>
          </a:p>
          <a:p>
            <a:r>
              <a:rPr lang="en-US" sz="1500" dirty="0"/>
              <a:t>Amount of transaction per week : 323323.99 AUD</a:t>
            </a:r>
          </a:p>
          <a:p>
            <a:r>
              <a:rPr lang="en-US" sz="1500" dirty="0"/>
              <a:t>Most of the transactions are done on 28 sept 2018 followed by dates 17 august 2018 and 5 </a:t>
            </a:r>
            <a:r>
              <a:rPr lang="en-US" sz="1500" dirty="0" err="1"/>
              <a:t>october</a:t>
            </a:r>
            <a:r>
              <a:rPr lang="en-US" sz="1500" dirty="0"/>
              <a:t> 2018.</a:t>
            </a:r>
          </a:p>
          <a:p>
            <a:r>
              <a:rPr lang="en-US" sz="1500" dirty="0"/>
              <a:t>Maximum number of transactions are authorized.</a:t>
            </a:r>
          </a:p>
          <a:p>
            <a:r>
              <a:rPr lang="en-US" sz="1500" dirty="0"/>
              <a:t>Maximum number of transactions are SALE POSE transactions.</a:t>
            </a:r>
          </a:p>
          <a:p>
            <a:r>
              <a:rPr lang="en-US" sz="1500" dirty="0"/>
              <a:t>Gender distribution is nearly same but there are little more transactions by male customers.</a:t>
            </a:r>
          </a:p>
          <a:p>
            <a:r>
              <a:rPr lang="en-US" sz="1500" dirty="0"/>
              <a:t>Maximum number of transactions are done for debit.</a:t>
            </a:r>
          </a:p>
          <a:p>
            <a:r>
              <a:rPr lang="en-US" sz="1500" dirty="0"/>
              <a:t>Maximum number of transactions are done on </a:t>
            </a:r>
            <a:r>
              <a:rPr lang="en-US" sz="1500" dirty="0" smtClean="0"/>
              <a:t>Friday </a:t>
            </a:r>
            <a:r>
              <a:rPr lang="en-US" sz="1500" dirty="0"/>
              <a:t>followed by </a:t>
            </a:r>
            <a:r>
              <a:rPr lang="en-US" sz="1500" dirty="0" smtClean="0"/>
              <a:t>Wednesday.</a:t>
            </a:r>
            <a:endParaRPr lang="en-US" sz="1500" dirty="0"/>
          </a:p>
          <a:p>
            <a:r>
              <a:rPr lang="en-US" sz="1500" dirty="0"/>
              <a:t>Balance amount of customers lie mostly below 25000 AUD.</a:t>
            </a:r>
          </a:p>
          <a:p>
            <a:r>
              <a:rPr lang="en-US" sz="1500" dirty="0"/>
              <a:t>October month has maximum number of transactions.</a:t>
            </a:r>
          </a:p>
          <a:p>
            <a:r>
              <a:rPr lang="en-US" sz="1500" dirty="0"/>
              <a:t>Maximum number of transactions are done on weekends.</a:t>
            </a:r>
          </a:p>
          <a:p>
            <a:pPr marL="0" indent="0" fontAlgn="base">
              <a:buNone/>
            </a:pPr>
            <a:endParaRPr lang="en-US" dirty="0"/>
          </a:p>
        </p:txBody>
      </p:sp>
    </p:spTree>
    <p:extLst>
      <p:ext uri="{BB962C8B-B14F-4D97-AF65-F5344CB8AC3E}">
        <p14:creationId xmlns:p14="http://schemas.microsoft.com/office/powerpoint/2010/main" val="204248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3" y="609600"/>
            <a:ext cx="10648163" cy="1320800"/>
          </a:xfrm>
        </p:spPr>
        <p:txBody>
          <a:bodyPr/>
          <a:lstStyle/>
          <a:p>
            <a:pPr algn="ctr"/>
            <a:r>
              <a:rPr lang="en-US" b="1" dirty="0" smtClean="0">
                <a:solidFill>
                  <a:srgbClr val="0070C0"/>
                </a:solidFill>
              </a:rPr>
              <a:t>Thank you </a:t>
            </a:r>
            <a:r>
              <a:rPr lang="en-US" b="1" dirty="0" smtClean="0">
                <a:solidFill>
                  <a:srgbClr val="0070C0"/>
                </a:solidFill>
                <a:sym typeface="Wingdings" panose="05000000000000000000" pitchFamily="2" charset="2"/>
              </a:rPr>
              <a:t></a:t>
            </a:r>
            <a:endParaRPr lang="en-US" b="1" dirty="0">
              <a:solidFill>
                <a:srgbClr val="0070C0"/>
              </a:solidFill>
            </a:endParaRPr>
          </a:p>
        </p:txBody>
      </p:sp>
    </p:spTree>
    <p:extLst>
      <p:ext uri="{BB962C8B-B14F-4D97-AF65-F5344CB8AC3E}">
        <p14:creationId xmlns:p14="http://schemas.microsoft.com/office/powerpoint/2010/main" val="424237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21592" cy="1320800"/>
          </a:xfrm>
        </p:spPr>
        <p:txBody>
          <a:bodyPr/>
          <a:lstStyle/>
          <a:p>
            <a:pPr algn="ctr"/>
            <a:r>
              <a:rPr lang="en-US" dirty="0" smtClean="0"/>
              <a:t>The Data</a:t>
            </a:r>
            <a:endParaRPr lang="en-US" dirty="0"/>
          </a:p>
        </p:txBody>
      </p:sp>
      <p:sp>
        <p:nvSpPr>
          <p:cNvPr id="3" name="Content Placeholder 2"/>
          <p:cNvSpPr>
            <a:spLocks noGrp="1"/>
          </p:cNvSpPr>
          <p:nvPr>
            <p:ph idx="1"/>
          </p:nvPr>
        </p:nvSpPr>
        <p:spPr>
          <a:xfrm>
            <a:off x="677333" y="2160589"/>
            <a:ext cx="10243215" cy="3880773"/>
          </a:xfrm>
        </p:spPr>
        <p:txBody>
          <a:bodyPr/>
          <a:lstStyle/>
          <a:p>
            <a:r>
              <a:rPr lang="en-US" dirty="0"/>
              <a:t>The dataset contains 12043 transactions for 100 customers who have one bank account each. </a:t>
            </a:r>
            <a:r>
              <a:rPr lang="en-US" dirty="0" smtClean="0"/>
              <a:t>Transactional </a:t>
            </a:r>
            <a:r>
              <a:rPr lang="en-US" dirty="0"/>
              <a:t>period is from 01/08/2018 - 31/10/2018 (92 days duration). The data entries are unique and have consistent formats for analysis. For each record/row, information is complete for majority of columns. Some columns contain missing data (blank or NA cells), which is likely due to the nature of transaction. (i.e. </a:t>
            </a:r>
          </a:p>
          <a:p>
            <a:r>
              <a:rPr lang="en-US" dirty="0"/>
              <a:t>merchants are not involved for Inter Bank transfers or Salary payments) It is also noticed that there is only 91 unique dates in the dataset, suggesting the transaction records for one day are missing (turned out to be 2018-08-16).</a:t>
            </a:r>
          </a:p>
          <a:p>
            <a:pPr marL="0" indent="0">
              <a:buNone/>
            </a:pPr>
            <a:endParaRPr lang="en-US" dirty="0"/>
          </a:p>
        </p:txBody>
      </p:sp>
    </p:spTree>
    <p:extLst>
      <p:ext uri="{BB962C8B-B14F-4D97-AF65-F5344CB8AC3E}">
        <p14:creationId xmlns:p14="http://schemas.microsoft.com/office/powerpoint/2010/main" val="3797206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981957" cy="709749"/>
          </a:xfrm>
        </p:spPr>
        <p:txBody>
          <a:bodyPr/>
          <a:lstStyle/>
          <a:p>
            <a:pPr algn="ctr"/>
            <a:r>
              <a:rPr lang="en-US" dirty="0" smtClean="0"/>
              <a:t>Data Features</a:t>
            </a:r>
            <a:endParaRPr lang="en-US" dirty="0"/>
          </a:p>
        </p:txBody>
      </p:sp>
      <p:sp>
        <p:nvSpPr>
          <p:cNvPr id="3" name="Content Placeholder 2"/>
          <p:cNvSpPr>
            <a:spLocks noGrp="1"/>
          </p:cNvSpPr>
          <p:nvPr>
            <p:ph idx="1"/>
          </p:nvPr>
        </p:nvSpPr>
        <p:spPr>
          <a:xfrm>
            <a:off x="677333" y="1567543"/>
            <a:ext cx="10073397" cy="4794068"/>
          </a:xfrm>
        </p:spPr>
        <p:txBody>
          <a:bodyPr>
            <a:normAutofit/>
          </a:bodyPr>
          <a:lstStyle/>
          <a:p>
            <a:r>
              <a:rPr lang="en-US" dirty="0"/>
              <a:t>status- It just states that the transaction is authorized or posted. </a:t>
            </a:r>
            <a:r>
              <a:rPr lang="en-US" dirty="0" err="1"/>
              <a:t>card_present_flag</a:t>
            </a:r>
            <a:r>
              <a:rPr lang="en-US" dirty="0"/>
              <a:t>- This suggests if the account was done via card or not. 1 if via card and 0 if not via card. </a:t>
            </a:r>
          </a:p>
          <a:p>
            <a:r>
              <a:rPr lang="en-US" dirty="0"/>
              <a:t>Account- Bank account number, a naming for us and a nominal type data. Currency- Which currency used, here it was AUD, which is Australian dollar.</a:t>
            </a:r>
          </a:p>
          <a:p>
            <a:r>
              <a:rPr lang="en-US" dirty="0" err="1"/>
              <a:t>long_lat</a:t>
            </a:r>
            <a:r>
              <a:rPr lang="en-US" dirty="0"/>
              <a:t> – Longitude and latitude of the place where the transaction was made.</a:t>
            </a:r>
          </a:p>
          <a:p>
            <a:r>
              <a:rPr lang="en-US" dirty="0" err="1"/>
              <a:t>txn_description</a:t>
            </a:r>
            <a:r>
              <a:rPr lang="en-US" dirty="0"/>
              <a:t> – The transaction description, that is what type of transaction </a:t>
            </a:r>
            <a:r>
              <a:rPr lang="en-US" dirty="0" smtClean="0"/>
              <a:t>was it.</a:t>
            </a:r>
          </a:p>
          <a:p>
            <a:r>
              <a:rPr lang="en-US" dirty="0"/>
              <a:t>Merchant id, Merchant code and First Name of transaction also, only give us nominal information.</a:t>
            </a:r>
          </a:p>
          <a:p>
            <a:r>
              <a:rPr lang="en-US" dirty="0"/>
              <a:t>The balance (indicating the bank) balance does give us some Ratio data. Similarly age and amount(Transaction amount) give us some ratio data, a lot of analysis can be done on such data</a:t>
            </a:r>
            <a:r>
              <a:rPr lang="en-US" dirty="0" smtClean="0"/>
              <a:t>.</a:t>
            </a:r>
          </a:p>
          <a:p>
            <a:r>
              <a:rPr lang="en-US" dirty="0"/>
              <a:t>Movement, tells us if it is a credit or debit transaction, ordinal data according to me, and similarly gender gives ordinal data of the person being male or female</a:t>
            </a:r>
            <a:r>
              <a:rPr lang="en-US" dirty="0" smtClean="0"/>
              <a:t>.</a:t>
            </a:r>
            <a:endParaRPr lang="en-US" dirty="0"/>
          </a:p>
          <a:p>
            <a:endParaRPr lang="en-US" dirty="0"/>
          </a:p>
        </p:txBody>
      </p:sp>
    </p:spTree>
    <p:extLst>
      <p:ext uri="{BB962C8B-B14F-4D97-AF65-F5344CB8AC3E}">
        <p14:creationId xmlns:p14="http://schemas.microsoft.com/office/powerpoint/2010/main" val="231633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981957" cy="971006"/>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677333" y="2160589"/>
            <a:ext cx="10125649" cy="3880773"/>
          </a:xfrm>
        </p:spPr>
        <p:txBody>
          <a:bodyPr/>
          <a:lstStyle/>
          <a:p>
            <a:r>
              <a:rPr lang="en-US" dirty="0"/>
              <a:t>To understand the market of the bank, we must see what the data tells us. Customer analytics  will help us understand the financial spending of existing customers. An important part of customer analytics is customer segmentation. Segmentation is the grouping of customers who share certain interests, into homogenous groups. </a:t>
            </a:r>
          </a:p>
          <a:p>
            <a:r>
              <a:rPr lang="en-US" dirty="0"/>
              <a:t>From a business perspective, it is more efficient and easier to pitch a value proposition to a particular homogenous group. It helps us properly understand customer needs. It might depend on the region, where customers are based, their spending habits, amount of money spent and so on. </a:t>
            </a:r>
          </a:p>
          <a:p>
            <a:r>
              <a:rPr lang="en-US" dirty="0"/>
              <a:t>Understand the day to day proceedings of the bank from a statistical point of view will give the bank an idea of how shape their future proceedings. </a:t>
            </a:r>
          </a:p>
          <a:p>
            <a:endParaRPr lang="en-US" dirty="0"/>
          </a:p>
        </p:txBody>
      </p:sp>
    </p:spTree>
    <p:extLst>
      <p:ext uri="{BB962C8B-B14F-4D97-AF65-F5344CB8AC3E}">
        <p14:creationId xmlns:p14="http://schemas.microsoft.com/office/powerpoint/2010/main" val="263277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1498604"/>
            <a:ext cx="2993329" cy="1278466"/>
          </a:xfrm>
        </p:spPr>
        <p:txBody>
          <a:bodyPr>
            <a:normAutofit/>
          </a:bodyPr>
          <a:lstStyle/>
          <a:p>
            <a:r>
              <a:rPr lang="en-US" sz="3600" dirty="0" smtClean="0"/>
              <a:t>Detailed Data Description</a:t>
            </a:r>
            <a:endParaRPr lang="en-US" sz="36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757133"/>
              </p:ext>
            </p:extLst>
          </p:nvPr>
        </p:nvGraphicFramePr>
        <p:xfrm>
          <a:off x="4036423" y="742334"/>
          <a:ext cx="7694022" cy="5328694"/>
        </p:xfrm>
        <a:graphic>
          <a:graphicData uri="http://schemas.openxmlformats.org/drawingml/2006/table">
            <a:tbl>
              <a:tblPr firstRow="1" bandRow="1">
                <a:tableStyleId>{5C22544A-7EE6-4342-B048-85BDC9FD1C3A}</a:tableStyleId>
              </a:tblPr>
              <a:tblGrid>
                <a:gridCol w="736681">
                  <a:extLst>
                    <a:ext uri="{9D8B030D-6E8A-4147-A177-3AD203B41FA5}">
                      <a16:colId xmlns:a16="http://schemas.microsoft.com/office/drawing/2014/main" val="3447068184"/>
                    </a:ext>
                  </a:extLst>
                </a:gridCol>
                <a:gridCol w="1392565">
                  <a:extLst>
                    <a:ext uri="{9D8B030D-6E8A-4147-A177-3AD203B41FA5}">
                      <a16:colId xmlns:a16="http://schemas.microsoft.com/office/drawing/2014/main" val="899016333"/>
                    </a:ext>
                  </a:extLst>
                </a:gridCol>
                <a:gridCol w="1593668">
                  <a:extLst>
                    <a:ext uri="{9D8B030D-6E8A-4147-A177-3AD203B41FA5}">
                      <a16:colId xmlns:a16="http://schemas.microsoft.com/office/drawing/2014/main" val="494926112"/>
                    </a:ext>
                  </a:extLst>
                </a:gridCol>
                <a:gridCol w="1659779">
                  <a:extLst>
                    <a:ext uri="{9D8B030D-6E8A-4147-A177-3AD203B41FA5}">
                      <a16:colId xmlns:a16="http://schemas.microsoft.com/office/drawing/2014/main" val="1181786870"/>
                    </a:ext>
                  </a:extLst>
                </a:gridCol>
                <a:gridCol w="1174861">
                  <a:extLst>
                    <a:ext uri="{9D8B030D-6E8A-4147-A177-3AD203B41FA5}">
                      <a16:colId xmlns:a16="http://schemas.microsoft.com/office/drawing/2014/main" val="888253370"/>
                    </a:ext>
                  </a:extLst>
                </a:gridCol>
                <a:gridCol w="1136468">
                  <a:extLst>
                    <a:ext uri="{9D8B030D-6E8A-4147-A177-3AD203B41FA5}">
                      <a16:colId xmlns:a16="http://schemas.microsoft.com/office/drawing/2014/main" val="353451230"/>
                    </a:ext>
                  </a:extLst>
                </a:gridCol>
              </a:tblGrid>
              <a:tr h="725204">
                <a:tc>
                  <a:txBody>
                    <a:bodyPr/>
                    <a:lstStyle/>
                    <a:p>
                      <a:pPr algn="r" fontAlgn="ctr"/>
                      <a:r>
                        <a:rPr lang="en-US" b="1" dirty="0">
                          <a:effectLst/>
                        </a:rPr>
                        <a:t/>
                      </a:r>
                      <a:br>
                        <a:rPr lang="en-US" b="1" dirty="0">
                          <a:effectLst/>
                        </a:rPr>
                      </a:br>
                      <a:endParaRPr lang="en-US" b="1" dirty="0">
                        <a:effectLst/>
                      </a:endParaRPr>
                    </a:p>
                  </a:txBody>
                  <a:tcPr marL="47928" marR="47928" anchor="ctr"/>
                </a:tc>
                <a:tc>
                  <a:txBody>
                    <a:bodyPr/>
                    <a:lstStyle/>
                    <a:p>
                      <a:pPr algn="ctr" fontAlgn="ctr"/>
                      <a:r>
                        <a:rPr lang="en-US" sz="1600" b="1" dirty="0" err="1" smtClean="0">
                          <a:effectLst/>
                        </a:rPr>
                        <a:t>Card_Present_Flag</a:t>
                      </a:r>
                      <a:endParaRPr lang="en-US" sz="1600" b="1" dirty="0">
                        <a:effectLst/>
                      </a:endParaRPr>
                    </a:p>
                  </a:txBody>
                  <a:tcPr marL="47928" marR="47928" anchor="ctr"/>
                </a:tc>
                <a:tc>
                  <a:txBody>
                    <a:bodyPr/>
                    <a:lstStyle/>
                    <a:p>
                      <a:pPr algn="ctr" fontAlgn="ctr"/>
                      <a:r>
                        <a:rPr lang="en-US" sz="1600" b="1" dirty="0" err="1" smtClean="0">
                          <a:effectLst/>
                        </a:rPr>
                        <a:t>Merchant_Code</a:t>
                      </a:r>
                      <a:endParaRPr lang="en-US" sz="1600" b="1" dirty="0">
                        <a:effectLst/>
                      </a:endParaRPr>
                    </a:p>
                  </a:txBody>
                  <a:tcPr marL="47928" marR="47928" anchor="ctr"/>
                </a:tc>
                <a:tc>
                  <a:txBody>
                    <a:bodyPr/>
                    <a:lstStyle/>
                    <a:p>
                      <a:pPr algn="ctr" fontAlgn="ctr"/>
                      <a:r>
                        <a:rPr lang="en-US" sz="1600" b="1" dirty="0" smtClean="0">
                          <a:effectLst/>
                        </a:rPr>
                        <a:t>Balance</a:t>
                      </a:r>
                      <a:endParaRPr lang="en-US" sz="1600" b="1" dirty="0">
                        <a:effectLst/>
                      </a:endParaRPr>
                    </a:p>
                  </a:txBody>
                  <a:tcPr marL="47928" marR="47928" anchor="ctr"/>
                </a:tc>
                <a:tc>
                  <a:txBody>
                    <a:bodyPr/>
                    <a:lstStyle/>
                    <a:p>
                      <a:pPr algn="ctr" fontAlgn="ctr"/>
                      <a:r>
                        <a:rPr lang="en-US" sz="1600" b="1" dirty="0" smtClean="0">
                          <a:effectLst/>
                        </a:rPr>
                        <a:t>Age</a:t>
                      </a:r>
                    </a:p>
                    <a:p>
                      <a:pPr algn="ctr" fontAlgn="ctr"/>
                      <a:endParaRPr lang="en-US" sz="1600" b="1" dirty="0">
                        <a:effectLst/>
                      </a:endParaRPr>
                    </a:p>
                  </a:txBody>
                  <a:tcPr marL="47928" marR="47928" anchor="ctr"/>
                </a:tc>
                <a:tc>
                  <a:txBody>
                    <a:bodyPr/>
                    <a:lstStyle/>
                    <a:p>
                      <a:pPr algn="ctr"/>
                      <a:r>
                        <a:rPr lang="en-US" sz="1600" dirty="0" smtClean="0"/>
                        <a:t>Amount</a:t>
                      </a:r>
                    </a:p>
                    <a:p>
                      <a:pPr algn="ctr"/>
                      <a:endParaRPr lang="en-US" sz="1600" dirty="0"/>
                    </a:p>
                  </a:txBody>
                  <a:tcPr marL="47928" marR="47928"/>
                </a:tc>
                <a:extLst>
                  <a:ext uri="{0D108BD9-81ED-4DB2-BD59-A6C34878D82A}">
                    <a16:rowId xmlns:a16="http://schemas.microsoft.com/office/drawing/2014/main" val="31383761"/>
                  </a:ext>
                </a:extLst>
              </a:tr>
              <a:tr h="805783">
                <a:tc>
                  <a:txBody>
                    <a:bodyPr/>
                    <a:lstStyle/>
                    <a:p>
                      <a:pPr algn="r" fontAlgn="ctr"/>
                      <a:r>
                        <a:rPr lang="en-US" b="1">
                          <a:effectLst/>
                        </a:rPr>
                        <a:t>count</a:t>
                      </a:r>
                    </a:p>
                  </a:txBody>
                  <a:tcPr marL="47928" marR="47928" anchor="ctr"/>
                </a:tc>
                <a:tc>
                  <a:txBody>
                    <a:bodyPr/>
                    <a:lstStyle/>
                    <a:p>
                      <a:pPr algn="r" fontAlgn="ctr"/>
                      <a:r>
                        <a:rPr lang="en-US">
                          <a:effectLst/>
                        </a:rPr>
                        <a:t>7717.0</a:t>
                      </a:r>
                    </a:p>
                  </a:txBody>
                  <a:tcPr marL="47928" marR="47928" anchor="ctr"/>
                </a:tc>
                <a:tc>
                  <a:txBody>
                    <a:bodyPr/>
                    <a:lstStyle/>
                    <a:p>
                      <a:pPr algn="r" fontAlgn="ctr"/>
                      <a:r>
                        <a:rPr lang="en-US">
                          <a:effectLst/>
                        </a:rPr>
                        <a:t>883.0</a:t>
                      </a:r>
                    </a:p>
                  </a:txBody>
                  <a:tcPr marL="47928" marR="47928" anchor="ctr"/>
                </a:tc>
                <a:tc>
                  <a:txBody>
                    <a:bodyPr/>
                    <a:lstStyle/>
                    <a:p>
                      <a:pPr algn="r" fontAlgn="ctr"/>
                      <a:r>
                        <a:rPr lang="en-US" dirty="0">
                          <a:effectLst/>
                        </a:rPr>
                        <a:t>12043.00</a:t>
                      </a:r>
                    </a:p>
                  </a:txBody>
                  <a:tcPr marL="47928" marR="47928" anchor="ctr"/>
                </a:tc>
                <a:tc>
                  <a:txBody>
                    <a:bodyPr/>
                    <a:lstStyle/>
                    <a:p>
                      <a:pPr algn="r" fontAlgn="ctr"/>
                      <a:r>
                        <a:rPr lang="en-US" dirty="0">
                          <a:effectLst/>
                        </a:rPr>
                        <a:t>12043.00</a:t>
                      </a:r>
                    </a:p>
                  </a:txBody>
                  <a:tcPr marL="47928" marR="47928" anchor="ctr"/>
                </a:tc>
                <a:tc>
                  <a:txBody>
                    <a:bodyPr/>
                    <a:lstStyle/>
                    <a:p>
                      <a:pPr algn="r" fontAlgn="ctr"/>
                      <a:r>
                        <a:rPr lang="en-US">
                          <a:effectLst/>
                        </a:rPr>
                        <a:t>12043.00</a:t>
                      </a:r>
                    </a:p>
                  </a:txBody>
                  <a:tcPr marL="47928" marR="47928" anchor="ctr"/>
                </a:tc>
                <a:extLst>
                  <a:ext uri="{0D108BD9-81ED-4DB2-BD59-A6C34878D82A}">
                    <a16:rowId xmlns:a16="http://schemas.microsoft.com/office/drawing/2014/main" val="1808185540"/>
                  </a:ext>
                </a:extLst>
              </a:tr>
              <a:tr h="0">
                <a:tc>
                  <a:txBody>
                    <a:bodyPr/>
                    <a:lstStyle/>
                    <a:p>
                      <a:pPr algn="r" fontAlgn="ctr"/>
                      <a:r>
                        <a:rPr lang="en-US" b="1">
                          <a:effectLst/>
                        </a:rPr>
                        <a:t>mean</a:t>
                      </a:r>
                    </a:p>
                  </a:txBody>
                  <a:tcPr marL="47928" marR="47928" anchor="ctr"/>
                </a:tc>
                <a:tc>
                  <a:txBody>
                    <a:bodyPr/>
                    <a:lstStyle/>
                    <a:p>
                      <a:pPr algn="r" fontAlgn="ctr"/>
                      <a:r>
                        <a:rPr lang="en-US" dirty="0">
                          <a:effectLst/>
                        </a:rPr>
                        <a:t>0.8</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a:effectLst/>
                        </a:rPr>
                        <a:t>14704.20</a:t>
                      </a:r>
                    </a:p>
                  </a:txBody>
                  <a:tcPr marL="47928" marR="47928" anchor="ctr"/>
                </a:tc>
                <a:tc>
                  <a:txBody>
                    <a:bodyPr/>
                    <a:lstStyle/>
                    <a:p>
                      <a:pPr algn="r" fontAlgn="ctr"/>
                      <a:r>
                        <a:rPr lang="en-US">
                          <a:effectLst/>
                        </a:rPr>
                        <a:t>30.58</a:t>
                      </a:r>
                    </a:p>
                  </a:txBody>
                  <a:tcPr marL="47928" marR="47928" anchor="ctr"/>
                </a:tc>
                <a:tc>
                  <a:txBody>
                    <a:bodyPr/>
                    <a:lstStyle/>
                    <a:p>
                      <a:pPr algn="r" fontAlgn="ctr"/>
                      <a:r>
                        <a:rPr lang="en-US">
                          <a:effectLst/>
                        </a:rPr>
                        <a:t>187.93</a:t>
                      </a:r>
                    </a:p>
                  </a:txBody>
                  <a:tcPr marL="47928" marR="47928" anchor="ctr"/>
                </a:tc>
                <a:extLst>
                  <a:ext uri="{0D108BD9-81ED-4DB2-BD59-A6C34878D82A}">
                    <a16:rowId xmlns:a16="http://schemas.microsoft.com/office/drawing/2014/main" val="2689976772"/>
                  </a:ext>
                </a:extLst>
              </a:tr>
              <a:tr h="564048">
                <a:tc>
                  <a:txBody>
                    <a:bodyPr/>
                    <a:lstStyle/>
                    <a:p>
                      <a:pPr algn="r" fontAlgn="ctr"/>
                      <a:r>
                        <a:rPr lang="en-US" b="1">
                          <a:effectLst/>
                        </a:rPr>
                        <a:t>std</a:t>
                      </a:r>
                    </a:p>
                  </a:txBody>
                  <a:tcPr marL="47928" marR="47928" anchor="ctr"/>
                </a:tc>
                <a:tc>
                  <a:txBody>
                    <a:bodyPr/>
                    <a:lstStyle/>
                    <a:p>
                      <a:pPr algn="r" fontAlgn="ctr"/>
                      <a:r>
                        <a:rPr lang="en-US">
                          <a:effectLst/>
                        </a:rPr>
                        <a:t>0.4</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a:effectLst/>
                        </a:rPr>
                        <a:t>31503.72</a:t>
                      </a:r>
                    </a:p>
                  </a:txBody>
                  <a:tcPr marL="47928" marR="47928" anchor="ctr"/>
                </a:tc>
                <a:tc>
                  <a:txBody>
                    <a:bodyPr/>
                    <a:lstStyle/>
                    <a:p>
                      <a:pPr algn="r" fontAlgn="ctr"/>
                      <a:r>
                        <a:rPr lang="en-US">
                          <a:effectLst/>
                        </a:rPr>
                        <a:t>10.05</a:t>
                      </a:r>
                    </a:p>
                  </a:txBody>
                  <a:tcPr marL="47928" marR="47928" anchor="ctr"/>
                </a:tc>
                <a:tc>
                  <a:txBody>
                    <a:bodyPr/>
                    <a:lstStyle/>
                    <a:p>
                      <a:pPr algn="r" fontAlgn="ctr"/>
                      <a:r>
                        <a:rPr lang="en-US">
                          <a:effectLst/>
                        </a:rPr>
                        <a:t>592.60</a:t>
                      </a:r>
                    </a:p>
                  </a:txBody>
                  <a:tcPr marL="47928" marR="47928" anchor="ctr"/>
                </a:tc>
                <a:extLst>
                  <a:ext uri="{0D108BD9-81ED-4DB2-BD59-A6C34878D82A}">
                    <a16:rowId xmlns:a16="http://schemas.microsoft.com/office/drawing/2014/main" val="104600697"/>
                  </a:ext>
                </a:extLst>
              </a:tr>
              <a:tr h="564048">
                <a:tc>
                  <a:txBody>
                    <a:bodyPr/>
                    <a:lstStyle/>
                    <a:p>
                      <a:pPr algn="r" fontAlgn="ctr"/>
                      <a:r>
                        <a:rPr lang="en-US" b="1">
                          <a:effectLst/>
                        </a:rPr>
                        <a:t>min</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a:effectLst/>
                        </a:rPr>
                        <a:t>0.24</a:t>
                      </a:r>
                    </a:p>
                  </a:txBody>
                  <a:tcPr marL="47928" marR="47928" anchor="ctr"/>
                </a:tc>
                <a:tc>
                  <a:txBody>
                    <a:bodyPr/>
                    <a:lstStyle/>
                    <a:p>
                      <a:pPr algn="r" fontAlgn="ctr"/>
                      <a:r>
                        <a:rPr lang="en-US">
                          <a:effectLst/>
                        </a:rPr>
                        <a:t>18.00</a:t>
                      </a:r>
                    </a:p>
                  </a:txBody>
                  <a:tcPr marL="47928" marR="47928" anchor="ctr"/>
                </a:tc>
                <a:tc>
                  <a:txBody>
                    <a:bodyPr/>
                    <a:lstStyle/>
                    <a:p>
                      <a:pPr algn="r" fontAlgn="ctr"/>
                      <a:r>
                        <a:rPr lang="en-US" dirty="0">
                          <a:effectLst/>
                        </a:rPr>
                        <a:t>0.10</a:t>
                      </a:r>
                    </a:p>
                  </a:txBody>
                  <a:tcPr marL="47928" marR="47928" anchor="ctr"/>
                </a:tc>
                <a:extLst>
                  <a:ext uri="{0D108BD9-81ED-4DB2-BD59-A6C34878D82A}">
                    <a16:rowId xmlns:a16="http://schemas.microsoft.com/office/drawing/2014/main" val="1529945595"/>
                  </a:ext>
                </a:extLst>
              </a:tr>
              <a:tr h="564048">
                <a:tc>
                  <a:txBody>
                    <a:bodyPr/>
                    <a:lstStyle/>
                    <a:p>
                      <a:pPr algn="r" fontAlgn="ctr"/>
                      <a:r>
                        <a:rPr lang="en-US" b="1">
                          <a:effectLst/>
                        </a:rPr>
                        <a:t>25%</a:t>
                      </a:r>
                    </a:p>
                  </a:txBody>
                  <a:tcPr marL="47928" marR="47928" anchor="ctr"/>
                </a:tc>
                <a:tc>
                  <a:txBody>
                    <a:bodyPr/>
                    <a:lstStyle/>
                    <a:p>
                      <a:pPr algn="r" fontAlgn="ctr"/>
                      <a:r>
                        <a:rPr lang="en-US">
                          <a:effectLst/>
                        </a:rPr>
                        <a:t>1.0</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a:effectLst/>
                        </a:rPr>
                        <a:t>3158.58</a:t>
                      </a:r>
                    </a:p>
                  </a:txBody>
                  <a:tcPr marL="47928" marR="47928" anchor="ctr"/>
                </a:tc>
                <a:tc>
                  <a:txBody>
                    <a:bodyPr/>
                    <a:lstStyle/>
                    <a:p>
                      <a:pPr algn="r" fontAlgn="ctr"/>
                      <a:r>
                        <a:rPr lang="en-US">
                          <a:effectLst/>
                        </a:rPr>
                        <a:t>22.00</a:t>
                      </a:r>
                    </a:p>
                  </a:txBody>
                  <a:tcPr marL="47928" marR="47928" anchor="ctr"/>
                </a:tc>
                <a:tc>
                  <a:txBody>
                    <a:bodyPr/>
                    <a:lstStyle/>
                    <a:p>
                      <a:pPr algn="r" fontAlgn="ctr"/>
                      <a:r>
                        <a:rPr lang="en-US">
                          <a:effectLst/>
                        </a:rPr>
                        <a:t>16.00</a:t>
                      </a:r>
                    </a:p>
                  </a:txBody>
                  <a:tcPr marL="47928" marR="47928" anchor="ctr"/>
                </a:tc>
                <a:extLst>
                  <a:ext uri="{0D108BD9-81ED-4DB2-BD59-A6C34878D82A}">
                    <a16:rowId xmlns:a16="http://schemas.microsoft.com/office/drawing/2014/main" val="2039212753"/>
                  </a:ext>
                </a:extLst>
              </a:tr>
              <a:tr h="564048">
                <a:tc>
                  <a:txBody>
                    <a:bodyPr/>
                    <a:lstStyle/>
                    <a:p>
                      <a:pPr algn="r" fontAlgn="ctr"/>
                      <a:r>
                        <a:rPr lang="en-US" b="1">
                          <a:effectLst/>
                        </a:rPr>
                        <a:t>50%</a:t>
                      </a:r>
                    </a:p>
                  </a:txBody>
                  <a:tcPr marL="47928" marR="47928" anchor="ctr"/>
                </a:tc>
                <a:tc>
                  <a:txBody>
                    <a:bodyPr/>
                    <a:lstStyle/>
                    <a:p>
                      <a:pPr algn="r" fontAlgn="ctr"/>
                      <a:r>
                        <a:rPr lang="en-US">
                          <a:effectLst/>
                        </a:rPr>
                        <a:t>1.0</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a:effectLst/>
                        </a:rPr>
                        <a:t>6432.01</a:t>
                      </a:r>
                    </a:p>
                  </a:txBody>
                  <a:tcPr marL="47928" marR="47928" anchor="ctr"/>
                </a:tc>
                <a:tc>
                  <a:txBody>
                    <a:bodyPr/>
                    <a:lstStyle/>
                    <a:p>
                      <a:pPr algn="r" fontAlgn="ctr"/>
                      <a:r>
                        <a:rPr lang="en-US">
                          <a:effectLst/>
                        </a:rPr>
                        <a:t>28.00</a:t>
                      </a:r>
                    </a:p>
                  </a:txBody>
                  <a:tcPr marL="47928" marR="47928" anchor="ctr"/>
                </a:tc>
                <a:tc>
                  <a:txBody>
                    <a:bodyPr/>
                    <a:lstStyle/>
                    <a:p>
                      <a:pPr algn="r" fontAlgn="ctr"/>
                      <a:r>
                        <a:rPr lang="en-US">
                          <a:effectLst/>
                        </a:rPr>
                        <a:t>29.00</a:t>
                      </a:r>
                    </a:p>
                  </a:txBody>
                  <a:tcPr marL="47928" marR="47928" anchor="ctr"/>
                </a:tc>
                <a:extLst>
                  <a:ext uri="{0D108BD9-81ED-4DB2-BD59-A6C34878D82A}">
                    <a16:rowId xmlns:a16="http://schemas.microsoft.com/office/drawing/2014/main" val="930956845"/>
                  </a:ext>
                </a:extLst>
              </a:tr>
              <a:tr h="564048">
                <a:tc>
                  <a:txBody>
                    <a:bodyPr/>
                    <a:lstStyle/>
                    <a:p>
                      <a:pPr algn="r" fontAlgn="ctr"/>
                      <a:r>
                        <a:rPr lang="en-US" b="1">
                          <a:effectLst/>
                        </a:rPr>
                        <a:t>75%</a:t>
                      </a:r>
                    </a:p>
                  </a:txBody>
                  <a:tcPr marL="47928" marR="47928" anchor="ctr"/>
                </a:tc>
                <a:tc>
                  <a:txBody>
                    <a:bodyPr/>
                    <a:lstStyle/>
                    <a:p>
                      <a:pPr algn="r" fontAlgn="ctr"/>
                      <a:r>
                        <a:rPr lang="en-US">
                          <a:effectLst/>
                        </a:rPr>
                        <a:t>1.0</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a:effectLst/>
                        </a:rPr>
                        <a:t>12465.94</a:t>
                      </a:r>
                    </a:p>
                  </a:txBody>
                  <a:tcPr marL="47928" marR="47928" anchor="ctr"/>
                </a:tc>
                <a:tc>
                  <a:txBody>
                    <a:bodyPr/>
                    <a:lstStyle/>
                    <a:p>
                      <a:pPr algn="r" fontAlgn="ctr"/>
                      <a:r>
                        <a:rPr lang="en-US">
                          <a:effectLst/>
                        </a:rPr>
                        <a:t>38.00</a:t>
                      </a:r>
                    </a:p>
                  </a:txBody>
                  <a:tcPr marL="47928" marR="47928" anchor="ctr"/>
                </a:tc>
                <a:tc>
                  <a:txBody>
                    <a:bodyPr/>
                    <a:lstStyle/>
                    <a:p>
                      <a:pPr algn="r" fontAlgn="ctr"/>
                      <a:r>
                        <a:rPr lang="en-US" dirty="0">
                          <a:effectLst/>
                        </a:rPr>
                        <a:t>53.66</a:t>
                      </a:r>
                    </a:p>
                  </a:txBody>
                  <a:tcPr marL="47928" marR="47928" anchor="ctr"/>
                </a:tc>
                <a:extLst>
                  <a:ext uri="{0D108BD9-81ED-4DB2-BD59-A6C34878D82A}">
                    <a16:rowId xmlns:a16="http://schemas.microsoft.com/office/drawing/2014/main" val="928023659"/>
                  </a:ext>
                </a:extLst>
              </a:tr>
              <a:tr h="611707">
                <a:tc>
                  <a:txBody>
                    <a:bodyPr/>
                    <a:lstStyle/>
                    <a:p>
                      <a:pPr algn="r" fontAlgn="ctr"/>
                      <a:r>
                        <a:rPr lang="en-US" b="1">
                          <a:effectLst/>
                        </a:rPr>
                        <a:t>max</a:t>
                      </a:r>
                    </a:p>
                  </a:txBody>
                  <a:tcPr marL="47928" marR="47928" anchor="ctr"/>
                </a:tc>
                <a:tc>
                  <a:txBody>
                    <a:bodyPr/>
                    <a:lstStyle/>
                    <a:p>
                      <a:pPr algn="r" fontAlgn="ctr"/>
                      <a:r>
                        <a:rPr lang="en-US">
                          <a:effectLst/>
                        </a:rPr>
                        <a:t>1.0</a:t>
                      </a:r>
                    </a:p>
                  </a:txBody>
                  <a:tcPr marL="47928" marR="47928" anchor="ctr"/>
                </a:tc>
                <a:tc>
                  <a:txBody>
                    <a:bodyPr/>
                    <a:lstStyle/>
                    <a:p>
                      <a:pPr algn="r" fontAlgn="ctr"/>
                      <a:r>
                        <a:rPr lang="en-US">
                          <a:effectLst/>
                        </a:rPr>
                        <a:t>0.0</a:t>
                      </a:r>
                    </a:p>
                  </a:txBody>
                  <a:tcPr marL="47928" marR="47928" anchor="ctr"/>
                </a:tc>
                <a:tc>
                  <a:txBody>
                    <a:bodyPr/>
                    <a:lstStyle/>
                    <a:p>
                      <a:pPr algn="r" fontAlgn="ctr"/>
                      <a:r>
                        <a:rPr lang="en-US" dirty="0">
                          <a:effectLst/>
                        </a:rPr>
                        <a:t>267128.52</a:t>
                      </a:r>
                    </a:p>
                  </a:txBody>
                  <a:tcPr marL="47928" marR="47928" anchor="ctr"/>
                </a:tc>
                <a:tc>
                  <a:txBody>
                    <a:bodyPr/>
                    <a:lstStyle/>
                    <a:p>
                      <a:pPr algn="r" fontAlgn="ctr"/>
                      <a:r>
                        <a:rPr lang="en-US">
                          <a:effectLst/>
                        </a:rPr>
                        <a:t>78.00</a:t>
                      </a:r>
                    </a:p>
                  </a:txBody>
                  <a:tcPr marL="47928" marR="47928" anchor="ctr"/>
                </a:tc>
                <a:tc>
                  <a:txBody>
                    <a:bodyPr/>
                    <a:lstStyle/>
                    <a:p>
                      <a:pPr algn="r" fontAlgn="ctr"/>
                      <a:r>
                        <a:rPr lang="en-US" dirty="0">
                          <a:effectLst/>
                        </a:rPr>
                        <a:t>8835.98</a:t>
                      </a:r>
                    </a:p>
                  </a:txBody>
                  <a:tcPr marL="47928" marR="47928" anchor="ctr"/>
                </a:tc>
                <a:extLst>
                  <a:ext uri="{0D108BD9-81ED-4DB2-BD59-A6C34878D82A}">
                    <a16:rowId xmlns:a16="http://schemas.microsoft.com/office/drawing/2014/main" val="1766624013"/>
                  </a:ext>
                </a:extLst>
              </a:tr>
            </a:tbl>
          </a:graphicData>
        </a:graphic>
      </p:graphicFrame>
      <p:sp>
        <p:nvSpPr>
          <p:cNvPr id="9" name="Text Placeholder 8"/>
          <p:cNvSpPr>
            <a:spLocks noGrp="1"/>
          </p:cNvSpPr>
          <p:nvPr>
            <p:ph type="body" sz="half" idx="2"/>
          </p:nvPr>
        </p:nvSpPr>
        <p:spPr>
          <a:xfrm>
            <a:off x="677334" y="2777069"/>
            <a:ext cx="2901889" cy="2584449"/>
          </a:xfrm>
        </p:spPr>
        <p:txBody>
          <a:bodyPr/>
          <a:lstStyle/>
          <a:p>
            <a:pPr marL="285750" indent="-285750">
              <a:buFont typeface="Courier New" panose="02070309020205020404" pitchFamily="49" charset="0"/>
              <a:buChar char="o"/>
            </a:pPr>
            <a:r>
              <a:rPr lang="en-US" dirty="0" smtClean="0">
                <a:solidFill>
                  <a:schemeClr val="tx1">
                    <a:lumMod val="65000"/>
                    <a:lumOff val="35000"/>
                  </a:schemeClr>
                </a:solidFill>
              </a:rPr>
              <a:t>Average</a:t>
            </a:r>
            <a:r>
              <a:rPr lang="en-US" dirty="0" smtClean="0"/>
              <a:t> </a:t>
            </a:r>
            <a:r>
              <a:rPr lang="en-US" dirty="0"/>
              <a:t>transaction amount is 187.93 AUD</a:t>
            </a:r>
          </a:p>
          <a:p>
            <a:pPr marL="285750" indent="-285750">
              <a:buFont typeface="Courier New" panose="02070309020205020404" pitchFamily="49" charset="0"/>
              <a:buChar char="o"/>
            </a:pPr>
            <a:r>
              <a:rPr lang="en-US" dirty="0" smtClean="0"/>
              <a:t>Average </a:t>
            </a:r>
            <a:r>
              <a:rPr lang="en-US" dirty="0"/>
              <a:t>balance amount is 14704.20 </a:t>
            </a:r>
            <a:r>
              <a:rPr lang="en-US" dirty="0" smtClean="0"/>
              <a:t>AUD</a:t>
            </a:r>
          </a:p>
          <a:p>
            <a:pPr marL="285750" indent="-285750">
              <a:buFont typeface="Courier New" panose="02070309020205020404" pitchFamily="49" charset="0"/>
              <a:buChar char="o"/>
            </a:pPr>
            <a:r>
              <a:rPr lang="en-US" dirty="0" smtClean="0"/>
              <a:t>Average </a:t>
            </a:r>
            <a:r>
              <a:rPr lang="en-US" dirty="0"/>
              <a:t>age of customer is 30.58</a:t>
            </a:r>
          </a:p>
        </p:txBody>
      </p:sp>
    </p:spTree>
    <p:extLst>
      <p:ext uri="{BB962C8B-B14F-4D97-AF65-F5344CB8AC3E}">
        <p14:creationId xmlns:p14="http://schemas.microsoft.com/office/powerpoint/2010/main" val="523609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927463"/>
            <a:ext cx="3891782" cy="1849607"/>
          </a:xfrm>
        </p:spPr>
        <p:txBody>
          <a:bodyPr>
            <a:noAutofit/>
          </a:bodyPr>
          <a:lstStyle/>
          <a:p>
            <a:pPr algn="ctr"/>
            <a:r>
              <a:rPr lang="en-US" sz="3600" dirty="0" smtClean="0"/>
              <a:t>Customer Location</a:t>
            </a:r>
            <a:br>
              <a:rPr lang="en-US" sz="3600" dirty="0" smtClean="0"/>
            </a:b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966651"/>
            <a:ext cx="5192984" cy="4252044"/>
          </a:xfrm>
        </p:spPr>
      </p:pic>
      <p:sp>
        <p:nvSpPr>
          <p:cNvPr id="5" name="Text Placeholder 4"/>
          <p:cNvSpPr>
            <a:spLocks noGrp="1"/>
          </p:cNvSpPr>
          <p:nvPr>
            <p:ph type="body" sz="half" idx="2"/>
          </p:nvPr>
        </p:nvSpPr>
        <p:spPr>
          <a:xfrm>
            <a:off x="677334" y="2777069"/>
            <a:ext cx="3854528" cy="1481422"/>
          </a:xfrm>
        </p:spPr>
        <p:txBody>
          <a:bodyPr>
            <a:normAutofit/>
          </a:bodyPr>
          <a:lstStyle/>
          <a:p>
            <a:pPr marL="285750" indent="-285750">
              <a:buFont typeface="Courier New" panose="02070309020205020404" pitchFamily="49" charset="0"/>
              <a:buChar char="o"/>
            </a:pPr>
            <a:r>
              <a:rPr lang="en-US" dirty="0"/>
              <a:t>All the customers are from the coastline region of </a:t>
            </a:r>
            <a:r>
              <a:rPr lang="en-US" dirty="0" smtClean="0"/>
              <a:t>Australia. </a:t>
            </a:r>
          </a:p>
          <a:p>
            <a:pPr marL="285750" indent="-285750">
              <a:buFont typeface="Courier New" panose="02070309020205020404" pitchFamily="49" charset="0"/>
              <a:buChar char="o"/>
            </a:pPr>
            <a:r>
              <a:rPr lang="en-IN" dirty="0" smtClean="0"/>
              <a:t>Customer count – 12043.</a:t>
            </a:r>
          </a:p>
          <a:p>
            <a:endParaRPr lang="en-US" dirty="0"/>
          </a:p>
        </p:txBody>
      </p:sp>
    </p:spTree>
    <p:extLst>
      <p:ext uri="{BB962C8B-B14F-4D97-AF65-F5344CB8AC3E}">
        <p14:creationId xmlns:p14="http://schemas.microsoft.com/office/powerpoint/2010/main" val="3348322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609600"/>
            <a:ext cx="8596668" cy="918754"/>
          </a:xfrm>
        </p:spPr>
        <p:txBody>
          <a:bodyPr/>
          <a:lstStyle/>
          <a:p>
            <a:pPr algn="ctr"/>
            <a:r>
              <a:rPr lang="en-US" dirty="0" smtClean="0"/>
              <a:t>Detail Location of Customers</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57153" y="1750423"/>
            <a:ext cx="5734596" cy="4389120"/>
          </a:xfrm>
        </p:spPr>
      </p:pic>
      <p:sp>
        <p:nvSpPr>
          <p:cNvPr id="12" name="Content Placeholder 11"/>
          <p:cNvSpPr>
            <a:spLocks noGrp="1"/>
          </p:cNvSpPr>
          <p:nvPr>
            <p:ph sz="half" idx="1"/>
          </p:nvPr>
        </p:nvSpPr>
        <p:spPr>
          <a:xfrm>
            <a:off x="677334" y="2160589"/>
            <a:ext cx="2196495" cy="3221308"/>
          </a:xfrm>
        </p:spPr>
        <p:txBody>
          <a:bodyPr/>
          <a:lstStyle/>
          <a:p>
            <a:pPr>
              <a:buFont typeface="Arial" panose="020B0604020202020204" pitchFamily="34" charset="0"/>
              <a:buChar char="•"/>
            </a:pPr>
            <a:r>
              <a:rPr lang="en-US" sz="1400" dirty="0" smtClean="0"/>
              <a:t>NSW – 2169</a:t>
            </a:r>
          </a:p>
          <a:p>
            <a:pPr>
              <a:buFont typeface="Arial" panose="020B0604020202020204" pitchFamily="34" charset="0"/>
              <a:buChar char="•"/>
            </a:pPr>
            <a:r>
              <a:rPr lang="en-US" sz="1400" dirty="0" smtClean="0"/>
              <a:t>VIC – 2131</a:t>
            </a:r>
          </a:p>
          <a:p>
            <a:pPr>
              <a:buFont typeface="Arial" panose="020B0604020202020204" pitchFamily="34" charset="0"/>
              <a:buChar char="•"/>
            </a:pPr>
            <a:r>
              <a:rPr lang="en-US" sz="1400" dirty="0" smtClean="0"/>
              <a:t>QLD – 1556</a:t>
            </a:r>
          </a:p>
          <a:p>
            <a:pPr>
              <a:buFont typeface="Arial" panose="020B0604020202020204" pitchFamily="34" charset="0"/>
              <a:buChar char="•"/>
            </a:pPr>
            <a:r>
              <a:rPr lang="en-US" sz="1400" dirty="0" smtClean="0"/>
              <a:t>WA – 1100</a:t>
            </a:r>
          </a:p>
          <a:p>
            <a:pPr>
              <a:buFont typeface="Arial" panose="020B0604020202020204" pitchFamily="34" charset="0"/>
              <a:buChar char="•"/>
            </a:pPr>
            <a:r>
              <a:rPr lang="en-US" sz="1400" dirty="0" smtClean="0"/>
              <a:t>SA – 415</a:t>
            </a:r>
          </a:p>
          <a:p>
            <a:pPr>
              <a:buFont typeface="Arial" panose="020B0604020202020204" pitchFamily="34" charset="0"/>
              <a:buChar char="•"/>
            </a:pPr>
            <a:r>
              <a:rPr lang="en-US" sz="1400" dirty="0" smtClean="0"/>
              <a:t>NT – 205</a:t>
            </a:r>
          </a:p>
          <a:p>
            <a:pPr>
              <a:buFont typeface="Arial" panose="020B0604020202020204" pitchFamily="34" charset="0"/>
              <a:buChar char="•"/>
            </a:pPr>
            <a:r>
              <a:rPr lang="en-US" sz="1400" dirty="0" smtClean="0"/>
              <a:t>ACT – 73</a:t>
            </a:r>
          </a:p>
          <a:p>
            <a:pPr>
              <a:buFont typeface="Arial" panose="020B0604020202020204" pitchFamily="34" charset="0"/>
              <a:buChar char="•"/>
            </a:pPr>
            <a:r>
              <a:rPr lang="en-US" sz="1400" dirty="0" smtClean="0"/>
              <a:t>TAS – 68</a:t>
            </a:r>
          </a:p>
          <a:p>
            <a:pPr marL="0" indent="0">
              <a:buNone/>
            </a:pPr>
            <a:endParaRPr lang="en-US" dirty="0"/>
          </a:p>
        </p:txBody>
      </p:sp>
    </p:spTree>
    <p:extLst>
      <p:ext uri="{BB962C8B-B14F-4D97-AF65-F5344CB8AC3E}">
        <p14:creationId xmlns:p14="http://schemas.microsoft.com/office/powerpoint/2010/main" val="893200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1789</Words>
  <Application>Microsoft Office PowerPoint</Application>
  <PresentationFormat>Widescreen</PresentationFormat>
  <Paragraphs>204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Corbel</vt:lpstr>
      <vt:lpstr>Courier New</vt:lpstr>
      <vt:lpstr>Trebuchet MS</vt:lpstr>
      <vt:lpstr>Wingdings</vt:lpstr>
      <vt:lpstr>Wingdings 3</vt:lpstr>
      <vt:lpstr>Facet</vt:lpstr>
      <vt:lpstr>ANZ Bank Transaction Data Analysis</vt:lpstr>
      <vt:lpstr>Index</vt:lpstr>
      <vt:lpstr>Data Description</vt:lpstr>
      <vt:lpstr>The Data</vt:lpstr>
      <vt:lpstr>Data Features</vt:lpstr>
      <vt:lpstr>Problem Statement</vt:lpstr>
      <vt:lpstr>Detailed Data Description</vt:lpstr>
      <vt:lpstr>Customer Location </vt:lpstr>
      <vt:lpstr>Detail Location of Customers</vt:lpstr>
      <vt:lpstr>Customer Status </vt:lpstr>
      <vt:lpstr>Amount range transactions</vt:lpstr>
      <vt:lpstr>Transaction Categories</vt:lpstr>
      <vt:lpstr>Correlation Heatmap</vt:lpstr>
      <vt:lpstr>Number of Transaction w.r.t. weekdays</vt:lpstr>
      <vt:lpstr>Daily Transaction count for Debit and Credit</vt:lpstr>
      <vt:lpstr>Number of Transaction w.r.t. dates of month</vt:lpstr>
      <vt:lpstr>Number of Transactions by Age</vt:lpstr>
      <vt:lpstr>Salary-wise Transactions</vt:lpstr>
      <vt:lpstr>Top 5 Customers-wise Transactions</vt:lpstr>
      <vt:lpstr>Merchant-State date and amount-wise transactions</vt:lpstr>
      <vt:lpstr>Movement wrt gender and amount</vt:lpstr>
      <vt:lpstr>Transactions per month</vt:lpstr>
      <vt:lpstr>Date wise total transactions for each month</vt:lpstr>
      <vt:lpstr>Account with balance from high to low </vt:lpstr>
      <vt:lpstr>Clustering of Customers on the basis of Age and Account Balance</vt:lpstr>
      <vt:lpstr>Cluster wise Customer Transactions</vt:lpstr>
      <vt:lpstr>Cluster wise customer’s account balance</vt:lpstr>
      <vt:lpstr>K-Means Clustering</vt:lpstr>
      <vt:lpstr>3D Segmentation</vt:lpstr>
      <vt:lpstr>Data Findings [1/4]</vt:lpstr>
      <vt:lpstr>Data Findings [2/4]</vt:lpstr>
      <vt:lpstr>Data Findings [3/4]</vt:lpstr>
      <vt:lpstr>Data Findings [4/4]</vt:lpstr>
      <vt:lpstr>Thank you </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Bank Transaction Data Analysis</dc:title>
  <dc:creator>Mandar Vaidya</dc:creator>
  <cp:lastModifiedBy>Mandar Vaidya</cp:lastModifiedBy>
  <cp:revision>38</cp:revision>
  <dcterms:created xsi:type="dcterms:W3CDTF">2020-07-21T01:29:38Z</dcterms:created>
  <dcterms:modified xsi:type="dcterms:W3CDTF">2020-07-21T04:12:31Z</dcterms:modified>
</cp:coreProperties>
</file>