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80" r:id="rId2"/>
  </p:sldMasterIdLst>
  <p:notesMasterIdLst>
    <p:notesMasterId r:id="rId17"/>
  </p:notesMasterIdLst>
  <p:sldIdLst>
    <p:sldId id="268" r:id="rId3"/>
    <p:sldId id="311" r:id="rId4"/>
    <p:sldId id="312" r:id="rId5"/>
    <p:sldId id="296" r:id="rId6"/>
    <p:sldId id="297" r:id="rId7"/>
    <p:sldId id="299" r:id="rId8"/>
    <p:sldId id="270" r:id="rId9"/>
    <p:sldId id="304" r:id="rId10"/>
    <p:sldId id="305" r:id="rId11"/>
    <p:sldId id="306" r:id="rId12"/>
    <p:sldId id="308" r:id="rId13"/>
    <p:sldId id="309" r:id="rId14"/>
    <p:sldId id="310" r:id="rId15"/>
    <p:sldId id="31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33"/>
    <a:srgbClr val="FF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5" autoAdjust="0"/>
    <p:restoredTop sz="94722" autoAdjust="0"/>
  </p:normalViewPr>
  <p:slideViewPr>
    <p:cSldViewPr snapToGrid="0">
      <p:cViewPr>
        <p:scale>
          <a:sx n="91" d="100"/>
          <a:sy n="91" d="100"/>
        </p:scale>
        <p:origin x="-33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5126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B7B9-2450-418B-A046-E2C3879C9A42}" type="datetime1">
              <a:rPr lang="en-GB" smtClean="0"/>
              <a:pPr/>
              <a:t>05/02/2020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1221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F14C-5DC3-4DFA-8506-51ED6866BDB0}" type="datetime1">
              <a:rPr lang="en-GB" smtClean="0"/>
              <a:pPr/>
              <a:t>05/02/2020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80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4FD8-E0E0-4CA4-975E-26121655B062}" type="datetime1">
              <a:rPr lang="en-GB" smtClean="0"/>
              <a:pPr/>
              <a:t>05/02/2020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7101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pPr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9116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00578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545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9111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pPr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0362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pPr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378856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pPr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0131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174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E87-F954-4869-AABD-0958FA21C327}" type="datetime1">
              <a:rPr lang="en-GB" smtClean="0"/>
              <a:pPr/>
              <a:t>05/02/2020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77344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pPr/>
              <a:t>2/5/2020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4017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36837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733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A833-7875-4AD4-8FAF-2C1F41414C94}" type="datetime1">
              <a:rPr lang="en-GB" smtClean="0"/>
              <a:pPr/>
              <a:t>05/02/2020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4661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E2C4-CF18-4CDE-963D-19EC2605ED30}" type="datetime1">
              <a:rPr lang="en-GB" smtClean="0"/>
              <a:pPr/>
              <a:t>05/02/2020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333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D109-BF1D-413A-9590-3057D8392182}" type="datetime1">
              <a:rPr lang="en-GB" smtClean="0"/>
              <a:pPr/>
              <a:t>05/02/2020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3747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741-5885-4609-A50C-9EC62ED18CA9}" type="datetime1">
              <a:rPr lang="en-GB" smtClean="0"/>
              <a:pPr/>
              <a:t>05/02/2020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46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574F-C630-4ED2-977A-52EAC37A5B84}" type="datetime1">
              <a:rPr lang="en-GB" smtClean="0"/>
              <a:pPr/>
              <a:t>05/02/2020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121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E9A-D3E7-4F97-908B-87FCF430F91B}" type="datetime1">
              <a:rPr lang="en-GB" smtClean="0"/>
              <a:pPr/>
              <a:t>05/02/2020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607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87FE-A912-4E50-86A1-2B812F5CFFF3}" type="datetime1">
              <a:rPr lang="en-GB" smtClean="0"/>
              <a:pPr/>
              <a:t>05/02/2020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6053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31F12-36B0-4561-816E-B9D31E845C6A}" type="datetime1">
              <a:rPr lang="en-GB" smtClean="0"/>
              <a:pPr/>
              <a:t>05/02/2020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80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88007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120733" y="2313122"/>
            <a:ext cx="11950534" cy="914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6000" b="1" dirty="0">
                <a:solidFill>
                  <a:srgbClr val="FFC000"/>
                </a:solidFill>
                <a:latin typeface="Garamond" panose="02020404030301010803" pitchFamily="18" charset="0"/>
              </a:rPr>
              <a:t>Functions (wrapping up…)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 </a:t>
            </a:r>
            <a:r>
              <a:rPr kumimoji="0" lang="en-IN" sz="4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Nisheeth</a:t>
            </a:r>
            <a:endParaRPr kumimoji="0" lang="en-IN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Macros in C: Be Careful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0C2BF306-B36E-4942-8DC8-C854B2A2D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1325298" cy="4525963"/>
          </a:xfrm>
        </p:spPr>
        <p:txBody>
          <a:bodyPr/>
          <a:lstStyle/>
          <a:p>
            <a:r>
              <a:rPr lang="en-GB" dirty="0"/>
              <a:t>Macro is a simple copy-paste</a:t>
            </a:r>
          </a:p>
          <a:p>
            <a:r>
              <a:rPr lang="en-GB" dirty="0"/>
              <a:t>Without parentheses, can make operator precedence betray your code’s logic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597A146-A7D4-40DC-B66A-14CFFB3707F4}"/>
              </a:ext>
            </a:extLst>
          </p:cNvPr>
          <p:cNvSpPr txBox="1"/>
          <p:nvPr/>
        </p:nvSpPr>
        <p:spPr>
          <a:xfrm>
            <a:off x="2785199" y="3566021"/>
            <a:ext cx="5256584" cy="2308324"/>
          </a:xfrm>
          <a:prstGeom prst="rect">
            <a:avLst/>
          </a:prstGeom>
          <a:solidFill>
            <a:srgbClr val="1F497D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#define SQR(x) (x*x)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int main()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  int a, b=3;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  a = SQR(b+5);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  printf("%d\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n",a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 return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1C1CBE5-1E72-47AB-BDC8-5FB4C4CCC63D}"/>
              </a:ext>
            </a:extLst>
          </p:cNvPr>
          <p:cNvSpPr txBox="1"/>
          <p:nvPr/>
        </p:nvSpPr>
        <p:spPr>
          <a:xfrm>
            <a:off x="8689855" y="4218161"/>
            <a:ext cx="576064" cy="369332"/>
          </a:xfrm>
          <a:prstGeom prst="rect">
            <a:avLst/>
          </a:prstGeom>
          <a:solidFill>
            <a:srgbClr val="1F497D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23</a:t>
            </a:r>
          </a:p>
        </p:txBody>
      </p:sp>
    </p:spTree>
    <p:extLst>
      <p:ext uri="{BB962C8B-B14F-4D97-AF65-F5344CB8AC3E}">
        <p14:creationId xmlns="" xmlns:p14="http://schemas.microsoft.com/office/powerpoint/2010/main" val="23350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Recursion in function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3"/>
            <a:ext cx="11600328" cy="5934069"/>
          </a:xfrm>
        </p:spPr>
        <p:txBody>
          <a:bodyPr>
            <a:normAutofit/>
          </a:bodyPr>
          <a:lstStyle/>
          <a:p>
            <a:r>
              <a:rPr lang="en-IN" dirty="0"/>
              <a:t>Process of solving a problem </a:t>
            </a:r>
            <a:r>
              <a:rPr lang="en-IN" dirty="0">
                <a:solidFill>
                  <a:srgbClr val="0000FF"/>
                </a:solidFill>
              </a:rPr>
              <a:t>using solutions to “smaller” versions</a:t>
            </a:r>
            <a:r>
              <a:rPr lang="en-IN" dirty="0"/>
              <a:t> of the same problem!</a:t>
            </a:r>
          </a:p>
          <a:p>
            <a:r>
              <a:rPr lang="en-IN" dirty="0"/>
              <a:t>You have already encountered recursion in mathematics</a:t>
            </a:r>
          </a:p>
          <a:p>
            <a:r>
              <a:rPr lang="en-IN" dirty="0"/>
              <a:t>Factorial function is defined in terms of factorial itself!</a:t>
            </a:r>
          </a:p>
          <a:p>
            <a:endParaRPr lang="en-IN" dirty="0"/>
          </a:p>
          <a:p>
            <a:r>
              <a:rPr lang="en-IN" dirty="0"/>
              <a:t>Proof by induction is basically a </a:t>
            </a:r>
            <a:r>
              <a:rPr lang="en-IN" i="1" dirty="0"/>
              <a:t>recursive proof</a:t>
            </a:r>
          </a:p>
          <a:p>
            <a:pPr lvl="1"/>
            <a:r>
              <a:rPr lang="en-IN" b="1" dirty="0"/>
              <a:t>Claim</a:t>
            </a:r>
            <a:r>
              <a:rPr lang="en-IN" dirty="0"/>
              <a:t>: 1 + 2 + 3 + … + n = n(n+1)/2</a:t>
            </a:r>
          </a:p>
          <a:p>
            <a:pPr lvl="1"/>
            <a:r>
              <a:rPr lang="en-IN" b="1" dirty="0"/>
              <a:t>Proof</a:t>
            </a:r>
            <a:r>
              <a:rPr lang="en-IN" dirty="0"/>
              <a:t>: </a:t>
            </a:r>
            <a:r>
              <a:rPr lang="en-IN" i="1" dirty="0"/>
              <a:t>Base case</a:t>
            </a:r>
            <a:r>
              <a:rPr lang="en-IN" dirty="0"/>
              <a:t>: for n = 1 true by inspection</a:t>
            </a:r>
          </a:p>
          <a:p>
            <a:pPr lvl="1"/>
            <a:r>
              <a:rPr lang="en-IN" i="1" dirty="0"/>
              <a:t>Inductive case</a:t>
            </a:r>
            <a:r>
              <a:rPr lang="en-IN" dirty="0"/>
              <a:t>: (1 + … + n) = (1 + … + n-1) + n = (n-1)n/2 + n = n(n+1)/2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IN" dirty="0"/>
          </a:p>
          <a:p>
            <a:r>
              <a:rPr lang="en-IN" dirty="0"/>
              <a:t>Notice that we need a base case and recursive case</a:t>
            </a:r>
          </a:p>
          <a:p>
            <a:pPr lvl="1"/>
            <a:r>
              <a:rPr lang="en-IN" dirty="0"/>
              <a:t>In case of factorial, </a:t>
            </a:r>
            <a:r>
              <a:rPr lang="en-IN" dirty="0" err="1"/>
              <a:t>fac</a:t>
            </a:r>
            <a:r>
              <a:rPr lang="en-IN" dirty="0"/>
              <a:t>(0) was the </a:t>
            </a:r>
            <a:r>
              <a:rPr lang="en-IN" i="1" dirty="0"/>
              <a:t>base case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This is true when writing recursive functions in C language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22" y="3271523"/>
            <a:ext cx="8481189" cy="404795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7901801" y="3841316"/>
            <a:ext cx="4121039" cy="800258"/>
          </a:xfrm>
          <a:prstGeom prst="wedgeRectCallout">
            <a:avLst>
              <a:gd name="adj1" fmla="val -57505"/>
              <a:gd name="adj2" fmla="val 11207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used the proof for the case n-1 to prove the case 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023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2452004" y="5623207"/>
            <a:ext cx="1214175" cy="1117600"/>
          </a:xfrm>
          <a:prstGeom prst="rect">
            <a:avLst/>
          </a:prstGeom>
          <a:solidFill>
            <a:srgbClr val="AFD8F8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353" y="905379"/>
            <a:ext cx="38387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fact(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if(a == 0) return 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a * fact(a - 1);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("%d", fact(1+1));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3" name="Group 6"/>
          <p:cNvGrpSpPr/>
          <p:nvPr/>
        </p:nvGrpSpPr>
        <p:grpSpPr>
          <a:xfrm>
            <a:off x="904775" y="4170510"/>
            <a:ext cx="2956819" cy="2653747"/>
            <a:chOff x="8896863" y="4966935"/>
            <a:chExt cx="2956819" cy="2653747"/>
          </a:xfrm>
        </p:grpSpPr>
        <p:sp>
          <p:nvSpPr>
            <p:cNvPr id="8" name="Rectangle 7"/>
            <p:cNvSpPr/>
            <p:nvPr/>
          </p:nvSpPr>
          <p:spPr>
            <a:xfrm>
              <a:off x="8896863" y="5175325"/>
              <a:ext cx="2956819" cy="24453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grpSp>
          <p:nvGrpSpPr>
            <p:cNvPr id="6" name="Group 8"/>
            <p:cNvGrpSpPr/>
            <p:nvPr/>
          </p:nvGrpSpPr>
          <p:grpSpPr>
            <a:xfrm>
              <a:off x="9799650" y="4966935"/>
              <a:ext cx="1858617" cy="904461"/>
              <a:chOff x="3286682" y="2526287"/>
              <a:chExt cx="1858617" cy="904461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3286682" y="2526287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560560" y="2734677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352929" y="2734677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0141004" y="5877995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main()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7" name="Group 14"/>
          <p:cNvGrpSpPr/>
          <p:nvPr/>
        </p:nvGrpSpPr>
        <p:grpSpPr>
          <a:xfrm>
            <a:off x="4398366" y="4651054"/>
            <a:ext cx="7455318" cy="1990825"/>
            <a:chOff x="4398366" y="4732998"/>
            <a:chExt cx="7455318" cy="1990825"/>
          </a:xfrm>
        </p:grpSpPr>
        <p:sp>
          <p:nvSpPr>
            <p:cNvPr id="16" name="Rectangle 15"/>
            <p:cNvSpPr/>
            <p:nvPr/>
          </p:nvSpPr>
          <p:spPr>
            <a:xfrm>
              <a:off x="4398366" y="4974536"/>
              <a:ext cx="7455318" cy="1749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grpSp>
          <p:nvGrpSpPr>
            <p:cNvPr id="9" name="Group 16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fact()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14" name="Group 35"/>
          <p:cNvGrpSpPr/>
          <p:nvPr/>
        </p:nvGrpSpPr>
        <p:grpSpPr>
          <a:xfrm>
            <a:off x="4508541" y="4967734"/>
            <a:ext cx="1214175" cy="1808322"/>
            <a:chOff x="4529194" y="2865736"/>
            <a:chExt cx="1214175" cy="1808322"/>
          </a:xfrm>
        </p:grpSpPr>
        <p:sp>
          <p:nvSpPr>
            <p:cNvPr id="37" name="Rectangle 36"/>
            <p:cNvSpPr/>
            <p:nvPr/>
          </p:nvSpPr>
          <p:spPr>
            <a:xfrm>
              <a:off x="4529194" y="2865736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03685" y="3843061"/>
              <a:ext cx="47481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a</a:t>
              </a: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5820915" y="4967734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135204" y="4967734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5" name="Group 40"/>
          <p:cNvGrpSpPr/>
          <p:nvPr/>
        </p:nvGrpSpPr>
        <p:grpSpPr>
          <a:xfrm>
            <a:off x="4398366" y="2470159"/>
            <a:ext cx="7455317" cy="1990825"/>
            <a:chOff x="4398366" y="4732998"/>
            <a:chExt cx="7455317" cy="1990825"/>
          </a:xfrm>
        </p:grpSpPr>
        <p:sp>
          <p:nvSpPr>
            <p:cNvPr id="42" name="Rectangle 41"/>
            <p:cNvSpPr/>
            <p:nvPr/>
          </p:nvSpPr>
          <p:spPr>
            <a:xfrm>
              <a:off x="4398366" y="4974536"/>
              <a:ext cx="7455317" cy="1749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grpSp>
          <p:nvGrpSpPr>
            <p:cNvPr id="17" name="Group 42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fact()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22" name="Group 47"/>
          <p:cNvGrpSpPr/>
          <p:nvPr/>
        </p:nvGrpSpPr>
        <p:grpSpPr>
          <a:xfrm>
            <a:off x="4398366" y="324601"/>
            <a:ext cx="7455317" cy="1990825"/>
            <a:chOff x="4398366" y="4732998"/>
            <a:chExt cx="7455317" cy="1990825"/>
          </a:xfrm>
        </p:grpSpPr>
        <p:sp>
          <p:nvSpPr>
            <p:cNvPr id="49" name="Rectangle 48"/>
            <p:cNvSpPr/>
            <p:nvPr/>
          </p:nvSpPr>
          <p:spPr>
            <a:xfrm>
              <a:off x="4398366" y="4974536"/>
              <a:ext cx="7455317" cy="1749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grpSp>
          <p:nvGrpSpPr>
            <p:cNvPr id="23" name="Group 49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fact()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24" name="Group 54"/>
          <p:cNvGrpSpPr/>
          <p:nvPr/>
        </p:nvGrpSpPr>
        <p:grpSpPr>
          <a:xfrm>
            <a:off x="4508541" y="2815820"/>
            <a:ext cx="1214175" cy="1808322"/>
            <a:chOff x="4529194" y="2865736"/>
            <a:chExt cx="1214175" cy="1808322"/>
          </a:xfrm>
        </p:grpSpPr>
        <p:sp>
          <p:nvSpPr>
            <p:cNvPr id="56" name="Rectangle 55"/>
            <p:cNvSpPr/>
            <p:nvPr/>
          </p:nvSpPr>
          <p:spPr>
            <a:xfrm>
              <a:off x="4529194" y="2865736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903685" y="3843061"/>
              <a:ext cx="47481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a</a:t>
              </a: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5820915" y="2815820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135204" y="2815820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25" name="Group 62"/>
          <p:cNvGrpSpPr/>
          <p:nvPr/>
        </p:nvGrpSpPr>
        <p:grpSpPr>
          <a:xfrm>
            <a:off x="4508541" y="637875"/>
            <a:ext cx="1214175" cy="1808322"/>
            <a:chOff x="4529194" y="2865736"/>
            <a:chExt cx="1214175" cy="1808322"/>
          </a:xfrm>
        </p:grpSpPr>
        <p:sp>
          <p:nvSpPr>
            <p:cNvPr id="64" name="Rectangle 63"/>
            <p:cNvSpPr/>
            <p:nvPr/>
          </p:nvSpPr>
          <p:spPr>
            <a:xfrm>
              <a:off x="4529194" y="2865736"/>
              <a:ext cx="1214175" cy="1117600"/>
            </a:xfrm>
            <a:prstGeom prst="rect">
              <a:avLst/>
            </a:prstGeom>
            <a:solidFill>
              <a:srgbClr val="AFD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903685" y="3843061"/>
              <a:ext cx="47481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a</a:t>
              </a: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1077139" y="5623767"/>
            <a:ext cx="1214175" cy="1117600"/>
          </a:xfrm>
          <a:prstGeom prst="rect">
            <a:avLst/>
          </a:prstGeom>
          <a:solidFill>
            <a:srgbClr val="AFD8F8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469642" y="5784241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68841" y="5784240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01591" y="5141812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01590" y="5152322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01589" y="2984753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99628" y="2984754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449493" y="2815820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826716" y="2989899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826733" y="3000423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449493" y="4967732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827516" y="5124456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826715" y="5134965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3" name="Rectangular Callout 82"/>
          <p:cNvSpPr/>
          <p:nvPr/>
        </p:nvSpPr>
        <p:spPr>
          <a:xfrm>
            <a:off x="1091653" y="4781798"/>
            <a:ext cx="571001" cy="599544"/>
          </a:xfrm>
          <a:prstGeom prst="wedgeRectCallout">
            <a:avLst>
              <a:gd name="adj1" fmla="val 129359"/>
              <a:gd name="adj2" fmla="val -3182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820915" y="637875"/>
            <a:ext cx="1214175" cy="1117600"/>
          </a:xfrm>
          <a:prstGeom prst="rect">
            <a:avLst/>
          </a:prstGeom>
          <a:solidFill>
            <a:srgbClr val="AFD8F8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199627" y="804270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10139" y="793759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216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96296E-6 L 0.27838 -0.08982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19" y="-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-0.10807 -0.31273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4" y="-1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-0.10807 -0.31273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4" y="-1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7 L 0.10729 0.31875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5" y="1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85185E-6 L -0.10468 0.31829 " pathEditMode="relative" rAng="0" ptsTypes="AA">
                                      <p:cBhvr>
                                        <p:cTn id="13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34" y="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-0.49114 0.09792 " pathEditMode="relative" rAng="0" ptsTypes="AA">
                                      <p:cBhvr>
                                        <p:cTn id="17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57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5" grpId="0"/>
      <p:bldP spid="39" grpId="0" animBg="1"/>
      <p:bldP spid="39" grpId="1" animBg="1"/>
      <p:bldP spid="40" grpId="0" animBg="1"/>
      <p:bldP spid="40" grpId="1" animBg="1"/>
      <p:bldP spid="58" grpId="0" animBg="1"/>
      <p:bldP spid="58" grpId="1" animBg="1"/>
      <p:bldP spid="59" grpId="0" animBg="1"/>
      <p:bldP spid="59" grpId="1" animBg="1"/>
      <p:bldP spid="66" grpId="0" animBg="1"/>
      <p:bldP spid="67" grpId="0"/>
      <p:bldP spid="68" grpId="0"/>
      <p:bldP spid="68" grpId="1"/>
      <p:bldP spid="68" grpId="2"/>
      <p:bldP spid="69" grpId="0"/>
      <p:bldP spid="69" grpId="1"/>
      <p:bldP spid="70" grpId="0"/>
      <p:bldP spid="70" grpId="1"/>
      <p:bldP spid="70" grpId="2"/>
      <p:bldP spid="72" grpId="0"/>
      <p:bldP spid="72" grpId="1"/>
      <p:bldP spid="73" grpId="0"/>
      <p:bldP spid="73" grpId="1"/>
      <p:bldP spid="73" grpId="2"/>
      <p:bldP spid="76" grpId="0" animBg="1"/>
      <p:bldP spid="76" grpId="1" animBg="1"/>
      <p:bldP spid="77" grpId="0"/>
      <p:bldP spid="77" grpId="1"/>
      <p:bldP spid="78" grpId="0"/>
      <p:bldP spid="78" grpId="1"/>
      <p:bldP spid="78" grpId="2"/>
      <p:bldP spid="79" grpId="0" animBg="1"/>
      <p:bldP spid="79" grpId="1" animBg="1"/>
      <p:bldP spid="80" grpId="0"/>
      <p:bldP spid="80" grpId="1"/>
      <p:bldP spid="81" grpId="0"/>
      <p:bldP spid="81" grpId="1"/>
      <p:bldP spid="83" grpId="0" animBg="1"/>
      <p:bldP spid="86" grpId="0" animBg="1"/>
      <p:bldP spid="86" grpId="1" animBg="1"/>
      <p:bldP spid="74" grpId="0"/>
      <p:bldP spid="74" grpId="1"/>
      <p:bldP spid="74" grpId="2"/>
      <p:bldP spid="75" grpId="0"/>
      <p:bldP spid="75" grpId="1"/>
      <p:bldP spid="75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 – 6 basic rules of 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746376"/>
          </a:xfrm>
        </p:spPr>
        <p:txBody>
          <a:bodyPr>
            <a:normAutofit/>
          </a:bodyPr>
          <a:lstStyle/>
          <a:p>
            <a:r>
              <a:rPr lang="en-IN" sz="2800" b="1" dirty="0"/>
              <a:t>RULE 1</a:t>
            </a:r>
            <a:r>
              <a:rPr lang="en-IN" sz="2800" dirty="0"/>
              <a:t>: When we give a </a:t>
            </a:r>
            <a:r>
              <a:rPr lang="en-IN" sz="2800" dirty="0">
                <a:solidFill>
                  <a:srgbClr val="0000FF"/>
                </a:solidFill>
              </a:rPr>
              <a:t>variable as input</a:t>
            </a:r>
            <a:r>
              <a:rPr lang="en-IN" sz="2800" dirty="0"/>
              <a:t>, the </a:t>
            </a:r>
            <a:r>
              <a:rPr lang="en-IN" sz="2800" dirty="0">
                <a:solidFill>
                  <a:srgbClr val="0000FF"/>
                </a:solidFill>
              </a:rPr>
              <a:t>value</a:t>
            </a:r>
            <a:r>
              <a:rPr lang="en-IN" sz="2800" dirty="0"/>
              <a:t> </a:t>
            </a:r>
            <a:r>
              <a:rPr lang="en-IN" sz="2800" dirty="0">
                <a:solidFill>
                  <a:srgbClr val="0000FF"/>
                </a:solidFill>
              </a:rPr>
              <a:t>stored inside that variable </a:t>
            </a:r>
            <a:r>
              <a:rPr lang="en-IN" sz="2800" dirty="0"/>
              <a:t>gets passed as an argument</a:t>
            </a:r>
          </a:p>
          <a:p>
            <a:r>
              <a:rPr lang="en-IN" sz="2800" b="1" dirty="0"/>
              <a:t>RULE 2</a:t>
            </a:r>
            <a:r>
              <a:rPr lang="en-IN" sz="2800" dirty="0"/>
              <a:t>: When we give an </a:t>
            </a:r>
            <a:r>
              <a:rPr lang="en-IN" sz="2800" dirty="0">
                <a:solidFill>
                  <a:srgbClr val="0000FF"/>
                </a:solidFill>
              </a:rPr>
              <a:t>expression as input</a:t>
            </a:r>
            <a:r>
              <a:rPr lang="en-IN" sz="2800" dirty="0"/>
              <a:t>, the </a:t>
            </a:r>
            <a:r>
              <a:rPr lang="en-IN" sz="2800" dirty="0">
                <a:solidFill>
                  <a:srgbClr val="0000FF"/>
                </a:solidFill>
              </a:rPr>
              <a:t>value generated by that expression </a:t>
            </a:r>
            <a:r>
              <a:rPr lang="en-IN" sz="2800" dirty="0"/>
              <a:t>gets passed as argument</a:t>
            </a:r>
          </a:p>
          <a:p>
            <a:r>
              <a:rPr lang="en-IN" sz="2800" b="1" dirty="0"/>
              <a:t>RULE 3</a:t>
            </a:r>
            <a:r>
              <a:rPr lang="en-IN" sz="2800" dirty="0"/>
              <a:t>: In case of a mismatch b/w type of </a:t>
            </a:r>
            <a:r>
              <a:rPr lang="en-IN" sz="2800" dirty="0" err="1"/>
              <a:t>arg</a:t>
            </a:r>
            <a:r>
              <a:rPr lang="en-IN" sz="2800" dirty="0"/>
              <a:t> promised and type of </a:t>
            </a:r>
            <a:r>
              <a:rPr lang="en-IN" sz="2800" dirty="0" err="1"/>
              <a:t>arg</a:t>
            </a:r>
            <a:r>
              <a:rPr lang="en-IN" sz="2800" dirty="0"/>
              <a:t> passed, typecasting will be attempted</a:t>
            </a:r>
          </a:p>
          <a:p>
            <a:r>
              <a:rPr lang="en-IN" sz="2800" b="1" dirty="0">
                <a:solidFill>
                  <a:srgbClr val="FF0000"/>
                </a:solidFill>
              </a:rPr>
              <a:t>RULE 4</a:t>
            </a:r>
            <a:r>
              <a:rPr lang="en-IN" sz="2800" dirty="0">
                <a:solidFill>
                  <a:srgbClr val="FF0000"/>
                </a:solidFill>
              </a:rPr>
              <a:t>:</a:t>
            </a:r>
            <a:r>
              <a:rPr lang="en-IN" sz="2800" dirty="0"/>
              <a:t> All </a:t>
            </a:r>
            <a:r>
              <a:rPr lang="en-IN" sz="2800" dirty="0">
                <a:solidFill>
                  <a:srgbClr val="0000FF"/>
                </a:solidFill>
              </a:rPr>
              <a:t>values passed </a:t>
            </a:r>
            <a:r>
              <a:rPr lang="en-IN" sz="2800" dirty="0"/>
              <a:t>to a function get stored in a </a:t>
            </a:r>
            <a:r>
              <a:rPr lang="en-IN" sz="2800" dirty="0">
                <a:solidFill>
                  <a:srgbClr val="0000FF"/>
                </a:solidFill>
              </a:rPr>
              <a:t>fresh variable</a:t>
            </a:r>
            <a:r>
              <a:rPr lang="en-IN" sz="2800" dirty="0"/>
              <a:t> inside that function (changes made to this variable won’t change the original var regardless of whether it is a normal var or pointer)</a:t>
            </a:r>
          </a:p>
          <a:p>
            <a:r>
              <a:rPr lang="en-IN" sz="2800" b="1" dirty="0"/>
              <a:t>RULE 5</a:t>
            </a:r>
            <a:r>
              <a:rPr lang="en-IN" sz="2800" dirty="0"/>
              <a:t>: Value returned by a function can be used freely in any way values of that data-type could have been used</a:t>
            </a:r>
          </a:p>
          <a:p>
            <a:r>
              <a:rPr lang="en-IN" sz="2800" b="1" dirty="0">
                <a:solidFill>
                  <a:srgbClr val="FF0000"/>
                </a:solidFill>
              </a:rPr>
              <a:t>RULE 6</a:t>
            </a:r>
            <a:r>
              <a:rPr lang="en-IN" sz="2800" dirty="0">
                <a:solidFill>
                  <a:srgbClr val="FF0000"/>
                </a:solidFill>
              </a:rPr>
              <a:t>:</a:t>
            </a:r>
            <a:r>
              <a:rPr lang="en-IN" sz="2800" dirty="0"/>
              <a:t> All clones share the memory address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756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will the output of this code?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11366" y="1891861"/>
            <a:ext cx="6001406" cy="397031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#include&lt;</a:t>
            </a:r>
            <a:r>
              <a:rPr lang="en-GB" dirty="0" err="1" smtClean="0">
                <a:solidFill>
                  <a:schemeClr val="bg1"/>
                </a:solidFill>
              </a:rPr>
              <a:t>stdio.h</a:t>
            </a:r>
            <a:r>
              <a:rPr lang="en-GB" dirty="0" smtClean="0">
                <a:solidFill>
                  <a:schemeClr val="bg1"/>
                </a:solidFill>
              </a:rPr>
              <a:t>&gt;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err="1" smtClean="0">
                <a:solidFill>
                  <a:schemeClr val="bg1"/>
                </a:solidFill>
              </a:rPr>
              <a:t>int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recursive(</a:t>
            </a:r>
            <a:r>
              <a:rPr lang="en-GB" dirty="0" err="1" smtClean="0">
                <a:solidFill>
                  <a:schemeClr val="bg1"/>
                </a:solidFill>
              </a:rPr>
              <a:t>int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) </a:t>
            </a:r>
            <a:r>
              <a:rPr lang="en-GB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static </a:t>
            </a:r>
            <a:r>
              <a:rPr lang="en-GB" dirty="0" err="1" smtClean="0">
                <a:solidFill>
                  <a:schemeClr val="bg1"/>
                </a:solidFill>
              </a:rPr>
              <a:t>int</a:t>
            </a:r>
            <a:r>
              <a:rPr lang="en-GB" dirty="0" smtClean="0">
                <a:solidFill>
                  <a:schemeClr val="bg1"/>
                </a:solidFill>
              </a:rPr>
              <a:t> count = 0;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count </a:t>
            </a:r>
            <a:r>
              <a:rPr lang="en-GB" dirty="0" smtClean="0">
                <a:solidFill>
                  <a:schemeClr val="bg1"/>
                </a:solidFill>
              </a:rPr>
              <a:t>= count + 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;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return </a:t>
            </a:r>
            <a:r>
              <a:rPr lang="en-GB" dirty="0" smtClean="0">
                <a:solidFill>
                  <a:schemeClr val="bg1"/>
                </a:solidFill>
              </a:rPr>
              <a:t>count;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} 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err="1" smtClean="0">
                <a:solidFill>
                  <a:schemeClr val="bg1"/>
                </a:solidFill>
              </a:rPr>
              <a:t>int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main() </a:t>
            </a:r>
            <a:r>
              <a:rPr lang="en-GB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	 </a:t>
            </a:r>
            <a:r>
              <a:rPr lang="en-GB" dirty="0" err="1" smtClean="0">
                <a:solidFill>
                  <a:schemeClr val="bg1"/>
                </a:solidFill>
              </a:rPr>
              <a:t>int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, j;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for </a:t>
            </a:r>
            <a:r>
              <a:rPr lang="en-GB" dirty="0" smtClean="0">
                <a:solidFill>
                  <a:schemeClr val="bg1"/>
                </a:solidFill>
              </a:rPr>
              <a:t>(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 = 0; 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 &lt;= 5; 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++)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	j </a:t>
            </a:r>
            <a:r>
              <a:rPr lang="en-GB" dirty="0" smtClean="0">
                <a:solidFill>
                  <a:schemeClr val="bg1"/>
                </a:solidFill>
              </a:rPr>
              <a:t>= recursive(</a:t>
            </a:r>
            <a:r>
              <a:rPr lang="en-GB" dirty="0" err="1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</a:rPr>
              <a:t>);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	</a:t>
            </a:r>
            <a:r>
              <a:rPr lang="en-GB" dirty="0" err="1" smtClean="0">
                <a:solidFill>
                  <a:schemeClr val="bg1"/>
                </a:solidFill>
              </a:rPr>
              <a:t>printf</a:t>
            </a:r>
            <a:r>
              <a:rPr lang="en-GB" dirty="0" smtClean="0">
                <a:solidFill>
                  <a:schemeClr val="bg1"/>
                </a:solidFill>
              </a:rPr>
              <a:t>("%d\n", j);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	return </a:t>
            </a:r>
            <a:r>
              <a:rPr lang="en-GB" dirty="0" smtClean="0">
                <a:solidFill>
                  <a:schemeClr val="bg1"/>
                </a:solidFill>
              </a:rPr>
              <a:t>0;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}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6018237" cy="574637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Flags </a:t>
            </a:r>
            <a:r>
              <a:rPr lang="en-IN" b="1" dirty="0">
                <a:latin typeface="Garamond" panose="02020404030301010803" pitchFamily="18" charset="0"/>
              </a:rPr>
              <a:t>NOT A KEYWORD</a:t>
            </a:r>
            <a:r>
              <a:rPr lang="en-IN" dirty="0">
                <a:latin typeface="Garamond" panose="02020404030301010803" pitchFamily="18" charset="0"/>
              </a:rPr>
              <a:t> – they are a programming style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As name suggests, they signal important happenings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Can be used to avoid using break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Can also be used to avoid using continue in loops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Flags can be integer, long variables – usually 0/1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You can give your flag any legal, sensible name you want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6182140" y="1111624"/>
            <a:ext cx="5913782" cy="5418385"/>
          </a:xfrm>
          <a:prstGeom prst="roundRect">
            <a:avLst>
              <a:gd name="adj" fmla="val 2790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20;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flag = 0; // Assume not div by 5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if(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%2 == 0){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(“Even”);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if(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% 5 == 0) flag = 1;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if(flag)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(“\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nDivisible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10”);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834887" y="1964117"/>
            <a:ext cx="4028497" cy="1160872"/>
          </a:xfrm>
          <a:prstGeom prst="wedgeRectCallout">
            <a:avLst>
              <a:gd name="adj1" fmla="val 94229"/>
              <a:gd name="adj2" fmla="val 1167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you don’t initialize and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not multiple of 5, flag may contain garbage value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1873964" y="685377"/>
            <a:ext cx="3044523" cy="852493"/>
          </a:xfrm>
          <a:prstGeom prst="wedgeRectCallout">
            <a:avLst>
              <a:gd name="adj1" fmla="val 94229"/>
              <a:gd name="adj2" fmla="val 1167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CRITICAL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Always initialize your flags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07979" y="4579170"/>
            <a:ext cx="1950840" cy="1950840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4918487" y="4318275"/>
            <a:ext cx="4909404" cy="840134"/>
          </a:xfrm>
          <a:prstGeom prst="wedgeRectCallout">
            <a:avLst>
              <a:gd name="adj1" fmla="val 73426"/>
              <a:gd name="adj2" fmla="val 10471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Could have also named this flag isDivBy5 – more descriptive name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EC58D0E7-2FEA-4AF0-A2DC-E7BAF2B2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 smtClean="0">
                <a:solidFill>
                  <a:srgbClr val="4117A9"/>
                </a:solidFill>
                <a:latin typeface="Garamond" panose="02020404030301010803" pitchFamily="18" charset="0"/>
              </a:rPr>
              <a:t>Loose end: Flags</a:t>
            </a:r>
            <a:endParaRPr lang="en-IN" sz="4800" dirty="0">
              <a:solidFill>
                <a:srgbClr val="4117A9"/>
              </a:solidFill>
              <a:latin typeface="Garamond" panose="02020404030301010803" pitchFamily="18" charset="0"/>
            </a:endParaRPr>
          </a:p>
        </p:txBody>
      </p:sp>
      <p:sp>
        <p:nvSpPr>
          <p:cNvPr id="9" name="Rectangular Callout 9">
            <a:extLst>
              <a:ext uri="{FF2B5EF4-FFF2-40B4-BE49-F238E27FC236}">
                <a16:creationId xmlns="" xmlns:a16="http://schemas.microsoft.com/office/drawing/2014/main" id="{E93A4982-6F54-4CFF-A4DB-EBF836CC3F25}"/>
              </a:ext>
            </a:extLst>
          </p:cNvPr>
          <p:cNvSpPr/>
          <p:nvPr/>
        </p:nvSpPr>
        <p:spPr>
          <a:xfrm>
            <a:off x="3431458" y="5369137"/>
            <a:ext cx="5624601" cy="1375792"/>
          </a:xfrm>
          <a:prstGeom prst="wedgeRectCallout">
            <a:avLst>
              <a:gd name="adj1" fmla="val 85996"/>
              <a:gd name="adj2" fmla="val -737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Note: Could also avoid flag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by using if(num%5==0){</a:t>
            </a:r>
            <a:r>
              <a:rPr kumimoji="0" lang="en-IN" sz="24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printf</a:t>
            </a:r>
            <a:r>
              <a:rPr lang="en-I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(“Divisible by 10”);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 but using flag is a better practice in larger programs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A2A448E-CD86-4881-B340-11DCA417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359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6" grpId="0" animBg="1"/>
      <p:bldP spid="10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21" y="1023485"/>
            <a:ext cx="11995114" cy="530082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000" dirty="0"/>
              <a:t> </a:t>
            </a:r>
            <a:r>
              <a:rPr lang="en-IN" sz="3000" dirty="0">
                <a:latin typeface="Garamond" panose="02020404030301010803" pitchFamily="18" charset="0"/>
              </a:rPr>
              <a:t>Scope defines the regions in program where a variable is “visible”</a:t>
            </a:r>
          </a:p>
          <a:p>
            <a:pPr marL="0" indent="0"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sz="30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 </a:t>
            </a:r>
            <a:endParaRPr lang="en-IN" sz="3000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3000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3000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3000" dirty="0" smtClean="0">
                <a:latin typeface="Garamond" panose="02020404030301010803" pitchFamily="18" charset="0"/>
              </a:rPr>
              <a:t>A </a:t>
            </a:r>
            <a:r>
              <a:rPr lang="en-IN" sz="3000" dirty="0">
                <a:latin typeface="Garamond" panose="02020404030301010803" pitchFamily="18" charset="0"/>
              </a:rPr>
              <a:t>pair of opening and closing curly braces creates a “block”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Garamond" panose="02020404030301010803" pitchFamily="18" charset="0"/>
              </a:rPr>
              <a:t> Can re-declare a variable with same name if the name hasn’t been declared earlier in the same block. This variable will be visible until this block ends </a:t>
            </a:r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="" xmlns:a16="http://schemas.microsoft.com/office/drawing/2014/main" id="{F295FAA6-FABB-4D38-A4EA-1D898CC0AC7B}"/>
              </a:ext>
            </a:extLst>
          </p:cNvPr>
          <p:cNvSpPr txBox="1">
            <a:spLocks/>
          </p:cNvSpPr>
          <p:nvPr/>
        </p:nvSpPr>
        <p:spPr>
          <a:xfrm>
            <a:off x="2344626" y="1642613"/>
            <a:ext cx="2605282" cy="3227538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main(){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int a = 0;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int b = 2;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(“%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d”,b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return 0;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5" name="Content Placeholder 10">
            <a:extLst>
              <a:ext uri="{FF2B5EF4-FFF2-40B4-BE49-F238E27FC236}">
                <a16:creationId xmlns="" xmlns:a16="http://schemas.microsoft.com/office/drawing/2014/main" id="{07D94136-F64E-4A23-A3F6-04D936070627}"/>
              </a:ext>
            </a:extLst>
          </p:cNvPr>
          <p:cNvSpPr txBox="1">
            <a:spLocks/>
          </p:cNvSpPr>
          <p:nvPr/>
        </p:nvSpPr>
        <p:spPr>
          <a:xfrm>
            <a:off x="8178249" y="1564197"/>
            <a:ext cx="2605282" cy="3305954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main(){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int a = 0;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int b = 2;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if(a==0){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int b = 1;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(“%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d”,b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}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(“%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d”,b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return 0;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8CBE12A-7088-4C93-96CF-C6FA54C762D8}"/>
              </a:ext>
            </a:extLst>
          </p:cNvPr>
          <p:cNvSpPr/>
          <p:nvPr/>
        </p:nvSpPr>
        <p:spPr>
          <a:xfrm>
            <a:off x="2344626" y="2101140"/>
            <a:ext cx="2605282" cy="2078974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48A7FCC-C343-4C60-A5E3-A9326B6E8FFA}"/>
              </a:ext>
            </a:extLst>
          </p:cNvPr>
          <p:cNvSpPr/>
          <p:nvPr/>
        </p:nvSpPr>
        <p:spPr>
          <a:xfrm>
            <a:off x="2451207" y="4180114"/>
            <a:ext cx="248602" cy="367463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1733723-321A-443D-A249-B8ADC84ADC5D}"/>
              </a:ext>
            </a:extLst>
          </p:cNvPr>
          <p:cNvSpPr/>
          <p:nvPr/>
        </p:nvSpPr>
        <p:spPr>
          <a:xfrm>
            <a:off x="3723910" y="1733676"/>
            <a:ext cx="179579" cy="367463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0D4653D-03F6-4657-80FA-C7CC58B2BA46}"/>
              </a:ext>
            </a:extLst>
          </p:cNvPr>
          <p:cNvSpPr/>
          <p:nvPr/>
        </p:nvSpPr>
        <p:spPr>
          <a:xfrm>
            <a:off x="8178250" y="1904667"/>
            <a:ext cx="2605282" cy="679190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6E012E4-04E0-4B81-87D8-8F1563DD5241}"/>
              </a:ext>
            </a:extLst>
          </p:cNvPr>
          <p:cNvSpPr/>
          <p:nvPr/>
        </p:nvSpPr>
        <p:spPr>
          <a:xfrm>
            <a:off x="8150012" y="3788637"/>
            <a:ext cx="2605282" cy="681636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AD316FF-0120-449F-84F2-D175D3AA4A6B}"/>
              </a:ext>
            </a:extLst>
          </p:cNvPr>
          <p:cNvSpPr/>
          <p:nvPr/>
        </p:nvSpPr>
        <p:spPr>
          <a:xfrm>
            <a:off x="8998002" y="1607951"/>
            <a:ext cx="155943" cy="304594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2CB4B2F-8B56-4AAC-9CD7-BE49F528882C}"/>
              </a:ext>
            </a:extLst>
          </p:cNvPr>
          <p:cNvSpPr/>
          <p:nvPr/>
        </p:nvSpPr>
        <p:spPr>
          <a:xfrm>
            <a:off x="8240689" y="4470273"/>
            <a:ext cx="276616" cy="186251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4882259-C5B5-4C25-8014-6E449B4BB579}"/>
              </a:ext>
            </a:extLst>
          </p:cNvPr>
          <p:cNvSpPr/>
          <p:nvPr/>
        </p:nvSpPr>
        <p:spPr>
          <a:xfrm>
            <a:off x="8150011" y="2856019"/>
            <a:ext cx="2605283" cy="681636"/>
          </a:xfrm>
          <a:prstGeom prst="rect">
            <a:avLst/>
          </a:prstGeom>
          <a:solidFill>
            <a:schemeClr val="accent4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F244E50-9C37-4ACB-A43E-840B477F4275}"/>
              </a:ext>
            </a:extLst>
          </p:cNvPr>
          <p:cNvSpPr/>
          <p:nvPr/>
        </p:nvSpPr>
        <p:spPr>
          <a:xfrm>
            <a:off x="8517305" y="3525667"/>
            <a:ext cx="138308" cy="262970"/>
          </a:xfrm>
          <a:prstGeom prst="rect">
            <a:avLst/>
          </a:prstGeom>
          <a:solidFill>
            <a:schemeClr val="accent4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" name="Rectangular Callout 12">
            <a:extLst>
              <a:ext uri="{FF2B5EF4-FFF2-40B4-BE49-F238E27FC236}">
                <a16:creationId xmlns="" xmlns:a16="http://schemas.microsoft.com/office/drawing/2014/main" id="{8CAFB839-2A0A-4712-9FAA-933731CBBF11}"/>
              </a:ext>
            </a:extLst>
          </p:cNvPr>
          <p:cNvSpPr/>
          <p:nvPr/>
        </p:nvSpPr>
        <p:spPr>
          <a:xfrm>
            <a:off x="404214" y="2403094"/>
            <a:ext cx="1658816" cy="1925935"/>
          </a:xfrm>
          <a:prstGeom prst="wedgeRectCallout">
            <a:avLst>
              <a:gd name="adj1" fmla="val 94968"/>
              <a:gd name="adj2" fmla="val -2566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Visible everywhere in the whole block of the program within { and 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Rectangular Callout 12">
            <a:extLst>
              <a:ext uri="{FF2B5EF4-FFF2-40B4-BE49-F238E27FC236}">
                <a16:creationId xmlns="" xmlns:a16="http://schemas.microsoft.com/office/drawing/2014/main" id="{35C34190-2006-48B5-9B31-F7CFCBA5B5C4}"/>
              </a:ext>
            </a:extLst>
          </p:cNvPr>
          <p:cNvSpPr/>
          <p:nvPr/>
        </p:nvSpPr>
        <p:spPr>
          <a:xfrm>
            <a:off x="5361195" y="2746280"/>
            <a:ext cx="1772277" cy="1582750"/>
          </a:xfrm>
          <a:prstGeom prst="wedgeRectCallout">
            <a:avLst>
              <a:gd name="adj1" fmla="val 135592"/>
              <a:gd name="adj2" fmla="val -3430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b is a different variable than the outer b. Visible only within the green region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ular Callout 12">
            <a:extLst>
              <a:ext uri="{FF2B5EF4-FFF2-40B4-BE49-F238E27FC236}">
                <a16:creationId xmlns="" xmlns:a16="http://schemas.microsoft.com/office/drawing/2014/main" id="{56620214-6C4A-4EBE-8A0C-6481BE6431BD}"/>
              </a:ext>
            </a:extLst>
          </p:cNvPr>
          <p:cNvSpPr/>
          <p:nvPr/>
        </p:nvSpPr>
        <p:spPr>
          <a:xfrm>
            <a:off x="5990900" y="1815190"/>
            <a:ext cx="1663423" cy="767607"/>
          </a:xfrm>
          <a:prstGeom prst="wedgeRectCallout">
            <a:avLst>
              <a:gd name="adj1" fmla="val 97117"/>
              <a:gd name="adj2" fmla="val 2416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b is visible only in the red region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1CDC24ED-0304-4CAF-8736-D36EE1D8C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 smtClean="0">
                <a:solidFill>
                  <a:srgbClr val="4117A9"/>
                </a:solidFill>
                <a:latin typeface="Garamond" panose="02020404030301010803" pitchFamily="18" charset="0"/>
              </a:rPr>
              <a:t>Scope 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rules for variables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83EC3D85-A58D-49EB-A144-126230C55B0E}"/>
              </a:ext>
            </a:extLst>
          </p:cNvPr>
          <p:cNvSpPr/>
          <p:nvPr/>
        </p:nvSpPr>
        <p:spPr>
          <a:xfrm>
            <a:off x="8162716" y="2582797"/>
            <a:ext cx="2592577" cy="304594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0" name="Rectangular Callout 12">
            <a:extLst>
              <a:ext uri="{FF2B5EF4-FFF2-40B4-BE49-F238E27FC236}">
                <a16:creationId xmlns="" xmlns:a16="http://schemas.microsoft.com/office/drawing/2014/main" id="{59947062-35C8-42A0-AD62-147D8DDF0DC3}"/>
              </a:ext>
            </a:extLst>
          </p:cNvPr>
          <p:cNvSpPr/>
          <p:nvPr/>
        </p:nvSpPr>
        <p:spPr>
          <a:xfrm>
            <a:off x="10882663" y="2403094"/>
            <a:ext cx="1175271" cy="399349"/>
          </a:xfrm>
          <a:prstGeom prst="wedgeRectCallout">
            <a:avLst>
              <a:gd name="adj1" fmla="val -156690"/>
              <a:gd name="adj2" fmla="val 17474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Will print 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Rectangular Callout 12">
            <a:extLst>
              <a:ext uri="{FF2B5EF4-FFF2-40B4-BE49-F238E27FC236}">
                <a16:creationId xmlns="" xmlns:a16="http://schemas.microsoft.com/office/drawing/2014/main" id="{3E556BC7-99A2-43DF-B53C-6BF4A2ABB4F1}"/>
              </a:ext>
            </a:extLst>
          </p:cNvPr>
          <p:cNvSpPr/>
          <p:nvPr/>
        </p:nvSpPr>
        <p:spPr>
          <a:xfrm>
            <a:off x="10865012" y="3029651"/>
            <a:ext cx="1175271" cy="399349"/>
          </a:xfrm>
          <a:prstGeom prst="wedgeRectCallout">
            <a:avLst>
              <a:gd name="adj1" fmla="val -166787"/>
              <a:gd name="adj2" fmla="val 17998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Will print 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9F6BBB7-BAB2-47C5-8F26-000A7646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861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0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Global Variables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E15C2E18-2B28-46C0-BF2A-11DF0853A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97" y="1166018"/>
            <a:ext cx="10948369" cy="5437206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dirty="0"/>
              <a:t>Variable declared outside every function definition</a:t>
            </a:r>
          </a:p>
          <a:p>
            <a:pPr>
              <a:spcBef>
                <a:spcPts val="200"/>
              </a:spcBef>
            </a:pPr>
            <a:endParaRPr lang="en-US" dirty="0"/>
          </a:p>
          <a:p>
            <a:pPr>
              <a:spcBef>
                <a:spcPts val="200"/>
              </a:spcBef>
            </a:pPr>
            <a:r>
              <a:rPr lang="en-US" dirty="0"/>
              <a:t>Can be accessed </a:t>
            </a:r>
            <a:r>
              <a:rPr lang="en-US" dirty="0">
                <a:solidFill>
                  <a:srgbClr val="0000FF"/>
                </a:solidFill>
              </a:rPr>
              <a:t>by all functions </a:t>
            </a:r>
            <a:r>
              <a:rPr lang="en-US" dirty="0"/>
              <a:t>in the program that follow the declaration</a:t>
            </a:r>
          </a:p>
          <a:p>
            <a:pPr>
              <a:spcBef>
                <a:spcPts val="200"/>
              </a:spcBef>
            </a:pPr>
            <a:endParaRPr lang="en-US" dirty="0"/>
          </a:p>
          <a:p>
            <a:pPr>
              <a:spcBef>
                <a:spcPts val="200"/>
              </a:spcBef>
            </a:pPr>
            <a:r>
              <a:rPr lang="en-US" dirty="0"/>
              <a:t>Also called </a:t>
            </a:r>
            <a:r>
              <a:rPr lang="en-US" i="1" dirty="0">
                <a:solidFill>
                  <a:srgbClr val="0000FF"/>
                </a:solidFill>
              </a:rPr>
              <a:t>external</a:t>
            </a:r>
            <a:r>
              <a:rPr lang="en-US" i="1" dirty="0"/>
              <a:t> </a:t>
            </a:r>
            <a:r>
              <a:rPr lang="en-US" dirty="0"/>
              <a:t>variable</a:t>
            </a:r>
          </a:p>
          <a:p>
            <a:pPr>
              <a:spcBef>
                <a:spcPts val="200"/>
              </a:spcBef>
            </a:pPr>
            <a:endParaRPr lang="en-US" dirty="0"/>
          </a:p>
          <a:p>
            <a:pPr>
              <a:spcBef>
                <a:spcPts val="200"/>
              </a:spcBef>
            </a:pPr>
            <a:r>
              <a:rPr lang="en-US" dirty="0"/>
              <a:t>What if a variable is declared inside a function that has the same name as a global variable?</a:t>
            </a:r>
          </a:p>
          <a:p>
            <a:pPr>
              <a:spcBef>
                <a:spcPts val="200"/>
              </a:spcBef>
            </a:pPr>
            <a:endParaRPr lang="en-US" dirty="0"/>
          </a:p>
          <a:p>
            <a:pPr lvl="1">
              <a:spcBef>
                <a:spcPts val="200"/>
              </a:spcBef>
            </a:pPr>
            <a:r>
              <a:rPr lang="en-US" dirty="0"/>
              <a:t>The global variable is </a:t>
            </a:r>
            <a:r>
              <a:rPr lang="en-US" dirty="0">
                <a:solidFill>
                  <a:srgbClr val="C00000"/>
                </a:solidFill>
              </a:rPr>
              <a:t>“shadowed”</a:t>
            </a:r>
            <a:r>
              <a:rPr lang="en-US" dirty="0"/>
              <a:t> inside that particular function only.</a:t>
            </a:r>
            <a:endParaRPr lang="en-US" i="1" dirty="0"/>
          </a:p>
        </p:txBody>
      </p:sp>
    </p:spTree>
    <p:extLst>
      <p:ext uri="{BB962C8B-B14F-4D97-AF65-F5344CB8AC3E}">
        <p14:creationId xmlns="" xmlns:p14="http://schemas.microsoft.com/office/powerpoint/2010/main" val="239025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B6D7200-39FA-4039-A545-27D5F66DF609}"/>
              </a:ext>
            </a:extLst>
          </p:cNvPr>
          <p:cNvSpPr txBox="1"/>
          <p:nvPr/>
        </p:nvSpPr>
        <p:spPr>
          <a:xfrm>
            <a:off x="1284348" y="461570"/>
            <a:ext cx="4427985" cy="5940088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>
            <a:solidFill>
              <a:srgbClr val="9D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g=10, h=20;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add(){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g+h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void fun1(){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g=200;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printf("%d\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n",g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fun1();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printf("%d %d %d\n",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    g, h, add());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CA824F80-7683-4358-9F04-884E90973CF4}"/>
              </a:ext>
            </a:extLst>
          </p:cNvPr>
          <p:cNvSpPr txBox="1">
            <a:spLocks/>
          </p:cNvSpPr>
          <p:nvPr/>
        </p:nvSpPr>
        <p:spPr>
          <a:xfrm>
            <a:off x="5622812" y="435999"/>
            <a:ext cx="4744596" cy="6233537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D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The variable g and h have  been defined as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/>
              </a:rPr>
              <a:t>global variables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. 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D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The use of global variables is normally discouraged. Use local variables of functions as much as possible.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D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Global variables are useful for defining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/>
              </a:rPr>
              <a:t>constants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that are used by different functions in the program.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905CDC4-4E1D-4E40-9C44-2002E5BC292A}"/>
              </a:ext>
            </a:extLst>
          </p:cNvPr>
          <p:cNvSpPr/>
          <p:nvPr/>
        </p:nvSpPr>
        <p:spPr bwMode="auto">
          <a:xfrm>
            <a:off x="3984141" y="5715050"/>
            <a:ext cx="1607598" cy="819217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200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10 20 30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884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u="sng" dirty="0"/>
              <a:t>Constant</a:t>
            </a:r>
            <a:r>
              <a:rPr lang="en-IN" sz="4800" dirty="0"/>
              <a:t> Global Variables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C87EA30A-77DB-4A7A-AACC-4EFE8242F6E0}"/>
              </a:ext>
            </a:extLst>
          </p:cNvPr>
          <p:cNvSpPr txBox="1">
            <a:spLocks/>
          </p:cNvSpPr>
          <p:nvPr/>
        </p:nvSpPr>
        <p:spPr>
          <a:xfrm>
            <a:off x="1428023" y="991182"/>
            <a:ext cx="8229600" cy="3962400"/>
          </a:xfrm>
          <a:prstGeom prst="rect">
            <a:avLst/>
          </a:prstGeom>
          <a:solidFill>
            <a:srgbClr val="B0F6BC"/>
          </a:solidFill>
          <a:ln>
            <a:solidFill>
              <a:srgbClr val="9D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double PI = 3.14159;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double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circum_of_circle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(double r)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return 2 * PI * r;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double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area_of_circle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(double r)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return PI * r * r;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5394F9B-0815-4EE6-9FE7-DF858745C9AF}"/>
              </a:ext>
            </a:extLst>
          </p:cNvPr>
          <p:cNvSpPr/>
          <p:nvPr/>
        </p:nvSpPr>
        <p:spPr bwMode="auto">
          <a:xfrm>
            <a:off x="3170751" y="4225862"/>
            <a:ext cx="7020272" cy="252028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defines PI to be of type double with value 3.14159. Qualified by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const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, which means that PI is a constant. The value inside the box associated with PI cannot be changed anywhere.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="" xmlns:a16="http://schemas.microsoft.com/office/drawing/2014/main" id="{8434D5B1-567C-4EA9-ADA4-029073A259A4}"/>
              </a:ext>
            </a:extLst>
          </p:cNvPr>
          <p:cNvSpPr/>
          <p:nvPr/>
        </p:nvSpPr>
        <p:spPr bwMode="auto">
          <a:xfrm rot="16200000">
            <a:off x="4106855" y="-1390761"/>
            <a:ext cx="432048" cy="5760640"/>
          </a:xfrm>
          <a:prstGeom prst="leftBrace">
            <a:avLst>
              <a:gd name="adj1" fmla="val 8333"/>
              <a:gd name="adj2" fmla="val 49551"/>
            </a:avLst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 typeface="Wingdings" pitchFamily="2" charset="2"/>
              <a:buChar char="•"/>
            </a:pPr>
            <a:endParaRPr lang="en-US" sz="2000">
              <a:solidFill>
                <a:prstClr val="black"/>
              </a:solidFill>
              <a:latin typeface="Verdana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043F9928-7FDE-4049-82AD-DCC0DEF64F9D}"/>
              </a:ext>
            </a:extLst>
          </p:cNvPr>
          <p:cNvCxnSpPr>
            <a:stCxn id="9" idx="1"/>
            <a:endCxn id="8" idx="0"/>
          </p:cNvCxnSpPr>
          <p:nvPr/>
        </p:nvCxnSpPr>
        <p:spPr bwMode="auto">
          <a:xfrm>
            <a:off x="4297014" y="1705583"/>
            <a:ext cx="2383873" cy="2520279"/>
          </a:xfrm>
          <a:prstGeom prst="straightConnector1">
            <a:avLst/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="" xmlns:p14="http://schemas.microsoft.com/office/powerpoint/2010/main" val="230301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9C07B126-4583-4D4A-A872-42ECF2ECFE60}"/>
              </a:ext>
            </a:extLst>
          </p:cNvPr>
          <p:cNvSpPr txBox="1">
            <a:spLocks/>
          </p:cNvSpPr>
          <p:nvPr/>
        </p:nvSpPr>
        <p:spPr>
          <a:xfrm>
            <a:off x="1238195" y="1122077"/>
            <a:ext cx="9630644" cy="1069370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>
            <a:solidFill>
              <a:srgbClr val="9D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have seen two kinds of variables: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local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variables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global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variables.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are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variables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too.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197C916-564A-49E0-AC47-A455BA3D3242}"/>
              </a:ext>
            </a:extLst>
          </p:cNvPr>
          <p:cNvSpPr txBox="1"/>
          <p:nvPr/>
        </p:nvSpPr>
        <p:spPr>
          <a:xfrm>
            <a:off x="1482594" y="2373310"/>
            <a:ext cx="4007296" cy="2246769"/>
          </a:xfrm>
          <a:prstGeom prst="rect">
            <a:avLst/>
          </a:prstGeom>
          <a:solidFill>
            <a:srgbClr val="8064A2">
              <a:lumMod val="40000"/>
              <a:lumOff val="60000"/>
            </a:srgbClr>
          </a:solidFill>
          <a:ln>
            <a:solidFill>
              <a:srgbClr val="9D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f 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/* track the number of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times f() is called  */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… body of f() 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A52EAB62-0911-4640-8C9F-5F24E67FE013}"/>
              </a:ext>
            </a:extLst>
          </p:cNvPr>
          <p:cNvSpPr txBox="1">
            <a:spLocks/>
          </p:cNvSpPr>
          <p:nvPr/>
        </p:nvSpPr>
        <p:spPr>
          <a:xfrm>
            <a:off x="5489890" y="2373309"/>
            <a:ext cx="5011859" cy="4442435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>
            <a:solidFill>
              <a:srgbClr val="9D000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GOAL: count number of calls to f()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SOLUTION: define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ncalls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as a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static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variable inside f().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It is created as an integer box the first time f() is called.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Once created, it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never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gets destroyed, and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retains its value across invocations of f().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It is like a global variable, but visible only within f().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solidFill>
                  <a:prstClr val="black"/>
                </a:solidFill>
              </a:rPr>
              <a:t>Its value </a:t>
            </a:r>
            <a:r>
              <a:rPr lang="en-US" sz="2000" b="1" kern="0" dirty="0">
                <a:solidFill>
                  <a:srgbClr val="FF0000"/>
                </a:solidFill>
              </a:rPr>
              <a:t>persists</a:t>
            </a:r>
            <a:r>
              <a:rPr lang="en-US" sz="2000" b="1" kern="0" dirty="0">
                <a:solidFill>
                  <a:prstClr val="black"/>
                </a:solidFill>
              </a:rPr>
              <a:t> across different calls to the function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C215F9E-CB9E-4ADA-8077-A26FA22A36AC}"/>
              </a:ext>
            </a:extLst>
          </p:cNvPr>
          <p:cNvSpPr txBox="1"/>
          <p:nvPr/>
        </p:nvSpPr>
        <p:spPr>
          <a:xfrm>
            <a:off x="1482594" y="4692087"/>
            <a:ext cx="4007296" cy="1938992"/>
          </a:xfrm>
          <a:prstGeom prst="rect">
            <a:avLst/>
          </a:prstGeom>
          <a:solidFill>
            <a:srgbClr val="FFD1B7"/>
          </a:solidFill>
          <a:ln>
            <a:solidFill>
              <a:srgbClr val="9D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latin typeface="Comic Sans MS" pitchFamily="66" charset="0"/>
              </a:rPr>
              <a:t>Use a local variable?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latin typeface="Comic Sans MS" pitchFamily="66" charset="0"/>
              </a:rPr>
              <a:t>gets destroyed every time f returns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latin typeface="Comic Sans MS" pitchFamily="66" charset="0"/>
              </a:rPr>
              <a:t>Use a global variable?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latin typeface="Comic Sans MS" pitchFamily="66" charset="0"/>
              </a:rPr>
              <a:t>other functions can change it! (dangerous)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AE08D0C-002D-41E4-BCB6-CACDF2D220F0}"/>
              </a:ext>
            </a:extLst>
          </p:cNvPr>
          <p:cNvSpPr txBox="1"/>
          <p:nvPr/>
        </p:nvSpPr>
        <p:spPr>
          <a:xfrm>
            <a:off x="1482594" y="2387831"/>
            <a:ext cx="4007296" cy="2246769"/>
          </a:xfrm>
          <a:prstGeom prst="rect">
            <a:avLst/>
          </a:prstGeom>
          <a:solidFill>
            <a:srgbClr val="8064A2">
              <a:lumMod val="40000"/>
              <a:lumOff val="60000"/>
            </a:srgbClr>
          </a:solidFill>
          <a:ln>
            <a:solidFill>
              <a:srgbClr val="9D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f 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/* track the number of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times f() is called  */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… body of f() 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520D48B-1139-42CB-87E3-FBC58F7BD234}"/>
              </a:ext>
            </a:extLst>
          </p:cNvPr>
          <p:cNvSpPr txBox="1"/>
          <p:nvPr/>
        </p:nvSpPr>
        <p:spPr>
          <a:xfrm>
            <a:off x="1482594" y="2383763"/>
            <a:ext cx="4007296" cy="2246769"/>
          </a:xfrm>
          <a:prstGeom prst="rect">
            <a:avLst/>
          </a:prstGeom>
          <a:solidFill>
            <a:srgbClr val="8064A2">
              <a:lumMod val="40000"/>
              <a:lumOff val="60000"/>
            </a:srgbClr>
          </a:solidFill>
          <a:ln>
            <a:solidFill>
              <a:srgbClr val="9D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f 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/* track the number of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times f() is called  */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… body of f() 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29730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Macros in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726E2760-0739-4B8B-B7DE-54311C0B5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311" y="1230252"/>
            <a:ext cx="11297377" cy="5372026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Marcos are defined outside functions </a:t>
            </a:r>
          </a:p>
          <a:p>
            <a:endParaRPr lang="en-GB" sz="2800" dirty="0"/>
          </a:p>
          <a:p>
            <a:r>
              <a:rPr lang="en-GB" sz="2800" dirty="0"/>
              <a:t>Macros are handled by the </a:t>
            </a:r>
            <a:r>
              <a:rPr lang="en-GB" sz="2800" dirty="0">
                <a:solidFill>
                  <a:srgbClr val="0000FF"/>
                </a:solidFill>
              </a:rPr>
              <a:t>C pre-processor </a:t>
            </a:r>
            <a:r>
              <a:rPr lang="en-GB" sz="2800" dirty="0"/>
              <a:t>(not compiler)</a:t>
            </a:r>
          </a:p>
          <a:p>
            <a:endParaRPr lang="en-GB" sz="2800" dirty="0"/>
          </a:p>
          <a:p>
            <a:r>
              <a:rPr lang="en-GB" sz="2800" dirty="0"/>
              <a:t>All </a:t>
            </a:r>
            <a:r>
              <a:rPr lang="en-GB" sz="2800" dirty="0" err="1"/>
              <a:t>marco</a:t>
            </a:r>
            <a:r>
              <a:rPr lang="en-GB" sz="2800" dirty="0"/>
              <a:t> statements begin with </a:t>
            </a:r>
            <a:r>
              <a:rPr lang="en-GB" sz="2800" dirty="0">
                <a:solidFill>
                  <a:srgbClr val="0000FF"/>
                </a:solidFill>
              </a:rPr>
              <a:t># </a:t>
            </a:r>
            <a:r>
              <a:rPr lang="en-GB" sz="2800" dirty="0">
                <a:solidFill>
                  <a:schemeClr val="tx1"/>
                </a:solidFill>
              </a:rPr>
              <a:t>(like #include)</a:t>
            </a:r>
          </a:p>
          <a:p>
            <a:endParaRPr lang="en-GB" sz="2800" dirty="0"/>
          </a:p>
          <a:p>
            <a:r>
              <a:rPr lang="en-GB" sz="2800" dirty="0"/>
              <a:t>Can use macros to also define constants using </a:t>
            </a:r>
            <a:r>
              <a:rPr lang="en-GB" sz="2800" dirty="0">
                <a:solidFill>
                  <a:srgbClr val="0000FF"/>
                </a:solidFill>
              </a:rPr>
              <a:t>#define</a:t>
            </a:r>
            <a:r>
              <a:rPr lang="en-GB" sz="2800" dirty="0"/>
              <a:t>, e.g.,</a:t>
            </a:r>
          </a:p>
          <a:p>
            <a:r>
              <a:rPr lang="en-GB" sz="2800" dirty="0"/>
              <a:t>           </a:t>
            </a:r>
            <a:r>
              <a:rPr lang="en-GB" sz="2400" dirty="0">
                <a:solidFill>
                  <a:srgbClr val="0000FF"/>
                </a:solidFill>
              </a:rPr>
              <a:t>#define PI 3.14159  </a:t>
            </a:r>
            <a:r>
              <a:rPr lang="en-GB" sz="2400" dirty="0"/>
              <a:t>(note that no “=“ between name and value)</a:t>
            </a:r>
          </a:p>
          <a:p>
            <a:pPr lvl="1"/>
            <a:endParaRPr lang="en-GB" sz="2800" dirty="0"/>
          </a:p>
          <a:p>
            <a:r>
              <a:rPr lang="en-GB" sz="2800" dirty="0"/>
              <a:t>The macro maps an input sequence to an output sequence </a:t>
            </a:r>
            <a:r>
              <a:rPr lang="en-GB" sz="2800" dirty="0">
                <a:solidFill>
                  <a:srgbClr val="0000FF"/>
                </a:solidFill>
              </a:rPr>
              <a:t>before the program has compiled </a:t>
            </a:r>
            <a:r>
              <a:rPr lang="en-GB" sz="2800" dirty="0"/>
              <a:t>(PI mapped to 3.14159 in the above example)</a:t>
            </a:r>
          </a:p>
        </p:txBody>
      </p:sp>
    </p:spTree>
    <p:extLst>
      <p:ext uri="{BB962C8B-B14F-4D97-AF65-F5344CB8AC3E}">
        <p14:creationId xmlns="" xmlns:p14="http://schemas.microsoft.com/office/powerpoint/2010/main" val="296274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Macros in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B73B565B-9FFA-4E4D-B912-4E2725D7D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2485"/>
            <a:ext cx="10431838" cy="4525963"/>
          </a:xfrm>
        </p:spPr>
        <p:txBody>
          <a:bodyPr/>
          <a:lstStyle/>
          <a:p>
            <a:r>
              <a:rPr lang="en-GB" dirty="0"/>
              <a:t>Object/constant-like macros</a:t>
            </a:r>
          </a:p>
          <a:p>
            <a:pPr lvl="1"/>
            <a:r>
              <a:rPr lang="en-GB" dirty="0"/>
              <a:t>#define BUFFER_SIZE 1024 </a:t>
            </a:r>
          </a:p>
          <a:p>
            <a:pPr lvl="1"/>
            <a:r>
              <a:rPr lang="en-GB" dirty="0"/>
              <a:t>Pre-defined macros in C, e.g. __DATE__ , __TIME__ etc (note there are two underscores each before and after)</a:t>
            </a:r>
          </a:p>
          <a:p>
            <a:endParaRPr lang="en-GB" dirty="0"/>
          </a:p>
          <a:p>
            <a:r>
              <a:rPr lang="en-GB" dirty="0"/>
              <a:t>Function-like macros</a:t>
            </a:r>
          </a:p>
          <a:p>
            <a:pPr lvl="1"/>
            <a:r>
              <a:rPr lang="en-GB" dirty="0"/>
              <a:t>#define min(X, Y) 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/>
              <a:t>(X) &lt; (Y) ? (X) : (Y)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x = min(</a:t>
            </a:r>
            <a:r>
              <a:rPr lang="en-GB" dirty="0" err="1"/>
              <a:t>a,b</a:t>
            </a:r>
            <a:r>
              <a:rPr lang="en-GB" dirty="0"/>
              <a:t>) will be expanded to</a:t>
            </a:r>
          </a:p>
          <a:p>
            <a:pPr lvl="2"/>
            <a:r>
              <a:rPr lang="en-GB" dirty="0"/>
              <a:t>x = ((a) &lt; (b) ? (a) : (b))</a:t>
            </a:r>
          </a:p>
          <a:p>
            <a:pPr lvl="2"/>
            <a:r>
              <a:rPr lang="en-GB" dirty="0">
                <a:solidFill>
                  <a:srgbClr val="0000FF"/>
                </a:solidFill>
              </a:rPr>
              <a:t>Before compilation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0729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739.089"/>
  <p:tag name="LATEXADDIN" val="\documentclass{article}&#10;\usepackage{amsmath,amssymb}&#10;\usepackage{olo}&#10;\usepackage[dvipsnames]{xcolor}&#10;\pagestyle{empty}&#10;\begin{document}&#10;&#10;\[&#10;\text{fac}(0) = 1 \text{ and }&#10;\text{fac}(n) = n \cdot \text{fac}(n-1), \text{ for } n &gt; 0&#10;\]&#10;&#10;\end{document}"/>
  <p:tag name="IGUANATEXSIZE" val="32"/>
  <p:tag name="IGUANATEXCURSOR" val="2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20298</TotalTime>
  <Words>1451</Words>
  <Application>Microsoft Office PowerPoint</Application>
  <PresentationFormat>Custom</PresentationFormat>
  <Paragraphs>241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Metropolitan</vt:lpstr>
      <vt:lpstr>ESC101: Fundamentals of Computing</vt:lpstr>
      <vt:lpstr>Loose end: Flags</vt:lpstr>
      <vt:lpstr>Scope rules for variables</vt:lpstr>
      <vt:lpstr>Global Variables</vt:lpstr>
      <vt:lpstr>Slide 5</vt:lpstr>
      <vt:lpstr>Constant Global Variables</vt:lpstr>
      <vt:lpstr>Static Variables</vt:lpstr>
      <vt:lpstr>Macros in C</vt:lpstr>
      <vt:lpstr>Macros in C</vt:lpstr>
      <vt:lpstr>Macros in C: Be Careful</vt:lpstr>
      <vt:lpstr>Recursion in function use</vt:lpstr>
      <vt:lpstr>Factorial</vt:lpstr>
      <vt:lpstr>Recap – 6 basic rules of C functions</vt:lpstr>
      <vt:lpstr>Take home 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Nisheeth Srivastava</dc:creator>
  <cp:lastModifiedBy>nisheeth</cp:lastModifiedBy>
  <cp:revision>1368</cp:revision>
  <dcterms:created xsi:type="dcterms:W3CDTF">2018-07-30T05:08:11Z</dcterms:created>
  <dcterms:modified xsi:type="dcterms:W3CDTF">2020-02-05T06:15:49Z</dcterms:modified>
</cp:coreProperties>
</file>