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5"/>
  </p:notesMasterIdLst>
  <p:sldIdLst>
    <p:sldId id="268" r:id="rId2"/>
    <p:sldId id="392" r:id="rId3"/>
    <p:sldId id="393" r:id="rId4"/>
    <p:sldId id="379" r:id="rId5"/>
    <p:sldId id="381" r:id="rId6"/>
    <p:sldId id="380" r:id="rId7"/>
    <p:sldId id="383" r:id="rId8"/>
    <p:sldId id="384" r:id="rId9"/>
    <p:sldId id="382" r:id="rId10"/>
    <p:sldId id="385" r:id="rId11"/>
    <p:sldId id="387" r:id="rId12"/>
    <p:sldId id="395" r:id="rId13"/>
    <p:sldId id="3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707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488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201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6963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417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828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5459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635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3203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2034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180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BD23-6782-4FCA-8803-4675512F1E27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7525-FB9E-4BE9-A61F-C27AB08204B5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A857-F53B-4747-B735-6FCD35FA324C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43E-BAE7-4549-AAEC-B78F40E2B140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0B3C-6765-4D57-940E-77B7219BA29C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4B63-E7EC-43AC-9E46-5F1C005CE0B9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BE6E-2F6B-4BB5-B6F0-C3106A94283F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D39-BF6F-4636-AB01-B82A26CB3622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D37-B8B0-4EF4-9A1C-216C48A651B6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2802-190E-4509-8E5D-22FDE2D1AA6B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E2F-AF3C-431E-A21C-921AEFE8530D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B195-1009-460D-B475-BCFFDA192000}" type="datetime1">
              <a:rPr lang="en-US" smtClean="0"/>
              <a:pPr/>
              <a:t>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28600" y="1961923"/>
            <a:ext cx="11734800" cy="18957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Introduction 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to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Arrays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38" name="Content Placeholder 2">
            <a:extLst>
              <a:ext uri="{FF2B5EF4-FFF2-40B4-BE49-F238E27FC236}">
                <a16:creationId xmlns="" xmlns:a16="http://schemas.microsoft.com/office/drawing/2014/main" id="{8D04308D-D7FF-43FE-9DC1-6BCFE980BA37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initialized at time of declaration itself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partly initialized as well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However, if not initialized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 same line with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declaration, have to be initialized one by one!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357CA20-923B-4205-9224-1DC8037A680E}"/>
              </a:ext>
            </a:extLst>
          </p:cNvPr>
          <p:cNvSpPr/>
          <p:nvPr/>
        </p:nvSpPr>
        <p:spPr>
          <a:xfrm>
            <a:off x="253353" y="1539006"/>
            <a:ext cx="52865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 = {3,7,6,2,1,0};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EAAF4E48-561D-4C7B-B3C9-666AB20A0D66}"/>
              </a:ext>
            </a:extLst>
          </p:cNvPr>
          <p:cNvSpPr/>
          <p:nvPr/>
        </p:nvSpPr>
        <p:spPr>
          <a:xfrm>
            <a:off x="253353" y="2719916"/>
            <a:ext cx="400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 = {3,7,6};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61E98189-0BA9-4160-A0E0-D5A40B641045}"/>
              </a:ext>
            </a:extLst>
          </p:cNvPr>
          <p:cNvSpPr/>
          <p:nvPr/>
        </p:nvSpPr>
        <p:spPr>
          <a:xfrm>
            <a:off x="6773831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66C673F6-3452-42B0-8E4D-2BDD12EF8749}"/>
              </a:ext>
            </a:extLst>
          </p:cNvPr>
          <p:cNvSpPr/>
          <p:nvPr/>
        </p:nvSpPr>
        <p:spPr>
          <a:xfrm>
            <a:off x="7489448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2DD2AA4F-27EE-4FB0-B288-7413E58BC229}"/>
              </a:ext>
            </a:extLst>
          </p:cNvPr>
          <p:cNvSpPr/>
          <p:nvPr/>
        </p:nvSpPr>
        <p:spPr>
          <a:xfrm>
            <a:off x="8205065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CD1E71D3-F8F5-4742-9038-B3E87D049678}"/>
              </a:ext>
            </a:extLst>
          </p:cNvPr>
          <p:cNvSpPr/>
          <p:nvPr/>
        </p:nvSpPr>
        <p:spPr>
          <a:xfrm>
            <a:off x="8920682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3BCFC281-DB5F-42E8-8795-B12AFCEA0153}"/>
              </a:ext>
            </a:extLst>
          </p:cNvPr>
          <p:cNvSpPr/>
          <p:nvPr/>
        </p:nvSpPr>
        <p:spPr>
          <a:xfrm>
            <a:off x="9636299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55A6CDA3-2584-4642-930E-104827736C15}"/>
              </a:ext>
            </a:extLst>
          </p:cNvPr>
          <p:cNvSpPr/>
          <p:nvPr/>
        </p:nvSpPr>
        <p:spPr>
          <a:xfrm>
            <a:off x="10351916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D4DB887D-3DC7-4131-874D-85726859B16D}"/>
              </a:ext>
            </a:extLst>
          </p:cNvPr>
          <p:cNvSpPr/>
          <p:nvPr/>
        </p:nvSpPr>
        <p:spPr>
          <a:xfrm>
            <a:off x="6645633" y="1539006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7A6F8B78-CCF2-485B-8B7D-10CD605FC04C}"/>
              </a:ext>
            </a:extLst>
          </p:cNvPr>
          <p:cNvSpPr/>
          <p:nvPr/>
        </p:nvSpPr>
        <p:spPr>
          <a:xfrm>
            <a:off x="6116342" y="1477450"/>
            <a:ext cx="479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</a:rPr>
              <a:t>a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73EFDC4C-B0CF-4D3B-BBFC-A708A8835907}"/>
              </a:ext>
            </a:extLst>
          </p:cNvPr>
          <p:cNvSpPr txBox="1"/>
          <p:nvPr/>
        </p:nvSpPr>
        <p:spPr>
          <a:xfrm>
            <a:off x="6853822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3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7FA78E5A-34E3-4BF8-A219-546B7FE34539}"/>
              </a:ext>
            </a:extLst>
          </p:cNvPr>
          <p:cNvSpPr txBox="1"/>
          <p:nvPr/>
        </p:nvSpPr>
        <p:spPr>
          <a:xfrm>
            <a:off x="756943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7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8F60C0B9-CD41-42F0-B7F9-88341945FE93}"/>
              </a:ext>
            </a:extLst>
          </p:cNvPr>
          <p:cNvSpPr txBox="1"/>
          <p:nvPr/>
        </p:nvSpPr>
        <p:spPr>
          <a:xfrm>
            <a:off x="8291634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6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8E83A484-FB42-49B4-9F15-A93F2D734F4E}"/>
              </a:ext>
            </a:extLst>
          </p:cNvPr>
          <p:cNvSpPr txBox="1"/>
          <p:nvPr/>
        </p:nvSpPr>
        <p:spPr>
          <a:xfrm>
            <a:off x="899615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2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C3D7B01B-F01F-4917-94E4-1C52D2BEFC37}"/>
              </a:ext>
            </a:extLst>
          </p:cNvPr>
          <p:cNvSpPr txBox="1"/>
          <p:nvPr/>
        </p:nvSpPr>
        <p:spPr>
          <a:xfrm>
            <a:off x="9711776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850E939E-D320-4ACA-A195-038D90E2EC1B}"/>
              </a:ext>
            </a:extLst>
          </p:cNvPr>
          <p:cNvSpPr txBox="1"/>
          <p:nvPr/>
        </p:nvSpPr>
        <p:spPr>
          <a:xfrm>
            <a:off x="10427393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0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="" xmlns:a16="http://schemas.microsoft.com/office/drawing/2014/main" id="{BAC826B6-E5FF-4485-89C6-B4F671B6C3BC}"/>
              </a:ext>
            </a:extLst>
          </p:cNvPr>
          <p:cNvSpPr/>
          <p:nvPr/>
        </p:nvSpPr>
        <p:spPr>
          <a:xfrm>
            <a:off x="6773831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F71A840B-263A-4ED7-BE7A-64651605452B}"/>
              </a:ext>
            </a:extLst>
          </p:cNvPr>
          <p:cNvSpPr/>
          <p:nvPr/>
        </p:nvSpPr>
        <p:spPr>
          <a:xfrm>
            <a:off x="7489448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="" xmlns:a16="http://schemas.microsoft.com/office/drawing/2014/main" id="{D84481BD-3416-49DB-8654-0E55A5361E36}"/>
              </a:ext>
            </a:extLst>
          </p:cNvPr>
          <p:cNvSpPr/>
          <p:nvPr/>
        </p:nvSpPr>
        <p:spPr>
          <a:xfrm>
            <a:off x="8205065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D24047A2-3649-458A-BCB2-3573DD01AE17}"/>
              </a:ext>
            </a:extLst>
          </p:cNvPr>
          <p:cNvSpPr/>
          <p:nvPr/>
        </p:nvSpPr>
        <p:spPr>
          <a:xfrm>
            <a:off x="8920682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E5030C06-95D9-4A27-9ABC-AC24EB5ACEEC}"/>
              </a:ext>
            </a:extLst>
          </p:cNvPr>
          <p:cNvSpPr/>
          <p:nvPr/>
        </p:nvSpPr>
        <p:spPr>
          <a:xfrm>
            <a:off x="9636299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="" xmlns:a16="http://schemas.microsoft.com/office/drawing/2014/main" id="{F629AD75-1C21-4A94-B4E4-ED72547D70C5}"/>
              </a:ext>
            </a:extLst>
          </p:cNvPr>
          <p:cNvSpPr/>
          <p:nvPr/>
        </p:nvSpPr>
        <p:spPr>
          <a:xfrm>
            <a:off x="10351916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FF4FD947-69F4-445B-9D89-8DFD20DCF2E2}"/>
              </a:ext>
            </a:extLst>
          </p:cNvPr>
          <p:cNvSpPr/>
          <p:nvPr/>
        </p:nvSpPr>
        <p:spPr>
          <a:xfrm>
            <a:off x="6645633" y="2781472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="" xmlns:a16="http://schemas.microsoft.com/office/drawing/2014/main" id="{9E90F9B0-55BA-4ABB-878D-BB0D29831AE7}"/>
              </a:ext>
            </a:extLst>
          </p:cNvPr>
          <p:cNvSpPr/>
          <p:nvPr/>
        </p:nvSpPr>
        <p:spPr>
          <a:xfrm>
            <a:off x="6116342" y="2719916"/>
            <a:ext cx="479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</a:rPr>
              <a:t>a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C6FD5F05-8707-4B9A-8A9A-AC370A95F251}"/>
              </a:ext>
            </a:extLst>
          </p:cNvPr>
          <p:cNvSpPr txBox="1"/>
          <p:nvPr/>
        </p:nvSpPr>
        <p:spPr>
          <a:xfrm>
            <a:off x="6853822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3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C5FEA26D-D55B-4190-8F78-09BD21E1D5BF}"/>
              </a:ext>
            </a:extLst>
          </p:cNvPr>
          <p:cNvSpPr txBox="1"/>
          <p:nvPr/>
        </p:nvSpPr>
        <p:spPr>
          <a:xfrm>
            <a:off x="7569439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7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3477B45A-88BB-424E-8220-7B66B94981A4}"/>
              </a:ext>
            </a:extLst>
          </p:cNvPr>
          <p:cNvSpPr txBox="1"/>
          <p:nvPr/>
        </p:nvSpPr>
        <p:spPr>
          <a:xfrm>
            <a:off x="8291634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6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AEB5E15E-DBEC-408B-9D56-EEACF8581722}"/>
              </a:ext>
            </a:extLst>
          </p:cNvPr>
          <p:cNvSpPr/>
          <p:nvPr/>
        </p:nvSpPr>
        <p:spPr>
          <a:xfrm>
            <a:off x="253353" y="4896585"/>
            <a:ext cx="391645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a[6];</a:t>
            </a:r>
          </a:p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a = {3,7,6,2,1,0};</a:t>
            </a:r>
          </a:p>
        </p:txBody>
      </p:sp>
      <p:sp>
        <p:nvSpPr>
          <p:cNvPr id="167" name="Multiply 37">
            <a:extLst>
              <a:ext uri="{FF2B5EF4-FFF2-40B4-BE49-F238E27FC236}">
                <a16:creationId xmlns="" xmlns:a16="http://schemas.microsoft.com/office/drawing/2014/main" id="{34BBC76C-9D17-46F1-BD86-F67E5A9AB822}"/>
              </a:ext>
            </a:extLst>
          </p:cNvPr>
          <p:cNvSpPr/>
          <p:nvPr/>
        </p:nvSpPr>
        <p:spPr>
          <a:xfrm>
            <a:off x="3849209" y="4896585"/>
            <a:ext cx="1446550" cy="1446550"/>
          </a:xfrm>
          <a:prstGeom prst="mathMultiply">
            <a:avLst>
              <a:gd name="adj1" fmla="val 10465"/>
            </a:avLst>
          </a:prstGeom>
          <a:solidFill>
            <a:srgbClr val="F03B5E"/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100F2469-C96C-4458-B4F4-B6AD43665521}"/>
              </a:ext>
            </a:extLst>
          </p:cNvPr>
          <p:cNvSpPr/>
          <p:nvPr/>
        </p:nvSpPr>
        <p:spPr>
          <a:xfrm>
            <a:off x="5600934" y="4896585"/>
            <a:ext cx="20601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a[6];</a:t>
            </a:r>
          </a:p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a[2] = 6;</a:t>
            </a:r>
          </a:p>
        </p:txBody>
      </p:sp>
      <p:sp>
        <p:nvSpPr>
          <p:cNvPr id="169" name="L-Shape 168">
            <a:extLst>
              <a:ext uri="{FF2B5EF4-FFF2-40B4-BE49-F238E27FC236}">
                <a16:creationId xmlns="" xmlns:a16="http://schemas.microsoft.com/office/drawing/2014/main" id="{A35E9FF0-3D86-47D2-867C-95B4770C1A7D}"/>
              </a:ext>
            </a:extLst>
          </p:cNvPr>
          <p:cNvSpPr/>
          <p:nvPr/>
        </p:nvSpPr>
        <p:spPr>
          <a:xfrm rot="18900000">
            <a:off x="7759427" y="521940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rgbClr val="6AD5BB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Rectangular Callout 16">
            <a:extLst>
              <a:ext uri="{FF2B5EF4-FFF2-40B4-BE49-F238E27FC236}">
                <a16:creationId xmlns="" xmlns:a16="http://schemas.microsoft.com/office/drawing/2014/main" id="{FE44F2F5-88E1-4461-BDF7-90BA7405FE07}"/>
              </a:ext>
            </a:extLst>
          </p:cNvPr>
          <p:cNvSpPr/>
          <p:nvPr/>
        </p:nvSpPr>
        <p:spPr>
          <a:xfrm>
            <a:off x="3027501" y="54222"/>
            <a:ext cx="2268258" cy="562474"/>
          </a:xfrm>
          <a:prstGeom prst="wedgeRectCallout">
            <a:avLst>
              <a:gd name="adj1" fmla="val -49340"/>
              <a:gd name="adj2" fmla="val 31341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elements are</a:t>
            </a:r>
            <a:r>
              <a:rPr kumimoji="0" lang="en-I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omma separated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B76C76D-6221-44E8-9BEC-A2D26D85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52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uiExpand="1" build="p"/>
      <p:bldP spid="139" grpId="0" uiExpand="1"/>
      <p:bldP spid="140" grpId="0" uiExpand="1"/>
      <p:bldP spid="141" grpId="0" uiExpand="1" animBg="1"/>
      <p:bldP spid="142" grpId="0" uiExpand="1" animBg="1"/>
      <p:bldP spid="143" grpId="0" uiExpand="1" animBg="1"/>
      <p:bldP spid="144" grpId="0" uiExpand="1" animBg="1"/>
      <p:bldP spid="145" grpId="0" uiExpand="1" animBg="1"/>
      <p:bldP spid="146" grpId="0" uiExpand="1" animBg="1"/>
      <p:bldP spid="147" grpId="0" uiExpand="1" animBg="1"/>
      <p:bldP spid="148" grpId="0" uiExpand="1"/>
      <p:bldP spid="149" grpId="0" uiExpand="1"/>
      <p:bldP spid="150" grpId="0" uiExpand="1"/>
      <p:bldP spid="151" grpId="0" uiExpand="1"/>
      <p:bldP spid="152" grpId="0" uiExpand="1"/>
      <p:bldP spid="153" grpId="0" uiExpand="1"/>
      <p:bldP spid="154" grpId="0" uiExpand="1"/>
      <p:bldP spid="155" grpId="0" uiExpand="1" animBg="1"/>
      <p:bldP spid="156" grpId="0" uiExpand="1" animBg="1"/>
      <p:bldP spid="157" grpId="0" uiExpand="1" animBg="1"/>
      <p:bldP spid="158" grpId="0" uiExpand="1" animBg="1"/>
      <p:bldP spid="159" grpId="0" uiExpand="1" animBg="1"/>
      <p:bldP spid="160" grpId="0" uiExpand="1" animBg="1"/>
      <p:bldP spid="161" grpId="0" animBg="1"/>
      <p:bldP spid="162" grpId="0" uiExpand="1"/>
      <p:bldP spid="163" grpId="0"/>
      <p:bldP spid="164" grpId="0"/>
      <p:bldP spid="165" grpId="0"/>
      <p:bldP spid="166" grpId="0"/>
      <p:bldP spid="167" grpId="0" animBg="1"/>
      <p:bldP spid="168" grpId="0"/>
      <p:bldP spid="169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="" xmlns:a16="http://schemas.microsoft.com/office/drawing/2014/main" id="{3EB2E796-39A2-4F22-8B1E-8420C46D3309}"/>
              </a:ext>
            </a:extLst>
          </p:cNvPr>
          <p:cNvSpPr txBox="1">
            <a:spLocks/>
          </p:cNvSpPr>
          <p:nvPr/>
        </p:nvSpPr>
        <p:spPr>
          <a:xfrm>
            <a:off x="201423" y="1300600"/>
            <a:ext cx="11600328" cy="536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initialized at time of declaration itself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partly initialized as well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Over initialization may crash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Better way to initialize is the following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Warning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uninitialized arrays contain garbage, not zeros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5222C0D-0CC5-4013-B512-6D85ECB34549}"/>
              </a:ext>
            </a:extLst>
          </p:cNvPr>
          <p:cNvSpPr/>
          <p:nvPr/>
        </p:nvSpPr>
        <p:spPr>
          <a:xfrm>
            <a:off x="238722" y="1648734"/>
            <a:ext cx="52865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 = {3,7,6,2,1,0};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2C160B2E-79F2-4692-BCCD-04604F08CDBA}"/>
              </a:ext>
            </a:extLst>
          </p:cNvPr>
          <p:cNvSpPr/>
          <p:nvPr/>
        </p:nvSpPr>
        <p:spPr>
          <a:xfrm>
            <a:off x="238722" y="2829644"/>
            <a:ext cx="400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 = {3,7,6};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E157E257-8E55-425C-A8BD-1936586A4969}"/>
              </a:ext>
            </a:extLst>
          </p:cNvPr>
          <p:cNvSpPr/>
          <p:nvPr/>
        </p:nvSpPr>
        <p:spPr>
          <a:xfrm>
            <a:off x="6672631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B5674D07-6E94-409F-892B-26A5C6D01B57}"/>
              </a:ext>
            </a:extLst>
          </p:cNvPr>
          <p:cNvSpPr/>
          <p:nvPr/>
        </p:nvSpPr>
        <p:spPr>
          <a:xfrm>
            <a:off x="7388248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B3080CDF-8E09-4646-9E59-D8456D25586A}"/>
              </a:ext>
            </a:extLst>
          </p:cNvPr>
          <p:cNvSpPr/>
          <p:nvPr/>
        </p:nvSpPr>
        <p:spPr>
          <a:xfrm>
            <a:off x="8103865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8E015438-CF59-4A20-896C-85607107CBD5}"/>
              </a:ext>
            </a:extLst>
          </p:cNvPr>
          <p:cNvSpPr/>
          <p:nvPr/>
        </p:nvSpPr>
        <p:spPr>
          <a:xfrm>
            <a:off x="8819482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123E755-1D14-4E9B-B777-4FBA9E56AC15}"/>
              </a:ext>
            </a:extLst>
          </p:cNvPr>
          <p:cNvSpPr/>
          <p:nvPr/>
        </p:nvSpPr>
        <p:spPr>
          <a:xfrm>
            <a:off x="9535099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EB0C1AB7-7E10-406D-9D76-8F37BDBCA48C}"/>
              </a:ext>
            </a:extLst>
          </p:cNvPr>
          <p:cNvSpPr/>
          <p:nvPr/>
        </p:nvSpPr>
        <p:spPr>
          <a:xfrm>
            <a:off x="10250716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4D6C1EB-0CF7-4838-A3AF-779516F63184}"/>
              </a:ext>
            </a:extLst>
          </p:cNvPr>
          <p:cNvSpPr/>
          <p:nvPr/>
        </p:nvSpPr>
        <p:spPr>
          <a:xfrm>
            <a:off x="6544433" y="1754111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71874CC7-67C0-4872-BD22-5F9A9844885F}"/>
              </a:ext>
            </a:extLst>
          </p:cNvPr>
          <p:cNvSpPr/>
          <p:nvPr/>
        </p:nvSpPr>
        <p:spPr>
          <a:xfrm>
            <a:off x="6015142" y="1692555"/>
            <a:ext cx="479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</a:rPr>
              <a:t>a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9B9DA82-59FD-40E0-9A41-0937BDE85BA4}"/>
              </a:ext>
            </a:extLst>
          </p:cNvPr>
          <p:cNvSpPr txBox="1"/>
          <p:nvPr/>
        </p:nvSpPr>
        <p:spPr>
          <a:xfrm>
            <a:off x="6752622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3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A97D911-7021-47B2-88FA-3201818775D8}"/>
              </a:ext>
            </a:extLst>
          </p:cNvPr>
          <p:cNvSpPr txBox="1"/>
          <p:nvPr/>
        </p:nvSpPr>
        <p:spPr>
          <a:xfrm>
            <a:off x="746823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7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F95F3CB-2181-4960-9339-F3D20075D2CB}"/>
              </a:ext>
            </a:extLst>
          </p:cNvPr>
          <p:cNvSpPr txBox="1"/>
          <p:nvPr/>
        </p:nvSpPr>
        <p:spPr>
          <a:xfrm>
            <a:off x="8190434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6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F9A671C-4E94-4186-85B2-74187DE5E777}"/>
              </a:ext>
            </a:extLst>
          </p:cNvPr>
          <p:cNvSpPr txBox="1"/>
          <p:nvPr/>
        </p:nvSpPr>
        <p:spPr>
          <a:xfrm>
            <a:off x="889495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2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508730A-6B35-4529-A033-F9568067DEF2}"/>
              </a:ext>
            </a:extLst>
          </p:cNvPr>
          <p:cNvSpPr txBox="1"/>
          <p:nvPr/>
        </p:nvSpPr>
        <p:spPr>
          <a:xfrm>
            <a:off x="9610576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B40D3F5-3D75-49A5-8313-456BB94DEC6B}"/>
              </a:ext>
            </a:extLst>
          </p:cNvPr>
          <p:cNvSpPr txBox="1"/>
          <p:nvPr/>
        </p:nvSpPr>
        <p:spPr>
          <a:xfrm>
            <a:off x="10326193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0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4C94067E-740E-4E37-9201-78C87A3FFD9D}"/>
              </a:ext>
            </a:extLst>
          </p:cNvPr>
          <p:cNvSpPr/>
          <p:nvPr/>
        </p:nvSpPr>
        <p:spPr>
          <a:xfrm>
            <a:off x="6759200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31E59376-0CA7-4EF8-9806-737BC50ED78F}"/>
              </a:ext>
            </a:extLst>
          </p:cNvPr>
          <p:cNvSpPr/>
          <p:nvPr/>
        </p:nvSpPr>
        <p:spPr>
          <a:xfrm>
            <a:off x="7474817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F7F52CE3-4587-43C5-8567-1AFD0BD2F921}"/>
              </a:ext>
            </a:extLst>
          </p:cNvPr>
          <p:cNvSpPr/>
          <p:nvPr/>
        </p:nvSpPr>
        <p:spPr>
          <a:xfrm>
            <a:off x="8190434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ED8FBBD-1789-4F51-B1C5-10880BB3D493}"/>
              </a:ext>
            </a:extLst>
          </p:cNvPr>
          <p:cNvSpPr/>
          <p:nvPr/>
        </p:nvSpPr>
        <p:spPr>
          <a:xfrm>
            <a:off x="8906051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31AA4A3B-28F1-4780-95A0-231A29D5B3E3}"/>
              </a:ext>
            </a:extLst>
          </p:cNvPr>
          <p:cNvSpPr/>
          <p:nvPr/>
        </p:nvSpPr>
        <p:spPr>
          <a:xfrm>
            <a:off x="9621668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E870C39F-2F3F-4B42-8B75-6EADBCA45DA6}"/>
              </a:ext>
            </a:extLst>
          </p:cNvPr>
          <p:cNvSpPr/>
          <p:nvPr/>
        </p:nvSpPr>
        <p:spPr>
          <a:xfrm>
            <a:off x="10337285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38FF5A57-A763-4633-A86A-ABB2280CC349}"/>
              </a:ext>
            </a:extLst>
          </p:cNvPr>
          <p:cNvSpPr/>
          <p:nvPr/>
        </p:nvSpPr>
        <p:spPr>
          <a:xfrm>
            <a:off x="6631002" y="2891200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E0FBD736-96E1-4D14-B34B-94DF0E052352}"/>
              </a:ext>
            </a:extLst>
          </p:cNvPr>
          <p:cNvSpPr/>
          <p:nvPr/>
        </p:nvSpPr>
        <p:spPr>
          <a:xfrm>
            <a:off x="6101711" y="2829644"/>
            <a:ext cx="479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</a:rPr>
              <a:t>a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B5B471D-A351-4BFA-AEAC-7B6554DA0291}"/>
              </a:ext>
            </a:extLst>
          </p:cNvPr>
          <p:cNvSpPr txBox="1"/>
          <p:nvPr/>
        </p:nvSpPr>
        <p:spPr>
          <a:xfrm>
            <a:off x="6839191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3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E2C8849-4640-46E4-92CE-35F411D1CD58}"/>
              </a:ext>
            </a:extLst>
          </p:cNvPr>
          <p:cNvSpPr txBox="1"/>
          <p:nvPr/>
        </p:nvSpPr>
        <p:spPr>
          <a:xfrm>
            <a:off x="7554808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7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7C0D164D-74DA-49BC-8193-B21E98B52B6A}"/>
              </a:ext>
            </a:extLst>
          </p:cNvPr>
          <p:cNvSpPr txBox="1"/>
          <p:nvPr/>
        </p:nvSpPr>
        <p:spPr>
          <a:xfrm>
            <a:off x="8277003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</a:rPr>
              <a:t>6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1E3FC64F-ED31-4EE4-BB2C-E7AE66CD783B}"/>
              </a:ext>
            </a:extLst>
          </p:cNvPr>
          <p:cNvSpPr/>
          <p:nvPr/>
        </p:nvSpPr>
        <p:spPr>
          <a:xfrm>
            <a:off x="238722" y="3963615"/>
            <a:ext cx="6565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a[6] = {1,2,3,4,5,6,7,8,9};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C24E6150-5580-4A7F-9A8B-5D504A0AD218}"/>
              </a:ext>
            </a:extLst>
          </p:cNvPr>
          <p:cNvSpPr/>
          <p:nvPr/>
        </p:nvSpPr>
        <p:spPr>
          <a:xfrm>
            <a:off x="238721" y="5097586"/>
            <a:ext cx="6280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</a:rPr>
              <a:t>int a[] = {1,2,3,4,5,6,7,8,9};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="" xmlns:a16="http://schemas.microsoft.com/office/drawing/2014/main" id="{AF712B73-3D74-4675-9C88-7615579C49B9}"/>
              </a:ext>
            </a:extLst>
          </p:cNvPr>
          <p:cNvSpPr/>
          <p:nvPr/>
        </p:nvSpPr>
        <p:spPr>
          <a:xfrm rot="18900000">
            <a:off x="5806985" y="5225159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rgbClr val="6AD5BB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C1636B-8460-48EB-9F73-3D794F6C864B}"/>
              </a:ext>
            </a:extLst>
          </p:cNvPr>
          <p:cNvGrpSpPr/>
          <p:nvPr/>
        </p:nvGrpSpPr>
        <p:grpSpPr>
          <a:xfrm>
            <a:off x="9947393" y="4411313"/>
            <a:ext cx="1858617" cy="904461"/>
            <a:chOff x="3286682" y="2292350"/>
            <a:chExt cx="1858617" cy="904461"/>
          </a:xfrm>
        </p:grpSpPr>
        <p:sp>
          <p:nvSpPr>
            <p:cNvPr id="100" name="Rounded Rectangle 40">
              <a:extLst>
                <a:ext uri="{FF2B5EF4-FFF2-40B4-BE49-F238E27FC236}">
                  <a16:creationId xmlns="" xmlns:a16="http://schemas.microsoft.com/office/drawing/2014/main" id="{52EB2547-F91B-4AF0-B6CF-D5867CFC2BA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158103A0-1DCA-4769-A68A-AB41250A7A7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3C531085-46B6-4F53-B146-FA62ADC5094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6" name="Rectangular Callout 45">
            <a:extLst>
              <a:ext uri="{FF2B5EF4-FFF2-40B4-BE49-F238E27FC236}">
                <a16:creationId xmlns="" xmlns:a16="http://schemas.microsoft.com/office/drawing/2014/main" id="{831AC3C6-5C34-4D55-9688-2EB68656E516}"/>
              </a:ext>
            </a:extLst>
          </p:cNvPr>
          <p:cNvSpPr/>
          <p:nvPr/>
        </p:nvSpPr>
        <p:spPr>
          <a:xfrm>
            <a:off x="6603694" y="3879573"/>
            <a:ext cx="3005382" cy="703340"/>
          </a:xfrm>
          <a:prstGeom prst="wedgeRectCallout">
            <a:avLst>
              <a:gd name="adj1" fmla="val 66446"/>
              <a:gd name="adj2" fmla="val 6070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figure out how much space needed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ular Callout 16">
            <a:extLst>
              <a:ext uri="{FF2B5EF4-FFF2-40B4-BE49-F238E27FC236}">
                <a16:creationId xmlns="" xmlns:a16="http://schemas.microsoft.com/office/drawing/2014/main" id="{44676EA9-D326-4923-9CEC-165299B2D560}"/>
              </a:ext>
            </a:extLst>
          </p:cNvPr>
          <p:cNvSpPr/>
          <p:nvPr/>
        </p:nvSpPr>
        <p:spPr>
          <a:xfrm>
            <a:off x="2243170" y="4301685"/>
            <a:ext cx="2318778" cy="856277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need to specify the array size during declaration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7F3C0AC-F9FF-46F8-83F7-00A9EF44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7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96" grpId="0" uiExpand="1"/>
      <p:bldP spid="97" grpId="0" uiExpand="1"/>
      <p:bldP spid="98" grpId="0" uiExpand="1" animBg="1"/>
      <p:bldP spid="106" grpId="0" uiExpand="1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Array: Traversal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096233" y="1785665"/>
            <a:ext cx="7013275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 &lt;</a:t>
            </a:r>
            <a:r>
              <a:rPr lang="en-GB" dirty="0" err="1" smtClean="0">
                <a:solidFill>
                  <a:schemeClr val="bg1"/>
                </a:solidFill>
              </a:rPr>
              <a:t>stdio.h</a:t>
            </a:r>
            <a:r>
              <a:rPr lang="en-GB" dirty="0" smtClean="0">
                <a:solidFill>
                  <a:schemeClr val="bg1"/>
                </a:solidFill>
              </a:rPr>
              <a:t>&gt;</a:t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main()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{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array[] = {1,2,3,4,5};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, n = 5;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 The array elements are: \n " );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for(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 &lt; n;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++)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{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	</a:t>
            </a:r>
            <a:r>
              <a:rPr lang="en-GB" dirty="0" err="1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 array[%d] = %d \n " ,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, array[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 );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return 0;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}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192465" y="2458527"/>
            <a:ext cx="2070336" cy="448574"/>
          </a:xfrm>
          <a:prstGeom prst="wedgeEllipse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  <a:endParaRPr lang="en-GB" dirty="0"/>
          </a:p>
        </p:txBody>
      </p:sp>
      <p:sp>
        <p:nvSpPr>
          <p:cNvPr id="7" name="Oval Callout 6"/>
          <p:cNvSpPr/>
          <p:nvPr/>
        </p:nvSpPr>
        <p:spPr>
          <a:xfrm>
            <a:off x="6820647" y="3792746"/>
            <a:ext cx="2070336" cy="448574"/>
          </a:xfrm>
          <a:prstGeom prst="wedgeEllipse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9566030" y="2426677"/>
            <a:ext cx="2066193" cy="1916723"/>
            <a:chOff x="9566030" y="2426677"/>
            <a:chExt cx="2066193" cy="1916723"/>
          </a:xfrm>
        </p:grpSpPr>
        <p:sp>
          <p:nvSpPr>
            <p:cNvPr id="8" name="Rectangle 7"/>
            <p:cNvSpPr/>
            <p:nvPr/>
          </p:nvSpPr>
          <p:spPr>
            <a:xfrm>
              <a:off x="9578638" y="2855841"/>
              <a:ext cx="2053585" cy="1487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array[0] = 1</a:t>
              </a:r>
            </a:p>
            <a:p>
              <a:pPr algn="ctr"/>
              <a:r>
                <a:rPr lang="en-US" dirty="0" smtClean="0"/>
                <a:t>array[1] = 2</a:t>
              </a:r>
              <a:endParaRPr lang="en-GB" dirty="0" smtClean="0"/>
            </a:p>
            <a:p>
              <a:pPr algn="ctr"/>
              <a:r>
                <a:rPr lang="en-US" dirty="0" smtClean="0"/>
                <a:t>array[2] = 3</a:t>
              </a:r>
              <a:endParaRPr lang="en-GB" dirty="0" smtClean="0"/>
            </a:p>
            <a:p>
              <a:pPr algn="ctr"/>
              <a:r>
                <a:rPr lang="en-US" dirty="0" smtClean="0"/>
                <a:t>array[3] = 4</a:t>
              </a:r>
              <a:endParaRPr lang="en-GB" dirty="0" smtClean="0"/>
            </a:p>
            <a:p>
              <a:pPr algn="ctr"/>
              <a:r>
                <a:rPr lang="en-US" dirty="0" smtClean="0"/>
                <a:t>array[4] = 5</a:t>
              </a:r>
              <a:endParaRPr lang="en-GB" dirty="0" smtClean="0"/>
            </a:p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66030" y="2426677"/>
              <a:ext cx="17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Output: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85004" y="6288657"/>
            <a:ext cx="81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Pro-tip: Remember that first element has index 0, and nth element has index n-1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Class: More on arrays..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Other ways of initializing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programs using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Array functions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08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Mid-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sem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Lab Exam: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February 15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Saturday)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Morning exam </a:t>
            </a:r>
            <a:endParaRPr lang="en-IN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Garamond" panose="02020404030301010803" pitchFamily="18" charset="0"/>
              </a:rPr>
              <a:t>10:00 </a:t>
            </a:r>
            <a:r>
              <a:rPr lang="en-IN" sz="2000" dirty="0">
                <a:latin typeface="Garamond" panose="02020404030301010803" pitchFamily="18" charset="0"/>
              </a:rPr>
              <a:t>AM - </a:t>
            </a:r>
            <a:r>
              <a:rPr lang="en-IN" sz="2000" dirty="0" smtClean="0">
                <a:latin typeface="Garamond" panose="02020404030301010803" pitchFamily="18" charset="0"/>
              </a:rPr>
              <a:t>12:30 </a:t>
            </a:r>
            <a:r>
              <a:rPr lang="en-IN" sz="2000" dirty="0">
                <a:latin typeface="Garamond" panose="02020404030301010803" pitchFamily="18" charset="0"/>
              </a:rPr>
              <a:t>PM – starts </a:t>
            </a:r>
            <a:r>
              <a:rPr lang="en-IN" sz="2000" dirty="0" smtClean="0">
                <a:latin typeface="Garamond" panose="02020404030301010803" pitchFamily="18" charset="0"/>
              </a:rPr>
              <a:t>10:00 </a:t>
            </a:r>
            <a:r>
              <a:rPr lang="en-IN" sz="2000" dirty="0">
                <a:latin typeface="Garamond" panose="02020404030301010803" pitchFamily="18" charset="0"/>
              </a:rPr>
              <a:t>AM sharp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CC-01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A9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{A14 </a:t>
            </a:r>
            <a:r>
              <a:rPr lang="en-IN" sz="2400" dirty="0">
                <a:latin typeface="Garamond" panose="02020404030301010803" pitchFamily="18" charset="0"/>
              </a:rPr>
              <a:t>even roll numbers}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CC-02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A7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A10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A11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CC-03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A12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MATH-LINUX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A8, {A14 </a:t>
            </a:r>
            <a:r>
              <a:rPr lang="en-IN" sz="2400" dirty="0">
                <a:latin typeface="Garamond" panose="02020404030301010803" pitchFamily="18" charset="0"/>
              </a:rPr>
              <a:t>odd roll numbers}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Afternoon exam </a:t>
            </a:r>
            <a:endParaRPr lang="en-IN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aramond" panose="02020404030301010803" pitchFamily="18" charset="0"/>
              </a:rPr>
              <a:t>12:45 </a:t>
            </a:r>
            <a:r>
              <a:rPr lang="en-US" sz="2000" dirty="0">
                <a:latin typeface="Garamond" panose="02020404030301010803" pitchFamily="18" charset="0"/>
              </a:rPr>
              <a:t>PM </a:t>
            </a:r>
            <a:r>
              <a:rPr lang="en-US" sz="2000" dirty="0" smtClean="0">
                <a:latin typeface="Garamond" panose="02020404030301010803" pitchFamily="18" charset="0"/>
              </a:rPr>
              <a:t>– 3:15 </a:t>
            </a:r>
            <a:r>
              <a:rPr lang="en-US" sz="2000" dirty="0">
                <a:latin typeface="Garamond" panose="02020404030301010803" pitchFamily="18" charset="0"/>
              </a:rPr>
              <a:t>PM – starts </a:t>
            </a:r>
            <a:r>
              <a:rPr lang="en-US" sz="2000" dirty="0" smtClean="0">
                <a:latin typeface="Garamond" panose="02020404030301010803" pitchFamily="18" charset="0"/>
              </a:rPr>
              <a:t>12:45 </a:t>
            </a:r>
            <a:r>
              <a:rPr lang="en-US" sz="2000" dirty="0">
                <a:latin typeface="Garamond" panose="02020404030301010803" pitchFamily="18" charset="0"/>
              </a:rPr>
              <a:t>PM sharp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CC-01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A1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{A2 </a:t>
            </a:r>
            <a:r>
              <a:rPr lang="en-IN" sz="2400" dirty="0">
                <a:latin typeface="Garamond" panose="02020404030301010803" pitchFamily="18" charset="0"/>
              </a:rPr>
              <a:t>even roll numbers}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CC-02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A4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A5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A6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CC-03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A3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MATH-LINUX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A13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{A2 </a:t>
            </a:r>
            <a:r>
              <a:rPr lang="en-IN" sz="2400" dirty="0">
                <a:latin typeface="Garamond" panose="02020404030301010803" pitchFamily="18" charset="0"/>
              </a:rPr>
              <a:t>odd roll numbers}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6" name="Picture 2" descr="NCL Plan">
            <a:extLst>
              <a:ext uri="{FF2B5EF4-FFF2-40B4-BE49-F238E27FC236}">
                <a16:creationId xmlns="" xmlns:a16="http://schemas.microsoft.com/office/drawing/2014/main" id="{A2B3003A-8B86-4BA3-B718-BE97AEF0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94" y="1314299"/>
            <a:ext cx="5277606" cy="19323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46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Mid-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sem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Lab Exam: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February 15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Saturday)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117348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Go see your room during this week’s 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Be there 15 minutes before your exam </a:t>
            </a:r>
            <a:r>
              <a:rPr lang="en-IN" sz="3000" dirty="0" smtClean="0">
                <a:latin typeface="Garamond" panose="02020404030301010803" pitchFamily="18" charset="0"/>
              </a:rPr>
              <a:t>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Garamond" panose="02020404030301010803" pitchFamily="18" charset="0"/>
              </a:rPr>
              <a:t>No entry for candidates arriving later than 09:45 for morning exam and 12:30 pm for the afternoon exam</a:t>
            </a:r>
            <a:endParaRPr lang="en-IN" sz="26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Cannot switch to another session (morning to afternoon or vice-versa)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Syllabus – till </a:t>
            </a:r>
            <a:r>
              <a:rPr lang="en-IN" sz="3000" dirty="0" smtClean="0">
                <a:latin typeface="Garamond" panose="02020404030301010803" pitchFamily="18" charset="0"/>
              </a:rPr>
              <a:t>functions </a:t>
            </a:r>
            <a:r>
              <a:rPr lang="en-IN" sz="3000" dirty="0">
                <a:latin typeface="Garamond" panose="02020404030301010803" pitchFamily="18" charset="0"/>
              </a:rPr>
              <a:t>(no arrays)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Open handwritten notes – However, </a:t>
            </a:r>
            <a:r>
              <a:rPr lang="en-IN" sz="3000" b="1" dirty="0">
                <a:latin typeface="Garamond" panose="02020404030301010803" pitchFamily="18" charset="0"/>
              </a:rPr>
              <a:t>NO</a:t>
            </a:r>
            <a:r>
              <a:rPr lang="en-IN" sz="3000" dirty="0">
                <a:latin typeface="Garamond" panose="02020404030301010803" pitchFamily="18" charset="0"/>
              </a:rPr>
              <a:t> printouts, photocopies, slides, websites, mobile </a:t>
            </a:r>
            <a:r>
              <a:rPr lang="en-IN" sz="3000" dirty="0" smtClean="0">
                <a:latin typeface="Garamond" panose="02020404030301010803" pitchFamily="18" charset="0"/>
              </a:rPr>
              <a:t>phone or tablet</a:t>
            </a:r>
          </a:p>
          <a:p>
            <a:r>
              <a:rPr lang="en-IN" sz="3000" b="1" u="sng" dirty="0" smtClean="0">
                <a:latin typeface="Garamond" panose="02020404030301010803" pitchFamily="18" charset="0"/>
              </a:rPr>
              <a:t>POSSESSING</a:t>
            </a:r>
            <a:r>
              <a:rPr lang="en-IN" sz="3000" b="1" dirty="0" smtClean="0">
                <a:latin typeface="Garamond" panose="02020404030301010803" pitchFamily="18" charset="0"/>
              </a:rPr>
              <a:t> </a:t>
            </a:r>
            <a:r>
              <a:rPr lang="en-IN" sz="3000" b="1" dirty="0">
                <a:latin typeface="Garamond" panose="02020404030301010803" pitchFamily="18" charset="0"/>
              </a:rPr>
              <a:t>ANY OF </a:t>
            </a:r>
            <a:r>
              <a:rPr lang="en-IN" sz="3000" b="1" dirty="0" smtClean="0">
                <a:latin typeface="Garamond" panose="02020404030301010803" pitchFamily="18" charset="0"/>
              </a:rPr>
              <a:t>THESE WILL </a:t>
            </a:r>
            <a:r>
              <a:rPr lang="en-IN" sz="3000" b="1" dirty="0">
                <a:latin typeface="Garamond" panose="02020404030301010803" pitchFamily="18" charset="0"/>
              </a:rPr>
              <a:t>BE CONSIDERED CHEATING</a:t>
            </a:r>
          </a:p>
          <a:p>
            <a:r>
              <a:rPr lang="en-IN" sz="3000" dirty="0" err="1">
                <a:latin typeface="Garamond" panose="02020404030301010803" pitchFamily="18" charset="0"/>
              </a:rPr>
              <a:t>Prutor</a:t>
            </a:r>
            <a:r>
              <a:rPr lang="en-IN" sz="3000" dirty="0">
                <a:latin typeface="Garamond" panose="02020404030301010803" pitchFamily="18" charset="0"/>
              </a:rPr>
              <a:t> </a:t>
            </a:r>
            <a:r>
              <a:rPr lang="en-IN" sz="3000" dirty="0" err="1">
                <a:latin typeface="Garamond" panose="02020404030301010803" pitchFamily="18" charset="0"/>
              </a:rPr>
              <a:t>CodeBook</a:t>
            </a:r>
            <a:r>
              <a:rPr lang="en-IN" sz="3000" dirty="0">
                <a:latin typeface="Garamond" panose="02020404030301010803" pitchFamily="18" charset="0"/>
              </a:rPr>
              <a:t> will be unavailable during lab exam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Exam will be like labs - marks for passing test cases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Marks for writing clean indented code, proper variable names, a few comments – illegible </a:t>
            </a:r>
            <a:r>
              <a:rPr lang="en-IN" sz="3000" dirty="0" smtClean="0">
                <a:latin typeface="Garamond" panose="02020404030301010803" pitchFamily="18" charset="0"/>
              </a:rPr>
              <a:t>code = </a:t>
            </a:r>
            <a:r>
              <a:rPr lang="en-IN" sz="3000" dirty="0">
                <a:latin typeface="Garamond" panose="02020404030301010803" pitchFamily="18" charset="0"/>
              </a:rPr>
              <a:t>poor marks</a:t>
            </a:r>
            <a:endParaRPr lang="en-US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7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store lots of values of same type?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have seen many data types so far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int, float, char,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can use a variable to store a single value of some data type,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int x = 2; // variable x stores one integer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float x = 2.3; // variable x stores a one float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char x = ‘c’; // variable x stores one char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if we want to store several values, all of same data type?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1: Marks of all ESC101 students in Major Quiz 1 (all floats)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2: Roll numbers of all ESC101 students (all int)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3: Final grade of all ESC101 students (all char)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9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store lots of values of same type?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Consider storing Major Quiz 1 marks of all ESC101 students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This is very time consuming, inelegant, and boring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Arrays provide a better and more efficient way of doing such things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="" xmlns:a16="http://schemas.microsoft.com/office/drawing/2014/main" id="{BE522553-14D0-4F05-AC10-02A697B0D47C}"/>
              </a:ext>
            </a:extLst>
          </p:cNvPr>
          <p:cNvSpPr txBox="1">
            <a:spLocks/>
          </p:cNvSpPr>
          <p:nvPr/>
        </p:nvSpPr>
        <p:spPr>
          <a:xfrm>
            <a:off x="2813170" y="2014988"/>
            <a:ext cx="6442512" cy="255701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marks1, marks2, marks3, .... ,marks500;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scanf(“%f”, &amp;marks1);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scanf(“%f”, &amp;marks2);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scanf(“%f”, &amp;marks500);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77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9" y="1212220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Not a new data type but a “data structure” (a collection of variables)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Enables storing multiple values of the same data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Specification/declaration of an array needs the following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data type </a:t>
            </a:r>
            <a:r>
              <a:rPr lang="en-GB" dirty="0">
                <a:latin typeface="Garamond" panose="02020404030301010803" pitchFamily="18" charset="0"/>
              </a:rPr>
              <a:t>(data type of values to be stored;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all must be of same type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name</a:t>
            </a:r>
            <a:r>
              <a:rPr lang="en-GB" dirty="0">
                <a:latin typeface="Garamond" panose="02020404030301010803" pitchFamily="18" charset="0"/>
              </a:rPr>
              <a:t> (same naming convention as variables)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size</a:t>
            </a:r>
            <a:r>
              <a:rPr lang="en-GB" dirty="0">
                <a:latin typeface="Garamond" panose="02020404030301010803" pitchFamily="18" charset="0"/>
              </a:rPr>
              <a:t> (how many values to be stored)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An example of array declaration: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2FC3EC-7E69-4436-93FA-3777972BA495}"/>
              </a:ext>
            </a:extLst>
          </p:cNvPr>
          <p:cNvSpPr txBox="1"/>
          <p:nvPr/>
        </p:nvSpPr>
        <p:spPr>
          <a:xfrm>
            <a:off x="3915462" y="5186565"/>
            <a:ext cx="3751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float marks[500];</a:t>
            </a:r>
          </a:p>
        </p:txBody>
      </p:sp>
      <p:sp>
        <p:nvSpPr>
          <p:cNvPr id="10" name="Rectangular Callout 16">
            <a:extLst>
              <a:ext uri="{FF2B5EF4-FFF2-40B4-BE49-F238E27FC236}">
                <a16:creationId xmlns="" xmlns:a16="http://schemas.microsoft.com/office/drawing/2014/main" id="{3967F1A8-18E0-45A8-8669-06849DAB1EFA}"/>
              </a:ext>
            </a:extLst>
          </p:cNvPr>
          <p:cNvSpPr/>
          <p:nvPr/>
        </p:nvSpPr>
        <p:spPr>
          <a:xfrm>
            <a:off x="1077952" y="5437624"/>
            <a:ext cx="1557810" cy="560116"/>
          </a:xfrm>
          <a:prstGeom prst="wedgeRectCallout">
            <a:avLst>
              <a:gd name="adj1" fmla="val 133041"/>
              <a:gd name="adj2" fmla="val -2799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type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6">
            <a:extLst>
              <a:ext uri="{FF2B5EF4-FFF2-40B4-BE49-F238E27FC236}">
                <a16:creationId xmlns="" xmlns:a16="http://schemas.microsoft.com/office/drawing/2014/main" id="{6B843513-18A4-46F8-8488-53D44093C1F4}"/>
              </a:ext>
            </a:extLst>
          </p:cNvPr>
          <p:cNvSpPr/>
          <p:nvPr/>
        </p:nvSpPr>
        <p:spPr>
          <a:xfrm>
            <a:off x="3553521" y="6135986"/>
            <a:ext cx="1279031" cy="560116"/>
          </a:xfrm>
          <a:prstGeom prst="wedgeRectCallout">
            <a:avLst>
              <a:gd name="adj1" fmla="val 100113"/>
              <a:gd name="adj2" fmla="val -11825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6">
            <a:extLst>
              <a:ext uri="{FF2B5EF4-FFF2-40B4-BE49-F238E27FC236}">
                <a16:creationId xmlns="" xmlns:a16="http://schemas.microsoft.com/office/drawing/2014/main" id="{3D2D3280-DF44-4D37-817B-BD367EBC4852}"/>
              </a:ext>
            </a:extLst>
          </p:cNvPr>
          <p:cNvSpPr/>
          <p:nvPr/>
        </p:nvSpPr>
        <p:spPr>
          <a:xfrm>
            <a:off x="7359450" y="6055414"/>
            <a:ext cx="1279031" cy="560116"/>
          </a:xfrm>
          <a:prstGeom prst="wedgeRectCallout">
            <a:avLst>
              <a:gd name="adj1" fmla="val -95762"/>
              <a:gd name="adj2" fmla="val -10232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ular Callout 16">
            <a:extLst>
              <a:ext uri="{FF2B5EF4-FFF2-40B4-BE49-F238E27FC236}">
                <a16:creationId xmlns="" xmlns:a16="http://schemas.microsoft.com/office/drawing/2014/main" id="{1707D040-92A6-4F16-B2F6-3CFF9B085CC2}"/>
              </a:ext>
            </a:extLst>
          </p:cNvPr>
          <p:cNvSpPr/>
          <p:nvPr/>
        </p:nvSpPr>
        <p:spPr>
          <a:xfrm>
            <a:off x="9281740" y="5642022"/>
            <a:ext cx="2300660" cy="707886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 is an integer in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square brackets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1BA173-065C-4246-8265-FF887E0C0651}"/>
              </a:ext>
            </a:extLst>
          </p:cNvPr>
          <p:cNvSpPr/>
          <p:nvPr/>
        </p:nvSpPr>
        <p:spPr>
          <a:xfrm>
            <a:off x="6308593" y="5285327"/>
            <a:ext cx="140864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1E599E-9B53-4281-BD0A-5CC9202734C8}"/>
              </a:ext>
            </a:extLst>
          </p:cNvPr>
          <p:cNvSpPr/>
          <p:nvPr/>
        </p:nvSpPr>
        <p:spPr>
          <a:xfrm>
            <a:off x="7249831" y="5285327"/>
            <a:ext cx="140864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68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Basic Syntax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9" y="1212220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value within the array is called “element” of the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element is accessed using 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non-negative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integer-valued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Garamond" panose="02020404030301010803" pitchFamily="18" charset="0"/>
              </a:rPr>
              <a:t>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First index is 0 (index of first element)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Last index is array size minus one (index of last element)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Syntax to access/use each element of the array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r>
              <a:rPr lang="en-GB" dirty="0" err="1">
                <a:latin typeface="Garamond" panose="02020404030301010803" pitchFamily="18" charset="0"/>
              </a:rPr>
              <a:t>name_of_array</a:t>
            </a:r>
            <a:r>
              <a:rPr lang="en-GB" dirty="0">
                <a:latin typeface="Garamond" panose="02020404030301010803" pitchFamily="18" charset="0"/>
              </a:rPr>
              <a:t>[index]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marks[0] is the first element of an array named 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marks[1] is the second element of array 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marks[499] is the last element of array 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4CA0187-E9C3-466B-B32F-14F350A81A8F}"/>
              </a:ext>
            </a:extLst>
          </p:cNvPr>
          <p:cNvSpPr/>
          <p:nvPr/>
        </p:nvSpPr>
        <p:spPr>
          <a:xfrm>
            <a:off x="6308593" y="4079234"/>
            <a:ext cx="84523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85555E-0F56-4F7D-B3F7-8C9CA837E5E8}"/>
              </a:ext>
            </a:extLst>
          </p:cNvPr>
          <p:cNvSpPr/>
          <p:nvPr/>
        </p:nvSpPr>
        <p:spPr>
          <a:xfrm>
            <a:off x="7252490" y="4079234"/>
            <a:ext cx="140864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ular Callout 16">
            <a:extLst>
              <a:ext uri="{FF2B5EF4-FFF2-40B4-BE49-F238E27FC236}">
                <a16:creationId xmlns="" xmlns:a16="http://schemas.microsoft.com/office/drawing/2014/main" id="{0E709246-DF5A-498C-8431-260F8E6D97DD}"/>
              </a:ext>
            </a:extLst>
          </p:cNvPr>
          <p:cNvSpPr/>
          <p:nvPr/>
        </p:nvSpPr>
        <p:spPr>
          <a:xfrm>
            <a:off x="8082204" y="3428999"/>
            <a:ext cx="1995860" cy="867697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 is</a:t>
            </a:r>
            <a:r>
              <a:rPr kumimoji="0" lang="en-I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integer in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square brackets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33E7DF3-98C4-44BC-8F5E-2E00A69C050E}"/>
              </a:ext>
            </a:extLst>
          </p:cNvPr>
          <p:cNvGrpSpPr/>
          <p:nvPr/>
        </p:nvGrpSpPr>
        <p:grpSpPr>
          <a:xfrm>
            <a:off x="9793156" y="464883"/>
            <a:ext cx="1858617" cy="904461"/>
            <a:chOff x="3286682" y="2292350"/>
            <a:chExt cx="1858617" cy="904461"/>
          </a:xfrm>
        </p:grpSpPr>
        <p:sp>
          <p:nvSpPr>
            <p:cNvPr id="9" name="Rounded Rectangle 40">
              <a:extLst>
                <a:ext uri="{FF2B5EF4-FFF2-40B4-BE49-F238E27FC236}">
                  <a16:creationId xmlns="" xmlns:a16="http://schemas.microsoft.com/office/drawing/2014/main" id="{F541670A-F202-4071-8669-E365FBB43B1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546A122-F682-4E17-B4AC-A89CDE4FFAD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C496C46-2E42-4E1A-8C4C-DF101395B7A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45">
            <a:extLst>
              <a:ext uri="{FF2B5EF4-FFF2-40B4-BE49-F238E27FC236}">
                <a16:creationId xmlns="" xmlns:a16="http://schemas.microsoft.com/office/drawing/2014/main" id="{7BCA6BF1-7FA6-4902-9A88-9E066E6E442E}"/>
              </a:ext>
            </a:extLst>
          </p:cNvPr>
          <p:cNvSpPr/>
          <p:nvPr/>
        </p:nvSpPr>
        <p:spPr>
          <a:xfrm>
            <a:off x="5716922" y="81082"/>
            <a:ext cx="3634428" cy="1131138"/>
          </a:xfrm>
          <a:prstGeom prst="wedgeRectCallout">
            <a:avLst>
              <a:gd name="adj1" fmla="val 72327"/>
              <a:gd name="adj2" fmla="val 2973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some other languages (such as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Python), array indexing starts with 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82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Basic Syntax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9" y="1212220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 index needs to be within limits (0 to array size - 1)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an array declared as marks[500]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Index -1 is invalid (may give segmentation fault, also known as “</a:t>
            </a:r>
            <a:r>
              <a:rPr lang="en-GB" dirty="0" err="1">
                <a:solidFill>
                  <a:srgbClr val="FF0000"/>
                </a:solidFill>
                <a:latin typeface="Garamond" panose="02020404030301010803" pitchFamily="18" charset="0"/>
              </a:rPr>
              <a:t>segfault</a:t>
            </a:r>
            <a:r>
              <a:rPr lang="en-GB" dirty="0">
                <a:latin typeface="Garamond" panose="02020404030301010803" pitchFamily="18" charset="0"/>
              </a:rPr>
              <a:t>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Index 510 is invalid (may give </a:t>
            </a:r>
            <a:r>
              <a:rPr lang="en-GB" dirty="0" err="1">
                <a:latin typeface="Garamond" panose="02020404030301010803" pitchFamily="18" charset="0"/>
              </a:rPr>
              <a:t>segfault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Index 500 is also invalid (recall that 499 is the index of last element)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 index need not be a constant integer,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also be a variable/expression (but only int)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Example: marks[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] or marks[2*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 + 1] where 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 is an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Never use a float/double as index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0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Storage in memory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8" y="1285757"/>
            <a:ext cx="11963400" cy="5562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single variable (int/float/char etc) is stored in a single box in memory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An array is stored in several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consecutive</a:t>
            </a:r>
            <a:r>
              <a:rPr lang="en-GB" dirty="0">
                <a:latin typeface="Garamond" panose="02020404030301010803" pitchFamily="18" charset="0"/>
              </a:rPr>
              <a:t> boxes in memory (number of these boxes is equal to the size of the array)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More on storage of arrays when we study 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88E818-BC81-4D8C-B306-230C098BCBC5}"/>
              </a:ext>
            </a:extLst>
          </p:cNvPr>
          <p:cNvSpPr txBox="1"/>
          <p:nvPr/>
        </p:nvSpPr>
        <p:spPr>
          <a:xfrm>
            <a:off x="2830060" y="2152384"/>
            <a:ext cx="207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 a  = 2;</a:t>
            </a:r>
          </a:p>
          <a:p>
            <a:r>
              <a:rPr lang="en-IN" sz="2800" dirty="0"/>
              <a:t>float b = 3.2;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20B12DA-D455-47CB-B170-15803CE7D4D0}"/>
              </a:ext>
            </a:extLst>
          </p:cNvPr>
          <p:cNvSpPr/>
          <p:nvPr/>
        </p:nvSpPr>
        <p:spPr>
          <a:xfrm>
            <a:off x="5687406" y="2137540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8619A3-87FA-4ED3-B744-77F925A39137}"/>
              </a:ext>
            </a:extLst>
          </p:cNvPr>
          <p:cNvSpPr/>
          <p:nvPr/>
        </p:nvSpPr>
        <p:spPr>
          <a:xfrm>
            <a:off x="5991043" y="2921859"/>
            <a:ext cx="34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</a:rPr>
              <a:t>a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61A12C-3270-495B-8067-332700C392A5}"/>
              </a:ext>
            </a:extLst>
          </p:cNvPr>
          <p:cNvSpPr/>
          <p:nvPr/>
        </p:nvSpPr>
        <p:spPr>
          <a:xfrm>
            <a:off x="7246340" y="2152384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A664B2D-F9B6-41D4-A43F-85A58848103A}"/>
              </a:ext>
            </a:extLst>
          </p:cNvPr>
          <p:cNvSpPr/>
          <p:nvPr/>
        </p:nvSpPr>
        <p:spPr>
          <a:xfrm>
            <a:off x="7556462" y="2922746"/>
            <a:ext cx="34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</a:rPr>
              <a:t>b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517F5F-0871-43EF-8373-68F1C4B4743E}"/>
              </a:ext>
            </a:extLst>
          </p:cNvPr>
          <p:cNvSpPr/>
          <p:nvPr/>
        </p:nvSpPr>
        <p:spPr>
          <a:xfrm>
            <a:off x="5991043" y="2259450"/>
            <a:ext cx="34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</a:rPr>
              <a:t>2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82CC784-24EC-4619-963D-D0922C4A6476}"/>
              </a:ext>
            </a:extLst>
          </p:cNvPr>
          <p:cNvSpPr/>
          <p:nvPr/>
        </p:nvSpPr>
        <p:spPr>
          <a:xfrm>
            <a:off x="7416736" y="2246120"/>
            <a:ext cx="819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</a:rPr>
              <a:t>3.2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536F3E-E544-4D48-8BB2-162543842905}"/>
              </a:ext>
            </a:extLst>
          </p:cNvPr>
          <p:cNvSpPr txBox="1"/>
          <p:nvPr/>
        </p:nvSpPr>
        <p:spPr>
          <a:xfrm>
            <a:off x="576728" y="4982954"/>
            <a:ext cx="2685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float marks[500];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09C0180-16E7-4FDD-A14C-7E58004DC821}"/>
              </a:ext>
            </a:extLst>
          </p:cNvPr>
          <p:cNvSpPr/>
          <p:nvPr/>
        </p:nvSpPr>
        <p:spPr>
          <a:xfrm>
            <a:off x="3789013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B6D32CD-C5DE-4608-84E1-1D15127455D7}"/>
              </a:ext>
            </a:extLst>
          </p:cNvPr>
          <p:cNvSpPr/>
          <p:nvPr/>
        </p:nvSpPr>
        <p:spPr>
          <a:xfrm>
            <a:off x="3685194" y="5670487"/>
            <a:ext cx="115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>
                <a:solidFill>
                  <a:prstClr val="black"/>
                </a:solidFill>
              </a:rPr>
              <a:t>marks[0]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4FED2E7-B815-466F-8B77-9789718801A8}"/>
              </a:ext>
            </a:extLst>
          </p:cNvPr>
          <p:cNvSpPr/>
          <p:nvPr/>
        </p:nvSpPr>
        <p:spPr>
          <a:xfrm>
            <a:off x="4936587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9B2CFDD-B3BD-4482-A888-595E9064F83A}"/>
              </a:ext>
            </a:extLst>
          </p:cNvPr>
          <p:cNvSpPr/>
          <p:nvPr/>
        </p:nvSpPr>
        <p:spPr>
          <a:xfrm>
            <a:off x="4832768" y="5670487"/>
            <a:ext cx="115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>
                <a:solidFill>
                  <a:prstClr val="black"/>
                </a:solidFill>
              </a:rPr>
              <a:t>marks[1]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DEC987B-AD58-4484-BD1E-5CC759A4214F}"/>
              </a:ext>
            </a:extLst>
          </p:cNvPr>
          <p:cNvSpPr/>
          <p:nvPr/>
        </p:nvSpPr>
        <p:spPr>
          <a:xfrm>
            <a:off x="6096000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EBA03FF-34EC-4C16-BF57-7C4A9F2B34A1}"/>
              </a:ext>
            </a:extLst>
          </p:cNvPr>
          <p:cNvSpPr/>
          <p:nvPr/>
        </p:nvSpPr>
        <p:spPr>
          <a:xfrm>
            <a:off x="5992181" y="5670487"/>
            <a:ext cx="115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>
                <a:solidFill>
                  <a:prstClr val="black"/>
                </a:solidFill>
              </a:rPr>
              <a:t>marks[2]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39DF05D-06F9-4C60-B6E9-BA1CBD1F53B1}"/>
              </a:ext>
            </a:extLst>
          </p:cNvPr>
          <p:cNvSpPr/>
          <p:nvPr/>
        </p:nvSpPr>
        <p:spPr>
          <a:xfrm>
            <a:off x="9693059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EBE03FD-3D4B-467A-BDC7-A18D3A371A16}"/>
              </a:ext>
            </a:extLst>
          </p:cNvPr>
          <p:cNvSpPr/>
          <p:nvPr/>
        </p:nvSpPr>
        <p:spPr>
          <a:xfrm>
            <a:off x="9599405" y="5668318"/>
            <a:ext cx="1497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>
                <a:solidFill>
                  <a:prstClr val="black"/>
                </a:solidFill>
              </a:rPr>
              <a:t>marks[499]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32FCF90-0882-443A-80ED-016807005139}"/>
              </a:ext>
            </a:extLst>
          </p:cNvPr>
          <p:cNvCxnSpPr>
            <a:cxnSpLocks/>
          </p:cNvCxnSpPr>
          <p:nvPr/>
        </p:nvCxnSpPr>
        <p:spPr>
          <a:xfrm>
            <a:off x="7530027" y="5263818"/>
            <a:ext cx="1789471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3E60F23-056D-471E-9076-97EC8287A9A0}"/>
              </a:ext>
            </a:extLst>
          </p:cNvPr>
          <p:cNvGrpSpPr/>
          <p:nvPr/>
        </p:nvGrpSpPr>
        <p:grpSpPr>
          <a:xfrm>
            <a:off x="10070929" y="2099769"/>
            <a:ext cx="1858617" cy="904461"/>
            <a:chOff x="3286682" y="2292350"/>
            <a:chExt cx="1858617" cy="904461"/>
          </a:xfrm>
        </p:grpSpPr>
        <p:sp>
          <p:nvSpPr>
            <p:cNvPr id="24" name="Rounded Rectangle 40">
              <a:extLst>
                <a:ext uri="{FF2B5EF4-FFF2-40B4-BE49-F238E27FC236}">
                  <a16:creationId xmlns="" xmlns:a16="http://schemas.microsoft.com/office/drawing/2014/main" id="{C1878541-264A-4250-8C4B-8ACCB3CAF9A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7EE87EB2-2213-4498-BD34-5044547578E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05EA9CD9-1EBC-4B35-83B3-093BB18A00A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7" name="Rectangular Callout 45">
            <a:extLst>
              <a:ext uri="{FF2B5EF4-FFF2-40B4-BE49-F238E27FC236}">
                <a16:creationId xmlns="" xmlns:a16="http://schemas.microsoft.com/office/drawing/2014/main" id="{65F4E0D4-3DD6-4D36-AC51-F130DF88FE71}"/>
              </a:ext>
            </a:extLst>
          </p:cNvPr>
          <p:cNvSpPr/>
          <p:nvPr/>
        </p:nvSpPr>
        <p:spPr>
          <a:xfrm>
            <a:off x="7365809" y="70409"/>
            <a:ext cx="3634428" cy="1131138"/>
          </a:xfrm>
          <a:prstGeom prst="wedgeRectCallout">
            <a:avLst>
              <a:gd name="adj1" fmla="val 54356"/>
              <a:gd name="adj2" fmla="val 13026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name is like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street name, index is like house number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1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7" grpId="0"/>
      <p:bldP spid="18" grpId="0" animBg="1"/>
      <p:bldP spid="19" grpId="0"/>
      <p:bldP spid="20" grpId="0" animBg="1"/>
      <p:bldP spid="21" grpId="0"/>
      <p:bldP spid="27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8675</TotalTime>
  <Words>1069</Words>
  <Application>Microsoft Office PowerPoint</Application>
  <PresentationFormat>Custom</PresentationFormat>
  <Paragraphs>194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ESC101: Fundamentals of Computing</vt:lpstr>
      <vt:lpstr>Mid-sem Lab Exam: February 15 (Saturday)</vt:lpstr>
      <vt:lpstr>Mid-sem Lab Exam: February 15 (Saturday)</vt:lpstr>
      <vt:lpstr>How to store lots of values of same type?</vt:lpstr>
      <vt:lpstr>How to store lots of values of same type?</vt:lpstr>
      <vt:lpstr>Arrays</vt:lpstr>
      <vt:lpstr>Arrays: Basic Syntax</vt:lpstr>
      <vt:lpstr>Arrays: Basic Syntax</vt:lpstr>
      <vt:lpstr>Arrays: Storage in memory</vt:lpstr>
      <vt:lpstr>Array: Declaration and Initialization</vt:lpstr>
      <vt:lpstr>Array: Declaration and Initialization</vt:lpstr>
      <vt:lpstr>Array: Traversal</vt:lpstr>
      <vt:lpstr>Next Class: More on arrays..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538</cp:revision>
  <dcterms:created xsi:type="dcterms:W3CDTF">2018-07-30T05:08:11Z</dcterms:created>
  <dcterms:modified xsi:type="dcterms:W3CDTF">2020-02-12T05:35:02Z</dcterms:modified>
</cp:coreProperties>
</file>