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  <p:sldMasterId id="2147483792" r:id="rId3"/>
    <p:sldMasterId id="2147483804" r:id="rId4"/>
  </p:sldMasterIdLst>
  <p:notesMasterIdLst>
    <p:notesMasterId r:id="rId19"/>
  </p:notesMasterIdLst>
  <p:sldIdLst>
    <p:sldId id="268" r:id="rId5"/>
    <p:sldId id="376" r:id="rId6"/>
    <p:sldId id="387" r:id="rId7"/>
    <p:sldId id="397" r:id="rId8"/>
    <p:sldId id="399" r:id="rId9"/>
    <p:sldId id="395" r:id="rId10"/>
    <p:sldId id="400" r:id="rId11"/>
    <p:sldId id="401" r:id="rId12"/>
    <p:sldId id="396" r:id="rId13"/>
    <p:sldId id="403" r:id="rId14"/>
    <p:sldId id="402" r:id="rId15"/>
    <p:sldId id="413" r:id="rId16"/>
    <p:sldId id="378" r:id="rId17"/>
    <p:sldId id="40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3333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94722" autoAdjust="0"/>
  </p:normalViewPr>
  <p:slideViewPr>
    <p:cSldViewPr snapToGrid="0">
      <p:cViewPr varScale="1">
        <p:scale>
          <a:sx n="110" d="100"/>
          <a:sy n="110" d="100"/>
        </p:scale>
        <p:origin x="-35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51264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31934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74106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98576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84305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58943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8488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75415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9186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62128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19312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3409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0331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7B9-2450-418B-A046-E2C3879C9A42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F14C-5DC3-4DFA-8506-51ED6866BDB0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4FD8-E0E0-4CA4-975E-26121655B062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B898BE2-5366-4451-8D1C-11045710D919}" type="datetime1">
              <a:rPr lang="en-GB" smtClean="0"/>
              <a:pPr/>
              <a:t>12/02/2020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5359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167A-08D5-4173-9617-49D133D53F0E}" type="datetime1">
              <a:rPr lang="en-GB" smtClean="0"/>
              <a:pPr/>
              <a:t>12/02/2020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5994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138E-6F1E-4B2D-9E5F-1B31C140B513}" type="datetime1">
              <a:rPr lang="en-GB" smtClean="0"/>
              <a:pPr/>
              <a:t>12/02/2020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3425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73D2-0C14-4317-8D0C-0E900B6D1AA4}" type="datetime1">
              <a:rPr lang="en-GB" smtClean="0"/>
              <a:pPr/>
              <a:t>12/02/2020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58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6863-2605-48C3-AB22-979A7AE5CA3A}" type="datetime1">
              <a:rPr lang="en-GB" smtClean="0"/>
              <a:pPr/>
              <a:t>12/02/2020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1060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DA95-FC9B-4D13-A9DA-7BAC97DB100B}" type="datetime1">
              <a:rPr lang="en-GB" smtClean="0"/>
              <a:pPr/>
              <a:t>12/02/2020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3938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8348-BDF8-4909-BE18-1A56FDC73301}" type="datetime1">
              <a:rPr lang="en-GB" smtClean="0"/>
              <a:pPr/>
              <a:t>12/02/2020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2996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51AA-48E5-43B2-BBD6-1BC757A8BA7E}" type="datetime1">
              <a:rPr lang="en-GB" smtClean="0"/>
              <a:pPr/>
              <a:t>12/02/2020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475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E87-F954-4869-AABD-0958FA21C327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7734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F934F38-AD00-42C9-84E3-9F225EAC6B79}" type="datetime1">
              <a:rPr lang="en-GB" smtClean="0"/>
              <a:pPr/>
              <a:t>12/02/2020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5850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3FA2-16A6-47BE-9FB5-871B501ABA82}" type="datetime1">
              <a:rPr lang="en-GB" smtClean="0"/>
              <a:pPr/>
              <a:t>12/02/2020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4382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FB8-40EC-456D-A2E8-07CAECA962C4}" type="datetime1">
              <a:rPr lang="en-GB" smtClean="0"/>
              <a:pPr/>
              <a:t>12/02/2020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444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DFA-2AED-4A77-B7DF-9D3026AE609B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00087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21746-A357-4BEC-8248-AAFD7FF75CF0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697154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83E5-A812-4856-9561-BE54C0F3A766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951146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BC71-C010-4B0B-B2BE-CA9F801612E4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371769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1C3E-3D5A-42BC-86F0-190E6C2FAC18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393192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6DBC-DE17-4ABD-900C-B634CBCF1294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5358251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0ADD-2B9D-4E95-904F-1BA63A839CB8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8176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833-7875-4AD4-8FAF-2C1F41414C94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466187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0D06-329A-423A-A262-5F8E10106B2A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521324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890B-A9C4-42BC-8346-354A005BBC5E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703526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04F7-BE62-4E9C-94B1-D16D07CA348B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365217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2479-C100-4266-833D-9634697CF1E8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59965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CA39-E216-486F-84E0-B72730A319A7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469259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019-4F59-4FFA-AF4D-517A81DFC189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331776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9C36-635B-4C5E-AA77-3B7441FA0A63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949308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9C06-8A9F-42E3-B8C6-752DACEF0422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61702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F292-B472-4067-BA7C-E60EC91080D2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880480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6EE8-6320-4ACA-B64B-D9F9E55F3478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3559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2C4-CF18-4CDE-963D-19EC2605ED30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333732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FFCE-B72F-4714-A1AE-7B3996591751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3171310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DBB-5C50-49F0-BBD5-E9352F5B21DD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702789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DA2C-47E6-4504-B291-7E2E42B476FC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799747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C7A6-5E81-4834-91CC-04CE0A1B741B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3836504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102C-157A-440F-8EAC-2C648CF1F425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7036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109-BF1D-413A-9590-3057D8392182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741-5885-4609-A50C-9EC62ED18CA9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574F-C630-4ED2-977A-52EAC37A5B84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E9A-D3E7-4F97-908B-87FCF430F91B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87FE-A912-4E50-86A1-2B812F5CFFF3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1F12-36B0-4561-816E-B9D31E845C6A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ED52C35-A558-4D9D-90F2-2E8DDE6EC5C8}" type="datetime1">
              <a:rPr lang="en-GB" smtClean="0"/>
              <a:pPr/>
              <a:t>12/02/2020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31013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AF105-A8A0-4877-B5A6-AC1146D37A41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552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4452E-1ED8-4B68-BFB7-8AD8B81DF1BE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8355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28708" y="2553595"/>
            <a:ext cx="11734800" cy="94785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5400" dirty="0">
                <a:solidFill>
                  <a:srgbClr val="FFC000"/>
                </a:solidFill>
                <a:latin typeface="Garamond" panose="02020404030301010803" pitchFamily="18" charset="0"/>
              </a:rPr>
              <a:t>Arrays (Contd</a:t>
            </a:r>
            <a:r>
              <a:rPr lang="en-IN" sz="5400" dirty="0" smtClean="0">
                <a:solidFill>
                  <a:srgbClr val="FFC000"/>
                </a:solidFill>
                <a:latin typeface="Garamond" panose="02020404030301010803" pitchFamily="18" charset="0"/>
              </a:rPr>
              <a:t>.)</a:t>
            </a:r>
            <a:endParaRPr lang="en-IN"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</a:t>
            </a:r>
            <a:r>
              <a:rPr kumimoji="0" lang="en-IN" sz="4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Nisheeth</a:t>
            </a:r>
            <a:endParaRPr kumimoji="0" lang="en-IN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27852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Arrays: Some Example Programs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95" y="1212220"/>
            <a:ext cx="11952944" cy="5562600"/>
          </a:xfrm>
        </p:spPr>
        <p:txBody>
          <a:bodyPr>
            <a:normAutofit/>
          </a:bodyPr>
          <a:lstStyle/>
          <a:p>
            <a:pPr marL="51435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Create an integer array of size 100</a:t>
            </a:r>
          </a:p>
          <a:p>
            <a:pPr marL="51435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Initialize elements with even index as 0</a:t>
            </a:r>
          </a:p>
          <a:p>
            <a:pPr marL="51435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Initialize elements with odd index as 1</a:t>
            </a: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r>
              <a:rPr lang="en-GB" dirty="0">
                <a:latin typeface="Garamond" panose="02020404030301010803" pitchFamily="18" charset="0"/>
              </a:rPr>
              <a:t>				</a:t>
            </a:r>
            <a:endParaRPr lang="en-GB" sz="2400" dirty="0">
              <a:latin typeface="Garamond" panose="020204040303010108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B20AD8A-D3DC-4879-92D5-29056DADCD30}"/>
              </a:ext>
            </a:extLst>
          </p:cNvPr>
          <p:cNvSpPr/>
          <p:nvPr/>
        </p:nvSpPr>
        <p:spPr>
          <a:xfrm>
            <a:off x="2392295" y="3090903"/>
            <a:ext cx="7407409" cy="368391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5CA8DC5-6E97-499F-9401-0EF18897FFF5}"/>
              </a:ext>
            </a:extLst>
          </p:cNvPr>
          <p:cNvSpPr txBox="1"/>
          <p:nvPr/>
        </p:nvSpPr>
        <p:spPr>
          <a:xfrm>
            <a:off x="3134890" y="3193923"/>
            <a:ext cx="63933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int 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i,a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[100];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for(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=0; 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&lt;100; </a:t>
            </a:r>
            <a:r>
              <a:rPr kumimoji="0" lang="en-GB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=i+1){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  if(i%2==0) a[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] = 0;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   else a[</a:t>
            </a:r>
            <a:r>
              <a:rPr lang="en-GB" sz="4400" dirty="0" err="1">
                <a:solidFill>
                  <a:prstClr val="black"/>
                </a:solidFill>
                <a:latin typeface="Garamond" panose="02020404030301010803" pitchFamily="18" charset="0"/>
              </a:rPr>
              <a:t>i</a:t>
            </a: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] = 1;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}</a:t>
            </a:r>
          </a:p>
        </p:txBody>
      </p:sp>
      <p:sp>
        <p:nvSpPr>
          <p:cNvPr id="9" name="Rectangular Callout 16">
            <a:extLst>
              <a:ext uri="{FF2B5EF4-FFF2-40B4-BE49-F238E27FC236}">
                <a16:creationId xmlns="" xmlns:a16="http://schemas.microsoft.com/office/drawing/2014/main" id="{A93B54C0-9C27-4DED-BA84-0F72B20BC308}"/>
              </a:ext>
            </a:extLst>
          </p:cNvPr>
          <p:cNvSpPr/>
          <p:nvPr/>
        </p:nvSpPr>
        <p:spPr>
          <a:xfrm>
            <a:off x="304800" y="4364530"/>
            <a:ext cx="1388248" cy="816799"/>
          </a:xfrm>
          <a:prstGeom prst="wedgeRectCallout">
            <a:avLst>
              <a:gd name="adj1" fmla="val 98296"/>
              <a:gd name="adj2" fmla="val -2511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 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7AB5C3B-C412-46D0-A5F4-4606E2BC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4611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27852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Arrays: Some Example Programs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95" y="1212220"/>
            <a:ext cx="11952944" cy="5562600"/>
          </a:xfrm>
        </p:spPr>
        <p:txBody>
          <a:bodyPr>
            <a:normAutofit/>
          </a:bodyPr>
          <a:lstStyle/>
          <a:p>
            <a:pPr marL="51435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Create an integer array of size 100</a:t>
            </a:r>
          </a:p>
          <a:p>
            <a:pPr marL="51435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Initialize elements with even index as 0</a:t>
            </a:r>
          </a:p>
          <a:p>
            <a:pPr marL="51435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Initialize elements with odd index as 1</a:t>
            </a: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r>
              <a:rPr lang="en-GB" dirty="0">
                <a:latin typeface="Garamond" panose="02020404030301010803" pitchFamily="18" charset="0"/>
              </a:rPr>
              <a:t>				</a:t>
            </a:r>
            <a:endParaRPr lang="en-GB" sz="2400" dirty="0">
              <a:latin typeface="Garamond" panose="020204040303010108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B20AD8A-D3DC-4879-92D5-29056DADCD30}"/>
              </a:ext>
            </a:extLst>
          </p:cNvPr>
          <p:cNvSpPr/>
          <p:nvPr/>
        </p:nvSpPr>
        <p:spPr>
          <a:xfrm>
            <a:off x="2392295" y="3090903"/>
            <a:ext cx="7407409" cy="368391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5CA8DC5-6E97-499F-9401-0EF18897FFF5}"/>
              </a:ext>
            </a:extLst>
          </p:cNvPr>
          <p:cNvSpPr txBox="1"/>
          <p:nvPr/>
        </p:nvSpPr>
        <p:spPr>
          <a:xfrm>
            <a:off x="3134890" y="3193923"/>
            <a:ext cx="63933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int 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i,a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[100];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for(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=0; 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&lt;100; 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=i+2){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  a[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] </a:t>
            </a: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= 0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   a[i+1] = 1;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}</a:t>
            </a:r>
          </a:p>
        </p:txBody>
      </p:sp>
      <p:sp>
        <p:nvSpPr>
          <p:cNvPr id="9" name="Rectangular Callout 16">
            <a:extLst>
              <a:ext uri="{FF2B5EF4-FFF2-40B4-BE49-F238E27FC236}">
                <a16:creationId xmlns="" xmlns:a16="http://schemas.microsoft.com/office/drawing/2014/main" id="{A93B54C0-9C27-4DED-BA84-0F72B20BC308}"/>
              </a:ext>
            </a:extLst>
          </p:cNvPr>
          <p:cNvSpPr/>
          <p:nvPr/>
        </p:nvSpPr>
        <p:spPr>
          <a:xfrm>
            <a:off x="304799" y="4364530"/>
            <a:ext cx="1815993" cy="816799"/>
          </a:xfrm>
          <a:prstGeom prst="wedgeRectCallout">
            <a:avLst>
              <a:gd name="adj1" fmla="val 75447"/>
              <a:gd name="adj2" fmla="val -1476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 2, without if-else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ular Callout 16">
            <a:extLst>
              <a:ext uri="{FF2B5EF4-FFF2-40B4-BE49-F238E27FC236}">
                <a16:creationId xmlns="" xmlns:a16="http://schemas.microsoft.com/office/drawing/2014/main" id="{94D4EE42-8896-4DB9-9012-F8ABCB173264}"/>
              </a:ext>
            </a:extLst>
          </p:cNvPr>
          <p:cNvSpPr/>
          <p:nvPr/>
        </p:nvSpPr>
        <p:spPr>
          <a:xfrm>
            <a:off x="8640695" y="2149929"/>
            <a:ext cx="2140004" cy="816799"/>
          </a:xfrm>
          <a:prstGeom prst="wedgeRectCallout">
            <a:avLst>
              <a:gd name="adj1" fmla="val -90283"/>
              <a:gd name="adj2" fmla="val 178087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Incrementing</a:t>
            </a:r>
            <a:r>
              <a:rPr kumimoji="0" lang="en-IN" sz="20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the loop counter by 2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ular Callout 16">
            <a:extLst>
              <a:ext uri="{FF2B5EF4-FFF2-40B4-BE49-F238E27FC236}">
                <a16:creationId xmlns="" xmlns:a16="http://schemas.microsoft.com/office/drawing/2014/main" id="{7C70365A-3112-47F5-B773-62E4CEAB4682}"/>
              </a:ext>
            </a:extLst>
          </p:cNvPr>
          <p:cNvSpPr/>
          <p:nvPr/>
        </p:nvSpPr>
        <p:spPr>
          <a:xfrm>
            <a:off x="9528201" y="4456739"/>
            <a:ext cx="2614937" cy="2078458"/>
          </a:xfrm>
          <a:prstGeom prst="wedgeRectCallout">
            <a:avLst>
              <a:gd name="adj1" fmla="val -158761"/>
              <a:gd name="adj2" fmla="val -965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for loop will run 50 times.</a:t>
            </a:r>
            <a:r>
              <a:rPr kumimoji="0" lang="en-IN" sz="20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Each iteration will assign values to 2 elements, one at odd index, one at even index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0A3816E-FF20-49EC-93D1-62D34255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8884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9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27852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Arrays: Some Example Programs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95" y="1212220"/>
            <a:ext cx="11952944" cy="5562600"/>
          </a:xfrm>
        </p:spPr>
        <p:txBody>
          <a:bodyPr>
            <a:normAutofit/>
          </a:bodyPr>
          <a:lstStyle/>
          <a:p>
            <a:pPr marL="51435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Check whether a sequence of numbers is a </a:t>
            </a:r>
            <a:r>
              <a:rPr lang="en-GB" dirty="0">
                <a:solidFill>
                  <a:srgbClr val="0000FF"/>
                </a:solidFill>
                <a:latin typeface="Garamond" panose="02020404030301010803" pitchFamily="18" charset="0"/>
              </a:rPr>
              <a:t>palindrome</a:t>
            </a:r>
            <a:r>
              <a:rPr lang="en-GB" dirty="0">
                <a:latin typeface="Garamond" panose="02020404030301010803" pitchFamily="18" charset="0"/>
              </a:rPr>
              <a:t> sequence</a:t>
            </a:r>
          </a:p>
          <a:p>
            <a:pPr marL="5715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r>
              <a:rPr lang="en-GB" dirty="0">
                <a:latin typeface="Garamond" panose="02020404030301010803" pitchFamily="18" charset="0"/>
              </a:rPr>
              <a:t>				</a:t>
            </a:r>
            <a:endParaRPr lang="en-GB" sz="2400" dirty="0">
              <a:latin typeface="Garamond" panose="020204040303010108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B20AD8A-D3DC-4879-92D5-29056DADCD30}"/>
              </a:ext>
            </a:extLst>
          </p:cNvPr>
          <p:cNvSpPr/>
          <p:nvPr/>
        </p:nvSpPr>
        <p:spPr>
          <a:xfrm>
            <a:off x="3695465" y="1764198"/>
            <a:ext cx="7878696" cy="501062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0A3816E-FF20-49EC-93D1-62D34255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4479" y="6472396"/>
            <a:ext cx="2844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13" name="Rectangular Callout 16">
            <a:extLst>
              <a:ext uri="{FF2B5EF4-FFF2-40B4-BE49-F238E27FC236}">
                <a16:creationId xmlns="" xmlns:a16="http://schemas.microsoft.com/office/drawing/2014/main" id="{A7628E6B-2FB4-48D7-9C6E-038269E930A7}"/>
              </a:ext>
            </a:extLst>
          </p:cNvPr>
          <p:cNvSpPr/>
          <p:nvPr/>
        </p:nvSpPr>
        <p:spPr>
          <a:xfrm>
            <a:off x="8985195" y="136525"/>
            <a:ext cx="3063369" cy="964766"/>
          </a:xfrm>
          <a:prstGeom prst="wedgeRectCallout">
            <a:avLst>
              <a:gd name="adj1" fmla="val -55853"/>
              <a:gd name="adj2" fmla="val 7343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Greek origin word: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palin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again,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dromos = direction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D24874C-CB77-4D6C-942E-F471B6DD098C}"/>
              </a:ext>
            </a:extLst>
          </p:cNvPr>
          <p:cNvSpPr txBox="1"/>
          <p:nvPr/>
        </p:nvSpPr>
        <p:spPr>
          <a:xfrm>
            <a:off x="368833" y="1955840"/>
            <a:ext cx="34089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Palindrome: Forward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Reverse gives  the same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palindromes: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1 2 3 4 5 4 3 2 1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1 2 3 3 2 1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non-palindromes: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1 2 3 4 5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1 2 3 3 4 1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9 0 4 0 8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BE2132A-EA52-4B20-89DE-417AB6A008A1}"/>
              </a:ext>
            </a:extLst>
          </p:cNvPr>
          <p:cNvSpPr txBox="1"/>
          <p:nvPr/>
        </p:nvSpPr>
        <p:spPr>
          <a:xfrm>
            <a:off x="3777780" y="1764198"/>
            <a:ext cx="73484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 main(){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int a[100], temp,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0,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flag =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while(1){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scanf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("%d", &amp;temp);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if(temp == -1)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a[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++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 = temp;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for(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0;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&lt;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if(a[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 != a[len-i-1])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flag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if(flag)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printf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("YES");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else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printf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("NO");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</p:txBody>
      </p:sp>
      <p:sp>
        <p:nvSpPr>
          <p:cNvPr id="15" name="Rectangular Callout 16">
            <a:extLst>
              <a:ext uri="{FF2B5EF4-FFF2-40B4-BE49-F238E27FC236}">
                <a16:creationId xmlns="" xmlns:a16="http://schemas.microsoft.com/office/drawing/2014/main" id="{89A9C6E0-6A98-49D1-9C5D-40E32C81EE4E}"/>
              </a:ext>
            </a:extLst>
          </p:cNvPr>
          <p:cNvSpPr/>
          <p:nvPr/>
        </p:nvSpPr>
        <p:spPr>
          <a:xfrm>
            <a:off x="7764509" y="2278207"/>
            <a:ext cx="4225658" cy="806050"/>
          </a:xfrm>
          <a:prstGeom prst="wedgeRectCallout">
            <a:avLst>
              <a:gd name="adj1" fmla="val -115817"/>
              <a:gd name="adj2" fmla="val 19267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while(1) loop keeps r</a:t>
            </a:r>
            <a:r>
              <a:rPr kumimoji="0" lang="en-IN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eading</a:t>
            </a: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numbers </a:t>
            </a: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until user enters -1</a:t>
            </a: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store each number as an element of the array named 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Rectangular Callout 16">
            <a:extLst>
              <a:ext uri="{FF2B5EF4-FFF2-40B4-BE49-F238E27FC236}">
                <a16:creationId xmlns="" xmlns:a16="http://schemas.microsoft.com/office/drawing/2014/main" id="{149A1339-7D53-4F03-B22F-3B9A58AAC0B1}"/>
              </a:ext>
            </a:extLst>
          </p:cNvPr>
          <p:cNvSpPr/>
          <p:nvPr/>
        </p:nvSpPr>
        <p:spPr>
          <a:xfrm>
            <a:off x="8062909" y="3967594"/>
            <a:ext cx="3802622" cy="571503"/>
          </a:xfrm>
          <a:prstGeom prst="wedgeRectCallout">
            <a:avLst>
              <a:gd name="adj1" fmla="val -149838"/>
              <a:gd name="adj2" fmla="val -1433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After the while(1) loop exits, </a:t>
            </a:r>
            <a:r>
              <a:rPr kumimoji="0" lang="en-I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len</a:t>
            </a: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the size of the array (indices are 0 to len-1)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ular Callout 16">
            <a:extLst>
              <a:ext uri="{FF2B5EF4-FFF2-40B4-BE49-F238E27FC236}">
                <a16:creationId xmlns="" xmlns:a16="http://schemas.microsoft.com/office/drawing/2014/main" id="{6AB4AC78-A84A-48B6-B745-748D927FB540}"/>
              </a:ext>
            </a:extLst>
          </p:cNvPr>
          <p:cNvSpPr/>
          <p:nvPr/>
        </p:nvSpPr>
        <p:spPr>
          <a:xfrm>
            <a:off x="8454998" y="3182336"/>
            <a:ext cx="2745356" cy="466559"/>
          </a:xfrm>
          <a:prstGeom prst="wedgeRectCallout">
            <a:avLst>
              <a:gd name="adj1" fmla="val -142563"/>
              <a:gd name="adj2" fmla="val 9826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line does a[</a:t>
            </a:r>
            <a:r>
              <a:rPr kumimoji="0" lang="en-IN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len</a:t>
            </a: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temp; and then increments </a:t>
            </a:r>
            <a:r>
              <a:rPr kumimoji="0" lang="en-IN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FE7BCD4-D1C4-449F-82BB-154D4A9CD757}"/>
              </a:ext>
            </a:extLst>
          </p:cNvPr>
          <p:cNvSpPr/>
          <p:nvPr/>
        </p:nvSpPr>
        <p:spPr>
          <a:xfrm>
            <a:off x="6351051" y="5729139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35C5B92-4B95-490C-933F-4AC782F6CD40}"/>
              </a:ext>
            </a:extLst>
          </p:cNvPr>
          <p:cNvSpPr/>
          <p:nvPr/>
        </p:nvSpPr>
        <p:spPr>
          <a:xfrm>
            <a:off x="7066668" y="5729139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FA98953-B769-4F91-873C-4AD36F3135B3}"/>
              </a:ext>
            </a:extLst>
          </p:cNvPr>
          <p:cNvSpPr/>
          <p:nvPr/>
        </p:nvSpPr>
        <p:spPr>
          <a:xfrm>
            <a:off x="7782285" y="5729139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DB1AD2CB-FE9E-4767-981B-AF7268A30148}"/>
              </a:ext>
            </a:extLst>
          </p:cNvPr>
          <p:cNvSpPr/>
          <p:nvPr/>
        </p:nvSpPr>
        <p:spPr>
          <a:xfrm>
            <a:off x="10650353" y="5782741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E133D02-18ED-4CEB-A9D2-9FB6BF306507}"/>
              </a:ext>
            </a:extLst>
          </p:cNvPr>
          <p:cNvSpPr txBox="1"/>
          <p:nvPr/>
        </p:nvSpPr>
        <p:spPr>
          <a:xfrm>
            <a:off x="6294354" y="6276995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a[0]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B486E44-5F40-44F0-B443-6718A9F89769}"/>
              </a:ext>
            </a:extLst>
          </p:cNvPr>
          <p:cNvSpPr txBox="1"/>
          <p:nvPr/>
        </p:nvSpPr>
        <p:spPr>
          <a:xfrm>
            <a:off x="6983954" y="628948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a[1]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C0EC16BD-8A4C-458C-BF62-98365B061AAF}"/>
              </a:ext>
            </a:extLst>
          </p:cNvPr>
          <p:cNvSpPr txBox="1"/>
          <p:nvPr/>
        </p:nvSpPr>
        <p:spPr>
          <a:xfrm>
            <a:off x="7791675" y="6276995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a[2]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0ADB1B4-51DB-4460-B297-34C85FE3BE8E}"/>
              </a:ext>
            </a:extLst>
          </p:cNvPr>
          <p:cNvSpPr txBox="1"/>
          <p:nvPr/>
        </p:nvSpPr>
        <p:spPr>
          <a:xfrm>
            <a:off x="10348583" y="628948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a[len-1]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109A44C7-2C9D-427D-AC75-153A1BD9664B}"/>
              </a:ext>
            </a:extLst>
          </p:cNvPr>
          <p:cNvSpPr/>
          <p:nvPr/>
        </p:nvSpPr>
        <p:spPr>
          <a:xfrm>
            <a:off x="9654112" y="5782741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9A63257-B0FA-493D-8E33-4CD04154D22A}"/>
              </a:ext>
            </a:extLst>
          </p:cNvPr>
          <p:cNvSpPr txBox="1"/>
          <p:nvPr/>
        </p:nvSpPr>
        <p:spPr>
          <a:xfrm>
            <a:off x="9352342" y="628948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a[len-2]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2F81BA06-4F8E-4414-A1C3-8A4D6F24AAD3}"/>
              </a:ext>
            </a:extLst>
          </p:cNvPr>
          <p:cNvCxnSpPr>
            <a:cxnSpLocks/>
          </p:cNvCxnSpPr>
          <p:nvPr/>
        </p:nvCxnSpPr>
        <p:spPr>
          <a:xfrm>
            <a:off x="8511424" y="6028521"/>
            <a:ext cx="959100" cy="0"/>
          </a:xfrm>
          <a:prstGeom prst="line">
            <a:avLst/>
          </a:prstGeom>
          <a:ln w="476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ular Callout 16">
            <a:extLst>
              <a:ext uri="{FF2B5EF4-FFF2-40B4-BE49-F238E27FC236}">
                <a16:creationId xmlns="" xmlns:a16="http://schemas.microsoft.com/office/drawing/2014/main" id="{0B2A97AF-6A94-416E-A96D-EBCDA07D2812}"/>
              </a:ext>
            </a:extLst>
          </p:cNvPr>
          <p:cNvSpPr/>
          <p:nvPr/>
        </p:nvSpPr>
        <p:spPr>
          <a:xfrm>
            <a:off x="7697493" y="4848366"/>
            <a:ext cx="3802622" cy="740693"/>
          </a:xfrm>
          <a:prstGeom prst="wedgeRectCallout">
            <a:avLst>
              <a:gd name="adj1" fmla="val -93056"/>
              <a:gd name="adj2" fmla="val -22401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Compares a[0] with a[</a:t>
            </a:r>
            <a:r>
              <a:rPr kumimoji="0" lang="en-IN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len</a:t>
            </a: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-1], then a[1] with a[len-2], and so on. If </a:t>
            </a: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any pair </a:t>
            </a: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does not match, set flag variable to 0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Rectangular Callout 16">
            <a:extLst>
              <a:ext uri="{FF2B5EF4-FFF2-40B4-BE49-F238E27FC236}">
                <a16:creationId xmlns="" xmlns:a16="http://schemas.microsoft.com/office/drawing/2014/main" id="{5DDC8616-7D59-43BB-B8D6-87AED72FFF38}"/>
              </a:ext>
            </a:extLst>
          </p:cNvPr>
          <p:cNvSpPr/>
          <p:nvPr/>
        </p:nvSpPr>
        <p:spPr>
          <a:xfrm>
            <a:off x="8062909" y="1672987"/>
            <a:ext cx="4129091" cy="542699"/>
          </a:xfrm>
          <a:prstGeom prst="wedgeRectCallout">
            <a:avLst>
              <a:gd name="adj1" fmla="val -74908"/>
              <a:gd name="adj2" fmla="val 4291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flag = 1 a</a:t>
            </a:r>
            <a:r>
              <a:rPr kumimoji="0" lang="en-IN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ssumes</a:t>
            </a: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that sequence is palindrome (set 0 if later found otherwise)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4D018ED4-F243-4E03-BC1F-C75CEF07A144}"/>
              </a:ext>
            </a:extLst>
          </p:cNvPr>
          <p:cNvSpPr/>
          <p:nvPr/>
        </p:nvSpPr>
        <p:spPr>
          <a:xfrm>
            <a:off x="3956418" y="2607415"/>
            <a:ext cx="2337936" cy="1687960"/>
          </a:xfrm>
          <a:prstGeom prst="rect">
            <a:avLst/>
          </a:prstGeom>
          <a:solidFill>
            <a:srgbClr val="0000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AF44A250-E5CE-44AF-A3C7-FCBB1C109783}"/>
              </a:ext>
            </a:extLst>
          </p:cNvPr>
          <p:cNvSpPr/>
          <p:nvPr/>
        </p:nvSpPr>
        <p:spPr>
          <a:xfrm>
            <a:off x="3956365" y="4442205"/>
            <a:ext cx="2337936" cy="1687960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ular Callout 16">
            <a:extLst>
              <a:ext uri="{FF2B5EF4-FFF2-40B4-BE49-F238E27FC236}">
                <a16:creationId xmlns="" xmlns:a16="http://schemas.microsoft.com/office/drawing/2014/main" id="{C5687DC3-5C7E-4B9F-BB07-97A7C4E1DE69}"/>
              </a:ext>
            </a:extLst>
          </p:cNvPr>
          <p:cNvSpPr/>
          <p:nvPr/>
        </p:nvSpPr>
        <p:spPr>
          <a:xfrm>
            <a:off x="5225847" y="1672987"/>
            <a:ext cx="2139518" cy="461665"/>
          </a:xfrm>
          <a:prstGeom prst="wedgeRectCallout">
            <a:avLst>
              <a:gd name="adj1" fmla="val -73469"/>
              <a:gd name="adj2" fmla="val 4538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Let’s specify a maximum sequence size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51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4" grpId="0"/>
      <p:bldP spid="6" grpId="0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9" grpId="0"/>
      <p:bldP spid="30" grpId="0"/>
      <p:bldP spid="31" grpId="0"/>
      <p:bldP spid="32" grpId="0"/>
      <p:bldP spid="34" grpId="0" animBg="1"/>
      <p:bldP spid="35" grpId="0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88" y="-639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Arrays: Some Example Programs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BF0E159-7DED-4398-8F2C-373067AAEB03}"/>
              </a:ext>
            </a:extLst>
          </p:cNvPr>
          <p:cNvSpPr txBox="1"/>
          <p:nvPr/>
        </p:nvSpPr>
        <p:spPr>
          <a:xfrm>
            <a:off x="2990877" y="908983"/>
            <a:ext cx="9144000" cy="563231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Comic Sans MS" pitchFamily="66" charset="0"/>
              </a:rPr>
              <a:t>#include &lt;</a:t>
            </a:r>
            <a:r>
              <a:rPr lang="en-US" b="1" dirty="0" err="1">
                <a:latin typeface="Comic Sans MS" pitchFamily="66" charset="0"/>
              </a:rPr>
              <a:t>stdio.h</a:t>
            </a:r>
            <a:r>
              <a:rPr lang="en-US" b="1" dirty="0">
                <a:latin typeface="Comic Sans MS" pitchFamily="66" charset="0"/>
              </a:rPr>
              <a:t>&gt;</a:t>
            </a:r>
          </a:p>
          <a:p>
            <a:pPr>
              <a:defRPr/>
            </a:pPr>
            <a:r>
              <a:rPr lang="en-US" b="1" dirty="0">
                <a:latin typeface="Comic Sans MS" pitchFamily="66" charset="0"/>
              </a:rPr>
              <a:t>int main() {</a:t>
            </a:r>
          </a:p>
          <a:p>
            <a:pPr>
              <a:defRPr/>
            </a:pPr>
            <a:r>
              <a:rPr lang="en-US" b="1" dirty="0">
                <a:latin typeface="Comic Sans MS" pitchFamily="66" charset="0"/>
              </a:rPr>
              <a:t>     char s[100];</a:t>
            </a:r>
          </a:p>
          <a:p>
            <a:pPr>
              <a:defRPr/>
            </a:pPr>
            <a:r>
              <a:rPr lang="en-US" b="1" dirty="0">
                <a:latin typeface="Comic Sans MS" pitchFamily="66" charset="0"/>
              </a:rPr>
              <a:t>     int count = 0;</a:t>
            </a:r>
          </a:p>
          <a:p>
            <a:pPr>
              <a:defRPr/>
            </a:pPr>
            <a:r>
              <a:rPr lang="en-US" b="1" dirty="0">
                <a:latin typeface="Comic Sans MS" pitchFamily="66" charset="0"/>
              </a:rPr>
              <a:t>     int ch; </a:t>
            </a:r>
          </a:p>
          <a:p>
            <a:pPr>
              <a:defRPr/>
            </a:pPr>
            <a:r>
              <a:rPr lang="en-US" b="1" dirty="0">
                <a:latin typeface="Comic Sans MS" pitchFamily="66" charset="0"/>
              </a:rPr>
              <a:t>     int i;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         </a:t>
            </a:r>
          </a:p>
          <a:p>
            <a:pPr>
              <a:defRPr/>
            </a:pPr>
            <a:endParaRPr lang="en-US" dirty="0">
              <a:latin typeface="Comic Sans MS" pitchFamily="66" charset="0"/>
            </a:endParaRPr>
          </a:p>
          <a:p>
            <a:pPr>
              <a:defRPr/>
            </a:pPr>
            <a:endParaRPr lang="en-US" dirty="0">
              <a:latin typeface="Comic Sans MS" pitchFamily="66" charset="0"/>
            </a:endParaRPr>
          </a:p>
          <a:p>
            <a:pPr>
              <a:defRPr/>
            </a:pPr>
            <a:endParaRPr lang="en-US" dirty="0">
              <a:latin typeface="Comic Sans MS" pitchFamily="66" charset="0"/>
            </a:endParaRPr>
          </a:p>
          <a:p>
            <a:pPr>
              <a:defRPr/>
            </a:pPr>
            <a:endParaRPr lang="en-US" dirty="0">
              <a:latin typeface="Comic Sans MS" pitchFamily="66" charset="0"/>
            </a:endParaRPr>
          </a:p>
          <a:p>
            <a:pPr>
              <a:defRPr/>
            </a:pPr>
            <a:endParaRPr lang="en-US" dirty="0">
              <a:latin typeface="Comic Sans MS" pitchFamily="66" charset="0"/>
            </a:endParaRPr>
          </a:p>
          <a:p>
            <a:pPr>
              <a:defRPr/>
            </a:pPr>
            <a:endParaRPr lang="en-US" dirty="0">
              <a:latin typeface="Comic Sans MS" pitchFamily="66" charset="0"/>
            </a:endParaRPr>
          </a:p>
          <a:p>
            <a:pPr>
              <a:defRPr/>
            </a:pPr>
            <a:endParaRPr lang="en-US" dirty="0">
              <a:latin typeface="Comic Sans MS" pitchFamily="66" charset="0"/>
            </a:endParaRPr>
          </a:p>
          <a:p>
            <a:pPr>
              <a:defRPr/>
            </a:pPr>
            <a:endParaRPr lang="en-US" dirty="0">
              <a:latin typeface="Comic Sans MS" pitchFamily="66" charset="0"/>
            </a:endParaRPr>
          </a:p>
          <a:p>
            <a:pPr>
              <a:defRPr/>
            </a:pPr>
            <a:endParaRPr lang="en-US" dirty="0">
              <a:latin typeface="Comic Sans MS" pitchFamily="66" charset="0"/>
            </a:endParaRPr>
          </a:p>
          <a:p>
            <a:pPr>
              <a:defRPr/>
            </a:pPr>
            <a:endParaRPr lang="en-US" dirty="0">
              <a:latin typeface="Comic Sans MS" pitchFamily="66" charset="0"/>
            </a:endParaRPr>
          </a:p>
          <a:p>
            <a:pPr>
              <a:defRPr/>
            </a:pPr>
            <a:endParaRPr lang="en-US" dirty="0">
              <a:latin typeface="Comic Sans MS" pitchFamily="66" charset="0"/>
            </a:endParaRPr>
          </a:p>
          <a:p>
            <a:pPr>
              <a:defRPr/>
            </a:pPr>
            <a:r>
              <a:rPr lang="en-US" b="1" dirty="0">
                <a:latin typeface="Comic Sans MS" pitchFamily="66" charset="0"/>
              </a:rPr>
              <a:t>     return 0;</a:t>
            </a:r>
          </a:p>
          <a:p>
            <a:pPr>
              <a:defRPr/>
            </a:pPr>
            <a:r>
              <a:rPr lang="en-US" b="1" dirty="0">
                <a:latin typeface="Comic Sans MS" pitchFamily="66" charset="0"/>
              </a:rPr>
              <a:t>}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="" xmlns:a16="http://schemas.microsoft.com/office/drawing/2014/main" id="{312A817D-E711-4E68-A4F8-D1D7B0EC9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5079" y="2696889"/>
            <a:ext cx="5278735" cy="1754326"/>
          </a:xfrm>
          <a:prstGeom prst="rect">
            <a:avLst/>
          </a:prstGeom>
          <a:solidFill>
            <a:srgbClr val="8BFFD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>
                <a:latin typeface="Comic Sans MS" pitchFamily="66" charset="0"/>
              </a:rPr>
              <a:t>ch = getchar();</a:t>
            </a:r>
          </a:p>
          <a:p>
            <a:pPr eaLnBrk="1" hangingPunct="1"/>
            <a:r>
              <a:rPr lang="en-US" altLang="en-US" b="1" dirty="0">
                <a:latin typeface="Comic Sans MS" pitchFamily="66" charset="0"/>
              </a:rPr>
              <a:t>while ( ch != EOF &amp;&amp; count &lt; 100) {</a:t>
            </a:r>
          </a:p>
          <a:p>
            <a:pPr eaLnBrk="1" hangingPunct="1"/>
            <a:r>
              <a:rPr lang="en-US" altLang="en-US" b="1" dirty="0">
                <a:latin typeface="Comic Sans MS" pitchFamily="66" charset="0"/>
              </a:rPr>
              <a:t>	s[count] = ch;</a:t>
            </a:r>
          </a:p>
          <a:p>
            <a:pPr eaLnBrk="1" hangingPunct="1"/>
            <a:r>
              <a:rPr lang="en-US" altLang="en-US" b="1" dirty="0">
                <a:latin typeface="Comic Sans MS" pitchFamily="66" charset="0"/>
              </a:rPr>
              <a:t>        count = count + 1;</a:t>
            </a:r>
          </a:p>
          <a:p>
            <a:pPr eaLnBrk="1" hangingPunct="1"/>
            <a:r>
              <a:rPr lang="en-US" altLang="en-US" b="1" dirty="0">
                <a:latin typeface="Comic Sans MS" pitchFamily="66" charset="0"/>
              </a:rPr>
              <a:t>        ch = getchar();</a:t>
            </a:r>
          </a:p>
          <a:p>
            <a:pPr eaLnBrk="1" hangingPunct="1"/>
            <a:r>
              <a:rPr lang="en-US" altLang="en-US" b="1" dirty="0">
                <a:latin typeface="Comic Sans MS" pitchFamily="66" charset="0"/>
              </a:rPr>
              <a:t>}                        </a:t>
            </a:r>
          </a:p>
        </p:txBody>
      </p:sp>
      <p:grpSp>
        <p:nvGrpSpPr>
          <p:cNvPr id="25" name="Group 19">
            <a:extLst>
              <a:ext uri="{FF2B5EF4-FFF2-40B4-BE49-F238E27FC236}">
                <a16:creationId xmlns="" xmlns:a16="http://schemas.microsoft.com/office/drawing/2014/main" id="{47DF526A-1814-4202-AF4E-B0B538D7D5D5}"/>
              </a:ext>
            </a:extLst>
          </p:cNvPr>
          <p:cNvGrpSpPr>
            <a:grpSpLocks/>
          </p:cNvGrpSpPr>
          <p:nvPr/>
        </p:nvGrpSpPr>
        <p:grpSpPr bwMode="auto">
          <a:xfrm>
            <a:off x="3479760" y="4449394"/>
            <a:ext cx="5613267" cy="1477328"/>
            <a:chOff x="1095700" y="4215795"/>
            <a:chExt cx="5481765" cy="1477952"/>
          </a:xfrm>
        </p:grpSpPr>
        <p:sp>
          <p:nvSpPr>
            <p:cNvPr id="27" name="TextBox 11">
              <a:extLst>
                <a:ext uri="{FF2B5EF4-FFF2-40B4-BE49-F238E27FC236}">
                  <a16:creationId xmlns="" xmlns:a16="http://schemas.microsoft.com/office/drawing/2014/main" id="{1CE43AAF-E999-4244-8EC5-8EEC11BE3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700" y="4215795"/>
              <a:ext cx="2287435" cy="1477952"/>
            </a:xfrm>
            <a:prstGeom prst="rect">
              <a:avLst/>
            </a:prstGeom>
            <a:solidFill>
              <a:srgbClr val="A5FFB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b="1" dirty="0" err="1">
                  <a:latin typeface="Comic Sans MS" pitchFamily="66" charset="0"/>
                </a:rPr>
                <a:t>i</a:t>
              </a:r>
              <a:r>
                <a:rPr lang="en-US" altLang="en-US" b="1" dirty="0">
                  <a:latin typeface="Comic Sans MS" pitchFamily="66" charset="0"/>
                </a:rPr>
                <a:t> = count-1;</a:t>
              </a:r>
            </a:p>
            <a:p>
              <a:pPr eaLnBrk="1" hangingPunct="1"/>
              <a:r>
                <a:rPr lang="en-US" altLang="en-US" b="1" dirty="0">
                  <a:latin typeface="Comic Sans MS" pitchFamily="66" charset="0"/>
                </a:rPr>
                <a:t>while (</a:t>
              </a:r>
              <a:r>
                <a:rPr lang="en-US" altLang="en-US" b="1" dirty="0" err="1">
                  <a:latin typeface="Comic Sans MS" pitchFamily="66" charset="0"/>
                </a:rPr>
                <a:t>i</a:t>
              </a:r>
              <a:r>
                <a:rPr lang="en-US" altLang="en-US" b="1" dirty="0">
                  <a:latin typeface="Comic Sans MS" pitchFamily="66" charset="0"/>
                </a:rPr>
                <a:t> &gt;=0) {</a:t>
              </a:r>
            </a:p>
            <a:p>
              <a:pPr eaLnBrk="1" hangingPunct="1"/>
              <a:r>
                <a:rPr lang="en-US" altLang="en-US" b="1" dirty="0">
                  <a:latin typeface="Comic Sans MS" pitchFamily="66" charset="0"/>
                </a:rPr>
                <a:t>       </a:t>
              </a:r>
              <a:r>
                <a:rPr lang="en-US" altLang="en-US" b="1" dirty="0" err="1">
                  <a:latin typeface="Comic Sans MS" pitchFamily="66" charset="0"/>
                </a:rPr>
                <a:t>putchar</a:t>
              </a:r>
              <a:r>
                <a:rPr lang="en-US" altLang="en-US" b="1" dirty="0">
                  <a:latin typeface="Comic Sans MS" pitchFamily="66" charset="0"/>
                </a:rPr>
                <a:t>(s[</a:t>
              </a:r>
              <a:r>
                <a:rPr lang="en-US" altLang="en-US" b="1" dirty="0" err="1">
                  <a:latin typeface="Comic Sans MS" pitchFamily="66" charset="0"/>
                </a:rPr>
                <a:t>i</a:t>
              </a:r>
              <a:r>
                <a:rPr lang="en-US" altLang="en-US" b="1" dirty="0">
                  <a:latin typeface="Comic Sans MS" pitchFamily="66" charset="0"/>
                </a:rPr>
                <a:t>]);</a:t>
              </a:r>
            </a:p>
            <a:p>
              <a:pPr eaLnBrk="1" hangingPunct="1"/>
              <a:r>
                <a:rPr lang="en-US" altLang="en-US" b="1" dirty="0">
                  <a:latin typeface="Comic Sans MS" pitchFamily="66" charset="0"/>
                </a:rPr>
                <a:t>       </a:t>
              </a:r>
              <a:r>
                <a:rPr lang="en-US" altLang="en-US" b="1" dirty="0" err="1">
                  <a:latin typeface="Comic Sans MS" pitchFamily="66" charset="0"/>
                </a:rPr>
                <a:t>i</a:t>
              </a:r>
              <a:r>
                <a:rPr lang="en-US" altLang="en-US" b="1" dirty="0">
                  <a:latin typeface="Comic Sans MS" pitchFamily="66" charset="0"/>
                </a:rPr>
                <a:t>=i-1;</a:t>
              </a:r>
            </a:p>
            <a:p>
              <a:pPr eaLnBrk="1" hangingPunct="1"/>
              <a:r>
                <a:rPr lang="en-US" altLang="en-US" b="1" dirty="0">
                  <a:latin typeface="Comic Sans MS" pitchFamily="66" charset="0"/>
                </a:rPr>
                <a:t>}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3859E942-79D5-4675-AA4B-6B5EFEA6015E}"/>
                </a:ext>
              </a:extLst>
            </p:cNvPr>
            <p:cNvSpPr txBox="1"/>
            <p:nvPr/>
          </p:nvSpPr>
          <p:spPr>
            <a:xfrm>
              <a:off x="3383135" y="4759681"/>
              <a:ext cx="3194330" cy="369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dirty="0">
                  <a:latin typeface="Comic Sans MS" pitchFamily="66" charset="0"/>
                </a:rPr>
                <a:t>/*</a:t>
              </a:r>
              <a:r>
                <a:rPr lang="en-US" b="1" dirty="0" err="1">
                  <a:latin typeface="Comic Sans MS" pitchFamily="66" charset="0"/>
                </a:rPr>
                <a:t>print_in_reverse</a:t>
              </a:r>
              <a:r>
                <a:rPr lang="en-US" b="1" dirty="0">
                  <a:latin typeface="Comic Sans MS" pitchFamily="66" charset="0"/>
                </a:rPr>
                <a:t> */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FAC8980-E46E-4BC1-8F77-9A17EE0FBACC}"/>
              </a:ext>
            </a:extLst>
          </p:cNvPr>
          <p:cNvSpPr txBox="1"/>
          <p:nvPr/>
        </p:nvSpPr>
        <p:spPr>
          <a:xfrm>
            <a:off x="8773814" y="3409220"/>
            <a:ext cx="319405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latin typeface="Comic Sans MS" pitchFamily="66" charset="0"/>
              </a:rPr>
              <a:t>/*read_into_array */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089E0F38-4963-4706-B69E-E422803C76BE}"/>
              </a:ext>
            </a:extLst>
          </p:cNvPr>
          <p:cNvSpPr txBox="1"/>
          <p:nvPr/>
        </p:nvSpPr>
        <p:spPr>
          <a:xfrm>
            <a:off x="5966994" y="1540768"/>
            <a:ext cx="4791696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mic Sans MS" pitchFamily="66" charset="0"/>
              </a:rPr>
              <a:t>/* the array of 100 char */</a:t>
            </a:r>
          </a:p>
          <a:p>
            <a:pPr>
              <a:defRPr/>
            </a:pPr>
            <a:r>
              <a:rPr lang="en-US" b="1" dirty="0">
                <a:latin typeface="Comic Sans MS" pitchFamily="66" charset="0"/>
              </a:rPr>
              <a:t>/* counts number of input chars read */</a:t>
            </a:r>
          </a:p>
          <a:p>
            <a:pPr>
              <a:defRPr/>
            </a:pPr>
            <a:r>
              <a:rPr lang="en-US" b="1" dirty="0">
                <a:latin typeface="Comic Sans MS" pitchFamily="66" charset="0"/>
              </a:rPr>
              <a:t>/* current character read  */</a:t>
            </a:r>
          </a:p>
          <a:p>
            <a:pPr>
              <a:defRPr/>
            </a:pPr>
            <a:r>
              <a:rPr lang="en-US" b="1" dirty="0">
                <a:latin typeface="Comic Sans MS" pitchFamily="66" charset="0"/>
              </a:rPr>
              <a:t>/* index for printing array backwards */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C060A166-A406-49F5-82A0-5CDFB726429F}"/>
              </a:ext>
            </a:extLst>
          </p:cNvPr>
          <p:cNvSpPr txBox="1"/>
          <p:nvPr/>
        </p:nvSpPr>
        <p:spPr>
          <a:xfrm>
            <a:off x="134016" y="1019507"/>
            <a:ext cx="27737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Read until user has</a:t>
            </a:r>
          </a:p>
          <a:p>
            <a:r>
              <a:rPr lang="en-IN" sz="2000" dirty="0"/>
              <a:t>entered 100 chars or</a:t>
            </a:r>
          </a:p>
          <a:p>
            <a:r>
              <a:rPr lang="en-IN" sz="2000" dirty="0"/>
              <a:t>the end-of-file (EOF)</a:t>
            </a:r>
          </a:p>
          <a:p>
            <a:r>
              <a:rPr lang="en-IN" sz="2000" dirty="0"/>
              <a:t>special character</a:t>
            </a:r>
          </a:p>
          <a:p>
            <a:r>
              <a:rPr lang="en-IN" sz="2000" dirty="0"/>
              <a:t>has been read.</a:t>
            </a:r>
          </a:p>
          <a:p>
            <a:endParaRPr lang="en-IN" sz="2000" dirty="0"/>
          </a:p>
          <a:p>
            <a:r>
              <a:rPr lang="en-IN" sz="2000" dirty="0"/>
              <a:t>Now print the characters</a:t>
            </a:r>
          </a:p>
          <a:p>
            <a:r>
              <a:rPr lang="en-IN" sz="2000" dirty="0"/>
              <a:t>in reverse order</a:t>
            </a:r>
          </a:p>
        </p:txBody>
      </p:sp>
      <p:sp>
        <p:nvSpPr>
          <p:cNvPr id="35" name="Rectangular Callout 14">
            <a:extLst>
              <a:ext uri="{FF2B5EF4-FFF2-40B4-BE49-F238E27FC236}">
                <a16:creationId xmlns="" xmlns:a16="http://schemas.microsoft.com/office/drawing/2014/main" id="{873FF8CD-844B-4B9A-BAB9-C5B6927DE610}"/>
              </a:ext>
            </a:extLst>
          </p:cNvPr>
          <p:cNvSpPr/>
          <p:nvPr/>
        </p:nvSpPr>
        <p:spPr>
          <a:xfrm>
            <a:off x="787941" y="4229663"/>
            <a:ext cx="2275751" cy="945137"/>
          </a:xfrm>
          <a:prstGeom prst="wedgeRectCallout">
            <a:avLst>
              <a:gd name="adj1" fmla="val 101654"/>
              <a:gd name="adj2" fmla="val -17297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getchar</a:t>
            </a: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 </a:t>
            </a: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returns a single character entered by the user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Rectangular Callout 14">
            <a:extLst>
              <a:ext uri="{FF2B5EF4-FFF2-40B4-BE49-F238E27FC236}">
                <a16:creationId xmlns="" xmlns:a16="http://schemas.microsoft.com/office/drawing/2014/main" id="{3EA2FA86-7142-4DB0-B309-DD0AAA38D398}"/>
              </a:ext>
            </a:extLst>
          </p:cNvPr>
          <p:cNvSpPr/>
          <p:nvPr/>
        </p:nvSpPr>
        <p:spPr>
          <a:xfrm>
            <a:off x="5704888" y="5767301"/>
            <a:ext cx="3823314" cy="390586"/>
          </a:xfrm>
          <a:prstGeom prst="wedgeRectCallout">
            <a:avLst>
              <a:gd name="adj1" fmla="val -71254"/>
              <a:gd name="adj2" fmla="val -16348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putchar</a:t>
            </a: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 </a:t>
            </a: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prints</a:t>
            </a:r>
            <a:r>
              <a:rPr kumimoji="0" lang="en-I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 single character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F752213-AB80-485A-994A-5E021A43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2586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2" grpId="0" animBg="1"/>
      <p:bldP spid="33" grpId="0" animBg="1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</a:t>
            </a:r>
            <a:r>
              <a:rPr lang="en-IN" dirty="0" smtClean="0">
                <a:latin typeface="Garamond" panose="02020404030301010803" pitchFamily="18" charset="0"/>
              </a:rPr>
              <a:t>Functions and arrays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latin typeface="Garamond" panose="02020404030301010803" pitchFamily="18" charset="0"/>
              </a:rPr>
              <a:t> Passing by value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latin typeface="Garamond" panose="02020404030301010803" pitchFamily="18" charset="0"/>
              </a:rPr>
              <a:t> Passing by reference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99CEF8BE-2EDD-4A90-AF15-5FCA39C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Next Class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BE88E69-1C3C-49AE-A767-8195C613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438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Recap: Arrays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219200"/>
            <a:ext cx="11895925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 collection of elements all of which have the same data type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Each array element is accessed using the array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index</a:t>
            </a:r>
            <a:r>
              <a:rPr lang="en-GB" dirty="0">
                <a:latin typeface="Garamond" panose="02020404030301010803" pitchFamily="18" charset="0"/>
              </a:rPr>
              <a:t> (integer-valued)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For the above example, marks[0], marks[2], marks[499], marks[</a:t>
            </a:r>
            <a:r>
              <a:rPr lang="en-GB" dirty="0" err="1">
                <a:solidFill>
                  <a:srgbClr val="FF0000"/>
                </a:solidFill>
                <a:latin typeface="Garamond" panose="02020404030301010803" pitchFamily="18" charset="0"/>
              </a:rPr>
              <a:t>int_expr</a:t>
            </a:r>
            <a:r>
              <a:rPr lang="en-GB" dirty="0">
                <a:latin typeface="Garamond" panose="02020404030301010803" pitchFamily="18" charset="0"/>
              </a:rPr>
              <a:t>] where </a:t>
            </a:r>
            <a:r>
              <a:rPr lang="en-GB" dirty="0" err="1">
                <a:solidFill>
                  <a:srgbClr val="FF0000"/>
                </a:solidFill>
                <a:latin typeface="Garamond" panose="02020404030301010803" pitchFamily="18" charset="0"/>
              </a:rPr>
              <a:t>int_expr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en-GB" dirty="0">
                <a:latin typeface="Garamond" panose="02020404030301010803" pitchFamily="18" charset="0"/>
              </a:rPr>
              <a:t>is integer-valued expression such that 0 &lt;= </a:t>
            </a:r>
            <a:r>
              <a:rPr lang="en-GB" dirty="0" err="1">
                <a:latin typeface="Garamond" panose="02020404030301010803" pitchFamily="18" charset="0"/>
              </a:rPr>
              <a:t>int_expr</a:t>
            </a:r>
            <a:r>
              <a:rPr lang="en-GB" dirty="0">
                <a:latin typeface="Garamond" panose="02020404030301010803" pitchFamily="18" charset="0"/>
              </a:rPr>
              <a:t> &lt;= 499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A7FDFDC-0D43-4286-8CD9-D44BEAA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376353E-372A-4BC0-BD12-2A099B25889E}"/>
              </a:ext>
            </a:extLst>
          </p:cNvPr>
          <p:cNvSpPr txBox="1"/>
          <p:nvPr/>
        </p:nvSpPr>
        <p:spPr>
          <a:xfrm>
            <a:off x="4503198" y="1916839"/>
            <a:ext cx="2685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float marks[500];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AA5850F-2FBD-4758-966C-4D95447DC194}"/>
              </a:ext>
            </a:extLst>
          </p:cNvPr>
          <p:cNvSpPr/>
          <p:nvPr/>
        </p:nvSpPr>
        <p:spPr>
          <a:xfrm>
            <a:off x="2686149" y="2914501"/>
            <a:ext cx="948065" cy="851846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2443EEB-47ED-4B8B-BED2-251BEBB970EA}"/>
              </a:ext>
            </a:extLst>
          </p:cNvPr>
          <p:cNvSpPr/>
          <p:nvPr/>
        </p:nvSpPr>
        <p:spPr>
          <a:xfrm>
            <a:off x="2582330" y="3766347"/>
            <a:ext cx="11557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000" dirty="0">
                <a:solidFill>
                  <a:prstClr val="black"/>
                </a:solidFill>
              </a:rPr>
              <a:t>marks[0]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CCF0792-1BE8-43F8-9604-DC6E16573E86}"/>
              </a:ext>
            </a:extLst>
          </p:cNvPr>
          <p:cNvSpPr/>
          <p:nvPr/>
        </p:nvSpPr>
        <p:spPr>
          <a:xfrm>
            <a:off x="3833723" y="2914501"/>
            <a:ext cx="948065" cy="851846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39D8D10-024D-4276-84A5-F40875CA7071}"/>
              </a:ext>
            </a:extLst>
          </p:cNvPr>
          <p:cNvSpPr/>
          <p:nvPr/>
        </p:nvSpPr>
        <p:spPr>
          <a:xfrm>
            <a:off x="3729904" y="3766347"/>
            <a:ext cx="11557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000" dirty="0">
                <a:solidFill>
                  <a:prstClr val="black"/>
                </a:solidFill>
              </a:rPr>
              <a:t>marks[1]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46C6C35-9A07-43A9-8DC2-1CB892D4B6A9}"/>
              </a:ext>
            </a:extLst>
          </p:cNvPr>
          <p:cNvSpPr/>
          <p:nvPr/>
        </p:nvSpPr>
        <p:spPr>
          <a:xfrm>
            <a:off x="4993136" y="2914501"/>
            <a:ext cx="948065" cy="851846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C50A632-38B4-438C-92C0-454E6872019B}"/>
              </a:ext>
            </a:extLst>
          </p:cNvPr>
          <p:cNvSpPr/>
          <p:nvPr/>
        </p:nvSpPr>
        <p:spPr>
          <a:xfrm>
            <a:off x="4889317" y="3766347"/>
            <a:ext cx="11557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000" dirty="0">
                <a:solidFill>
                  <a:prstClr val="black"/>
                </a:solidFill>
              </a:rPr>
              <a:t>marks[2]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79305AF-B735-4DAC-A16C-09501EA00BB8}"/>
              </a:ext>
            </a:extLst>
          </p:cNvPr>
          <p:cNvSpPr/>
          <p:nvPr/>
        </p:nvSpPr>
        <p:spPr>
          <a:xfrm>
            <a:off x="8590195" y="2914501"/>
            <a:ext cx="948065" cy="851846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C600F37-E6C0-4F72-B939-8531A9FBD545}"/>
              </a:ext>
            </a:extLst>
          </p:cNvPr>
          <p:cNvSpPr/>
          <p:nvPr/>
        </p:nvSpPr>
        <p:spPr>
          <a:xfrm>
            <a:off x="8315395" y="3764178"/>
            <a:ext cx="14976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000" dirty="0">
                <a:solidFill>
                  <a:prstClr val="black"/>
                </a:solidFill>
              </a:rPr>
              <a:t>marks[499]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1F0BE91B-5C7A-4BE1-B523-D97DF76EB064}"/>
              </a:ext>
            </a:extLst>
          </p:cNvPr>
          <p:cNvCxnSpPr>
            <a:cxnSpLocks/>
          </p:cNvCxnSpPr>
          <p:nvPr/>
        </p:nvCxnSpPr>
        <p:spPr>
          <a:xfrm>
            <a:off x="6427163" y="3359678"/>
            <a:ext cx="1789471" cy="0"/>
          </a:xfrm>
          <a:prstGeom prst="line">
            <a:avLst/>
          </a:prstGeom>
          <a:ln w="603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1713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Recap: Array: Declaration and Initialization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="" xmlns:a16="http://schemas.microsoft.com/office/drawing/2014/main" id="{3EB2E796-39A2-4F22-8B1E-8420C46D3309}"/>
              </a:ext>
            </a:extLst>
          </p:cNvPr>
          <p:cNvSpPr txBox="1">
            <a:spLocks/>
          </p:cNvSpPr>
          <p:nvPr/>
        </p:nvSpPr>
        <p:spPr>
          <a:xfrm>
            <a:off x="201423" y="1300600"/>
            <a:ext cx="11600328" cy="536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Can be initialized at time of declaration itself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Can be partly initialized as well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Over initialization may crash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Better way to initialize is the following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Warning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 uninitialized arrays contain garbage, not zeros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65222C0D-0CC5-4013-B512-6D85ECB34549}"/>
              </a:ext>
            </a:extLst>
          </p:cNvPr>
          <p:cNvSpPr/>
          <p:nvPr/>
        </p:nvSpPr>
        <p:spPr>
          <a:xfrm>
            <a:off x="238722" y="1734994"/>
            <a:ext cx="43577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 a[6] = {3,7,6,2,1,0};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2C160B2E-79F2-4692-BCCD-04604F08CDBA}"/>
              </a:ext>
            </a:extLst>
          </p:cNvPr>
          <p:cNvSpPr/>
          <p:nvPr/>
        </p:nvSpPr>
        <p:spPr>
          <a:xfrm>
            <a:off x="238722" y="2829644"/>
            <a:ext cx="33094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 a[6] = {3,7,6};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E157E257-8E55-425C-A8BD-1936586A4969}"/>
              </a:ext>
            </a:extLst>
          </p:cNvPr>
          <p:cNvSpPr/>
          <p:nvPr/>
        </p:nvSpPr>
        <p:spPr>
          <a:xfrm>
            <a:off x="6672631" y="1852584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B5674D07-6E94-409F-892B-26A5C6D01B57}"/>
              </a:ext>
            </a:extLst>
          </p:cNvPr>
          <p:cNvSpPr/>
          <p:nvPr/>
        </p:nvSpPr>
        <p:spPr>
          <a:xfrm>
            <a:off x="7388248" y="1852584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B3080CDF-8E09-4646-9E59-D8456D25586A}"/>
              </a:ext>
            </a:extLst>
          </p:cNvPr>
          <p:cNvSpPr/>
          <p:nvPr/>
        </p:nvSpPr>
        <p:spPr>
          <a:xfrm>
            <a:off x="8103865" y="1852584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8E015438-CF59-4A20-896C-85607107CBD5}"/>
              </a:ext>
            </a:extLst>
          </p:cNvPr>
          <p:cNvSpPr/>
          <p:nvPr/>
        </p:nvSpPr>
        <p:spPr>
          <a:xfrm>
            <a:off x="8819482" y="1852584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B123E755-1D14-4E9B-B777-4FBA9E56AC15}"/>
              </a:ext>
            </a:extLst>
          </p:cNvPr>
          <p:cNvSpPr/>
          <p:nvPr/>
        </p:nvSpPr>
        <p:spPr>
          <a:xfrm>
            <a:off x="9535099" y="1852584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EB0C1AB7-7E10-406D-9D76-8F37BDBCA48C}"/>
              </a:ext>
            </a:extLst>
          </p:cNvPr>
          <p:cNvSpPr/>
          <p:nvPr/>
        </p:nvSpPr>
        <p:spPr>
          <a:xfrm>
            <a:off x="10250716" y="1852584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B4D6C1EB-0CF7-4838-A3AF-779516F63184}"/>
              </a:ext>
            </a:extLst>
          </p:cNvPr>
          <p:cNvSpPr/>
          <p:nvPr/>
        </p:nvSpPr>
        <p:spPr>
          <a:xfrm>
            <a:off x="6544433" y="1754111"/>
            <a:ext cx="4416619" cy="769441"/>
          </a:xfrm>
          <a:prstGeom prst="rect">
            <a:avLst/>
          </a:prstGeom>
          <a:noFill/>
          <a:ln w="38100" cap="flat" cmpd="sng" algn="ctr">
            <a:solidFill>
              <a:srgbClr val="F03B5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71874CC7-67C0-4872-BD22-5F9A9844885F}"/>
              </a:ext>
            </a:extLst>
          </p:cNvPr>
          <p:cNvSpPr/>
          <p:nvPr/>
        </p:nvSpPr>
        <p:spPr>
          <a:xfrm>
            <a:off x="6015142" y="1692555"/>
            <a:ext cx="4796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E9B9DA82-59FD-40E0-9A41-0937BDE85BA4}"/>
              </a:ext>
            </a:extLst>
          </p:cNvPr>
          <p:cNvSpPr txBox="1"/>
          <p:nvPr/>
        </p:nvSpPr>
        <p:spPr>
          <a:xfrm>
            <a:off x="6752622" y="1815665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BA97D911-7021-47B2-88FA-3201818775D8}"/>
              </a:ext>
            </a:extLst>
          </p:cNvPr>
          <p:cNvSpPr txBox="1"/>
          <p:nvPr/>
        </p:nvSpPr>
        <p:spPr>
          <a:xfrm>
            <a:off x="7468239" y="1815665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7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CF95F3CB-2181-4960-9339-F3D20075D2CB}"/>
              </a:ext>
            </a:extLst>
          </p:cNvPr>
          <p:cNvSpPr txBox="1"/>
          <p:nvPr/>
        </p:nvSpPr>
        <p:spPr>
          <a:xfrm>
            <a:off x="8190434" y="1815665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6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1F9A671C-4E94-4186-85B2-74187DE5E777}"/>
              </a:ext>
            </a:extLst>
          </p:cNvPr>
          <p:cNvSpPr txBox="1"/>
          <p:nvPr/>
        </p:nvSpPr>
        <p:spPr>
          <a:xfrm>
            <a:off x="8894959" y="1815665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3508730A-6B35-4529-A033-F9568067DEF2}"/>
              </a:ext>
            </a:extLst>
          </p:cNvPr>
          <p:cNvSpPr txBox="1"/>
          <p:nvPr/>
        </p:nvSpPr>
        <p:spPr>
          <a:xfrm>
            <a:off x="9610576" y="1815665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8B40D3F5-3D75-49A5-8313-456BB94DEC6B}"/>
              </a:ext>
            </a:extLst>
          </p:cNvPr>
          <p:cNvSpPr txBox="1"/>
          <p:nvPr/>
        </p:nvSpPr>
        <p:spPr>
          <a:xfrm>
            <a:off x="10326193" y="1815665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4C94067E-740E-4E37-9201-78C87A3FFD9D}"/>
              </a:ext>
            </a:extLst>
          </p:cNvPr>
          <p:cNvSpPr/>
          <p:nvPr/>
        </p:nvSpPr>
        <p:spPr>
          <a:xfrm>
            <a:off x="6759200" y="2989673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31E59376-0CA7-4EF8-9806-737BC50ED78F}"/>
              </a:ext>
            </a:extLst>
          </p:cNvPr>
          <p:cNvSpPr/>
          <p:nvPr/>
        </p:nvSpPr>
        <p:spPr>
          <a:xfrm>
            <a:off x="7474817" y="2989673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F7F52CE3-4587-43C5-8567-1AFD0BD2F921}"/>
              </a:ext>
            </a:extLst>
          </p:cNvPr>
          <p:cNvSpPr/>
          <p:nvPr/>
        </p:nvSpPr>
        <p:spPr>
          <a:xfrm>
            <a:off x="8190434" y="2989673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AED8FBBD-1789-4F51-B1C5-10880BB3D493}"/>
              </a:ext>
            </a:extLst>
          </p:cNvPr>
          <p:cNvSpPr/>
          <p:nvPr/>
        </p:nvSpPr>
        <p:spPr>
          <a:xfrm>
            <a:off x="8906051" y="2989673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31AA4A3B-28F1-4780-95A0-231A29D5B3E3}"/>
              </a:ext>
            </a:extLst>
          </p:cNvPr>
          <p:cNvSpPr/>
          <p:nvPr/>
        </p:nvSpPr>
        <p:spPr>
          <a:xfrm>
            <a:off x="9621668" y="2989673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E870C39F-2F3F-4B42-8B75-6EADBCA45DA6}"/>
              </a:ext>
            </a:extLst>
          </p:cNvPr>
          <p:cNvSpPr/>
          <p:nvPr/>
        </p:nvSpPr>
        <p:spPr>
          <a:xfrm>
            <a:off x="10337285" y="2989673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38FF5A57-A763-4633-A86A-ABB2280CC349}"/>
              </a:ext>
            </a:extLst>
          </p:cNvPr>
          <p:cNvSpPr/>
          <p:nvPr/>
        </p:nvSpPr>
        <p:spPr>
          <a:xfrm>
            <a:off x="6631002" y="2891200"/>
            <a:ext cx="4416619" cy="769441"/>
          </a:xfrm>
          <a:prstGeom prst="rect">
            <a:avLst/>
          </a:prstGeom>
          <a:noFill/>
          <a:ln w="38100" cap="flat" cmpd="sng" algn="ctr">
            <a:solidFill>
              <a:srgbClr val="F03B5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="" xmlns:a16="http://schemas.microsoft.com/office/drawing/2014/main" id="{E0FBD736-96E1-4D14-B34B-94DF0E052352}"/>
              </a:ext>
            </a:extLst>
          </p:cNvPr>
          <p:cNvSpPr/>
          <p:nvPr/>
        </p:nvSpPr>
        <p:spPr>
          <a:xfrm>
            <a:off x="6101711" y="2829644"/>
            <a:ext cx="4796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9B5B471D-A351-4BFA-AEAC-7B6554DA0291}"/>
              </a:ext>
            </a:extLst>
          </p:cNvPr>
          <p:cNvSpPr txBox="1"/>
          <p:nvPr/>
        </p:nvSpPr>
        <p:spPr>
          <a:xfrm>
            <a:off x="6839191" y="2952754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CE2C8849-4640-46E4-92CE-35F411D1CD58}"/>
              </a:ext>
            </a:extLst>
          </p:cNvPr>
          <p:cNvSpPr txBox="1"/>
          <p:nvPr/>
        </p:nvSpPr>
        <p:spPr>
          <a:xfrm>
            <a:off x="7554808" y="2952754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7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7C0D164D-74DA-49BC-8193-B21E98B52B6A}"/>
              </a:ext>
            </a:extLst>
          </p:cNvPr>
          <p:cNvSpPr txBox="1"/>
          <p:nvPr/>
        </p:nvSpPr>
        <p:spPr>
          <a:xfrm>
            <a:off x="8277003" y="2952754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6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="" xmlns:a16="http://schemas.microsoft.com/office/drawing/2014/main" id="{1E3FC64F-ED31-4EE4-BB2C-E7AE66CD783B}"/>
              </a:ext>
            </a:extLst>
          </p:cNvPr>
          <p:cNvSpPr/>
          <p:nvPr/>
        </p:nvSpPr>
        <p:spPr>
          <a:xfrm>
            <a:off x="238722" y="3963615"/>
            <a:ext cx="54061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 a[6] = {1,2,3,4,5,6,7,8,9};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="" xmlns:a16="http://schemas.microsoft.com/office/drawing/2014/main" id="{C24E6150-5580-4A7F-9A8B-5D504A0AD218}"/>
              </a:ext>
            </a:extLst>
          </p:cNvPr>
          <p:cNvSpPr/>
          <p:nvPr/>
        </p:nvSpPr>
        <p:spPr>
          <a:xfrm>
            <a:off x="238721" y="5097586"/>
            <a:ext cx="51721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 a[] = {1,2,3,4,5,6,7,8,9};</a:t>
            </a:r>
          </a:p>
        </p:txBody>
      </p:sp>
      <p:sp>
        <p:nvSpPr>
          <p:cNvPr id="98" name="L-Shape 97">
            <a:extLst>
              <a:ext uri="{FF2B5EF4-FFF2-40B4-BE49-F238E27FC236}">
                <a16:creationId xmlns="" xmlns:a16="http://schemas.microsoft.com/office/drawing/2014/main" id="{AF712B73-3D74-4675-9C88-7615579C49B9}"/>
              </a:ext>
            </a:extLst>
          </p:cNvPr>
          <p:cNvSpPr/>
          <p:nvPr/>
        </p:nvSpPr>
        <p:spPr>
          <a:xfrm rot="18900000">
            <a:off x="5806985" y="5225159"/>
            <a:ext cx="1077150" cy="396088"/>
          </a:xfrm>
          <a:prstGeom prst="corner">
            <a:avLst>
              <a:gd name="adj1" fmla="val 30000"/>
              <a:gd name="adj2" fmla="val 33333"/>
            </a:avLst>
          </a:prstGeom>
          <a:solidFill>
            <a:srgbClr val="6AD5BB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="" xmlns:a16="http://schemas.microsoft.com/office/drawing/2014/main" id="{27C1636B-8460-48EB-9F73-3D794F6C864B}"/>
              </a:ext>
            </a:extLst>
          </p:cNvPr>
          <p:cNvGrpSpPr/>
          <p:nvPr/>
        </p:nvGrpSpPr>
        <p:grpSpPr>
          <a:xfrm>
            <a:off x="9947393" y="4411313"/>
            <a:ext cx="1858617" cy="904461"/>
            <a:chOff x="3286682" y="2292350"/>
            <a:chExt cx="1858617" cy="904461"/>
          </a:xfrm>
        </p:grpSpPr>
        <p:sp>
          <p:nvSpPr>
            <p:cNvPr id="100" name="Rounded Rectangle 40">
              <a:extLst>
                <a:ext uri="{FF2B5EF4-FFF2-40B4-BE49-F238E27FC236}">
                  <a16:creationId xmlns="" xmlns:a16="http://schemas.microsoft.com/office/drawing/2014/main" id="{52EB2547-F91B-4AF0-B6CF-D5867CFC2BA1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="" xmlns:a16="http://schemas.microsoft.com/office/drawing/2014/main" id="{158103A0-1DCA-4769-A68A-AB41250A7A7D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3C531085-46B6-4F53-B146-FA62ADC50946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06" name="Rectangular Callout 45">
            <a:extLst>
              <a:ext uri="{FF2B5EF4-FFF2-40B4-BE49-F238E27FC236}">
                <a16:creationId xmlns="" xmlns:a16="http://schemas.microsoft.com/office/drawing/2014/main" id="{831AC3C6-5C34-4D55-9688-2EB68656E516}"/>
              </a:ext>
            </a:extLst>
          </p:cNvPr>
          <p:cNvSpPr/>
          <p:nvPr/>
        </p:nvSpPr>
        <p:spPr>
          <a:xfrm>
            <a:off x="6603694" y="3879573"/>
            <a:ext cx="3005382" cy="703340"/>
          </a:xfrm>
          <a:prstGeom prst="wedgeRectCallout">
            <a:avLst>
              <a:gd name="adj1" fmla="val 66446"/>
              <a:gd name="adj2" fmla="val 60705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will figure out how much space needed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Rectangular Callout 16">
            <a:extLst>
              <a:ext uri="{FF2B5EF4-FFF2-40B4-BE49-F238E27FC236}">
                <a16:creationId xmlns="" xmlns:a16="http://schemas.microsoft.com/office/drawing/2014/main" id="{44676EA9-D326-4923-9CEC-165299B2D560}"/>
              </a:ext>
            </a:extLst>
          </p:cNvPr>
          <p:cNvSpPr/>
          <p:nvPr/>
        </p:nvSpPr>
        <p:spPr>
          <a:xfrm>
            <a:off x="2243170" y="4301685"/>
            <a:ext cx="2318778" cy="856277"/>
          </a:xfrm>
          <a:prstGeom prst="wedgeRectCallout">
            <a:avLst>
              <a:gd name="adj1" fmla="val -84724"/>
              <a:gd name="adj2" fmla="val 6008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 need to specify the array size during declaration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7F3C0AC-F9FF-46F8-83F7-00A9EF44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751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96" grpId="0" uiExpand="1"/>
      <p:bldP spid="97" grpId="0" uiExpand="1"/>
      <p:bldP spid="98" grpId="0" uiExpand="1" animBg="1"/>
      <p:bldP spid="106" grpId="0" uiExpand="1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27852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Array: Declaration and Initialization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95" y="1212220"/>
            <a:ext cx="11952944" cy="5562600"/>
          </a:xfrm>
        </p:spPr>
        <p:txBody>
          <a:bodyPr>
            <a:normAutofit/>
          </a:bodyPr>
          <a:lstStyle/>
          <a:p>
            <a:pPr marL="51435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Can declare the array first and initialize its elements later</a:t>
            </a:r>
          </a:p>
          <a:p>
            <a:pPr marL="51435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The later initialization can be done using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user-provided values </a:t>
            </a:r>
            <a:r>
              <a:rPr lang="en-GB" dirty="0">
                <a:latin typeface="Garamond" panose="02020404030301010803" pitchFamily="18" charset="0"/>
              </a:rPr>
              <a:t>(e.g., using </a:t>
            </a:r>
            <a:r>
              <a:rPr lang="en-GB" dirty="0" err="1">
                <a:latin typeface="Garamond" panose="02020404030301010803" pitchFamily="18" charset="0"/>
              </a:rPr>
              <a:t>scanf</a:t>
            </a:r>
            <a:r>
              <a:rPr lang="en-GB" dirty="0">
                <a:latin typeface="Garamond" panose="02020404030301010803" pitchFamily="18" charset="0"/>
              </a:rPr>
              <a:t>), or some expression, or using some fixed values</a:t>
            </a: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r>
              <a:rPr lang="en-GB" dirty="0">
                <a:latin typeface="Garamond" panose="02020404030301010803" pitchFamily="18" charset="0"/>
              </a:rPr>
              <a:t>				</a:t>
            </a:r>
            <a:endParaRPr lang="en-GB" sz="2400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F486522-DAD7-48DA-AF88-94B338932FAA}"/>
              </a:ext>
            </a:extLst>
          </p:cNvPr>
          <p:cNvSpPr/>
          <p:nvPr/>
        </p:nvSpPr>
        <p:spPr>
          <a:xfrm>
            <a:off x="3350473" y="3160250"/>
            <a:ext cx="6330999" cy="34778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DCEE134-24F8-4FC1-9A3D-D1920C27CB93}"/>
              </a:ext>
            </a:extLst>
          </p:cNvPr>
          <p:cNvSpPr txBox="1"/>
          <p:nvPr/>
        </p:nvSpPr>
        <p:spPr>
          <a:xfrm>
            <a:off x="2914867" y="3061037"/>
            <a:ext cx="70220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int 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i,tmp,a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[5];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for(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=0;i&lt;5;i++){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  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scanf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(“%d”,&amp;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tmp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)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  a[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] = 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tmp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}</a:t>
            </a:r>
          </a:p>
        </p:txBody>
      </p:sp>
      <p:sp>
        <p:nvSpPr>
          <p:cNvPr id="13" name="Rectangular Callout 16">
            <a:extLst>
              <a:ext uri="{FF2B5EF4-FFF2-40B4-BE49-F238E27FC236}">
                <a16:creationId xmlns="" xmlns:a16="http://schemas.microsoft.com/office/drawing/2014/main" id="{1B857B44-323C-4D0C-A948-7FB67BEA9BA5}"/>
              </a:ext>
            </a:extLst>
          </p:cNvPr>
          <p:cNvSpPr/>
          <p:nvPr/>
        </p:nvSpPr>
        <p:spPr>
          <a:xfrm>
            <a:off x="481631" y="3914442"/>
            <a:ext cx="2477941" cy="904523"/>
          </a:xfrm>
          <a:prstGeom prst="wedgeRectCallout">
            <a:avLst>
              <a:gd name="adj1" fmla="val 87122"/>
              <a:gd name="adj2" fmla="val 59115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Read a use-provided value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Rectangular Callout 16">
            <a:extLst>
              <a:ext uri="{FF2B5EF4-FFF2-40B4-BE49-F238E27FC236}">
                <a16:creationId xmlns="" xmlns:a16="http://schemas.microsoft.com/office/drawing/2014/main" id="{903A4C76-85C6-4C15-BA30-922F7B3B64A3}"/>
              </a:ext>
            </a:extLst>
          </p:cNvPr>
          <p:cNvSpPr/>
          <p:nvPr/>
        </p:nvSpPr>
        <p:spPr>
          <a:xfrm>
            <a:off x="997054" y="5054873"/>
            <a:ext cx="1982167" cy="1357552"/>
          </a:xfrm>
          <a:prstGeom prst="wedgeRectCallout">
            <a:avLst>
              <a:gd name="adj1" fmla="val 92072"/>
              <a:gd name="adj2" fmla="val -1396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Assign the read value to the i</a:t>
            </a:r>
            <a:r>
              <a:rPr kumimoji="0" lang="en-IN" sz="20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element of the array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717615C-DB47-42C9-A300-2F59D49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108135F-349D-4D4F-A8CF-BBB861C19C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724" y="2872620"/>
            <a:ext cx="1946345" cy="1946345"/>
          </a:xfrm>
          <a:prstGeom prst="rect">
            <a:avLst/>
          </a:prstGeom>
        </p:spPr>
      </p:pic>
      <p:sp>
        <p:nvSpPr>
          <p:cNvPr id="10" name="Rectangular Callout 13">
            <a:extLst>
              <a:ext uri="{FF2B5EF4-FFF2-40B4-BE49-F238E27FC236}">
                <a16:creationId xmlns="" xmlns:a16="http://schemas.microsoft.com/office/drawing/2014/main" id="{39A159D0-AD36-4D7B-A96D-65E6743B4068}"/>
              </a:ext>
            </a:extLst>
          </p:cNvPr>
          <p:cNvSpPr/>
          <p:nvPr/>
        </p:nvSpPr>
        <p:spPr>
          <a:xfrm>
            <a:off x="7563695" y="2932447"/>
            <a:ext cx="2553383" cy="1239167"/>
          </a:xfrm>
          <a:prstGeom prst="wedgeRectCallout">
            <a:avLst>
              <a:gd name="adj1" fmla="val 82894"/>
              <a:gd name="adj2" fmla="val 3261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 I run the loop</a:t>
            </a:r>
            <a:r>
              <a:rPr kumimoji="0" lang="en-IN" sz="2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as for(</a:t>
            </a:r>
            <a:r>
              <a:rPr kumimoji="0" lang="en-IN" sz="2400" b="0" i="0" u="none" strike="noStrike" kern="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IN" sz="2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=1;i&lt;=5;i++)?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76FB4D2B-0AC8-428D-A628-143A2CDA0FBA}"/>
              </a:ext>
            </a:extLst>
          </p:cNvPr>
          <p:cNvGrpSpPr/>
          <p:nvPr/>
        </p:nvGrpSpPr>
        <p:grpSpPr>
          <a:xfrm>
            <a:off x="10140452" y="5054873"/>
            <a:ext cx="1858617" cy="904461"/>
            <a:chOff x="3286682" y="2292350"/>
            <a:chExt cx="1858617" cy="904461"/>
          </a:xfrm>
        </p:grpSpPr>
        <p:sp>
          <p:nvSpPr>
            <p:cNvPr id="12" name="Rounded Rectangle 8">
              <a:extLst>
                <a:ext uri="{FF2B5EF4-FFF2-40B4-BE49-F238E27FC236}">
                  <a16:creationId xmlns="" xmlns:a16="http://schemas.microsoft.com/office/drawing/2014/main" id="{74FF7967-B04D-45B6-8350-9A5BB6090214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0DF81468-4ED2-4511-8E69-01A0FDEFBF0A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B6A9F220-0663-47DE-B78D-DD212003DAB0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8" name="Rectangular Callout 12">
            <a:extLst>
              <a:ext uri="{FF2B5EF4-FFF2-40B4-BE49-F238E27FC236}">
                <a16:creationId xmlns="" xmlns:a16="http://schemas.microsoft.com/office/drawing/2014/main" id="{4F5AEABA-6509-4DF4-AE6D-C65896F859C5}"/>
              </a:ext>
            </a:extLst>
          </p:cNvPr>
          <p:cNvSpPr/>
          <p:nvPr/>
        </p:nvSpPr>
        <p:spPr>
          <a:xfrm>
            <a:off x="7491933" y="5417244"/>
            <a:ext cx="2477057" cy="1112905"/>
          </a:xfrm>
          <a:prstGeom prst="wedgeRectCallout">
            <a:avLst>
              <a:gd name="adj1" fmla="val 75967"/>
              <a:gd name="adj2" fmla="val -3209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Yes, if you use</a:t>
            </a:r>
            <a:r>
              <a:rPr lang="en-US" sz="2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a[</a:t>
            </a:r>
            <a:r>
              <a:rPr lang="en-US" sz="240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i-1</a:t>
            </a:r>
            <a:r>
              <a:rPr lang="en-US" sz="2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sz="2400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sz="2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in loop</a:t>
            </a:r>
            <a:r>
              <a:rPr lang="en-IN" sz="2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’s body </a:t>
            </a:r>
            <a:endParaRPr lang="en-US" sz="24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546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4" grpId="0" animBg="1"/>
      <p:bldP spid="7" grpId="0"/>
      <p:bldP spid="13" grpId="0" animBg="1"/>
      <p:bldP spid="14" grpId="0" animBg="1"/>
      <p:bldP spid="10" grpId="0" uiExpand="1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27852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Array: Declaration and Initialization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95" y="1212220"/>
            <a:ext cx="11952944" cy="5562600"/>
          </a:xfrm>
        </p:spPr>
        <p:txBody>
          <a:bodyPr>
            <a:normAutofit/>
          </a:bodyPr>
          <a:lstStyle/>
          <a:p>
            <a:pPr marL="51435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Can declare the array first and initialize its elements later</a:t>
            </a:r>
          </a:p>
          <a:p>
            <a:pPr marL="51435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The later initialization can be done using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user-provided values </a:t>
            </a:r>
            <a:r>
              <a:rPr lang="en-GB" dirty="0">
                <a:latin typeface="Garamond" panose="02020404030301010803" pitchFamily="18" charset="0"/>
              </a:rPr>
              <a:t>(e.g., using </a:t>
            </a:r>
            <a:r>
              <a:rPr lang="en-GB" dirty="0" err="1">
                <a:latin typeface="Garamond" panose="02020404030301010803" pitchFamily="18" charset="0"/>
              </a:rPr>
              <a:t>scanf</a:t>
            </a:r>
            <a:r>
              <a:rPr lang="en-GB" dirty="0">
                <a:latin typeface="Garamond" panose="02020404030301010803" pitchFamily="18" charset="0"/>
              </a:rPr>
              <a:t>), or some expression, or using some fixed value</a:t>
            </a: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r>
              <a:rPr lang="en-GB" dirty="0">
                <a:latin typeface="Garamond" panose="02020404030301010803" pitchFamily="18" charset="0"/>
              </a:rPr>
              <a:t>				</a:t>
            </a:r>
            <a:endParaRPr lang="en-GB" sz="2400" dirty="0">
              <a:latin typeface="Garamond" panose="020204040303010108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6688C04-D77D-4D7D-AC48-4D396F5C7A82}"/>
              </a:ext>
            </a:extLst>
          </p:cNvPr>
          <p:cNvSpPr/>
          <p:nvPr/>
        </p:nvSpPr>
        <p:spPr>
          <a:xfrm>
            <a:off x="2750180" y="3148049"/>
            <a:ext cx="5968031" cy="309918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E1EFF8-F4E0-4CDE-8A0D-4BE587762AF5}"/>
              </a:ext>
            </a:extLst>
          </p:cNvPr>
          <p:cNvSpPr txBox="1"/>
          <p:nvPr/>
        </p:nvSpPr>
        <p:spPr>
          <a:xfrm>
            <a:off x="3127025" y="3297258"/>
            <a:ext cx="52143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int 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i,a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[5];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for(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=0;i&lt;5;i++){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  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scanf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(“%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d”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,&amp;a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[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]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}</a:t>
            </a:r>
          </a:p>
        </p:txBody>
      </p:sp>
      <p:sp>
        <p:nvSpPr>
          <p:cNvPr id="10" name="Rectangular Callout 16">
            <a:extLst>
              <a:ext uri="{FF2B5EF4-FFF2-40B4-BE49-F238E27FC236}">
                <a16:creationId xmlns="" xmlns:a16="http://schemas.microsoft.com/office/drawing/2014/main" id="{32A9DFA0-6EA6-4176-BED7-9DCF19AC7E81}"/>
              </a:ext>
            </a:extLst>
          </p:cNvPr>
          <p:cNvSpPr/>
          <p:nvPr/>
        </p:nvSpPr>
        <p:spPr>
          <a:xfrm>
            <a:off x="9095056" y="4003608"/>
            <a:ext cx="2865723" cy="1642172"/>
          </a:xfrm>
          <a:prstGeom prst="wedgeRectCallout">
            <a:avLst>
              <a:gd name="adj1" fmla="val -83128"/>
              <a:gd name="adj2" fmla="val 18447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Directly read a user provided</a:t>
            </a:r>
            <a:r>
              <a:rPr kumimoji="0" lang="en-IN" sz="20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 into the i</a:t>
            </a:r>
            <a:r>
              <a:rPr kumimoji="0" lang="en-IN" sz="20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element of the array (the </a:t>
            </a:r>
            <a:r>
              <a:rPr kumimoji="0" lang="en-I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tmp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variable is not needed)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ular Callout 16">
            <a:extLst>
              <a:ext uri="{FF2B5EF4-FFF2-40B4-BE49-F238E27FC236}">
                <a16:creationId xmlns="" xmlns:a16="http://schemas.microsoft.com/office/drawing/2014/main" id="{A4F4EE0E-A0B0-40F3-9F8F-57A5FE1EC24B}"/>
              </a:ext>
            </a:extLst>
          </p:cNvPr>
          <p:cNvSpPr/>
          <p:nvPr/>
        </p:nvSpPr>
        <p:spPr>
          <a:xfrm>
            <a:off x="9023520" y="2822246"/>
            <a:ext cx="3119619" cy="950024"/>
          </a:xfrm>
          <a:prstGeom prst="wedgeRectCallout">
            <a:avLst>
              <a:gd name="adj1" fmla="val 2176"/>
              <a:gd name="adj2" fmla="val 9018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Note: &amp;a[</a:t>
            </a:r>
            <a:r>
              <a:rPr kumimoji="0" lang="en-I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is evaluated as &amp;(a[</a:t>
            </a:r>
            <a:r>
              <a:rPr kumimoji="0" lang="en-I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]) since [] has higher precedence than &amp;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A4E40AC-0DDE-43E6-91CA-18E1698F9B15}"/>
              </a:ext>
            </a:extLst>
          </p:cNvPr>
          <p:cNvGrpSpPr/>
          <p:nvPr/>
        </p:nvGrpSpPr>
        <p:grpSpPr>
          <a:xfrm>
            <a:off x="304800" y="3429000"/>
            <a:ext cx="1858617" cy="904461"/>
            <a:chOff x="3286682" y="2292350"/>
            <a:chExt cx="1858617" cy="904461"/>
          </a:xfrm>
        </p:grpSpPr>
        <p:sp>
          <p:nvSpPr>
            <p:cNvPr id="21" name="Rounded Rectangle 8">
              <a:extLst>
                <a:ext uri="{FF2B5EF4-FFF2-40B4-BE49-F238E27FC236}">
                  <a16:creationId xmlns="" xmlns:a16="http://schemas.microsoft.com/office/drawing/2014/main" id="{DDA891E7-E558-422F-9202-1E4E1DF6613C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F2B3FCD7-B099-40C2-98F0-455ACFD60881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AE523F65-366B-4CAE-A168-A542967449D9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4" name="Rectangular Callout 12">
            <a:extLst>
              <a:ext uri="{FF2B5EF4-FFF2-40B4-BE49-F238E27FC236}">
                <a16:creationId xmlns="" xmlns:a16="http://schemas.microsoft.com/office/drawing/2014/main" id="{FDDDD635-A6F7-4AC3-8658-C05406F593A7}"/>
              </a:ext>
            </a:extLst>
          </p:cNvPr>
          <p:cNvSpPr/>
          <p:nvPr/>
        </p:nvSpPr>
        <p:spPr>
          <a:xfrm>
            <a:off x="425700" y="5054239"/>
            <a:ext cx="2142120" cy="1496001"/>
          </a:xfrm>
          <a:prstGeom prst="wedgeRectCallout">
            <a:avLst>
              <a:gd name="adj1" fmla="val -9030"/>
              <a:gd name="adj2" fmla="val -11027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lang="en-IN" sz="2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IN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hortcut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for reading user provided </a:t>
            </a:r>
            <a:r>
              <a:rPr kumimoji="0" lang="en-IN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</a:t>
            </a:r>
            <a:r>
              <a:rPr lang="en-IN" sz="2400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lues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8976F4D-7FE2-4EAD-8D37-85FF354A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8375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CE3B8930-BC6B-48BF-9A38-4FB8070FC0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73589" y="182880"/>
          <a:ext cx="8626395" cy="6492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98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55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505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Operator</a:t>
                      </a:r>
                      <a:r>
                        <a:rPr lang="en-IN" sz="2400" baseline="0" dirty="0"/>
                        <a:t>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Symbol/Sign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Associativity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Brackets, </a:t>
                      </a:r>
                      <a:r>
                        <a:rPr lang="en-IN" sz="24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array subscript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, Post increment/decrement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(), </a:t>
                      </a:r>
                      <a:r>
                        <a:rPr lang="en-IN" sz="24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[]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++, --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Unary negation, Pre increment/decrement, 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NOT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-, ++, --, 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!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Multiplication/division/ remainder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*, /, %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Addition/subtraction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+, -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Relational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&lt;,</a:t>
                      </a:r>
                      <a:r>
                        <a:rPr lang="en-IN" sz="2400" b="0" baseline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&lt;=, &gt;, &gt;=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Relational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==,</a:t>
                      </a:r>
                      <a:r>
                        <a:rPr lang="en-IN" sz="2400" b="0" baseline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!=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AND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&amp;&amp;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OR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||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baseline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Conditional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? :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Assignment, Compound assignment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=, +=, -=, *=, /=, %=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17B2AD7-8475-4FD2-93DA-2882B4CF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45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27852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Array: Declaration and Initialization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95" y="1212220"/>
            <a:ext cx="11952944" cy="5562600"/>
          </a:xfrm>
        </p:spPr>
        <p:txBody>
          <a:bodyPr>
            <a:normAutofit/>
          </a:bodyPr>
          <a:lstStyle/>
          <a:p>
            <a:pPr marL="51435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Can declare the array first and initialize its elements later</a:t>
            </a:r>
          </a:p>
          <a:p>
            <a:pPr marL="51435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The later initialization can be done using user-provided values (e.g., using </a:t>
            </a:r>
            <a:r>
              <a:rPr lang="en-GB" dirty="0" err="1">
                <a:latin typeface="Garamond" panose="02020404030301010803" pitchFamily="18" charset="0"/>
              </a:rPr>
              <a:t>scanf</a:t>
            </a:r>
            <a:r>
              <a:rPr lang="en-GB" dirty="0">
                <a:latin typeface="Garamond" panose="02020404030301010803" pitchFamily="18" charset="0"/>
              </a:rPr>
              <a:t>), or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some expression</a:t>
            </a:r>
            <a:r>
              <a:rPr lang="en-GB" dirty="0">
                <a:latin typeface="Garamond" panose="02020404030301010803" pitchFamily="18" charset="0"/>
              </a:rPr>
              <a:t>, or using some fixed value</a:t>
            </a: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r>
              <a:rPr lang="en-GB" dirty="0">
                <a:latin typeface="Garamond" panose="02020404030301010803" pitchFamily="18" charset="0"/>
              </a:rPr>
              <a:t>				</a:t>
            </a:r>
            <a:endParaRPr lang="en-GB" sz="2400" dirty="0">
              <a:latin typeface="Garamond" panose="020204040303010108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2C9858B-CAD1-4318-882C-1C883D70B299}"/>
              </a:ext>
            </a:extLst>
          </p:cNvPr>
          <p:cNvSpPr/>
          <p:nvPr/>
        </p:nvSpPr>
        <p:spPr>
          <a:xfrm>
            <a:off x="2687359" y="3113148"/>
            <a:ext cx="5325855" cy="305730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FD9F28D-7207-4C86-800B-C1CD16BBAE4A}"/>
              </a:ext>
            </a:extLst>
          </p:cNvPr>
          <p:cNvSpPr txBox="1"/>
          <p:nvPr/>
        </p:nvSpPr>
        <p:spPr>
          <a:xfrm>
            <a:off x="2990697" y="3241417"/>
            <a:ext cx="45897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int 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i,a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[5];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for(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=0;i&lt;5;i++){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  a[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] =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i+1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}</a:t>
            </a:r>
          </a:p>
        </p:txBody>
      </p:sp>
      <p:sp>
        <p:nvSpPr>
          <p:cNvPr id="14" name="Rectangular Callout 16">
            <a:extLst>
              <a:ext uri="{FF2B5EF4-FFF2-40B4-BE49-F238E27FC236}">
                <a16:creationId xmlns="" xmlns:a16="http://schemas.microsoft.com/office/drawing/2014/main" id="{E44D3B7D-402F-43C7-8A1B-F8786300E100}"/>
              </a:ext>
            </a:extLst>
          </p:cNvPr>
          <p:cNvSpPr/>
          <p:nvPr/>
        </p:nvSpPr>
        <p:spPr>
          <a:xfrm>
            <a:off x="8775880" y="5018982"/>
            <a:ext cx="2452724" cy="1357552"/>
          </a:xfrm>
          <a:prstGeom prst="wedgeRectCallout">
            <a:avLst>
              <a:gd name="adj1" fmla="val -155605"/>
              <a:gd name="adj2" fmla="val -3586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Assign a value of expression i+1 to the i</a:t>
            </a:r>
            <a:r>
              <a:rPr kumimoji="0" lang="en-IN" sz="20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element of the array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917785B-932D-4194-88B6-75171D9C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B491F78-E9A5-4844-87DD-B0E93C451D9D}"/>
              </a:ext>
            </a:extLst>
          </p:cNvPr>
          <p:cNvSpPr/>
          <p:nvPr/>
        </p:nvSpPr>
        <p:spPr>
          <a:xfrm>
            <a:off x="8366136" y="3059435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04524D8-73A1-4D0C-9198-5C38611F1FAD}"/>
              </a:ext>
            </a:extLst>
          </p:cNvPr>
          <p:cNvSpPr/>
          <p:nvPr/>
        </p:nvSpPr>
        <p:spPr>
          <a:xfrm>
            <a:off x="9081753" y="3059435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BCA2E3F-1494-400E-BA82-9E7B9DC3C83B}"/>
              </a:ext>
            </a:extLst>
          </p:cNvPr>
          <p:cNvSpPr/>
          <p:nvPr/>
        </p:nvSpPr>
        <p:spPr>
          <a:xfrm>
            <a:off x="9797370" y="3059435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9C2A914-AA75-4C25-9D69-A5E3DFB1E046}"/>
              </a:ext>
            </a:extLst>
          </p:cNvPr>
          <p:cNvSpPr/>
          <p:nvPr/>
        </p:nvSpPr>
        <p:spPr>
          <a:xfrm>
            <a:off x="10512987" y="3059435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A08C822-C290-4697-8E13-B2F80D27C1A4}"/>
              </a:ext>
            </a:extLst>
          </p:cNvPr>
          <p:cNvSpPr/>
          <p:nvPr/>
        </p:nvSpPr>
        <p:spPr>
          <a:xfrm>
            <a:off x="11228604" y="3059435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405C73B-9E6B-46E6-95E9-A5E066881BB0}"/>
              </a:ext>
            </a:extLst>
          </p:cNvPr>
          <p:cNvSpPr txBox="1"/>
          <p:nvPr/>
        </p:nvSpPr>
        <p:spPr>
          <a:xfrm>
            <a:off x="8446127" y="3022516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00090A0-74BC-47BA-910B-49F98EAA4E68}"/>
              </a:ext>
            </a:extLst>
          </p:cNvPr>
          <p:cNvSpPr txBox="1"/>
          <p:nvPr/>
        </p:nvSpPr>
        <p:spPr>
          <a:xfrm>
            <a:off x="9161744" y="3022516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B53B86-6451-4980-A100-8CC4EFB34133}"/>
              </a:ext>
            </a:extLst>
          </p:cNvPr>
          <p:cNvSpPr txBox="1"/>
          <p:nvPr/>
        </p:nvSpPr>
        <p:spPr>
          <a:xfrm>
            <a:off x="9883939" y="3022516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CFDE964-4E09-4AFA-BE4C-4C28DADF94AE}"/>
              </a:ext>
            </a:extLst>
          </p:cNvPr>
          <p:cNvSpPr txBox="1"/>
          <p:nvPr/>
        </p:nvSpPr>
        <p:spPr>
          <a:xfrm>
            <a:off x="10588464" y="3022516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156ECEA-E717-4D0B-880D-C6B8D9B04045}"/>
              </a:ext>
            </a:extLst>
          </p:cNvPr>
          <p:cNvSpPr txBox="1"/>
          <p:nvPr/>
        </p:nvSpPr>
        <p:spPr>
          <a:xfrm>
            <a:off x="11304081" y="3022516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5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0FEA333-FAE7-4B16-9C00-B0A5E9513C1F}"/>
              </a:ext>
            </a:extLst>
          </p:cNvPr>
          <p:cNvSpPr txBox="1"/>
          <p:nvPr/>
        </p:nvSpPr>
        <p:spPr>
          <a:xfrm>
            <a:off x="8309439" y="3607291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Garamond" panose="02020404030301010803" pitchFamily="18" charset="0"/>
              </a:rPr>
              <a:t>a[0]</a:t>
            </a:r>
            <a:endParaRPr lang="en-IN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9E2588C1-BF72-41A9-B40F-906B9F047B95}"/>
              </a:ext>
            </a:extLst>
          </p:cNvPr>
          <p:cNvSpPr txBox="1"/>
          <p:nvPr/>
        </p:nvSpPr>
        <p:spPr>
          <a:xfrm>
            <a:off x="8999039" y="3619778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Garamond" panose="02020404030301010803" pitchFamily="18" charset="0"/>
              </a:rPr>
              <a:t>a[1]</a:t>
            </a:r>
            <a:endParaRPr lang="en-IN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92491C3-7D04-4F2A-82C8-0A88C282C7D4}"/>
              </a:ext>
            </a:extLst>
          </p:cNvPr>
          <p:cNvSpPr txBox="1"/>
          <p:nvPr/>
        </p:nvSpPr>
        <p:spPr>
          <a:xfrm>
            <a:off x="9806760" y="3607291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Garamond" panose="02020404030301010803" pitchFamily="18" charset="0"/>
              </a:rPr>
              <a:t>a[2]</a:t>
            </a:r>
            <a:endParaRPr lang="en-IN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3623810-CFC9-4BF0-9F84-9BAD7719FDC0}"/>
              </a:ext>
            </a:extLst>
          </p:cNvPr>
          <p:cNvSpPr txBox="1"/>
          <p:nvPr/>
        </p:nvSpPr>
        <p:spPr>
          <a:xfrm>
            <a:off x="10450744" y="3604550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Garamond" panose="02020404030301010803" pitchFamily="18" charset="0"/>
              </a:rPr>
              <a:t>a[3]</a:t>
            </a:r>
            <a:endParaRPr lang="en-IN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FF01173-D576-45C0-88BC-8B0B05B2234D}"/>
              </a:ext>
            </a:extLst>
          </p:cNvPr>
          <p:cNvSpPr txBox="1"/>
          <p:nvPr/>
        </p:nvSpPr>
        <p:spPr>
          <a:xfrm>
            <a:off x="11169168" y="3599458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Garamond" panose="02020404030301010803" pitchFamily="18" charset="0"/>
              </a:rPr>
              <a:t>a[4]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62160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8" grpId="0" animBg="1"/>
      <p:bldP spid="9" grpId="0" animBg="1"/>
      <p:bldP spid="10" grpId="0" animBg="1"/>
      <p:bldP spid="11" grpId="0" animBg="1"/>
      <p:bldP spid="15" grpId="0" animBg="1"/>
      <p:bldP spid="20" grpId="0"/>
      <p:bldP spid="21" grpId="0"/>
      <p:bldP spid="22" grpId="0"/>
      <p:bldP spid="23" grpId="0"/>
      <p:bldP spid="24" grpId="0"/>
      <p:bldP spid="4" grpId="0"/>
      <p:bldP spid="26" grpId="0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27852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Array: Declaration and Initialization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95" y="1212220"/>
            <a:ext cx="11952944" cy="5562600"/>
          </a:xfrm>
        </p:spPr>
        <p:txBody>
          <a:bodyPr>
            <a:normAutofit/>
          </a:bodyPr>
          <a:lstStyle/>
          <a:p>
            <a:pPr marL="51435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Can declare the array first and initialize its elements later</a:t>
            </a:r>
          </a:p>
          <a:p>
            <a:pPr marL="51435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The later initialization can be done using user-provided values (e.g., using </a:t>
            </a:r>
            <a:r>
              <a:rPr lang="en-GB" dirty="0" err="1">
                <a:latin typeface="Garamond" panose="02020404030301010803" pitchFamily="18" charset="0"/>
              </a:rPr>
              <a:t>scanf</a:t>
            </a:r>
            <a:r>
              <a:rPr lang="en-GB" dirty="0">
                <a:latin typeface="Garamond" panose="02020404030301010803" pitchFamily="18" charset="0"/>
              </a:rPr>
              <a:t>), or some expression, or using some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fixed value</a:t>
            </a: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r>
              <a:rPr lang="en-GB" dirty="0">
                <a:latin typeface="Garamond" panose="02020404030301010803" pitchFamily="18" charset="0"/>
              </a:rPr>
              <a:t>				</a:t>
            </a:r>
            <a:endParaRPr lang="en-GB" sz="2400" dirty="0">
              <a:latin typeface="Garamond" panose="020204040303010108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B20AD8A-D3DC-4879-92D5-29056DADCD30}"/>
              </a:ext>
            </a:extLst>
          </p:cNvPr>
          <p:cNvSpPr/>
          <p:nvPr/>
        </p:nvSpPr>
        <p:spPr>
          <a:xfrm>
            <a:off x="3092208" y="3429000"/>
            <a:ext cx="5221153" cy="281125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ular Callout 16">
            <a:extLst>
              <a:ext uri="{FF2B5EF4-FFF2-40B4-BE49-F238E27FC236}">
                <a16:creationId xmlns="" xmlns:a16="http://schemas.microsoft.com/office/drawing/2014/main" id="{6A3A4DF1-6AF8-453E-80A6-4B263DB27B66}"/>
              </a:ext>
            </a:extLst>
          </p:cNvPr>
          <p:cNvSpPr/>
          <p:nvPr/>
        </p:nvSpPr>
        <p:spPr>
          <a:xfrm>
            <a:off x="9355367" y="4380536"/>
            <a:ext cx="2452724" cy="1357552"/>
          </a:xfrm>
          <a:prstGeom prst="wedgeRectCallout">
            <a:avLst>
              <a:gd name="adj1" fmla="val -176456"/>
              <a:gd name="adj2" fmla="val 1564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Assign a fixed (constant) value 10 to the i</a:t>
            </a:r>
            <a:r>
              <a:rPr kumimoji="0" lang="en-IN" sz="20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element of the array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5CA8DC5-6E97-499F-9401-0EF18897FFF5}"/>
              </a:ext>
            </a:extLst>
          </p:cNvPr>
          <p:cNvSpPr txBox="1"/>
          <p:nvPr/>
        </p:nvSpPr>
        <p:spPr>
          <a:xfrm>
            <a:off x="3180994" y="3429000"/>
            <a:ext cx="46981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int 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i,a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[5];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for(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=0;i&lt;5;i++){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  a[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] =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10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BD646CC-41AE-46CB-A946-F61AC4A6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A3CC99B-408F-4383-B865-5759744BF308}"/>
              </a:ext>
            </a:extLst>
          </p:cNvPr>
          <p:cNvSpPr/>
          <p:nvPr/>
        </p:nvSpPr>
        <p:spPr>
          <a:xfrm>
            <a:off x="8366136" y="3059435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3598E48-0439-4377-8B33-8A77D5558410}"/>
              </a:ext>
            </a:extLst>
          </p:cNvPr>
          <p:cNvSpPr/>
          <p:nvPr/>
        </p:nvSpPr>
        <p:spPr>
          <a:xfrm>
            <a:off x="9081753" y="3059435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1A9D44E-B2F1-4786-83BC-96C6A59AB0AA}"/>
              </a:ext>
            </a:extLst>
          </p:cNvPr>
          <p:cNvSpPr/>
          <p:nvPr/>
        </p:nvSpPr>
        <p:spPr>
          <a:xfrm>
            <a:off x="9797370" y="3059435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83495C3-F2D9-4A6E-A522-E1F9B36308D1}"/>
              </a:ext>
            </a:extLst>
          </p:cNvPr>
          <p:cNvSpPr/>
          <p:nvPr/>
        </p:nvSpPr>
        <p:spPr>
          <a:xfrm>
            <a:off x="10512987" y="3059435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921349F-BCBD-416B-BD9E-DE9374F926B7}"/>
              </a:ext>
            </a:extLst>
          </p:cNvPr>
          <p:cNvSpPr/>
          <p:nvPr/>
        </p:nvSpPr>
        <p:spPr>
          <a:xfrm>
            <a:off x="11228604" y="3059435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E414E56-6E80-4FE2-8B13-5353723C675E}"/>
              </a:ext>
            </a:extLst>
          </p:cNvPr>
          <p:cNvSpPr txBox="1"/>
          <p:nvPr/>
        </p:nvSpPr>
        <p:spPr>
          <a:xfrm>
            <a:off x="8335537" y="3029668"/>
            <a:ext cx="565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7AF06B9-1E5B-4B88-96C9-0F7F6ECC7E87}"/>
              </a:ext>
            </a:extLst>
          </p:cNvPr>
          <p:cNvSpPr txBox="1"/>
          <p:nvPr/>
        </p:nvSpPr>
        <p:spPr>
          <a:xfrm>
            <a:off x="9078946" y="3022516"/>
            <a:ext cx="587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D17C946-631D-4AFA-8B5B-B0532C6C428D}"/>
              </a:ext>
            </a:extLst>
          </p:cNvPr>
          <p:cNvSpPr txBox="1"/>
          <p:nvPr/>
        </p:nvSpPr>
        <p:spPr>
          <a:xfrm>
            <a:off x="9807323" y="3014513"/>
            <a:ext cx="587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15CFDF2-D5E8-4AE9-AEFF-8AF72D3BF788}"/>
              </a:ext>
            </a:extLst>
          </p:cNvPr>
          <p:cNvSpPr txBox="1"/>
          <p:nvPr/>
        </p:nvSpPr>
        <p:spPr>
          <a:xfrm>
            <a:off x="10476927" y="3022516"/>
            <a:ext cx="561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C6F9B93-E8EE-4522-BE85-E1D3E4AA6338}"/>
              </a:ext>
            </a:extLst>
          </p:cNvPr>
          <p:cNvSpPr txBox="1"/>
          <p:nvPr/>
        </p:nvSpPr>
        <p:spPr>
          <a:xfrm>
            <a:off x="11192544" y="3029668"/>
            <a:ext cx="561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223AC1F-6820-4BF1-A490-7F436F94E851}"/>
              </a:ext>
            </a:extLst>
          </p:cNvPr>
          <p:cNvSpPr txBox="1"/>
          <p:nvPr/>
        </p:nvSpPr>
        <p:spPr>
          <a:xfrm>
            <a:off x="8309439" y="3607291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Garamond" panose="02020404030301010803" pitchFamily="18" charset="0"/>
              </a:rPr>
              <a:t>a[0]</a:t>
            </a:r>
            <a:endParaRPr lang="en-I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1121958-F2F1-4A9F-804E-588D148B67F1}"/>
              </a:ext>
            </a:extLst>
          </p:cNvPr>
          <p:cNvSpPr txBox="1"/>
          <p:nvPr/>
        </p:nvSpPr>
        <p:spPr>
          <a:xfrm>
            <a:off x="8999039" y="3619778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Garamond" panose="02020404030301010803" pitchFamily="18" charset="0"/>
              </a:rPr>
              <a:t>a[1]</a:t>
            </a:r>
            <a:endParaRPr lang="en-IN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B3A2150-0EB9-4C91-B46D-203A61B704F0}"/>
              </a:ext>
            </a:extLst>
          </p:cNvPr>
          <p:cNvSpPr txBox="1"/>
          <p:nvPr/>
        </p:nvSpPr>
        <p:spPr>
          <a:xfrm>
            <a:off x="9806760" y="3607291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Garamond" panose="02020404030301010803" pitchFamily="18" charset="0"/>
              </a:rPr>
              <a:t>a[2]</a:t>
            </a:r>
            <a:endParaRPr lang="en-IN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36CD933-C364-4505-9BE2-DB0890523C7C}"/>
              </a:ext>
            </a:extLst>
          </p:cNvPr>
          <p:cNvSpPr txBox="1"/>
          <p:nvPr/>
        </p:nvSpPr>
        <p:spPr>
          <a:xfrm>
            <a:off x="10450744" y="3604550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Garamond" panose="02020404030301010803" pitchFamily="18" charset="0"/>
              </a:rPr>
              <a:t>a[3]</a:t>
            </a:r>
            <a:endParaRPr lang="en-IN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1F740E1-57A8-4559-88D6-9617AAA1ED04}"/>
              </a:ext>
            </a:extLst>
          </p:cNvPr>
          <p:cNvSpPr txBox="1"/>
          <p:nvPr/>
        </p:nvSpPr>
        <p:spPr>
          <a:xfrm>
            <a:off x="11169168" y="3599458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Garamond" panose="02020404030301010803" pitchFamily="18" charset="0"/>
              </a:rPr>
              <a:t>a[4]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406616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9" grpId="0" animBg="1"/>
      <p:bldP spid="11" grpId="0" animBg="1"/>
      <p:bldP spid="12" grpId="0" animBg="1"/>
      <p:bldP spid="13" grpId="0" animBg="1"/>
      <p:bldP spid="14" grpId="0" animBg="1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17" y="167878"/>
            <a:ext cx="11896507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Tracing the execution of an array based program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689DD6F-A17D-4E59-8BFE-54E7789CCDBC}"/>
              </a:ext>
            </a:extLst>
          </p:cNvPr>
          <p:cNvSpPr txBox="1"/>
          <p:nvPr/>
        </p:nvSpPr>
        <p:spPr>
          <a:xfrm>
            <a:off x="1903249" y="972486"/>
            <a:ext cx="4262705" cy="3477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include &lt;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stdio.h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int main () 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int a[5];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int i;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for (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=0;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&lt; 5;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= i+1)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	a[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] = i+1;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return 0;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</a:p>
        </p:txBody>
      </p:sp>
      <p:grpSp>
        <p:nvGrpSpPr>
          <p:cNvPr id="24" name="Group 5">
            <a:extLst>
              <a:ext uri="{FF2B5EF4-FFF2-40B4-BE49-F238E27FC236}">
                <a16:creationId xmlns="" xmlns:a16="http://schemas.microsoft.com/office/drawing/2014/main" id="{8021777F-85A8-4CBF-9025-D3CFB34C9F79}"/>
              </a:ext>
            </a:extLst>
          </p:cNvPr>
          <p:cNvGrpSpPr>
            <a:grpSpLocks/>
          </p:cNvGrpSpPr>
          <p:nvPr/>
        </p:nvGrpSpPr>
        <p:grpSpPr bwMode="auto">
          <a:xfrm>
            <a:off x="1736313" y="4454525"/>
            <a:ext cx="5715000" cy="1295400"/>
            <a:chOff x="1143000" y="4114800"/>
            <a:chExt cx="5715000" cy="1295400"/>
          </a:xfrm>
        </p:grpSpPr>
        <p:grpSp>
          <p:nvGrpSpPr>
            <p:cNvPr id="25" name="Group 12">
              <a:extLst>
                <a:ext uri="{FF2B5EF4-FFF2-40B4-BE49-F238E27FC236}">
                  <a16:creationId xmlns="" xmlns:a16="http://schemas.microsoft.com/office/drawing/2014/main" id="{34DF0E33-F227-4FF4-93D9-B0C32281DB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4648200"/>
              <a:ext cx="5715000" cy="762000"/>
              <a:chOff x="1143000" y="4724400"/>
              <a:chExt cx="5715000" cy="762000"/>
            </a:xfrm>
          </p:grpSpPr>
          <p:sp>
            <p:nvSpPr>
              <p:cNvPr id="27" name="Rounded Rectangle 8">
                <a:extLst>
                  <a:ext uri="{FF2B5EF4-FFF2-40B4-BE49-F238E27FC236}">
                    <a16:creationId xmlns="" xmlns:a16="http://schemas.microsoft.com/office/drawing/2014/main" id="{73E88389-160F-4FE0-8346-242ACFA1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DE80"/>
                  </a:gs>
                  <a:gs pos="50000">
                    <a:srgbClr val="FFE8B3"/>
                  </a:gs>
                  <a:gs pos="100000">
                    <a:srgbClr val="FFF3DA"/>
                  </a:gs>
                </a:gsLst>
                <a:lin ang="27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8" name="Rounded Rectangle 9">
                <a:extLst>
                  <a:ext uri="{FF2B5EF4-FFF2-40B4-BE49-F238E27FC236}">
                    <a16:creationId xmlns="" xmlns:a16="http://schemas.microsoft.com/office/drawing/2014/main" id="{EF0B95C3-39EE-4376-AF25-25DF923C7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solidFill>
                <a:srgbClr val="FFC07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9" name="Rounded Rectangle 10">
                <a:extLst>
                  <a:ext uri="{FF2B5EF4-FFF2-40B4-BE49-F238E27FC236}">
                    <a16:creationId xmlns="" xmlns:a16="http://schemas.microsoft.com/office/drawing/2014/main" id="{779A0CDF-EFE9-4547-8BD2-87F9554D0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DE80"/>
                  </a:gs>
                  <a:gs pos="50000">
                    <a:srgbClr val="FFE8B3"/>
                  </a:gs>
                  <a:gs pos="100000">
                    <a:srgbClr val="FFF3DA"/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30" name="Rounded Rectangle 11">
                <a:extLst>
                  <a:ext uri="{FF2B5EF4-FFF2-40B4-BE49-F238E27FC236}">
                    <a16:creationId xmlns="" xmlns:a16="http://schemas.microsoft.com/office/drawing/2014/main" id="{5AEA91D5-B941-4E74-ACFF-1EC7AE8BD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solidFill>
                <a:srgbClr val="FFC07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31" name="Rounded Rectangle 12">
                <a:extLst>
                  <a:ext uri="{FF2B5EF4-FFF2-40B4-BE49-F238E27FC236}">
                    <a16:creationId xmlns="" xmlns:a16="http://schemas.microsoft.com/office/drawing/2014/main" id="{4F20F5E3-2FEC-48EA-AB5E-968129486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DE80"/>
                  </a:gs>
                  <a:gs pos="50000">
                    <a:srgbClr val="FFE8B3"/>
                  </a:gs>
                  <a:gs pos="100000">
                    <a:srgbClr val="FFF3DA"/>
                  </a:gs>
                </a:gsLst>
                <a:lin ang="81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A8B643BB-9E78-453C-A2C4-DFED4523145B}"/>
                </a:ext>
              </a:extLst>
            </p:cNvPr>
            <p:cNvSpPr txBox="1"/>
            <p:nvPr/>
          </p:nvSpPr>
          <p:spPr>
            <a:xfrm>
              <a:off x="1219200" y="4114800"/>
              <a:ext cx="5565775" cy="4302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a[0]       a[1]     a[2]     a[3]    a[4]</a:t>
              </a:r>
            </a:p>
          </p:txBody>
        </p:sp>
      </p:grpSp>
      <p:grpSp>
        <p:nvGrpSpPr>
          <p:cNvPr id="32" name="Group 20">
            <a:extLst>
              <a:ext uri="{FF2B5EF4-FFF2-40B4-BE49-F238E27FC236}">
                <a16:creationId xmlns="" xmlns:a16="http://schemas.microsoft.com/office/drawing/2014/main" id="{BD53B349-8B39-45A8-9FA1-70DE74AC3DC4}"/>
              </a:ext>
            </a:extLst>
          </p:cNvPr>
          <p:cNvGrpSpPr>
            <a:grpSpLocks/>
          </p:cNvGrpSpPr>
          <p:nvPr/>
        </p:nvGrpSpPr>
        <p:grpSpPr bwMode="auto">
          <a:xfrm>
            <a:off x="7451313" y="3107333"/>
            <a:ext cx="1600200" cy="762000"/>
            <a:chOff x="-152400" y="5257800"/>
            <a:chExt cx="1600200" cy="762000"/>
          </a:xfrm>
        </p:grpSpPr>
        <p:sp>
          <p:nvSpPr>
            <p:cNvPr id="33" name="Rounded Rectangle 14">
              <a:extLst>
                <a:ext uri="{FF2B5EF4-FFF2-40B4-BE49-F238E27FC236}">
                  <a16:creationId xmlns="" xmlns:a16="http://schemas.microsoft.com/office/drawing/2014/main" id="{AE746E84-956E-4CC6-8051-2E6E3E20243E}"/>
                </a:ext>
              </a:extLst>
            </p:cNvPr>
            <p:cNvSpPr/>
            <p:nvPr/>
          </p:nvSpPr>
          <p:spPr bwMode="auto">
            <a:xfrm>
              <a:off x="304800" y="5257800"/>
              <a:ext cx="114300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34" name="TextBox 15">
              <a:extLst>
                <a:ext uri="{FF2B5EF4-FFF2-40B4-BE49-F238E27FC236}">
                  <a16:creationId xmlns="" xmlns:a16="http://schemas.microsoft.com/office/drawing/2014/main" id="{15E0B44B-0554-4B56-9447-B88442B8C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2400" y="5257800"/>
              <a:ext cx="38504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Arial" charset="0"/>
                </a:rPr>
                <a:t>i 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9ECD29FF-6C7B-45C3-ABCE-AD3B3A905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313" y="1049933"/>
            <a:ext cx="3795713" cy="769938"/>
          </a:xfrm>
          <a:prstGeom prst="rect">
            <a:avLst/>
          </a:prstGeom>
          <a:solidFill>
            <a:srgbClr val="E5D2B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Arial" charset="0"/>
              </a:rPr>
              <a:t>Let us trace the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Arial" charset="0"/>
              </a:rPr>
              <a:t>execution of the program.</a:t>
            </a:r>
          </a:p>
        </p:txBody>
      </p:sp>
      <p:sp>
        <p:nvSpPr>
          <p:cNvPr id="36" name="Right Arrow 18">
            <a:extLst>
              <a:ext uri="{FF2B5EF4-FFF2-40B4-BE49-F238E27FC236}">
                <a16:creationId xmlns="" xmlns:a16="http://schemas.microsoft.com/office/drawing/2014/main" id="{34CFDAEB-87EE-4BDC-9562-788A128938DB}"/>
              </a:ext>
            </a:extLst>
          </p:cNvPr>
          <p:cNvSpPr/>
          <p:nvPr/>
        </p:nvSpPr>
        <p:spPr bwMode="auto">
          <a:xfrm>
            <a:off x="2879313" y="23453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grpSp>
        <p:nvGrpSpPr>
          <p:cNvPr id="37" name="Group 24">
            <a:extLst>
              <a:ext uri="{FF2B5EF4-FFF2-40B4-BE49-F238E27FC236}">
                <a16:creationId xmlns="" xmlns:a16="http://schemas.microsoft.com/office/drawing/2014/main" id="{B36A42A8-753F-4A93-B108-9DEFF9EA1F5C}"/>
              </a:ext>
            </a:extLst>
          </p:cNvPr>
          <p:cNvGrpSpPr>
            <a:grpSpLocks/>
          </p:cNvGrpSpPr>
          <p:nvPr/>
        </p:nvGrpSpPr>
        <p:grpSpPr bwMode="auto">
          <a:xfrm>
            <a:off x="7908513" y="3107333"/>
            <a:ext cx="1143000" cy="762000"/>
            <a:chOff x="6400800" y="3733800"/>
            <a:chExt cx="1143000" cy="762000"/>
          </a:xfrm>
        </p:grpSpPr>
        <p:sp>
          <p:nvSpPr>
            <p:cNvPr id="38" name="Rounded Rectangle 23">
              <a:extLst>
                <a:ext uri="{FF2B5EF4-FFF2-40B4-BE49-F238E27FC236}">
                  <a16:creationId xmlns="" xmlns:a16="http://schemas.microsoft.com/office/drawing/2014/main" id="{7A4401C7-8BD3-4999-B2B7-4A368DF7BCB7}"/>
                </a:ext>
              </a:extLst>
            </p:cNvPr>
            <p:cNvSpPr/>
            <p:nvPr/>
          </p:nvSpPr>
          <p:spPr bwMode="auto">
            <a:xfrm>
              <a:off x="6400800" y="3733800"/>
              <a:ext cx="114300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39" name="TextBox 19">
              <a:extLst>
                <a:ext uri="{FF2B5EF4-FFF2-40B4-BE49-F238E27FC236}">
                  <a16:creationId xmlns="" xmlns:a16="http://schemas.microsoft.com/office/drawing/2014/main" id="{038C42F0-4258-45B5-B8C0-4DB6F058C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3886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Arial" charset="0"/>
                </a:rPr>
                <a:t>0</a:t>
              </a:r>
            </a:p>
          </p:txBody>
        </p:sp>
      </p:grpSp>
      <p:sp>
        <p:nvSpPr>
          <p:cNvPr id="40" name="Right Arrow 21">
            <a:extLst>
              <a:ext uri="{FF2B5EF4-FFF2-40B4-BE49-F238E27FC236}">
                <a16:creationId xmlns="" xmlns:a16="http://schemas.microsoft.com/office/drawing/2014/main" id="{E1372835-8524-4765-852B-E6C1BD657153}"/>
              </a:ext>
            </a:extLst>
          </p:cNvPr>
          <p:cNvSpPr/>
          <p:nvPr/>
        </p:nvSpPr>
        <p:spPr bwMode="auto">
          <a:xfrm>
            <a:off x="2879313" y="23453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sp>
        <p:nvSpPr>
          <p:cNvPr id="41" name="Right Arrow 22">
            <a:extLst>
              <a:ext uri="{FF2B5EF4-FFF2-40B4-BE49-F238E27FC236}">
                <a16:creationId xmlns="" xmlns:a16="http://schemas.microsoft.com/office/drawing/2014/main" id="{A8C30080-E8C8-47B1-A0A1-45EE84513EED}"/>
              </a:ext>
            </a:extLst>
          </p:cNvPr>
          <p:cNvSpPr/>
          <p:nvPr/>
        </p:nvSpPr>
        <p:spPr bwMode="auto">
          <a:xfrm>
            <a:off x="3488913" y="23453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sp>
        <p:nvSpPr>
          <p:cNvPr id="42" name="Right Arrow 25">
            <a:extLst>
              <a:ext uri="{FF2B5EF4-FFF2-40B4-BE49-F238E27FC236}">
                <a16:creationId xmlns="" xmlns:a16="http://schemas.microsoft.com/office/drawing/2014/main" id="{CB5E0F99-7844-40EB-8E01-22EFFE459B9A}"/>
              </a:ext>
            </a:extLst>
          </p:cNvPr>
          <p:cNvSpPr/>
          <p:nvPr/>
        </p:nvSpPr>
        <p:spPr bwMode="auto">
          <a:xfrm>
            <a:off x="3184113" y="29549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7E14B48-8A5B-4E18-8B21-336E478B11F6}"/>
              </a:ext>
            </a:extLst>
          </p:cNvPr>
          <p:cNvSpPr txBox="1"/>
          <p:nvPr/>
        </p:nvSpPr>
        <p:spPr>
          <a:xfrm>
            <a:off x="1507713" y="5749925"/>
            <a:ext cx="4462463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Statement becomes a[0] =0+1;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Statement becomes a[1] =1+1;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Statement becomes a[2] =2+1;</a:t>
            </a:r>
          </a:p>
        </p:txBody>
      </p:sp>
      <p:grpSp>
        <p:nvGrpSpPr>
          <p:cNvPr id="44" name="Group 30">
            <a:extLst>
              <a:ext uri="{FF2B5EF4-FFF2-40B4-BE49-F238E27FC236}">
                <a16:creationId xmlns="" xmlns:a16="http://schemas.microsoft.com/office/drawing/2014/main" id="{B9694B91-B1E2-4F13-8BC8-7FB2A6F65F88}"/>
              </a:ext>
            </a:extLst>
          </p:cNvPr>
          <p:cNvGrpSpPr>
            <a:grpSpLocks/>
          </p:cNvGrpSpPr>
          <p:nvPr/>
        </p:nvGrpSpPr>
        <p:grpSpPr bwMode="auto">
          <a:xfrm>
            <a:off x="1723907" y="4977602"/>
            <a:ext cx="1143000" cy="762000"/>
            <a:chOff x="304800" y="5334000"/>
            <a:chExt cx="1143000" cy="762000"/>
          </a:xfrm>
        </p:grpSpPr>
        <p:sp>
          <p:nvSpPr>
            <p:cNvPr id="45" name="Rounded Rectangle 27">
              <a:extLst>
                <a:ext uri="{FF2B5EF4-FFF2-40B4-BE49-F238E27FC236}">
                  <a16:creationId xmlns="" xmlns:a16="http://schemas.microsoft.com/office/drawing/2014/main" id="{803FF182-6337-41C4-AB51-C6DEF09DD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" y="5334000"/>
              <a:ext cx="1143000" cy="762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DE80"/>
                </a:gs>
                <a:gs pos="50000">
                  <a:srgbClr val="FFE8B3"/>
                </a:gs>
                <a:gs pos="100000">
                  <a:srgbClr val="FFF3DA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6" name="TextBox 28">
              <a:extLst>
                <a:ext uri="{FF2B5EF4-FFF2-40B4-BE49-F238E27FC236}">
                  <a16:creationId xmlns="" xmlns:a16="http://schemas.microsoft.com/office/drawing/2014/main" id="{12A7E517-1732-437A-A2DC-4D4443C2C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54864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Arial" charset="0"/>
                </a:rPr>
                <a:t>1</a:t>
              </a:r>
            </a:p>
          </p:txBody>
        </p:sp>
      </p:grpSp>
      <p:sp>
        <p:nvSpPr>
          <p:cNvPr id="47" name="Right Arrow 29">
            <a:extLst>
              <a:ext uri="{FF2B5EF4-FFF2-40B4-BE49-F238E27FC236}">
                <a16:creationId xmlns="" xmlns:a16="http://schemas.microsoft.com/office/drawing/2014/main" id="{2589B932-2A3F-4DFD-9BC7-1435752C2196}"/>
              </a:ext>
            </a:extLst>
          </p:cNvPr>
          <p:cNvSpPr/>
          <p:nvPr/>
        </p:nvSpPr>
        <p:spPr bwMode="auto">
          <a:xfrm>
            <a:off x="4479513" y="23453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sp>
        <p:nvSpPr>
          <p:cNvPr id="48" name="Right Arrow 31">
            <a:extLst>
              <a:ext uri="{FF2B5EF4-FFF2-40B4-BE49-F238E27FC236}">
                <a16:creationId xmlns="" xmlns:a16="http://schemas.microsoft.com/office/drawing/2014/main" id="{54EEC0D2-62C2-409A-90E1-53CD55104FDE}"/>
              </a:ext>
            </a:extLst>
          </p:cNvPr>
          <p:cNvSpPr/>
          <p:nvPr/>
        </p:nvSpPr>
        <p:spPr bwMode="auto">
          <a:xfrm>
            <a:off x="3488913" y="23453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grpSp>
        <p:nvGrpSpPr>
          <p:cNvPr id="49" name="Group 32">
            <a:extLst>
              <a:ext uri="{FF2B5EF4-FFF2-40B4-BE49-F238E27FC236}">
                <a16:creationId xmlns="" xmlns:a16="http://schemas.microsoft.com/office/drawing/2014/main" id="{E1E0137A-B649-44DA-BDF9-8B24670D74DC}"/>
              </a:ext>
            </a:extLst>
          </p:cNvPr>
          <p:cNvGrpSpPr>
            <a:grpSpLocks/>
          </p:cNvGrpSpPr>
          <p:nvPr/>
        </p:nvGrpSpPr>
        <p:grpSpPr bwMode="auto">
          <a:xfrm>
            <a:off x="7908513" y="3107333"/>
            <a:ext cx="1143000" cy="762000"/>
            <a:chOff x="6400800" y="3733800"/>
            <a:chExt cx="1143000" cy="762000"/>
          </a:xfrm>
        </p:grpSpPr>
        <p:sp>
          <p:nvSpPr>
            <p:cNvPr id="50" name="Rounded Rectangle 33">
              <a:extLst>
                <a:ext uri="{FF2B5EF4-FFF2-40B4-BE49-F238E27FC236}">
                  <a16:creationId xmlns="" xmlns:a16="http://schemas.microsoft.com/office/drawing/2014/main" id="{87708ACA-1DC0-4B96-BFBC-D836D180F1F0}"/>
                </a:ext>
              </a:extLst>
            </p:cNvPr>
            <p:cNvSpPr/>
            <p:nvPr/>
          </p:nvSpPr>
          <p:spPr bwMode="auto">
            <a:xfrm>
              <a:off x="6400800" y="3733800"/>
              <a:ext cx="114300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51" name="TextBox 34">
              <a:extLst>
                <a:ext uri="{FF2B5EF4-FFF2-40B4-BE49-F238E27FC236}">
                  <a16:creationId xmlns="" xmlns:a16="http://schemas.microsoft.com/office/drawing/2014/main" id="{DEBD1F0A-A009-4C89-B9AF-CABE450ED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3886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Arial" charset="0"/>
                </a:rPr>
                <a:t>1</a:t>
              </a:r>
            </a:p>
          </p:txBody>
        </p:sp>
      </p:grpSp>
      <p:sp>
        <p:nvSpPr>
          <p:cNvPr id="52" name="Right Arrow 35">
            <a:extLst>
              <a:ext uri="{FF2B5EF4-FFF2-40B4-BE49-F238E27FC236}">
                <a16:creationId xmlns="" xmlns:a16="http://schemas.microsoft.com/office/drawing/2014/main" id="{9CAA297D-89C0-4415-9F35-0827824F1026}"/>
              </a:ext>
            </a:extLst>
          </p:cNvPr>
          <p:cNvSpPr/>
          <p:nvPr/>
        </p:nvSpPr>
        <p:spPr bwMode="auto">
          <a:xfrm>
            <a:off x="3184113" y="29549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grpSp>
        <p:nvGrpSpPr>
          <p:cNvPr id="53" name="Group 39">
            <a:extLst>
              <a:ext uri="{FF2B5EF4-FFF2-40B4-BE49-F238E27FC236}">
                <a16:creationId xmlns="" xmlns:a16="http://schemas.microsoft.com/office/drawing/2014/main" id="{75D94285-47F2-47E2-94AA-1D32B28456A2}"/>
              </a:ext>
            </a:extLst>
          </p:cNvPr>
          <p:cNvGrpSpPr>
            <a:grpSpLocks/>
          </p:cNvGrpSpPr>
          <p:nvPr/>
        </p:nvGrpSpPr>
        <p:grpSpPr bwMode="auto">
          <a:xfrm>
            <a:off x="2866907" y="4977602"/>
            <a:ext cx="1143000" cy="762000"/>
            <a:chOff x="1447800" y="5334000"/>
            <a:chExt cx="1143000" cy="762000"/>
          </a:xfrm>
        </p:grpSpPr>
        <p:sp>
          <p:nvSpPr>
            <p:cNvPr id="54" name="Rounded Rectangle 36">
              <a:extLst>
                <a:ext uri="{FF2B5EF4-FFF2-40B4-BE49-F238E27FC236}">
                  <a16:creationId xmlns="" xmlns:a16="http://schemas.microsoft.com/office/drawing/2014/main" id="{4D519ADA-50F4-4B8C-9345-4345B40FF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5334000"/>
              <a:ext cx="1143000" cy="762000"/>
            </a:xfrm>
            <a:prstGeom prst="roundRect">
              <a:avLst>
                <a:gd name="adj" fmla="val 16667"/>
              </a:avLst>
            </a:prstGeom>
            <a:solidFill>
              <a:srgbClr val="FFC07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55" name="TextBox 37">
              <a:extLst>
                <a:ext uri="{FF2B5EF4-FFF2-40B4-BE49-F238E27FC236}">
                  <a16:creationId xmlns="" xmlns:a16="http://schemas.microsoft.com/office/drawing/2014/main" id="{FB9F0CBE-517B-4622-A28F-5C3A7D30C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54864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Arial" charset="0"/>
                </a:rPr>
                <a:t>2</a:t>
              </a:r>
            </a:p>
          </p:txBody>
        </p:sp>
      </p:grpSp>
      <p:sp>
        <p:nvSpPr>
          <p:cNvPr id="56" name="Right Arrow 38">
            <a:extLst>
              <a:ext uri="{FF2B5EF4-FFF2-40B4-BE49-F238E27FC236}">
                <a16:creationId xmlns="" xmlns:a16="http://schemas.microsoft.com/office/drawing/2014/main" id="{1ED72B42-7537-4797-AED3-FE88BBEB5A8A}"/>
              </a:ext>
            </a:extLst>
          </p:cNvPr>
          <p:cNvSpPr/>
          <p:nvPr/>
        </p:nvSpPr>
        <p:spPr bwMode="auto">
          <a:xfrm>
            <a:off x="4479513" y="23453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sp>
        <p:nvSpPr>
          <p:cNvPr id="57" name="Right Arrow 40">
            <a:extLst>
              <a:ext uri="{FF2B5EF4-FFF2-40B4-BE49-F238E27FC236}">
                <a16:creationId xmlns="" xmlns:a16="http://schemas.microsoft.com/office/drawing/2014/main" id="{B90B6B06-57E2-402D-A52B-5371D9C3796F}"/>
              </a:ext>
            </a:extLst>
          </p:cNvPr>
          <p:cNvSpPr/>
          <p:nvPr/>
        </p:nvSpPr>
        <p:spPr bwMode="auto">
          <a:xfrm>
            <a:off x="3488913" y="23453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grpSp>
        <p:nvGrpSpPr>
          <p:cNvPr id="58" name="Group 41">
            <a:extLst>
              <a:ext uri="{FF2B5EF4-FFF2-40B4-BE49-F238E27FC236}">
                <a16:creationId xmlns="" xmlns:a16="http://schemas.microsoft.com/office/drawing/2014/main" id="{86CED1C9-3988-4A02-AFFD-8ADFF7676223}"/>
              </a:ext>
            </a:extLst>
          </p:cNvPr>
          <p:cNvGrpSpPr>
            <a:grpSpLocks/>
          </p:cNvGrpSpPr>
          <p:nvPr/>
        </p:nvGrpSpPr>
        <p:grpSpPr bwMode="auto">
          <a:xfrm>
            <a:off x="7896107" y="3107333"/>
            <a:ext cx="1143000" cy="762000"/>
            <a:chOff x="6400800" y="3733800"/>
            <a:chExt cx="1143000" cy="762000"/>
          </a:xfrm>
        </p:grpSpPr>
        <p:sp>
          <p:nvSpPr>
            <p:cNvPr id="59" name="Rounded Rectangle 42">
              <a:extLst>
                <a:ext uri="{FF2B5EF4-FFF2-40B4-BE49-F238E27FC236}">
                  <a16:creationId xmlns="" xmlns:a16="http://schemas.microsoft.com/office/drawing/2014/main" id="{D7528D4E-7952-4F21-9F79-E24C9EEFE3FB}"/>
                </a:ext>
              </a:extLst>
            </p:cNvPr>
            <p:cNvSpPr/>
            <p:nvPr/>
          </p:nvSpPr>
          <p:spPr bwMode="auto">
            <a:xfrm>
              <a:off x="6400800" y="3733800"/>
              <a:ext cx="114300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0" name="TextBox 43">
              <a:extLst>
                <a:ext uri="{FF2B5EF4-FFF2-40B4-BE49-F238E27FC236}">
                  <a16:creationId xmlns="" xmlns:a16="http://schemas.microsoft.com/office/drawing/2014/main" id="{EE5F1889-9EB6-43CA-A4EF-42E0105CB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3886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Arial" charset="0"/>
                </a:rPr>
                <a:t>2</a:t>
              </a:r>
            </a:p>
          </p:txBody>
        </p:sp>
      </p:grpSp>
      <p:sp>
        <p:nvSpPr>
          <p:cNvPr id="61" name="Right Arrow 44">
            <a:extLst>
              <a:ext uri="{FF2B5EF4-FFF2-40B4-BE49-F238E27FC236}">
                <a16:creationId xmlns="" xmlns:a16="http://schemas.microsoft.com/office/drawing/2014/main" id="{14D8F20C-3361-4C5A-8DD8-96133D3D5240}"/>
              </a:ext>
            </a:extLst>
          </p:cNvPr>
          <p:cNvSpPr/>
          <p:nvPr/>
        </p:nvSpPr>
        <p:spPr bwMode="auto">
          <a:xfrm>
            <a:off x="3184113" y="29549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sp>
        <p:nvSpPr>
          <p:cNvPr id="62" name="Right Arrow 45">
            <a:extLst>
              <a:ext uri="{FF2B5EF4-FFF2-40B4-BE49-F238E27FC236}">
                <a16:creationId xmlns="" xmlns:a16="http://schemas.microsoft.com/office/drawing/2014/main" id="{8CB5F77F-161C-41C0-8B9F-43BEB235BBB0}"/>
              </a:ext>
            </a:extLst>
          </p:cNvPr>
          <p:cNvSpPr/>
          <p:nvPr/>
        </p:nvSpPr>
        <p:spPr bwMode="auto">
          <a:xfrm>
            <a:off x="4479513" y="23453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grpSp>
        <p:nvGrpSpPr>
          <p:cNvPr id="63" name="Group 46">
            <a:extLst>
              <a:ext uri="{FF2B5EF4-FFF2-40B4-BE49-F238E27FC236}">
                <a16:creationId xmlns="" xmlns:a16="http://schemas.microsoft.com/office/drawing/2014/main" id="{D4E11B52-D6B2-4986-9126-2FDCFEF301B8}"/>
              </a:ext>
            </a:extLst>
          </p:cNvPr>
          <p:cNvGrpSpPr>
            <a:grpSpLocks/>
          </p:cNvGrpSpPr>
          <p:nvPr/>
        </p:nvGrpSpPr>
        <p:grpSpPr bwMode="auto">
          <a:xfrm>
            <a:off x="7908513" y="3107333"/>
            <a:ext cx="1143000" cy="762000"/>
            <a:chOff x="6400800" y="3733800"/>
            <a:chExt cx="1143000" cy="762000"/>
          </a:xfrm>
        </p:grpSpPr>
        <p:sp>
          <p:nvSpPr>
            <p:cNvPr id="64" name="Rounded Rectangle 47">
              <a:extLst>
                <a:ext uri="{FF2B5EF4-FFF2-40B4-BE49-F238E27FC236}">
                  <a16:creationId xmlns="" xmlns:a16="http://schemas.microsoft.com/office/drawing/2014/main" id="{D792B649-B781-4253-966F-FCF546C0EEE7}"/>
                </a:ext>
              </a:extLst>
            </p:cNvPr>
            <p:cNvSpPr/>
            <p:nvPr/>
          </p:nvSpPr>
          <p:spPr bwMode="auto">
            <a:xfrm>
              <a:off x="6400800" y="3733800"/>
              <a:ext cx="114300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5" name="TextBox 48">
              <a:extLst>
                <a:ext uri="{FF2B5EF4-FFF2-40B4-BE49-F238E27FC236}">
                  <a16:creationId xmlns="" xmlns:a16="http://schemas.microsoft.com/office/drawing/2014/main" id="{8CC26E9B-2305-457E-BCBE-76C464CDB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3886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Arial" charset="0"/>
                </a:rPr>
                <a:t>3</a:t>
              </a:r>
            </a:p>
          </p:txBody>
        </p:sp>
      </p:grpSp>
      <p:grpSp>
        <p:nvGrpSpPr>
          <p:cNvPr id="66" name="Group 51">
            <a:extLst>
              <a:ext uri="{FF2B5EF4-FFF2-40B4-BE49-F238E27FC236}">
                <a16:creationId xmlns="" xmlns:a16="http://schemas.microsoft.com/office/drawing/2014/main" id="{EB151E39-CEB3-4EA3-AD34-588579FC0979}"/>
              </a:ext>
            </a:extLst>
          </p:cNvPr>
          <p:cNvGrpSpPr>
            <a:grpSpLocks/>
          </p:cNvGrpSpPr>
          <p:nvPr/>
        </p:nvGrpSpPr>
        <p:grpSpPr bwMode="auto">
          <a:xfrm>
            <a:off x="4009907" y="4977602"/>
            <a:ext cx="1143000" cy="762000"/>
            <a:chOff x="2590800" y="4953000"/>
            <a:chExt cx="1143000" cy="762000"/>
          </a:xfrm>
        </p:grpSpPr>
        <p:sp>
          <p:nvSpPr>
            <p:cNvPr id="67" name="Rounded Rectangle 49">
              <a:extLst>
                <a:ext uri="{FF2B5EF4-FFF2-40B4-BE49-F238E27FC236}">
                  <a16:creationId xmlns="" xmlns:a16="http://schemas.microsoft.com/office/drawing/2014/main" id="{2E8A20B8-756B-434B-A7E4-7CA968F2C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953000"/>
              <a:ext cx="1143000" cy="762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DE80"/>
                </a:gs>
                <a:gs pos="50000">
                  <a:srgbClr val="FFE8B3"/>
                </a:gs>
                <a:gs pos="100000">
                  <a:srgbClr val="FFF3DA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8" name="TextBox 50">
              <a:extLst>
                <a:ext uri="{FF2B5EF4-FFF2-40B4-BE49-F238E27FC236}">
                  <a16:creationId xmlns="" xmlns:a16="http://schemas.microsoft.com/office/drawing/2014/main" id="{888D9559-ACC8-4323-890C-77712A8BF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1054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Arial" charset="0"/>
                </a:rPr>
                <a:t>3</a:t>
              </a:r>
            </a:p>
          </p:txBody>
        </p:sp>
      </p:grpSp>
      <p:sp>
        <p:nvSpPr>
          <p:cNvPr id="69" name="Right Arrow 52">
            <a:extLst>
              <a:ext uri="{FF2B5EF4-FFF2-40B4-BE49-F238E27FC236}">
                <a16:creationId xmlns="" xmlns:a16="http://schemas.microsoft.com/office/drawing/2014/main" id="{CA3E865E-23A1-4A22-A923-09D09DF30CE6}"/>
              </a:ext>
            </a:extLst>
          </p:cNvPr>
          <p:cNvSpPr/>
          <p:nvPr/>
        </p:nvSpPr>
        <p:spPr bwMode="auto">
          <a:xfrm>
            <a:off x="3488913" y="23453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sp>
        <p:nvSpPr>
          <p:cNvPr id="70" name="Right Arrow 53">
            <a:extLst>
              <a:ext uri="{FF2B5EF4-FFF2-40B4-BE49-F238E27FC236}">
                <a16:creationId xmlns="" xmlns:a16="http://schemas.microsoft.com/office/drawing/2014/main" id="{75CFBACC-1874-4025-8F4A-73A542638F46}"/>
              </a:ext>
            </a:extLst>
          </p:cNvPr>
          <p:cNvSpPr/>
          <p:nvPr/>
        </p:nvSpPr>
        <p:spPr bwMode="auto">
          <a:xfrm>
            <a:off x="3184113" y="29549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5B30CFFC-8DFE-43D5-90DF-7076D3BE8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013" y="6046788"/>
            <a:ext cx="45847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Arial" charset="0"/>
              </a:rPr>
              <a:t>Statement becomes a[3] = 3+1;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Arial" charset="0"/>
              </a:rPr>
              <a:t>Statement becomes a[4] = 4+1;</a:t>
            </a:r>
          </a:p>
        </p:txBody>
      </p:sp>
      <p:sp>
        <p:nvSpPr>
          <p:cNvPr id="72" name="Right Arrow 55">
            <a:extLst>
              <a:ext uri="{FF2B5EF4-FFF2-40B4-BE49-F238E27FC236}">
                <a16:creationId xmlns="" xmlns:a16="http://schemas.microsoft.com/office/drawing/2014/main" id="{A0EAD68C-906D-444A-9E1D-B5FDAC1984E7}"/>
              </a:ext>
            </a:extLst>
          </p:cNvPr>
          <p:cNvSpPr/>
          <p:nvPr/>
        </p:nvSpPr>
        <p:spPr bwMode="auto">
          <a:xfrm>
            <a:off x="4479513" y="23453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grpSp>
        <p:nvGrpSpPr>
          <p:cNvPr id="73" name="Group 59">
            <a:extLst>
              <a:ext uri="{FF2B5EF4-FFF2-40B4-BE49-F238E27FC236}">
                <a16:creationId xmlns="" xmlns:a16="http://schemas.microsoft.com/office/drawing/2014/main" id="{8DD987C4-9834-4F6D-8D47-5B8A859FC128}"/>
              </a:ext>
            </a:extLst>
          </p:cNvPr>
          <p:cNvGrpSpPr>
            <a:grpSpLocks/>
          </p:cNvGrpSpPr>
          <p:nvPr/>
        </p:nvGrpSpPr>
        <p:grpSpPr bwMode="auto">
          <a:xfrm>
            <a:off x="5152907" y="4977602"/>
            <a:ext cx="1143000" cy="762000"/>
            <a:chOff x="3733800" y="4953000"/>
            <a:chExt cx="1143000" cy="762000"/>
          </a:xfrm>
        </p:grpSpPr>
        <p:sp>
          <p:nvSpPr>
            <p:cNvPr id="74" name="Rounded Rectangle 56">
              <a:extLst>
                <a:ext uri="{FF2B5EF4-FFF2-40B4-BE49-F238E27FC236}">
                  <a16:creationId xmlns="" xmlns:a16="http://schemas.microsoft.com/office/drawing/2014/main" id="{E9135E5A-7B5C-4C0E-B2CC-7F35E3196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953000"/>
              <a:ext cx="1143000" cy="762000"/>
            </a:xfrm>
            <a:prstGeom prst="roundRect">
              <a:avLst>
                <a:gd name="adj" fmla="val 16667"/>
              </a:avLst>
            </a:prstGeom>
            <a:solidFill>
              <a:srgbClr val="FFC07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75" name="TextBox 57">
              <a:extLst>
                <a:ext uri="{FF2B5EF4-FFF2-40B4-BE49-F238E27FC236}">
                  <a16:creationId xmlns="" xmlns:a16="http://schemas.microsoft.com/office/drawing/2014/main" id="{E3857143-E739-4402-B80C-200172F9E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51054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Arial" charset="0"/>
                </a:rPr>
                <a:t>4</a:t>
              </a:r>
            </a:p>
          </p:txBody>
        </p:sp>
      </p:grpSp>
      <p:sp>
        <p:nvSpPr>
          <p:cNvPr id="76" name="Right Arrow 58">
            <a:extLst>
              <a:ext uri="{FF2B5EF4-FFF2-40B4-BE49-F238E27FC236}">
                <a16:creationId xmlns="" xmlns:a16="http://schemas.microsoft.com/office/drawing/2014/main" id="{90F99C3C-27B8-4BBC-9016-5421A0A1EEB2}"/>
              </a:ext>
            </a:extLst>
          </p:cNvPr>
          <p:cNvSpPr/>
          <p:nvPr/>
        </p:nvSpPr>
        <p:spPr bwMode="auto">
          <a:xfrm>
            <a:off x="3488913" y="23453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sp>
        <p:nvSpPr>
          <p:cNvPr id="77" name="Right Arrow 60">
            <a:extLst>
              <a:ext uri="{FF2B5EF4-FFF2-40B4-BE49-F238E27FC236}">
                <a16:creationId xmlns="" xmlns:a16="http://schemas.microsoft.com/office/drawing/2014/main" id="{E56B40CC-C099-4BE0-B7EE-4A6108E4C93A}"/>
              </a:ext>
            </a:extLst>
          </p:cNvPr>
          <p:cNvSpPr/>
          <p:nvPr/>
        </p:nvSpPr>
        <p:spPr bwMode="auto">
          <a:xfrm>
            <a:off x="3184113" y="29549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grpSp>
        <p:nvGrpSpPr>
          <p:cNvPr id="78" name="Group 61">
            <a:extLst>
              <a:ext uri="{FF2B5EF4-FFF2-40B4-BE49-F238E27FC236}">
                <a16:creationId xmlns="" xmlns:a16="http://schemas.microsoft.com/office/drawing/2014/main" id="{F8C76ADF-2491-4490-837D-D8080C537D40}"/>
              </a:ext>
            </a:extLst>
          </p:cNvPr>
          <p:cNvGrpSpPr>
            <a:grpSpLocks/>
          </p:cNvGrpSpPr>
          <p:nvPr/>
        </p:nvGrpSpPr>
        <p:grpSpPr bwMode="auto">
          <a:xfrm>
            <a:off x="7894933" y="3112614"/>
            <a:ext cx="1143000" cy="762000"/>
            <a:chOff x="6400800" y="3733800"/>
            <a:chExt cx="1143000" cy="762000"/>
          </a:xfrm>
        </p:grpSpPr>
        <p:sp>
          <p:nvSpPr>
            <p:cNvPr id="79" name="Rounded Rectangle 62">
              <a:extLst>
                <a:ext uri="{FF2B5EF4-FFF2-40B4-BE49-F238E27FC236}">
                  <a16:creationId xmlns="" xmlns:a16="http://schemas.microsoft.com/office/drawing/2014/main" id="{7EE47EBB-EA23-47FB-B9F5-88AB8A9D4455}"/>
                </a:ext>
              </a:extLst>
            </p:cNvPr>
            <p:cNvSpPr/>
            <p:nvPr/>
          </p:nvSpPr>
          <p:spPr bwMode="auto">
            <a:xfrm>
              <a:off x="6400800" y="3733800"/>
              <a:ext cx="114300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80" name="TextBox 63">
              <a:extLst>
                <a:ext uri="{FF2B5EF4-FFF2-40B4-BE49-F238E27FC236}">
                  <a16:creationId xmlns="" xmlns:a16="http://schemas.microsoft.com/office/drawing/2014/main" id="{F887F48D-DE39-4C70-AE88-6FB3EA96D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3886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Arial" charset="0"/>
                </a:rPr>
                <a:t>4</a:t>
              </a:r>
            </a:p>
          </p:txBody>
        </p:sp>
      </p:grpSp>
      <p:sp>
        <p:nvSpPr>
          <p:cNvPr id="81" name="Right Arrow 64">
            <a:extLst>
              <a:ext uri="{FF2B5EF4-FFF2-40B4-BE49-F238E27FC236}">
                <a16:creationId xmlns="" xmlns:a16="http://schemas.microsoft.com/office/drawing/2014/main" id="{999977E4-FE42-4964-A23E-C198FE11464E}"/>
              </a:ext>
            </a:extLst>
          </p:cNvPr>
          <p:cNvSpPr/>
          <p:nvPr/>
        </p:nvSpPr>
        <p:spPr bwMode="auto">
          <a:xfrm>
            <a:off x="4479513" y="23453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grpSp>
        <p:nvGrpSpPr>
          <p:cNvPr id="82" name="Group 67">
            <a:extLst>
              <a:ext uri="{FF2B5EF4-FFF2-40B4-BE49-F238E27FC236}">
                <a16:creationId xmlns="" xmlns:a16="http://schemas.microsoft.com/office/drawing/2014/main" id="{E176E1CB-E0F4-46C8-A28A-C9A6DE0C4E0E}"/>
              </a:ext>
            </a:extLst>
          </p:cNvPr>
          <p:cNvGrpSpPr>
            <a:grpSpLocks/>
          </p:cNvGrpSpPr>
          <p:nvPr/>
        </p:nvGrpSpPr>
        <p:grpSpPr bwMode="auto">
          <a:xfrm>
            <a:off x="6295907" y="4976699"/>
            <a:ext cx="1143000" cy="762000"/>
            <a:chOff x="4876800" y="4953000"/>
            <a:chExt cx="1143000" cy="762000"/>
          </a:xfrm>
        </p:grpSpPr>
        <p:sp>
          <p:nvSpPr>
            <p:cNvPr id="83" name="Rounded Rectangle 65">
              <a:extLst>
                <a:ext uri="{FF2B5EF4-FFF2-40B4-BE49-F238E27FC236}">
                  <a16:creationId xmlns="" xmlns:a16="http://schemas.microsoft.com/office/drawing/2014/main" id="{1FB3200B-4246-47AD-A192-5E86E333A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53000"/>
              <a:ext cx="1143000" cy="762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DE80"/>
                </a:gs>
                <a:gs pos="50000">
                  <a:srgbClr val="FFE8B3"/>
                </a:gs>
                <a:gs pos="100000">
                  <a:srgbClr val="FFF3DA"/>
                </a:gs>
              </a:gsLst>
              <a:lin ang="81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84" name="TextBox 66">
              <a:extLst>
                <a:ext uri="{FF2B5EF4-FFF2-40B4-BE49-F238E27FC236}">
                  <a16:creationId xmlns="" xmlns:a16="http://schemas.microsoft.com/office/drawing/2014/main" id="{EA8EF9B5-E4C0-49B4-BE41-004607757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1054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Arial" charset="0"/>
                </a:rPr>
                <a:t>5</a:t>
              </a:r>
            </a:p>
          </p:txBody>
        </p:sp>
      </p:grpSp>
      <p:sp>
        <p:nvSpPr>
          <p:cNvPr id="85" name="Right Arrow 68">
            <a:extLst>
              <a:ext uri="{FF2B5EF4-FFF2-40B4-BE49-F238E27FC236}">
                <a16:creationId xmlns="" xmlns:a16="http://schemas.microsoft.com/office/drawing/2014/main" id="{AF4A0DD3-2A0E-4604-B7E2-198E22B4DDA9}"/>
              </a:ext>
            </a:extLst>
          </p:cNvPr>
          <p:cNvSpPr/>
          <p:nvPr/>
        </p:nvSpPr>
        <p:spPr bwMode="auto">
          <a:xfrm>
            <a:off x="3488913" y="23453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grpSp>
        <p:nvGrpSpPr>
          <p:cNvPr id="86" name="Group 69">
            <a:extLst>
              <a:ext uri="{FF2B5EF4-FFF2-40B4-BE49-F238E27FC236}">
                <a16:creationId xmlns="" xmlns:a16="http://schemas.microsoft.com/office/drawing/2014/main" id="{A3BBB491-6527-4DA3-8542-8E1D2C886126}"/>
              </a:ext>
            </a:extLst>
          </p:cNvPr>
          <p:cNvGrpSpPr>
            <a:grpSpLocks/>
          </p:cNvGrpSpPr>
          <p:nvPr/>
        </p:nvGrpSpPr>
        <p:grpSpPr bwMode="auto">
          <a:xfrm>
            <a:off x="7908513" y="3099457"/>
            <a:ext cx="1143000" cy="762000"/>
            <a:chOff x="6400800" y="3733800"/>
            <a:chExt cx="1143000" cy="762000"/>
          </a:xfrm>
        </p:grpSpPr>
        <p:sp>
          <p:nvSpPr>
            <p:cNvPr id="87" name="Rounded Rectangle 70">
              <a:extLst>
                <a:ext uri="{FF2B5EF4-FFF2-40B4-BE49-F238E27FC236}">
                  <a16:creationId xmlns="" xmlns:a16="http://schemas.microsoft.com/office/drawing/2014/main" id="{146E0BC8-4B7F-4296-9404-2FF355039E5B}"/>
                </a:ext>
              </a:extLst>
            </p:cNvPr>
            <p:cNvSpPr/>
            <p:nvPr/>
          </p:nvSpPr>
          <p:spPr bwMode="auto">
            <a:xfrm>
              <a:off x="6400800" y="3733800"/>
              <a:ext cx="114300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88" name="TextBox 71">
              <a:extLst>
                <a:ext uri="{FF2B5EF4-FFF2-40B4-BE49-F238E27FC236}">
                  <a16:creationId xmlns="" xmlns:a16="http://schemas.microsoft.com/office/drawing/2014/main" id="{F42E93F7-B6C3-48F6-A53A-E02A4310B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3886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Arial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E4DDD11-CB41-4DAA-A5D2-EF90C0BD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019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9374</TotalTime>
  <Words>1293</Words>
  <Application>Microsoft Office PowerPoint</Application>
  <PresentationFormat>Custom</PresentationFormat>
  <Paragraphs>335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Office Theme</vt:lpstr>
      <vt:lpstr>Metropolitan</vt:lpstr>
      <vt:lpstr>1_Office Theme</vt:lpstr>
      <vt:lpstr>2_Office Theme</vt:lpstr>
      <vt:lpstr>ESC101: Fundamentals of Computing</vt:lpstr>
      <vt:lpstr>Recap: Arrays</vt:lpstr>
      <vt:lpstr>Recap: Array: Declaration and Initialization</vt:lpstr>
      <vt:lpstr>Array: Declaration and Initialization</vt:lpstr>
      <vt:lpstr>Array: Declaration and Initialization</vt:lpstr>
      <vt:lpstr>Slide 6</vt:lpstr>
      <vt:lpstr>Array: Declaration and Initialization</vt:lpstr>
      <vt:lpstr>Array: Declaration and Initialization</vt:lpstr>
      <vt:lpstr>Tracing the execution of an array based program</vt:lpstr>
      <vt:lpstr>Arrays: Some Example Programs</vt:lpstr>
      <vt:lpstr>Arrays: Some Example Programs</vt:lpstr>
      <vt:lpstr>Arrays: Some Example Programs</vt:lpstr>
      <vt:lpstr>Arrays: Some Example Programs</vt:lpstr>
      <vt:lpstr>Next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592</cp:revision>
  <dcterms:created xsi:type="dcterms:W3CDTF">2018-07-30T05:08:11Z</dcterms:created>
  <dcterms:modified xsi:type="dcterms:W3CDTF">2020-02-12T05:34:35Z</dcterms:modified>
</cp:coreProperties>
</file>