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21"/>
  </p:notesMasterIdLst>
  <p:sldIdLst>
    <p:sldId id="268" r:id="rId3"/>
    <p:sldId id="411" r:id="rId4"/>
    <p:sldId id="412" r:id="rId5"/>
    <p:sldId id="416" r:id="rId6"/>
    <p:sldId id="417" r:id="rId7"/>
    <p:sldId id="413" r:id="rId8"/>
    <p:sldId id="418" r:id="rId9"/>
    <p:sldId id="414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333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722" autoAdjust="0"/>
  </p:normalViewPr>
  <p:slideViewPr>
    <p:cSldViewPr snapToGrid="0">
      <p:cViewPr varScale="1">
        <p:scale>
          <a:sx n="110" d="100"/>
          <a:sy n="110" d="100"/>
        </p:scale>
        <p:origin x="-3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69635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4417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7E8EC3-70EC-47A0-B994-19D26F35FF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7E8EC3-70EC-47A0-B994-19D26F35FF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2DB1FF-9430-4113-9D77-DBE3A77F030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1E547E-1D11-4642-B659-8BA4E49AB92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E2E0EC-BC59-419F-94A8-8C8E44F9A3B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B898BE2-5366-4451-8D1C-11045710D919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5359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67A-08D5-4173-9617-49D133D53F0E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5994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138E-6F1E-4B2D-9E5F-1B31C140B513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3425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73D2-0C14-4317-8D0C-0E900B6D1AA4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58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6863-2605-48C3-AB22-979A7AE5CA3A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1060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A95-FC9B-4D13-A9DA-7BAC97DB100B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3938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8348-BDF8-4909-BE18-1A56FDC73301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2996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1AA-48E5-43B2-BBD6-1BC757A8BA7E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475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F934F38-AD00-42C9-84E3-9F225EAC6B79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585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3FA2-16A6-47BE-9FB5-871B501ABA82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4382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FB8-40EC-456D-A2E8-07CAECA962C4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44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ED52C35-A558-4D9D-90F2-2E8DDE6EC5C8}" type="datetime1">
              <a:rPr lang="en-GB" smtClean="0"/>
              <a:pPr/>
              <a:t>12/02/2020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31013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8708" y="2553595"/>
            <a:ext cx="11734800" cy="94785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54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Arrays and functions</a:t>
            </a:r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</a:t>
            </a: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09600" y="-71462"/>
            <a:ext cx="10972800" cy="1143000"/>
          </a:xfrm>
        </p:spPr>
        <p:txBody>
          <a:bodyPr/>
          <a:lstStyle/>
          <a:p>
            <a:r>
              <a:rPr lang="en-IN" dirty="0" smtClean="0">
                <a:solidFill>
                  <a:srgbClr val="4117A9"/>
                </a:solidFill>
                <a:latin typeface="Garamond" panose="02020404030301010803" pitchFamily="18" charset="0"/>
              </a:rPr>
              <a:t>Passing arrays by reference</a:t>
            </a:r>
            <a:endParaRPr lang="en-US" altLang="en-US" dirty="0" smtClean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906" y="930870"/>
            <a:ext cx="715266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/>
              <a:t>Write a function that reads input into an array of characters</a:t>
            </a:r>
          </a:p>
          <a:p>
            <a:pPr>
              <a:defRPr/>
            </a:pPr>
            <a:r>
              <a:rPr lang="en-US" sz="2200" dirty="0"/>
              <a:t> until </a:t>
            </a:r>
            <a:r>
              <a:rPr lang="en-US" sz="2200" dirty="0" smtClean="0"/>
              <a:t>EOF </a:t>
            </a:r>
            <a:r>
              <a:rPr lang="en-US" sz="2200" dirty="0"/>
              <a:t>is seen or array is full.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8000" y="1700809"/>
            <a:ext cx="5384800" cy="1446213"/>
          </a:xfrm>
          <a:prstGeom prst="rect">
            <a:avLst/>
          </a:prstGeom>
          <a:solidFill>
            <a:srgbClr val="8BFFC3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>
                <a:latin typeface="+mn-lt"/>
              </a:rPr>
              <a:t>int read_into_array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        (char t[], int size);  </a:t>
            </a:r>
          </a:p>
          <a:p>
            <a:pPr eaLnBrk="1" hangingPunct="1"/>
            <a:r>
              <a:rPr lang="en-US" altLang="en-US" sz="2200" dirty="0">
                <a:latin typeface="+mn-lt"/>
              </a:rPr>
              <a:t>/* returns number of chars </a:t>
            </a:r>
            <a:endParaRPr lang="en-US" altLang="en-US" sz="2200" dirty="0" smtClean="0">
              <a:latin typeface="+mn-lt"/>
            </a:endParaRPr>
          </a:p>
          <a:p>
            <a:pPr eaLnBrk="1" hangingPunct="1"/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dirty="0" smtClean="0">
                <a:latin typeface="+mn-lt"/>
              </a:rPr>
              <a:t>  read  </a:t>
            </a:r>
            <a:r>
              <a:rPr lang="en-US" altLang="en-US" sz="2200" dirty="0">
                <a:latin typeface="+mn-lt"/>
              </a:rPr>
              <a:t>*/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876800"/>
            <a:ext cx="52832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/>
              <a:t>int main()  {</a:t>
            </a:r>
          </a:p>
          <a:p>
            <a:pPr>
              <a:defRPr/>
            </a:pPr>
            <a:r>
              <a:rPr lang="en-US" sz="2200" dirty="0"/>
              <a:t>  char s[100];</a:t>
            </a:r>
          </a:p>
          <a:p>
            <a:pPr>
              <a:defRPr/>
            </a:pPr>
            <a:r>
              <a:rPr lang="en-US" sz="2200" dirty="0"/>
              <a:t>  read_into_array(s,100</a:t>
            </a:r>
            <a:r>
              <a:rPr lang="en-US" sz="2200" dirty="0" smtClean="0"/>
              <a:t>);</a:t>
            </a:r>
          </a:p>
          <a:p>
            <a:pPr>
              <a:defRPr/>
            </a:pPr>
            <a:r>
              <a:rPr lang="en-US" sz="2200" dirty="0"/>
              <a:t> </a:t>
            </a:r>
            <a:r>
              <a:rPr lang="en-US" sz="2200" dirty="0" smtClean="0"/>
              <a:t> /* process */ </a:t>
            </a:r>
            <a:endParaRPr lang="en-US" sz="2200" dirty="0"/>
          </a:p>
          <a:p>
            <a:pPr>
              <a:defRPr/>
            </a:pPr>
            <a:r>
              <a:rPr lang="en-US" sz="2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1465" y="1647646"/>
            <a:ext cx="3648973" cy="4493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/>
              <a:t>int read_into_array</a:t>
            </a:r>
          </a:p>
          <a:p>
            <a:pPr>
              <a:defRPr/>
            </a:pPr>
            <a:r>
              <a:rPr lang="en-US" sz="2200" dirty="0"/>
              <a:t>          (char t[], int size) {</a:t>
            </a:r>
          </a:p>
          <a:p>
            <a:pPr>
              <a:defRPr/>
            </a:pPr>
            <a:r>
              <a:rPr lang="en-US" sz="2200" dirty="0"/>
              <a:t>     int ch;</a:t>
            </a:r>
          </a:p>
          <a:p>
            <a:pPr>
              <a:defRPr/>
            </a:pPr>
            <a:r>
              <a:rPr lang="en-US" sz="2200" dirty="0"/>
              <a:t>     int count = 0;</a:t>
            </a:r>
          </a:p>
          <a:p>
            <a:pPr>
              <a:defRPr/>
            </a:pPr>
            <a:r>
              <a:rPr lang="en-US" sz="2200" dirty="0"/>
              <a:t>     ch = getchar();</a:t>
            </a:r>
          </a:p>
          <a:p>
            <a:pPr>
              <a:defRPr/>
            </a:pPr>
            <a:r>
              <a:rPr lang="en-US" sz="2200" dirty="0"/>
              <a:t>     while (count &lt; size </a:t>
            </a:r>
          </a:p>
          <a:p>
            <a:pPr>
              <a:defRPr/>
            </a:pPr>
            <a:r>
              <a:rPr lang="en-US" sz="2200" dirty="0"/>
              <a:t>                &amp;&amp; ch != EOF) {</a:t>
            </a:r>
          </a:p>
          <a:p>
            <a:pPr>
              <a:defRPr/>
            </a:pPr>
            <a:r>
              <a:rPr lang="en-US" sz="2200" dirty="0"/>
              <a:t>	  t[count] = ch;</a:t>
            </a:r>
          </a:p>
          <a:p>
            <a:pPr>
              <a:defRPr/>
            </a:pPr>
            <a:r>
              <a:rPr lang="en-US" sz="2200" dirty="0"/>
              <a:t>	  count = count + 1;</a:t>
            </a:r>
          </a:p>
          <a:p>
            <a:pPr>
              <a:defRPr/>
            </a:pPr>
            <a:r>
              <a:rPr lang="en-US" sz="2200" dirty="0"/>
              <a:t>          ch = getchar();</a:t>
            </a:r>
          </a:p>
          <a:p>
            <a:pPr>
              <a:defRPr/>
            </a:pPr>
            <a:r>
              <a:rPr lang="en-US" sz="2200" dirty="0"/>
              <a:t>     }</a:t>
            </a:r>
          </a:p>
          <a:p>
            <a:pPr>
              <a:defRPr/>
            </a:pPr>
            <a:r>
              <a:rPr lang="en-US" sz="2200" dirty="0"/>
              <a:t>     return count;</a:t>
            </a:r>
          </a:p>
          <a:p>
            <a:pPr>
              <a:defRPr/>
            </a:pPr>
            <a:r>
              <a:rPr lang="en-US" sz="2200" dirty="0"/>
              <a:t>}</a:t>
            </a:r>
            <a:r>
              <a:rPr lang="en-US" dirty="0"/>
              <a:t>	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8000" y="3200400"/>
            <a:ext cx="5384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 err="1" smtClean="0">
                <a:latin typeface="+mn-lt"/>
              </a:rPr>
              <a:t>read_into_array</a:t>
            </a:r>
            <a:r>
              <a:rPr lang="en-US" altLang="en-US" sz="2200" dirty="0" smtClean="0">
                <a:latin typeface="+mn-lt"/>
              </a:rPr>
              <a:t>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+mn-lt"/>
              </a:rPr>
              <a:t> array</a:t>
            </a:r>
            <a:r>
              <a:rPr lang="en-US" altLang="en-US" sz="2200" dirty="0" smtClean="0">
                <a:solidFill>
                  <a:srgbClr val="FF0000"/>
                </a:solidFill>
                <a:latin typeface="+mn-lt"/>
              </a:rPr>
              <a:t> t </a:t>
            </a:r>
            <a:r>
              <a:rPr lang="en-US" altLang="en-US" sz="2200" dirty="0" smtClean="0">
                <a:latin typeface="+mn-lt"/>
              </a:rPr>
              <a:t>(arg.)</a:t>
            </a:r>
            <a:endParaRPr lang="en-US" altLang="en-US" sz="2200" dirty="0">
              <a:latin typeface="+mn-lt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solidFill>
                  <a:srgbClr val="FF0000"/>
                </a:solidFill>
                <a:latin typeface="+mn-lt"/>
              </a:rPr>
              <a:t> size</a:t>
            </a:r>
            <a:r>
              <a:rPr lang="en-US" altLang="en-US" sz="2200" dirty="0" smtClean="0">
                <a:latin typeface="+mn-lt"/>
              </a:rPr>
              <a:t> </a:t>
            </a:r>
            <a:r>
              <a:rPr lang="en-US" altLang="en-US" sz="2200" dirty="0">
                <a:latin typeface="+mn-lt"/>
              </a:rPr>
              <a:t>of the </a:t>
            </a:r>
            <a:r>
              <a:rPr lang="en-US" altLang="en-US" sz="2200" dirty="0" smtClean="0">
                <a:latin typeface="+mn-lt"/>
              </a:rPr>
              <a:t>array (arg.)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dirty="0" smtClean="0">
                <a:latin typeface="+mn-lt"/>
              </a:rPr>
              <a:t> reads </a:t>
            </a:r>
            <a:r>
              <a:rPr lang="en-US" altLang="en-US" sz="2200" dirty="0">
                <a:latin typeface="+mn-lt"/>
              </a:rPr>
              <a:t>the input </a:t>
            </a:r>
            <a:r>
              <a:rPr lang="en-US" altLang="en-US" sz="2200" dirty="0" smtClean="0">
                <a:latin typeface="+mn-lt"/>
              </a:rPr>
              <a:t>in array</a:t>
            </a:r>
            <a:endParaRPr lang="en-US" altLang="en-US" sz="22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2008" y="6305910"/>
            <a:ext cx="51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what’s the point of this code? Counting inputs?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5160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47595" y="116633"/>
            <a:ext cx="5181600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main() 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</a:t>
            </a:r>
            <a:r>
              <a:rPr lang="en-US" sz="2200" b="1" dirty="0" smtClean="0">
                <a:latin typeface="Comic Sans MS" pitchFamily="66" charset="0"/>
              </a:rPr>
              <a:t>char s[10];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</a:t>
            </a:r>
            <a:r>
              <a:rPr lang="en-US" sz="2200" b="1" dirty="0" smtClean="0">
                <a:latin typeface="Comic Sans MS" pitchFamily="66" charset="0"/>
              </a:rPr>
              <a:t>read_into_array(s,10);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 …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1683" y="1646084"/>
            <a:ext cx="3906839" cy="21236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read_into_array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(char t[], int size)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count = 0;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/* …   */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  <a:r>
              <a:rPr lang="en-US" dirty="0"/>
              <a:t>	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57784" y="5008240"/>
            <a:ext cx="1669047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stack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of main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just prior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to call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180881" y="3717032"/>
            <a:ext cx="7282160" cy="1286892"/>
            <a:chOff x="3453780" y="4347592"/>
            <a:chExt cx="5461620" cy="1286892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4800600" y="4876800"/>
              <a:ext cx="4114800" cy="533400"/>
              <a:chOff x="5029200" y="4724400"/>
              <a:chExt cx="4114800" cy="53340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5029200" y="4724400"/>
                <a:ext cx="685800" cy="5334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715000" y="4724400"/>
                <a:ext cx="685800" cy="533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6400800" y="4724400"/>
                <a:ext cx="685800" cy="5334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458200" y="4724400"/>
                <a:ext cx="685800" cy="533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12315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7086600" y="4724400"/>
                <a:ext cx="137160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2316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7086600" y="5257800"/>
                <a:ext cx="1371600" cy="0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sp>
          <p:nvSpPr>
            <p:cNvPr id="12304" name="TextBox 34"/>
            <p:cNvSpPr txBox="1">
              <a:spLocks noChangeArrowheads="1"/>
            </p:cNvSpPr>
            <p:nvPr/>
          </p:nvSpPr>
          <p:spPr bwMode="auto">
            <a:xfrm>
              <a:off x="4800600" y="4495800"/>
              <a:ext cx="176755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s[0] s[1]  s[2]  </a:t>
              </a:r>
            </a:p>
          </p:txBody>
        </p:sp>
        <p:sp>
          <p:nvSpPr>
            <p:cNvPr id="12305" name="TextBox 35"/>
            <p:cNvSpPr txBox="1">
              <a:spLocks noChangeArrowheads="1"/>
            </p:cNvSpPr>
            <p:nvPr/>
          </p:nvSpPr>
          <p:spPr bwMode="auto">
            <a:xfrm>
              <a:off x="8266837" y="4495800"/>
              <a:ext cx="52923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 smtClean="0">
                  <a:latin typeface="Comic Sans MS" pitchFamily="66" charset="0"/>
                </a:rPr>
                <a:t>s[9]</a:t>
              </a:r>
              <a:endParaRPr lang="en-US" altLang="en-US" sz="2200" b="1" dirty="0">
                <a:latin typeface="Comic Sans MS" pitchFamily="66" charset="0"/>
              </a:endParaRPr>
            </a:p>
          </p:txBody>
        </p: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3453780" y="4347592"/>
              <a:ext cx="1346820" cy="1286892"/>
              <a:chOff x="3529980" y="4804792"/>
              <a:chExt cx="1346820" cy="1286892"/>
            </a:xfrm>
          </p:grpSpPr>
          <p:sp>
            <p:nvSpPr>
              <p:cNvPr id="37" name="Rounded Rectangle 36"/>
              <p:cNvSpPr/>
              <p:nvPr/>
            </p:nvSpPr>
            <p:spPr bwMode="auto">
              <a:xfrm>
                <a:off x="3644280" y="5181600"/>
                <a:ext cx="685800" cy="6858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2308" name="TextBox 37"/>
              <p:cNvSpPr txBox="1">
                <a:spLocks noChangeArrowheads="1"/>
              </p:cNvSpPr>
              <p:nvPr/>
            </p:nvSpPr>
            <p:spPr bwMode="auto">
              <a:xfrm>
                <a:off x="3825918" y="4804792"/>
                <a:ext cx="241893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12309" name="Shape 41"/>
              <p:cNvCxnSpPr>
                <a:cxnSpLocks noChangeShapeType="1"/>
                <a:endCxn id="26" idx="1"/>
              </p:cNvCxnSpPr>
              <p:nvPr/>
            </p:nvCxnSpPr>
            <p:spPr bwMode="auto">
              <a:xfrm>
                <a:off x="4267200" y="5486400"/>
                <a:ext cx="609600" cy="1143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2310" name="Oval 45"/>
              <p:cNvSpPr>
                <a:spLocks noChangeArrowheads="1"/>
              </p:cNvSpPr>
              <p:nvPr/>
            </p:nvSpPr>
            <p:spPr bwMode="auto">
              <a:xfrm>
                <a:off x="3529980" y="4948684"/>
                <a:ext cx="914400" cy="1143000"/>
              </a:xfrm>
              <a:prstGeom prst="ellipse">
                <a:avLst/>
              </a:prstGeom>
              <a:noFill/>
              <a:ln w="25400" algn="ctr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</p:grpSp>
      </p:grpSp>
      <p:sp>
        <p:nvSpPr>
          <p:cNvPr id="12300" name="TextBox 46"/>
          <p:cNvSpPr txBox="1">
            <a:spLocks noChangeArrowheads="1"/>
          </p:cNvSpPr>
          <p:nvPr/>
        </p:nvSpPr>
        <p:spPr bwMode="auto">
          <a:xfrm>
            <a:off x="431395" y="5949281"/>
            <a:ext cx="7173384" cy="769937"/>
          </a:xfrm>
          <a:prstGeom prst="rect">
            <a:avLst/>
          </a:prstGeom>
          <a:solidFill>
            <a:srgbClr val="FFFFA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The value of this box is the address  of the first element of the array.</a:t>
            </a:r>
          </a:p>
        </p:txBody>
      </p:sp>
      <p:sp>
        <p:nvSpPr>
          <p:cNvPr id="12301" name="TextBox 47"/>
          <p:cNvSpPr txBox="1">
            <a:spLocks noChangeArrowheads="1"/>
          </p:cNvSpPr>
          <p:nvPr/>
        </p:nvSpPr>
        <p:spPr bwMode="auto">
          <a:xfrm>
            <a:off x="431371" y="5085184"/>
            <a:ext cx="3762568" cy="769441"/>
          </a:xfrm>
          <a:prstGeom prst="rect">
            <a:avLst/>
          </a:prstGeom>
          <a:solidFill>
            <a:srgbClr val="FFFFA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s is </a:t>
            </a:r>
            <a:r>
              <a:rPr lang="en-US" altLang="en-US" sz="2200" b="1" dirty="0" smtClean="0">
                <a:latin typeface="Comic Sans MS" pitchFamily="66" charset="0"/>
              </a:rPr>
              <a:t>an array</a:t>
            </a:r>
            <a:r>
              <a:rPr lang="en-US" altLang="en-US" sz="2200" b="1" dirty="0">
                <a:latin typeface="Comic Sans MS" pitchFamily="66" charset="0"/>
              </a:rPr>
              <a:t>. It is a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variable and it has a box.</a:t>
            </a:r>
          </a:p>
        </p:txBody>
      </p:sp>
      <p:sp>
        <p:nvSpPr>
          <p:cNvPr id="12302" name="TextBox 50"/>
          <p:cNvSpPr txBox="1">
            <a:spLocks noChangeArrowheads="1"/>
          </p:cNvSpPr>
          <p:nvPr/>
        </p:nvSpPr>
        <p:spPr bwMode="auto">
          <a:xfrm>
            <a:off x="431395" y="4160719"/>
            <a:ext cx="24256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C00000"/>
                </a:solidFill>
                <a:latin typeface="Comic Sans MS" pitchFamily="66" charset="0"/>
              </a:rPr>
              <a:t>Array variables </a:t>
            </a:r>
            <a:endParaRPr lang="en-US" altLang="en-US" sz="22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store </a:t>
            </a:r>
            <a:r>
              <a:rPr lang="en-US" altLang="en-US" sz="2200" b="1" dirty="0">
                <a:solidFill>
                  <a:srgbClr val="C00000"/>
                </a:solidFill>
                <a:latin typeface="Comic Sans MS" pitchFamily="66" charset="0"/>
              </a:rPr>
              <a:t>address!!</a:t>
            </a:r>
          </a:p>
        </p:txBody>
      </p:sp>
    </p:spTree>
    <p:extLst>
      <p:ext uri="{BB962C8B-B14F-4D97-AF65-F5344CB8AC3E}">
        <p14:creationId xmlns:p14="http://schemas.microsoft.com/office/powerpoint/2010/main" xmlns="" val="83309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5" grpId="0" animBg="1"/>
      <p:bldP spid="12300" grpId="0" animBg="1"/>
      <p:bldP spid="12301" grpId="0" animBg="1"/>
      <p:bldP spid="123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29245" y="214290"/>
            <a:ext cx="6572296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defRPr/>
            </a:pPr>
            <a:r>
              <a:rPr lang="en-US" sz="2200" dirty="0"/>
              <a:t>Create new variables (boxes) </a:t>
            </a:r>
            <a:r>
              <a:rPr lang="en-US" sz="2200" dirty="0" smtClean="0"/>
              <a:t>for </a:t>
            </a:r>
          </a:p>
          <a:p>
            <a:pPr marL="457200" indent="-457200">
              <a:buClr>
                <a:srgbClr val="C00000"/>
              </a:buClr>
              <a:defRPr/>
            </a:pPr>
            <a:r>
              <a:rPr lang="en-US" sz="2200" dirty="0" smtClean="0"/>
              <a:t>each of </a:t>
            </a:r>
            <a:r>
              <a:rPr lang="en-US" sz="2200" dirty="0"/>
              <a:t>the formal parameters </a:t>
            </a:r>
            <a:endParaRPr lang="en-US" sz="2200" dirty="0" smtClean="0"/>
          </a:p>
          <a:p>
            <a:pPr marL="457200" indent="-457200">
              <a:buClr>
                <a:srgbClr val="C00000"/>
              </a:buClr>
              <a:defRPr/>
            </a:pPr>
            <a:r>
              <a:rPr lang="en-US" sz="2200" dirty="0" smtClean="0"/>
              <a:t>allocated </a:t>
            </a:r>
            <a:r>
              <a:rPr lang="en-US" sz="2200" dirty="0"/>
              <a:t>on a fresh </a:t>
            </a:r>
            <a:r>
              <a:rPr lang="en-US" sz="2200" dirty="0" smtClean="0"/>
              <a:t>stack </a:t>
            </a:r>
            <a:r>
              <a:rPr lang="en-US" sz="2200" dirty="0"/>
              <a:t>created </a:t>
            </a:r>
            <a:endParaRPr lang="en-US" sz="2200" dirty="0" smtClean="0"/>
          </a:p>
          <a:p>
            <a:pPr marL="457200" indent="-457200">
              <a:buClr>
                <a:srgbClr val="C00000"/>
              </a:buClr>
              <a:defRPr/>
            </a:pPr>
            <a:r>
              <a:rPr lang="en-US" sz="2200" dirty="0" smtClean="0"/>
              <a:t>for </a:t>
            </a:r>
            <a:r>
              <a:rPr lang="en-US" sz="2200" dirty="0"/>
              <a:t>this function call.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0" y="138116"/>
            <a:ext cx="5181600" cy="3647658"/>
            <a:chOff x="0" y="2438400"/>
            <a:chExt cx="3886201" cy="3647241"/>
          </a:xfrm>
        </p:grpSpPr>
        <p:sp>
          <p:nvSpPr>
            <p:cNvPr id="7" name="TextBox 6"/>
            <p:cNvSpPr txBox="1"/>
            <p:nvPr/>
          </p:nvSpPr>
          <p:spPr>
            <a:xfrm>
              <a:off x="0" y="2438400"/>
              <a:ext cx="3886201" cy="1446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dirty="0"/>
                <a:t>int main()  {</a:t>
              </a:r>
            </a:p>
            <a:p>
              <a:pPr>
                <a:defRPr/>
              </a:pPr>
              <a:r>
                <a:rPr lang="en-US" sz="2200" dirty="0"/>
                <a:t>  </a:t>
              </a:r>
              <a:r>
                <a:rPr lang="en-US" sz="2200" dirty="0" smtClean="0"/>
                <a:t>char s[10</a:t>
              </a:r>
              <a:r>
                <a:rPr lang="en-US" sz="2200" dirty="0"/>
                <a:t>];</a:t>
              </a:r>
            </a:p>
            <a:p>
              <a:pPr>
                <a:defRPr/>
              </a:pPr>
              <a:r>
                <a:rPr lang="en-US" sz="2200" dirty="0"/>
                <a:t>  </a:t>
              </a:r>
              <a:r>
                <a:rPr lang="en-US" sz="2200" dirty="0" err="1"/>
                <a:t>read_into_array</a:t>
              </a:r>
              <a:r>
                <a:rPr lang="en-US" sz="2200" dirty="0"/>
                <a:t>(s,10);</a:t>
              </a:r>
            </a:p>
            <a:p>
              <a:pPr>
                <a:defRPr/>
              </a:pPr>
              <a:r>
                <a:rPr lang="en-US" sz="2200" dirty="0"/>
                <a:t> </a:t>
              </a:r>
              <a:r>
                <a:rPr lang="en-US" sz="2200" dirty="0" smtClean="0"/>
                <a:t> …</a:t>
              </a:r>
              <a:endParaRPr lang="en-US" sz="2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0" y="3962226"/>
              <a:ext cx="2127121" cy="21234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/>
                <a:t>int read_into_array</a:t>
              </a:r>
            </a:p>
            <a:p>
              <a:pPr>
                <a:defRPr/>
              </a:pPr>
              <a:r>
                <a:rPr lang="en-US" sz="2200" dirty="0"/>
                <a:t>        (char t[], int size) {</a:t>
              </a:r>
            </a:p>
            <a:p>
              <a:pPr>
                <a:defRPr/>
              </a:pPr>
              <a:r>
                <a:rPr lang="en-US" sz="2200" dirty="0"/>
                <a:t>     int ch;</a:t>
              </a:r>
            </a:p>
            <a:p>
              <a:pPr>
                <a:defRPr/>
              </a:pPr>
              <a:r>
                <a:rPr lang="en-US" sz="2200" dirty="0"/>
                <a:t>     int count = 0;</a:t>
              </a:r>
            </a:p>
            <a:p>
              <a:pPr>
                <a:defRPr/>
              </a:pPr>
              <a:r>
                <a:rPr lang="en-US" sz="2200" dirty="0"/>
                <a:t>     /* …   */</a:t>
              </a:r>
            </a:p>
            <a:p>
              <a:pPr>
                <a:defRPr/>
              </a:pPr>
              <a:r>
                <a:rPr lang="en-US" sz="2200" dirty="0"/>
                <a:t>}</a:t>
              </a:r>
              <a:r>
                <a:rPr lang="en-US" dirty="0"/>
                <a:t>	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283200" y="2071679"/>
            <a:ext cx="6908800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457200" indent="-457200">
              <a:buClr>
                <a:srgbClr val="C00000"/>
              </a:buClr>
              <a:defRPr/>
            </a:pPr>
            <a:r>
              <a:rPr lang="en-US" sz="2200" dirty="0"/>
              <a:t>Copy values from actual parameters to the newly created formal </a:t>
            </a:r>
            <a:r>
              <a:rPr lang="en-US" sz="2200" dirty="0" smtClean="0"/>
              <a:t>parameters</a:t>
            </a:r>
            <a:r>
              <a:rPr lang="en-US" sz="2200" dirty="0"/>
              <a:t>.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571726" y="3764878"/>
            <a:ext cx="6609589" cy="2878832"/>
            <a:chOff x="3958208" y="3140968"/>
            <a:chExt cx="4957192" cy="2878832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3958208" y="3140968"/>
              <a:ext cx="4957192" cy="1045840"/>
              <a:chOff x="3958208" y="4436368"/>
              <a:chExt cx="4957192" cy="1045840"/>
            </a:xfrm>
          </p:grpSpPr>
          <p:grpSp>
            <p:nvGrpSpPr>
              <p:cNvPr id="5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26" name="Rectangle 25"/>
                <p:cNvSpPr/>
                <p:nvPr/>
              </p:nvSpPr>
              <p:spPr bwMode="auto">
                <a:xfrm>
                  <a:off x="5029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b="1">
                    <a:ea typeface="ＭＳ Ｐゴシック" pitchFamily="34" charset="-128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 bwMode="auto">
                <a:xfrm>
                  <a:off x="57150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b="1">
                    <a:ea typeface="ＭＳ Ｐゴシック" pitchFamily="34" charset="-128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64008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b="1">
                    <a:ea typeface="ＭＳ Ｐゴシック" pitchFamily="34" charset="-128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8458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 b="1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3343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3344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13334" name="TextBox 34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136359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+mn-lt"/>
                  </a:rPr>
                  <a:t>s[0] s[1]  s[2]  </a:t>
                </a:r>
              </a:p>
            </p:txBody>
          </p:sp>
          <p:sp>
            <p:nvSpPr>
              <p:cNvPr id="13335" name="TextBox 35"/>
              <p:cNvSpPr txBox="1">
                <a:spLocks noChangeArrowheads="1"/>
              </p:cNvSpPr>
              <p:nvPr/>
            </p:nvSpPr>
            <p:spPr bwMode="auto">
              <a:xfrm>
                <a:off x="8077200" y="4495800"/>
                <a:ext cx="46671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+mn-lt"/>
                  </a:rPr>
                  <a:t>s[9]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3958208" y="4796408"/>
                <a:ext cx="685800" cy="6858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b="1">
                  <a:ea typeface="ＭＳ Ｐゴシック" pitchFamily="34" charset="-128"/>
                </a:endParaRPr>
              </a:p>
            </p:txBody>
          </p:sp>
          <p:sp>
            <p:nvSpPr>
              <p:cNvPr id="13337" name="TextBox 37"/>
              <p:cNvSpPr txBox="1">
                <a:spLocks noChangeArrowheads="1"/>
              </p:cNvSpPr>
              <p:nvPr/>
            </p:nvSpPr>
            <p:spPr bwMode="auto">
              <a:xfrm>
                <a:off x="4038600" y="4436368"/>
                <a:ext cx="222657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+mn-lt"/>
                  </a:rPr>
                  <a:t>s</a:t>
                </a:r>
              </a:p>
            </p:txBody>
          </p:sp>
          <p:cxnSp>
            <p:nvCxnSpPr>
              <p:cNvPr id="13338" name="Shape 41"/>
              <p:cNvCxnSpPr>
                <a:cxnSpLocks noChangeShapeType="1"/>
              </p:cNvCxnSpPr>
              <p:nvPr/>
            </p:nvCxnSpPr>
            <p:spPr bwMode="auto">
              <a:xfrm flipV="1">
                <a:off x="4267200" y="5029200"/>
                <a:ext cx="533400" cy="150813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3962400" y="4953000"/>
              <a:ext cx="762000" cy="1066800"/>
              <a:chOff x="3962400" y="5105400"/>
              <a:chExt cx="762000" cy="1066800"/>
            </a:xfrm>
          </p:grpSpPr>
          <p:sp>
            <p:nvSpPr>
              <p:cNvPr id="13331" name="TextBox 22"/>
              <p:cNvSpPr txBox="1">
                <a:spLocks noChangeArrowheads="1"/>
              </p:cNvSpPr>
              <p:nvPr/>
            </p:nvSpPr>
            <p:spPr bwMode="auto">
              <a:xfrm>
                <a:off x="3962400" y="5105400"/>
                <a:ext cx="2118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+mn-lt"/>
                  </a:rPr>
                  <a:t>t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4038600" y="5486400"/>
                <a:ext cx="685800" cy="6858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b="1">
                  <a:ea typeface="ＭＳ Ｐゴシック" pitchFamily="34" charset="-128"/>
                </a:endParaRPr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4953000" y="4953000"/>
              <a:ext cx="990600" cy="1066800"/>
              <a:chOff x="5029200" y="5105400"/>
              <a:chExt cx="990600" cy="1066800"/>
            </a:xfrm>
          </p:grpSpPr>
          <p:sp>
            <p:nvSpPr>
              <p:cNvPr id="13329" name="TextBox 24"/>
              <p:cNvSpPr txBox="1">
                <a:spLocks noChangeArrowheads="1"/>
              </p:cNvSpPr>
              <p:nvPr/>
            </p:nvSpPr>
            <p:spPr bwMode="auto">
              <a:xfrm>
                <a:off x="5029200" y="5105400"/>
                <a:ext cx="50965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+mn-lt"/>
                  </a:rPr>
                  <a:t>size 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5105400" y="5486400"/>
                <a:ext cx="914400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b="1">
                  <a:ea typeface="ＭＳ Ｐゴシック" pitchFamily="34" charset="-128"/>
                </a:endParaRPr>
              </a:p>
            </p:txBody>
          </p:sp>
        </p:grpSp>
        <p:cxnSp>
          <p:nvCxnSpPr>
            <p:cNvPr id="13326" name="Shape 41"/>
            <p:cNvCxnSpPr>
              <a:cxnSpLocks noChangeShapeType="1"/>
            </p:cNvCxnSpPr>
            <p:nvPr/>
          </p:nvCxnSpPr>
          <p:spPr bwMode="auto">
            <a:xfrm rot="5400000" flipH="1" flipV="1">
              <a:off x="3848100" y="4610100"/>
              <a:ext cx="1600200" cy="6096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13328" name="TextBox 49"/>
            <p:cNvSpPr txBox="1">
              <a:spLocks noChangeArrowheads="1"/>
            </p:cNvSpPr>
            <p:nvPr/>
          </p:nvSpPr>
          <p:spPr bwMode="auto">
            <a:xfrm>
              <a:off x="5257800" y="5410200"/>
              <a:ext cx="3525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+mn-lt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93480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" y="1"/>
            <a:ext cx="12204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rgbClr val="C00000"/>
                </a:solidFill>
                <a:latin typeface="+mn-lt"/>
              </a:rPr>
              <a:t>Parameter Passing: Arrays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381224" y="1071546"/>
            <a:ext cx="6609589" cy="2878832"/>
            <a:chOff x="3958208" y="3140968"/>
            <a:chExt cx="4957192" cy="2878832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958208" y="3140968"/>
              <a:ext cx="4957192" cy="1045840"/>
              <a:chOff x="3958208" y="4436368"/>
              <a:chExt cx="4957192" cy="1045840"/>
            </a:xfrm>
          </p:grpSpPr>
          <p:grpSp>
            <p:nvGrpSpPr>
              <p:cNvPr id="5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26" name="Rectangle 25"/>
                <p:cNvSpPr/>
                <p:nvPr/>
              </p:nvSpPr>
              <p:spPr bwMode="auto">
                <a:xfrm>
                  <a:off x="5029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 bwMode="auto">
                <a:xfrm>
                  <a:off x="57150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64008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8458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3343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3344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13334" name="TextBox 34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136359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+mn-lt"/>
                  </a:rPr>
                  <a:t>s[0] s[1]  s[2]  </a:t>
                </a:r>
              </a:p>
            </p:txBody>
          </p:sp>
          <p:sp>
            <p:nvSpPr>
              <p:cNvPr id="13335" name="TextBox 35"/>
              <p:cNvSpPr txBox="1">
                <a:spLocks noChangeArrowheads="1"/>
              </p:cNvSpPr>
              <p:nvPr/>
            </p:nvSpPr>
            <p:spPr bwMode="auto">
              <a:xfrm>
                <a:off x="8077200" y="4495800"/>
                <a:ext cx="46671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+mn-lt"/>
                  </a:rPr>
                  <a:t>s[9]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3958208" y="4796408"/>
                <a:ext cx="685800" cy="6858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3337" name="TextBox 37"/>
              <p:cNvSpPr txBox="1">
                <a:spLocks noChangeArrowheads="1"/>
              </p:cNvSpPr>
              <p:nvPr/>
            </p:nvSpPr>
            <p:spPr bwMode="auto">
              <a:xfrm>
                <a:off x="4038600" y="4436368"/>
                <a:ext cx="222657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+mn-lt"/>
                  </a:rPr>
                  <a:t>s</a:t>
                </a:r>
              </a:p>
            </p:txBody>
          </p:sp>
          <p:cxnSp>
            <p:nvCxnSpPr>
              <p:cNvPr id="13338" name="Shape 41"/>
              <p:cNvCxnSpPr>
                <a:cxnSpLocks noChangeShapeType="1"/>
              </p:cNvCxnSpPr>
              <p:nvPr/>
            </p:nvCxnSpPr>
            <p:spPr bwMode="auto">
              <a:xfrm flipV="1">
                <a:off x="4267200" y="5029200"/>
                <a:ext cx="533400" cy="150813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3962400" y="4953000"/>
              <a:ext cx="762000" cy="1066800"/>
              <a:chOff x="3962400" y="5105400"/>
              <a:chExt cx="762000" cy="1066800"/>
            </a:xfrm>
          </p:grpSpPr>
          <p:sp>
            <p:nvSpPr>
              <p:cNvPr id="13331" name="TextBox 22"/>
              <p:cNvSpPr txBox="1">
                <a:spLocks noChangeArrowheads="1"/>
              </p:cNvSpPr>
              <p:nvPr/>
            </p:nvSpPr>
            <p:spPr bwMode="auto">
              <a:xfrm>
                <a:off x="3962400" y="5105400"/>
                <a:ext cx="2118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+mn-lt"/>
                  </a:rPr>
                  <a:t>t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4038600" y="5486400"/>
                <a:ext cx="685800" cy="6858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4953000" y="4953000"/>
              <a:ext cx="990600" cy="1066800"/>
              <a:chOff x="5029200" y="5105400"/>
              <a:chExt cx="990600" cy="1066800"/>
            </a:xfrm>
          </p:grpSpPr>
          <p:sp>
            <p:nvSpPr>
              <p:cNvPr id="13329" name="TextBox 24"/>
              <p:cNvSpPr txBox="1">
                <a:spLocks noChangeArrowheads="1"/>
              </p:cNvSpPr>
              <p:nvPr/>
            </p:nvSpPr>
            <p:spPr bwMode="auto">
              <a:xfrm>
                <a:off x="5029200" y="5105400"/>
                <a:ext cx="50965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+mn-lt"/>
                  </a:rPr>
                  <a:t>size 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5105400" y="5486400"/>
                <a:ext cx="914400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cxnSp>
          <p:nvCxnSpPr>
            <p:cNvPr id="13326" name="Shape 41"/>
            <p:cNvCxnSpPr>
              <a:cxnSpLocks noChangeShapeType="1"/>
            </p:cNvCxnSpPr>
            <p:nvPr/>
          </p:nvCxnSpPr>
          <p:spPr bwMode="auto">
            <a:xfrm rot="5400000" flipH="1" flipV="1">
              <a:off x="3848100" y="4610100"/>
              <a:ext cx="1600200" cy="6096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13327" name="TextBox 48"/>
            <p:cNvSpPr txBox="1">
              <a:spLocks noChangeArrowheads="1"/>
            </p:cNvSpPr>
            <p:nvPr/>
          </p:nvSpPr>
          <p:spPr bwMode="auto">
            <a:xfrm>
              <a:off x="6324600" y="4191000"/>
              <a:ext cx="2590800" cy="1107996"/>
            </a:xfrm>
            <a:prstGeom prst="rect">
              <a:avLst/>
            </a:prstGeom>
            <a:solidFill>
              <a:srgbClr val="FFA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dirty="0">
                  <a:latin typeface="+mn-lt"/>
                </a:rPr>
                <a:t>t copies the value in s, so t points to the same address as s.</a:t>
              </a:r>
            </a:p>
          </p:txBody>
        </p:sp>
        <p:sp>
          <p:nvSpPr>
            <p:cNvPr id="13328" name="TextBox 49"/>
            <p:cNvSpPr txBox="1">
              <a:spLocks noChangeArrowheads="1"/>
            </p:cNvSpPr>
            <p:nvPr/>
          </p:nvSpPr>
          <p:spPr bwMode="auto">
            <a:xfrm>
              <a:off x="5257800" y="5410200"/>
              <a:ext cx="3525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+mn-lt"/>
                </a:rPr>
                <a:t>10</a:t>
              </a:r>
            </a:p>
          </p:txBody>
        </p: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952729" y="4357695"/>
            <a:ext cx="3909660" cy="769441"/>
          </a:xfrm>
          <a:prstGeom prst="rect">
            <a:avLst/>
          </a:prstGeom>
          <a:solidFill>
            <a:srgbClr val="FFCF9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+mn-lt"/>
              </a:rPr>
              <a:t>s and t are the same array now, </a:t>
            </a:r>
          </a:p>
          <a:p>
            <a:pPr eaLnBrk="1" hangingPunct="1"/>
            <a:r>
              <a:rPr lang="en-US" altLang="en-US" sz="2200" b="1" dirty="0">
                <a:latin typeface="+mn-lt"/>
              </a:rPr>
              <a:t>with two different names</a:t>
            </a:r>
            <a:r>
              <a:rPr lang="en-US" altLang="en-US" sz="2200" b="1" dirty="0" smtClean="0">
                <a:latin typeface="+mn-lt"/>
              </a:rPr>
              <a:t>!</a:t>
            </a:r>
            <a:endParaRPr lang="en-US" altLang="en-US" sz="2200" b="1" dirty="0">
              <a:latin typeface="+mn-lt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952728" y="5302270"/>
            <a:ext cx="6477045" cy="430887"/>
          </a:xfrm>
          <a:prstGeom prst="rect">
            <a:avLst/>
          </a:prstGeom>
          <a:solidFill>
            <a:srgbClr val="FFBBB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>
                <a:latin typeface="+mn-lt"/>
              </a:rPr>
              <a:t>s[0] and t[0] refer to the same </a:t>
            </a:r>
            <a:r>
              <a:rPr lang="en-US" altLang="en-US" sz="2200" dirty="0" smtClean="0">
                <a:latin typeface="+mn-lt"/>
              </a:rPr>
              <a:t>variable.</a:t>
            </a:r>
            <a:endParaRPr lang="en-US" alt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480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237226"/>
            <a:ext cx="9753600" cy="954088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C00000"/>
                </a:solidFill>
                <a:latin typeface="Calibri" pitchFamily="34" charset="0"/>
              </a:rPr>
              <a:t>Implications of copying content of </a:t>
            </a:r>
            <a:r>
              <a:rPr lang="en-US" altLang="en-US" sz="2800" b="1" dirty="0" smtClean="0">
                <a:solidFill>
                  <a:srgbClr val="C00000"/>
                </a:solidFill>
                <a:latin typeface="Calibri" pitchFamily="34" charset="0"/>
              </a:rPr>
              <a:t>array variable </a:t>
            </a:r>
            <a:r>
              <a:rPr lang="en-US" altLang="en-US" sz="2800" b="1" dirty="0">
                <a:solidFill>
                  <a:srgbClr val="C00000"/>
                </a:solidFill>
                <a:latin typeface="Calibri" pitchFamily="34" charset="0"/>
              </a:rPr>
              <a:t>during parameter passing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7328" y="3714752"/>
            <a:ext cx="5134272" cy="144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The value of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altLang="en-US" sz="2200" b="1" dirty="0">
                <a:latin typeface="Comic Sans MS" pitchFamily="66" charset="0"/>
              </a:rPr>
              <a:t> is copied into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altLang="en-US" sz="2200" b="1" dirty="0">
                <a:latin typeface="Comic Sans MS" pitchFamily="66" charset="0"/>
              </a:rPr>
              <a:t>. </a:t>
            </a:r>
            <a:endParaRPr lang="en-US" altLang="en-US" sz="2200" b="1" dirty="0" smtClean="0">
              <a:latin typeface="Comic Sans MS" pitchFamily="66" charset="0"/>
            </a:endParaRPr>
          </a:p>
          <a:p>
            <a:pPr eaLnBrk="1" hangingPunct="1"/>
            <a:r>
              <a:rPr lang="en-US" altLang="en-US" sz="2200" b="1" dirty="0" smtClean="0">
                <a:latin typeface="Comic Sans MS" pitchFamily="66" charset="0"/>
              </a:rPr>
              <a:t>Value in the box of 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altLang="en-US" sz="2200" b="1" dirty="0" smtClean="0">
                <a:latin typeface="Comic Sans MS" pitchFamily="66" charset="0"/>
              </a:rPr>
              <a:t> </a:t>
            </a:r>
          </a:p>
          <a:p>
            <a:pPr eaLnBrk="1" hangingPunct="1"/>
            <a:r>
              <a:rPr lang="en-US" altLang="en-US" sz="2200" b="1" dirty="0" smtClean="0">
                <a:latin typeface="Comic Sans MS" pitchFamily="66" charset="0"/>
              </a:rPr>
              <a:t>	=</a:t>
            </a:r>
          </a:p>
          <a:p>
            <a:pPr eaLnBrk="1" hangingPunct="1"/>
            <a:r>
              <a:rPr lang="en-US" altLang="en-US" sz="2200" b="1" dirty="0" smtClean="0">
                <a:latin typeface="Comic Sans MS" pitchFamily="66" charset="0"/>
              </a:rPr>
              <a:t>Value in the box of 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altLang="en-US" sz="2200" b="1" dirty="0">
                <a:latin typeface="Comic Sans MS" pitchFamily="66" charset="0"/>
              </a:rPr>
              <a:t>.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143493" y="1295400"/>
            <a:ext cx="6908800" cy="1371600"/>
            <a:chOff x="3733800" y="4495800"/>
            <a:chExt cx="5181600" cy="1371600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4800600" y="4876800"/>
              <a:ext cx="4114800" cy="533400"/>
              <a:chOff x="5029200" y="4724400"/>
              <a:chExt cx="4114800" cy="533400"/>
            </a:xfrm>
          </p:grpSpPr>
          <p:sp>
            <p:nvSpPr>
              <p:cNvPr id="27" name="Rectangle 26"/>
              <p:cNvSpPr/>
              <p:nvPr/>
            </p:nvSpPr>
            <p:spPr bwMode="auto">
              <a:xfrm>
                <a:off x="5029200" y="4724400"/>
                <a:ext cx="685800" cy="533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715000" y="4724400"/>
                <a:ext cx="685800" cy="533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6400800" y="4724400"/>
                <a:ext cx="685800" cy="533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458200" y="4724400"/>
                <a:ext cx="685800" cy="533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14365" name="Straight Connector 30"/>
              <p:cNvCxnSpPr>
                <a:cxnSpLocks noChangeShapeType="1"/>
              </p:cNvCxnSpPr>
              <p:nvPr/>
            </p:nvCxnSpPr>
            <p:spPr bwMode="auto">
              <a:xfrm>
                <a:off x="7086600" y="4724400"/>
                <a:ext cx="137160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366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7086600" y="5257800"/>
                <a:ext cx="1371600" cy="0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sp>
          <p:nvSpPr>
            <p:cNvPr id="14356" name="TextBox 21"/>
            <p:cNvSpPr txBox="1">
              <a:spLocks noChangeArrowheads="1"/>
            </p:cNvSpPr>
            <p:nvPr/>
          </p:nvSpPr>
          <p:spPr bwMode="auto">
            <a:xfrm>
              <a:off x="4800600" y="4495800"/>
              <a:ext cx="176755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s[0] s[1]  s[2]  </a:t>
              </a:r>
            </a:p>
          </p:txBody>
        </p:sp>
        <p:sp>
          <p:nvSpPr>
            <p:cNvPr id="14357" name="TextBox 22"/>
            <p:cNvSpPr txBox="1">
              <a:spLocks noChangeArrowheads="1"/>
            </p:cNvSpPr>
            <p:nvPr/>
          </p:nvSpPr>
          <p:spPr bwMode="auto">
            <a:xfrm>
              <a:off x="8077200" y="4495800"/>
              <a:ext cx="52923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s[9]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3962400" y="5181600"/>
              <a:ext cx="685800" cy="6858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4359" name="TextBox 24"/>
            <p:cNvSpPr txBox="1">
              <a:spLocks noChangeArrowheads="1"/>
            </p:cNvSpPr>
            <p:nvPr/>
          </p:nvSpPr>
          <p:spPr bwMode="auto">
            <a:xfrm>
              <a:off x="3733800" y="4953000"/>
              <a:ext cx="24189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</a:t>
              </a:r>
            </a:p>
          </p:txBody>
        </p:sp>
        <p:cxnSp>
          <p:nvCxnSpPr>
            <p:cNvPr id="14360" name="Shape 41"/>
            <p:cNvCxnSpPr>
              <a:cxnSpLocks noChangeShapeType="1"/>
            </p:cNvCxnSpPr>
            <p:nvPr/>
          </p:nvCxnSpPr>
          <p:spPr bwMode="auto">
            <a:xfrm flipV="1">
              <a:off x="4267200" y="5029200"/>
              <a:ext cx="533400" cy="4572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6667505" y="2209800"/>
            <a:ext cx="3818516" cy="762000"/>
            <a:chOff x="3513099" y="2743200"/>
            <a:chExt cx="2864300" cy="762000"/>
          </a:xfrm>
        </p:grpSpPr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3513099" y="2819400"/>
              <a:ext cx="1135250" cy="685800"/>
              <a:chOff x="3589299" y="5486400"/>
              <a:chExt cx="1135250" cy="685800"/>
            </a:xfrm>
          </p:grpSpPr>
          <p:sp>
            <p:nvSpPr>
              <p:cNvPr id="14353" name="TextBox 18"/>
              <p:cNvSpPr txBox="1">
                <a:spLocks noChangeArrowheads="1"/>
              </p:cNvSpPr>
              <p:nvPr/>
            </p:nvSpPr>
            <p:spPr bwMode="auto">
              <a:xfrm>
                <a:off x="3589299" y="5557830"/>
                <a:ext cx="238321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t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3962439" y="5486400"/>
                <a:ext cx="762110" cy="6858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4800771" y="2819400"/>
              <a:ext cx="1576628" cy="685800"/>
              <a:chOff x="5105571" y="4876800"/>
              <a:chExt cx="1576628" cy="685800"/>
            </a:xfrm>
          </p:grpSpPr>
          <p:sp>
            <p:nvSpPr>
              <p:cNvPr id="14351" name="TextBox 16"/>
              <p:cNvSpPr txBox="1">
                <a:spLocks noChangeArrowheads="1"/>
              </p:cNvSpPr>
              <p:nvPr/>
            </p:nvSpPr>
            <p:spPr bwMode="auto">
              <a:xfrm>
                <a:off x="6057900" y="4953000"/>
                <a:ext cx="62429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size 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 bwMode="auto">
              <a:xfrm>
                <a:off x="5105571" y="4876800"/>
                <a:ext cx="914532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cxnSp>
          <p:nvCxnSpPr>
            <p:cNvPr id="14349" name="Shape 41"/>
            <p:cNvCxnSpPr>
              <a:cxnSpLocks noChangeShapeType="1"/>
              <a:endCxn id="27" idx="2"/>
            </p:cNvCxnSpPr>
            <p:nvPr/>
          </p:nvCxnSpPr>
          <p:spPr bwMode="auto">
            <a:xfrm rot="10800000">
              <a:off x="3819547" y="2743200"/>
              <a:ext cx="647700" cy="457200"/>
            </a:xfrm>
            <a:prstGeom prst="bentConnector2">
              <a:avLst/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14350" name="TextBox 15"/>
            <p:cNvSpPr txBox="1">
              <a:spLocks noChangeArrowheads="1"/>
            </p:cNvSpPr>
            <p:nvPr/>
          </p:nvSpPr>
          <p:spPr bwMode="auto">
            <a:xfrm>
              <a:off x="4953000" y="2895600"/>
              <a:ext cx="39583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7328" y="2132856"/>
            <a:ext cx="5134272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alibri Light" pitchFamily="34" charset="0"/>
              </a:rPr>
              <a:t>An array (s) </a:t>
            </a:r>
            <a:r>
              <a:rPr lang="en-US" sz="2200" b="1" dirty="0">
                <a:solidFill>
                  <a:srgbClr val="C00000"/>
                </a:solidFill>
                <a:latin typeface="Calibri Light" pitchFamily="34" charset="0"/>
              </a:rPr>
              <a:t>is identified with a box  whose value is the address of the first element of the array.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327" y="5633294"/>
            <a:ext cx="5241236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They both now  contain the address of the first </a:t>
            </a:r>
            <a:r>
              <a:rPr lang="en-US" sz="2200" b="1" dirty="0" smtClean="0">
                <a:latin typeface="Comic Sans MS" pitchFamily="66" charset="0"/>
              </a:rPr>
              <a:t>element </a:t>
            </a:r>
            <a:r>
              <a:rPr lang="en-US" sz="2200" b="1" dirty="0">
                <a:latin typeface="Comic Sans MS" pitchFamily="66" charset="0"/>
              </a:rPr>
              <a:t>of the array.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85925" y="3352818"/>
            <a:ext cx="6415617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alibri Light" pitchFamily="34" charset="0"/>
              </a:rPr>
              <a:t>In the computer, an address is simply the value of a memory location.</a:t>
            </a:r>
          </a:p>
          <a:p>
            <a:pPr marL="342900" indent="-3429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 smtClean="0">
                <a:latin typeface="Calibri Light" pitchFamily="34" charset="0"/>
              </a:rPr>
              <a:t>The </a:t>
            </a:r>
            <a:r>
              <a:rPr lang="en-US" sz="2200" b="1" dirty="0">
                <a:latin typeface="Calibri Light" pitchFamily="34" charset="0"/>
              </a:rPr>
              <a:t>value in the box for s would be the memory location of s[0</a:t>
            </a:r>
            <a:r>
              <a:rPr lang="en-US" sz="2200" b="1" dirty="0" smtClean="0">
                <a:latin typeface="Calibri Light" pitchFamily="34" charset="0"/>
              </a:rPr>
              <a:t>].</a:t>
            </a:r>
            <a:endParaRPr lang="en-US" sz="2200" b="1" dirty="0">
              <a:latin typeface="Calibri Light" pitchFamily="34" charset="0"/>
            </a:endParaRPr>
          </a:p>
        </p:txBody>
      </p:sp>
      <p:pic>
        <p:nvPicPr>
          <p:cNvPr id="31" name="Picture 2" descr="C:\Users\karkare\AppData\Local\Microsoft\Windows\Temporary Internet Files\Content.IE5\385LVY7D\MC9000536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21" y="116633"/>
            <a:ext cx="1961131" cy="201442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850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24401"/>
            <a:ext cx="5892800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main() 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char s[10];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read_into_array(s,10);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    …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1"/>
            <a:ext cx="5892800" cy="44942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read_into_array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   (char t[], int size)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count = 0;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ch = getchar();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while (count &lt; size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       &amp;&amp; ch != EOF)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  t[count] =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  count = count + 1;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 ch = getchar();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}   return count;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  <a:r>
              <a:rPr lang="en-US" dirty="0"/>
              <a:t>	 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08000" y="6172201"/>
            <a:ext cx="4572000" cy="430887"/>
            <a:chOff x="4724400" y="762000"/>
            <a:chExt cx="3429000" cy="431562"/>
          </a:xfrm>
        </p:grpSpPr>
        <p:sp>
          <p:nvSpPr>
            <p:cNvPr id="9317" name="TextBox 6"/>
            <p:cNvSpPr txBox="1">
              <a:spLocks noChangeArrowheads="1"/>
            </p:cNvSpPr>
            <p:nvPr/>
          </p:nvSpPr>
          <p:spPr bwMode="auto">
            <a:xfrm>
              <a:off x="4724400" y="762000"/>
              <a:ext cx="687929" cy="43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7030A0"/>
                  </a:solidFill>
                  <a:latin typeface="Comic Sans MS" pitchFamily="66" charset="0"/>
                </a:rPr>
                <a:t>Input</a:t>
              </a:r>
            </a:p>
          </p:txBody>
        </p:sp>
        <p:sp>
          <p:nvSpPr>
            <p:cNvPr id="9318" name="TextBox 7"/>
            <p:cNvSpPr txBox="1">
              <a:spLocks noChangeArrowheads="1"/>
            </p:cNvSpPr>
            <p:nvPr/>
          </p:nvSpPr>
          <p:spPr bwMode="auto">
            <a:xfrm>
              <a:off x="5791200" y="762000"/>
              <a:ext cx="23622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 smtClean="0">
                  <a:solidFill>
                    <a:srgbClr val="7030A0"/>
                  </a:solidFill>
                  <a:latin typeface="Comic Sans MS" pitchFamily="66" charset="0"/>
                </a:rPr>
                <a:t>WIN&lt;</a:t>
              </a:r>
              <a:r>
                <a:rPr lang="en-US" altLang="en-US" sz="2200" b="1" dirty="0" err="1" smtClean="0">
                  <a:solidFill>
                    <a:srgbClr val="7030A0"/>
                  </a:solidFill>
                  <a:latin typeface="Comic Sans MS" pitchFamily="66" charset="0"/>
                </a:rPr>
                <a:t>eof</a:t>
              </a:r>
              <a:r>
                <a:rPr lang="en-US" altLang="en-US" sz="2200" b="1" dirty="0" smtClean="0">
                  <a:solidFill>
                    <a:srgbClr val="7030A0"/>
                  </a:solidFill>
                  <a:latin typeface="Comic Sans MS" pitchFamily="66" charset="0"/>
                </a:rPr>
                <a:t>&gt;</a:t>
              </a:r>
              <a:endParaRPr lang="en-US" altLang="en-US" sz="2200" b="1" dirty="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" name="Group 170"/>
          <p:cNvGrpSpPr>
            <a:grpSpLocks/>
          </p:cNvGrpSpPr>
          <p:nvPr/>
        </p:nvGrpSpPr>
        <p:grpSpPr bwMode="auto">
          <a:xfrm>
            <a:off x="6877106" y="108437"/>
            <a:ext cx="945804" cy="1491458"/>
            <a:chOff x="5157927" y="337028"/>
            <a:chExt cx="709473" cy="1491772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5157927" y="337028"/>
              <a:ext cx="709473" cy="1034572"/>
              <a:chOff x="5157927" y="413228"/>
              <a:chExt cx="709473" cy="1034572"/>
            </a:xfrm>
          </p:grpSpPr>
          <p:sp>
            <p:nvSpPr>
              <p:cNvPr id="9315" name="TextBox 23"/>
              <p:cNvSpPr txBox="1">
                <a:spLocks noChangeArrowheads="1"/>
              </p:cNvSpPr>
              <p:nvPr/>
            </p:nvSpPr>
            <p:spPr bwMode="auto">
              <a:xfrm>
                <a:off x="5157927" y="413228"/>
                <a:ext cx="241934" cy="430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9316" name="Rounded Rectangle 24"/>
              <p:cNvSpPr>
                <a:spLocks noChangeArrowheads="1"/>
              </p:cNvSpPr>
              <p:nvPr/>
            </p:nvSpPr>
            <p:spPr bwMode="auto">
              <a:xfrm>
                <a:off x="5181600" y="762000"/>
                <a:ext cx="685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A6F2C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</p:grpSp>
        <p:cxnSp>
          <p:nvCxnSpPr>
            <p:cNvPr id="9313" name="Elbow Connector 31"/>
            <p:cNvCxnSpPr>
              <a:cxnSpLocks noChangeShapeType="1"/>
              <a:endCxn id="9293" idx="0"/>
            </p:cNvCxnSpPr>
            <p:nvPr/>
          </p:nvCxnSpPr>
          <p:spPr bwMode="auto">
            <a:xfrm rot="16200000" flipH="1">
              <a:off x="5124450" y="1428750"/>
              <a:ext cx="762000" cy="3810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9185109" y="723899"/>
            <a:ext cx="914400" cy="1066800"/>
            <a:chOff x="5638800" y="381000"/>
            <a:chExt cx="685800" cy="1066800"/>
          </a:xfrm>
        </p:grpSpPr>
        <p:sp>
          <p:nvSpPr>
            <p:cNvPr id="9310" name="TextBox 36"/>
            <p:cNvSpPr txBox="1">
              <a:spLocks noChangeArrowheads="1"/>
            </p:cNvSpPr>
            <p:nvPr/>
          </p:nvSpPr>
          <p:spPr bwMode="auto">
            <a:xfrm>
              <a:off x="5638800" y="381000"/>
              <a:ext cx="23828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t</a:t>
              </a:r>
            </a:p>
          </p:txBody>
        </p:sp>
        <p:sp>
          <p:nvSpPr>
            <p:cNvPr id="9311" name="Rounded Rectangle 37"/>
            <p:cNvSpPr>
              <a:spLocks noChangeArrowheads="1"/>
            </p:cNvSpPr>
            <p:nvPr/>
          </p:nvSpPr>
          <p:spPr bwMode="auto">
            <a:xfrm>
              <a:off x="5638800" y="76200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FFB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0337237" y="2819400"/>
            <a:ext cx="914400" cy="1023622"/>
            <a:chOff x="7543800" y="1542048"/>
            <a:chExt cx="685800" cy="1023622"/>
          </a:xfrm>
        </p:grpSpPr>
        <p:sp>
          <p:nvSpPr>
            <p:cNvPr id="9308" name="Rectangle 38"/>
            <p:cNvSpPr>
              <a:spLocks noChangeArrowheads="1"/>
            </p:cNvSpPr>
            <p:nvPr/>
          </p:nvSpPr>
          <p:spPr bwMode="auto">
            <a:xfrm>
              <a:off x="7543800" y="1542048"/>
              <a:ext cx="685800" cy="609600"/>
            </a:xfrm>
            <a:prstGeom prst="rect">
              <a:avLst/>
            </a:prstGeom>
            <a:solidFill>
              <a:srgbClr val="FFCF9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309" name="TextBox 40"/>
            <p:cNvSpPr txBox="1">
              <a:spLocks noChangeArrowheads="1"/>
            </p:cNvSpPr>
            <p:nvPr/>
          </p:nvSpPr>
          <p:spPr bwMode="auto">
            <a:xfrm>
              <a:off x="7597932" y="2134783"/>
              <a:ext cx="36933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ch</a:t>
              </a:r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10323455" y="2812814"/>
            <a:ext cx="914400" cy="609600"/>
            <a:chOff x="7543800" y="1981200"/>
            <a:chExt cx="685800" cy="609600"/>
          </a:xfrm>
        </p:grpSpPr>
        <p:sp>
          <p:nvSpPr>
            <p:cNvPr id="9306" name="Rectangle 50"/>
            <p:cNvSpPr>
              <a:spLocks noChangeArrowheads="1"/>
            </p:cNvSpPr>
            <p:nvPr/>
          </p:nvSpPr>
          <p:spPr bwMode="auto">
            <a:xfrm>
              <a:off x="7543800" y="1981200"/>
              <a:ext cx="685800" cy="609600"/>
            </a:xfrm>
            <a:prstGeom prst="rect">
              <a:avLst/>
            </a:prstGeom>
            <a:solidFill>
              <a:srgbClr val="FFCF9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307" name="TextBox 52"/>
            <p:cNvSpPr txBox="1">
              <a:spLocks noChangeArrowheads="1"/>
            </p:cNvSpPr>
            <p:nvPr/>
          </p:nvSpPr>
          <p:spPr bwMode="auto">
            <a:xfrm>
              <a:off x="7620000" y="2057400"/>
              <a:ext cx="45469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‘W’</a:t>
              </a:r>
            </a:p>
          </p:txBody>
        </p: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10337237" y="2814323"/>
            <a:ext cx="914400" cy="609600"/>
            <a:chOff x="7543800" y="1981200"/>
            <a:chExt cx="685800" cy="609600"/>
          </a:xfrm>
        </p:grpSpPr>
        <p:sp>
          <p:nvSpPr>
            <p:cNvPr id="9304" name="Rectangle 56"/>
            <p:cNvSpPr>
              <a:spLocks noChangeArrowheads="1"/>
            </p:cNvSpPr>
            <p:nvPr/>
          </p:nvSpPr>
          <p:spPr bwMode="auto">
            <a:xfrm>
              <a:off x="7543800" y="1981200"/>
              <a:ext cx="685800" cy="609600"/>
            </a:xfrm>
            <a:prstGeom prst="rect">
              <a:avLst/>
            </a:prstGeom>
            <a:solidFill>
              <a:srgbClr val="FFCF9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305" name="TextBox 57"/>
            <p:cNvSpPr txBox="1">
              <a:spLocks noChangeArrowheads="1"/>
            </p:cNvSpPr>
            <p:nvPr/>
          </p:nvSpPr>
          <p:spPr bwMode="auto">
            <a:xfrm>
              <a:off x="7696200" y="2057400"/>
              <a:ext cx="35009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‘I’</a:t>
              </a:r>
            </a:p>
          </p:txBody>
        </p: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10342247" y="2819400"/>
            <a:ext cx="914400" cy="609600"/>
            <a:chOff x="7543800" y="1981200"/>
            <a:chExt cx="685800" cy="609600"/>
          </a:xfrm>
        </p:grpSpPr>
        <p:sp>
          <p:nvSpPr>
            <p:cNvPr id="9302" name="Rectangle 60"/>
            <p:cNvSpPr>
              <a:spLocks noChangeArrowheads="1"/>
            </p:cNvSpPr>
            <p:nvPr/>
          </p:nvSpPr>
          <p:spPr bwMode="auto">
            <a:xfrm>
              <a:off x="7543800" y="1981200"/>
              <a:ext cx="685800" cy="609600"/>
            </a:xfrm>
            <a:prstGeom prst="rect">
              <a:avLst/>
            </a:prstGeom>
            <a:solidFill>
              <a:srgbClr val="FFCF9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303" name="TextBox 61"/>
            <p:cNvSpPr txBox="1">
              <a:spLocks noChangeArrowheads="1"/>
            </p:cNvSpPr>
            <p:nvPr/>
          </p:nvSpPr>
          <p:spPr bwMode="auto">
            <a:xfrm>
              <a:off x="7620000" y="2057400"/>
              <a:ext cx="40660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‘N’</a:t>
              </a:r>
            </a:p>
          </p:txBody>
        </p:sp>
      </p:grpSp>
      <p:grpSp>
        <p:nvGrpSpPr>
          <p:cNvPr id="15" name="Group 62"/>
          <p:cNvGrpSpPr>
            <a:grpSpLocks/>
          </p:cNvGrpSpPr>
          <p:nvPr/>
        </p:nvGrpSpPr>
        <p:grpSpPr bwMode="auto">
          <a:xfrm>
            <a:off x="10324414" y="2819400"/>
            <a:ext cx="914743" cy="609600"/>
            <a:chOff x="7543800" y="1981200"/>
            <a:chExt cx="685800" cy="609600"/>
          </a:xfrm>
        </p:grpSpPr>
        <p:sp>
          <p:nvSpPr>
            <p:cNvPr id="9300" name="Rectangle 63"/>
            <p:cNvSpPr>
              <a:spLocks noChangeArrowheads="1"/>
            </p:cNvSpPr>
            <p:nvPr/>
          </p:nvSpPr>
          <p:spPr bwMode="auto">
            <a:xfrm>
              <a:off x="7543800" y="1981200"/>
              <a:ext cx="685800" cy="609600"/>
            </a:xfrm>
            <a:prstGeom prst="rect">
              <a:avLst/>
            </a:prstGeom>
            <a:solidFill>
              <a:srgbClr val="FFCF9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301" name="TextBox 64"/>
            <p:cNvSpPr txBox="1">
              <a:spLocks noChangeArrowheads="1"/>
            </p:cNvSpPr>
            <p:nvPr/>
          </p:nvSpPr>
          <p:spPr bwMode="auto">
            <a:xfrm>
              <a:off x="7543800" y="2057400"/>
              <a:ext cx="56869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EOF</a:t>
              </a:r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6096000" y="1600200"/>
            <a:ext cx="1727200" cy="3810000"/>
            <a:chOff x="5029200" y="1600200"/>
            <a:chExt cx="1295400" cy="3810000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638800" y="1600200"/>
              <a:ext cx="685800" cy="3810000"/>
              <a:chOff x="5410200" y="1295400"/>
              <a:chExt cx="685800" cy="3810000"/>
            </a:xfrm>
          </p:grpSpPr>
          <p:sp>
            <p:nvSpPr>
              <p:cNvPr id="9293" name="Rectangle 8"/>
              <p:cNvSpPr>
                <a:spLocks noChangeArrowheads="1"/>
              </p:cNvSpPr>
              <p:nvPr/>
            </p:nvSpPr>
            <p:spPr bwMode="auto">
              <a:xfrm>
                <a:off x="5410200" y="1295400"/>
                <a:ext cx="685800" cy="533400"/>
              </a:xfrm>
              <a:prstGeom prst="rect">
                <a:avLst/>
              </a:prstGeom>
              <a:solidFill>
                <a:srgbClr val="DDEAB4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5410200" y="1828800"/>
                <a:ext cx="685800" cy="533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95" name="Rectangle 10"/>
              <p:cNvSpPr>
                <a:spLocks noChangeArrowheads="1"/>
              </p:cNvSpPr>
              <p:nvPr/>
            </p:nvSpPr>
            <p:spPr bwMode="auto">
              <a:xfrm>
                <a:off x="5410200" y="2362200"/>
                <a:ext cx="685800" cy="533400"/>
              </a:xfrm>
              <a:prstGeom prst="rect">
                <a:avLst/>
              </a:prstGeom>
              <a:solidFill>
                <a:srgbClr val="DDEAB4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5410200" y="2895600"/>
                <a:ext cx="685800" cy="533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97" name="Rectangle 12"/>
              <p:cNvSpPr>
                <a:spLocks noChangeArrowheads="1"/>
              </p:cNvSpPr>
              <p:nvPr/>
            </p:nvSpPr>
            <p:spPr bwMode="auto">
              <a:xfrm>
                <a:off x="5410200" y="4572000"/>
                <a:ext cx="685800" cy="533400"/>
              </a:xfrm>
              <a:prstGeom prst="rect">
                <a:avLst/>
              </a:prstGeom>
              <a:solidFill>
                <a:srgbClr val="DDEAB4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9298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5410200" y="3429000"/>
                <a:ext cx="0" cy="12192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299" name="Straight Connector 15"/>
              <p:cNvCxnSpPr>
                <a:cxnSpLocks noChangeShapeType="1"/>
              </p:cNvCxnSpPr>
              <p:nvPr/>
            </p:nvCxnSpPr>
            <p:spPr bwMode="auto">
              <a:xfrm>
                <a:off x="6096000" y="3352800"/>
                <a:ext cx="0" cy="12192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9288" name="TextBox 17"/>
            <p:cNvSpPr txBox="1">
              <a:spLocks noChangeArrowheads="1"/>
            </p:cNvSpPr>
            <p:nvPr/>
          </p:nvSpPr>
          <p:spPr bwMode="auto">
            <a:xfrm>
              <a:off x="5029200" y="1676400"/>
              <a:ext cx="52923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s[0]</a:t>
              </a:r>
            </a:p>
          </p:txBody>
        </p:sp>
        <p:sp>
          <p:nvSpPr>
            <p:cNvPr id="9289" name="TextBox 18"/>
            <p:cNvSpPr txBox="1">
              <a:spLocks noChangeArrowheads="1"/>
            </p:cNvSpPr>
            <p:nvPr/>
          </p:nvSpPr>
          <p:spPr bwMode="auto">
            <a:xfrm>
              <a:off x="5029200" y="2133600"/>
              <a:ext cx="52923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s[1]</a:t>
              </a:r>
            </a:p>
          </p:txBody>
        </p:sp>
        <p:sp>
          <p:nvSpPr>
            <p:cNvPr id="9290" name="TextBox 19"/>
            <p:cNvSpPr txBox="1">
              <a:spLocks noChangeArrowheads="1"/>
            </p:cNvSpPr>
            <p:nvPr/>
          </p:nvSpPr>
          <p:spPr bwMode="auto">
            <a:xfrm>
              <a:off x="5029200" y="2743200"/>
              <a:ext cx="52923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s[2]</a:t>
              </a:r>
            </a:p>
          </p:txBody>
        </p:sp>
        <p:sp>
          <p:nvSpPr>
            <p:cNvPr id="9291" name="TextBox 20"/>
            <p:cNvSpPr txBox="1">
              <a:spLocks noChangeArrowheads="1"/>
            </p:cNvSpPr>
            <p:nvPr/>
          </p:nvSpPr>
          <p:spPr bwMode="auto">
            <a:xfrm>
              <a:off x="5029200" y="3276600"/>
              <a:ext cx="52923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s[3]</a:t>
              </a:r>
            </a:p>
          </p:txBody>
        </p:sp>
        <p:sp>
          <p:nvSpPr>
            <p:cNvPr id="9292" name="TextBox 21"/>
            <p:cNvSpPr txBox="1">
              <a:spLocks noChangeArrowheads="1"/>
            </p:cNvSpPr>
            <p:nvPr/>
          </p:nvSpPr>
          <p:spPr bwMode="auto">
            <a:xfrm>
              <a:off x="5029200" y="4953000"/>
              <a:ext cx="52923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s[9]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197600" y="5638801"/>
            <a:ext cx="1219200" cy="430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main</a:t>
            </a:r>
          </a:p>
        </p:txBody>
      </p:sp>
      <p:grpSp>
        <p:nvGrpSpPr>
          <p:cNvPr id="18" name="Group 79"/>
          <p:cNvGrpSpPr>
            <a:grpSpLocks/>
          </p:cNvGrpSpPr>
          <p:nvPr/>
        </p:nvGrpSpPr>
        <p:grpSpPr bwMode="auto">
          <a:xfrm>
            <a:off x="6909792" y="1600200"/>
            <a:ext cx="914400" cy="533400"/>
            <a:chOff x="6400800" y="2667000"/>
            <a:chExt cx="685800" cy="533400"/>
          </a:xfrm>
        </p:grpSpPr>
        <p:sp>
          <p:nvSpPr>
            <p:cNvPr id="9285" name="Rectangle 76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ect">
              <a:avLst/>
            </a:prstGeom>
            <a:solidFill>
              <a:srgbClr val="DDEAB4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86" name="TextBox 78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45469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‘W’</a:t>
              </a:r>
            </a:p>
          </p:txBody>
        </p:sp>
      </p:grpSp>
      <p:grpSp>
        <p:nvGrpSpPr>
          <p:cNvPr id="19" name="Group 81"/>
          <p:cNvGrpSpPr>
            <a:grpSpLocks/>
          </p:cNvGrpSpPr>
          <p:nvPr/>
        </p:nvGrpSpPr>
        <p:grpSpPr bwMode="auto">
          <a:xfrm>
            <a:off x="6909792" y="2133600"/>
            <a:ext cx="914400" cy="533400"/>
            <a:chOff x="6400800" y="2667000"/>
            <a:chExt cx="685800" cy="533400"/>
          </a:xfrm>
        </p:grpSpPr>
        <p:sp>
          <p:nvSpPr>
            <p:cNvPr id="9283" name="Rectangle 82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ect">
              <a:avLst/>
            </a:prstGeom>
            <a:solidFill>
              <a:srgbClr val="DDEAB4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84" name="TextBox 83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35009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‘I’</a:t>
              </a:r>
            </a:p>
          </p:txBody>
        </p:sp>
      </p:grpSp>
      <p:grpSp>
        <p:nvGrpSpPr>
          <p:cNvPr id="20" name="Group 84"/>
          <p:cNvGrpSpPr>
            <a:grpSpLocks/>
          </p:cNvGrpSpPr>
          <p:nvPr/>
        </p:nvGrpSpPr>
        <p:grpSpPr bwMode="auto">
          <a:xfrm>
            <a:off x="6909792" y="2667000"/>
            <a:ext cx="914400" cy="533400"/>
            <a:chOff x="6400800" y="2667000"/>
            <a:chExt cx="685800" cy="533400"/>
          </a:xfrm>
        </p:grpSpPr>
        <p:sp>
          <p:nvSpPr>
            <p:cNvPr id="9281" name="Rectangle 85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ect">
              <a:avLst/>
            </a:prstGeom>
            <a:solidFill>
              <a:srgbClr val="DDEAB4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82" name="TextBox 86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40660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‘N’</a:t>
              </a:r>
            </a:p>
          </p:txBody>
        </p:sp>
      </p:grpSp>
      <p:cxnSp>
        <p:nvCxnSpPr>
          <p:cNvPr id="98" name="Elbow Connector 97"/>
          <p:cNvCxnSpPr>
            <a:cxnSpLocks noChangeShapeType="1"/>
          </p:cNvCxnSpPr>
          <p:nvPr/>
        </p:nvCxnSpPr>
        <p:spPr bwMode="auto">
          <a:xfrm rot="5400000">
            <a:off x="5003800" y="3350684"/>
            <a:ext cx="6248400" cy="16933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5174FF"/>
            </a:solidFill>
            <a:prstDash val="dash"/>
            <a:round/>
            <a:headEnd/>
            <a:tailEnd/>
          </a:ln>
        </p:spPr>
      </p:cxnSp>
      <p:cxnSp>
        <p:nvCxnSpPr>
          <p:cNvPr id="138" name="Elbow Connector 137"/>
          <p:cNvCxnSpPr>
            <a:cxnSpLocks noChangeShapeType="1"/>
          </p:cNvCxnSpPr>
          <p:nvPr/>
        </p:nvCxnSpPr>
        <p:spPr bwMode="auto">
          <a:xfrm rot="5400000">
            <a:off x="5105400" y="3350684"/>
            <a:ext cx="6248400" cy="16933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C00000"/>
            </a:solidFill>
            <a:prstDash val="dash"/>
            <a:round/>
            <a:headEnd/>
            <a:tailEnd/>
          </a:ln>
        </p:spPr>
      </p:cxnSp>
      <p:sp>
        <p:nvSpPr>
          <p:cNvPr id="139" name="Isosceles Triangle 138"/>
          <p:cNvSpPr/>
          <p:nvPr/>
        </p:nvSpPr>
        <p:spPr bwMode="auto">
          <a:xfrm>
            <a:off x="2032000" y="6324600"/>
            <a:ext cx="4064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1" name="Group 149"/>
          <p:cNvGrpSpPr>
            <a:grpSpLocks/>
          </p:cNvGrpSpPr>
          <p:nvPr/>
        </p:nvGrpSpPr>
        <p:grpSpPr bwMode="auto">
          <a:xfrm>
            <a:off x="10455495" y="745779"/>
            <a:ext cx="1422400" cy="1066800"/>
            <a:chOff x="8077200" y="152400"/>
            <a:chExt cx="1066800" cy="1066800"/>
          </a:xfrm>
        </p:grpSpPr>
        <p:sp>
          <p:nvSpPr>
            <p:cNvPr id="9272" name="Rectangle 146"/>
            <p:cNvSpPr>
              <a:spLocks noChangeArrowheads="1"/>
            </p:cNvSpPr>
            <p:nvPr/>
          </p:nvSpPr>
          <p:spPr bwMode="auto">
            <a:xfrm>
              <a:off x="8229600" y="533400"/>
              <a:ext cx="914400" cy="685800"/>
            </a:xfrm>
            <a:prstGeom prst="rect">
              <a:avLst/>
            </a:prstGeom>
            <a:solidFill>
              <a:srgbClr val="EAAD6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73" name="TextBox 147"/>
            <p:cNvSpPr txBox="1">
              <a:spLocks noChangeArrowheads="1"/>
            </p:cNvSpPr>
            <p:nvPr/>
          </p:nvSpPr>
          <p:spPr bwMode="auto">
            <a:xfrm>
              <a:off x="8077200" y="152400"/>
              <a:ext cx="53283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size</a:t>
              </a:r>
            </a:p>
          </p:txBody>
        </p:sp>
        <p:sp>
          <p:nvSpPr>
            <p:cNvPr id="9274" name="TextBox 148"/>
            <p:cNvSpPr txBox="1">
              <a:spLocks noChangeArrowheads="1"/>
            </p:cNvSpPr>
            <p:nvPr/>
          </p:nvSpPr>
          <p:spPr bwMode="auto">
            <a:xfrm>
              <a:off x="8382000" y="609600"/>
              <a:ext cx="39578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cxnSp>
        <p:nvCxnSpPr>
          <p:cNvPr id="50" name="Elbow Connector 49"/>
          <p:cNvCxnSpPr>
            <a:cxnSpLocks noChangeShapeType="1"/>
          </p:cNvCxnSpPr>
          <p:nvPr/>
        </p:nvCxnSpPr>
        <p:spPr bwMode="auto">
          <a:xfrm rot="10800000" flipV="1">
            <a:off x="7518402" y="1447799"/>
            <a:ext cx="2153708" cy="762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70" name="Notched Right Arrow 169"/>
          <p:cNvSpPr/>
          <p:nvPr/>
        </p:nvSpPr>
        <p:spPr bwMode="auto">
          <a:xfrm>
            <a:off x="0" y="5486400"/>
            <a:ext cx="1117600" cy="3810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8610037" y="2852423"/>
            <a:ext cx="1422400" cy="1044544"/>
            <a:chOff x="6629400" y="5867400"/>
            <a:chExt cx="1066800" cy="1044544"/>
          </a:xfrm>
        </p:grpSpPr>
        <p:sp>
          <p:nvSpPr>
            <p:cNvPr id="9269" name="Rectangle 39"/>
            <p:cNvSpPr>
              <a:spLocks noChangeArrowheads="1"/>
            </p:cNvSpPr>
            <p:nvPr/>
          </p:nvSpPr>
          <p:spPr bwMode="auto">
            <a:xfrm>
              <a:off x="6629400" y="5867400"/>
              <a:ext cx="1066800" cy="685800"/>
            </a:xfrm>
            <a:prstGeom prst="rect">
              <a:avLst/>
            </a:prstGeom>
            <a:solidFill>
              <a:srgbClr val="FFD17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70" name="TextBox 43"/>
            <p:cNvSpPr txBox="1">
              <a:spLocks noChangeArrowheads="1"/>
            </p:cNvSpPr>
            <p:nvPr/>
          </p:nvSpPr>
          <p:spPr bwMode="auto">
            <a:xfrm>
              <a:off x="7010400" y="6029980"/>
              <a:ext cx="26714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0</a:t>
              </a:r>
            </a:p>
          </p:txBody>
        </p:sp>
        <p:sp>
          <p:nvSpPr>
            <p:cNvPr id="9271" name="TextBox 42"/>
            <p:cNvSpPr txBox="1">
              <a:spLocks noChangeArrowheads="1"/>
            </p:cNvSpPr>
            <p:nvPr/>
          </p:nvSpPr>
          <p:spPr bwMode="auto">
            <a:xfrm>
              <a:off x="6732694" y="6481057"/>
              <a:ext cx="67951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count</a:t>
              </a:r>
            </a:p>
          </p:txBody>
        </p:sp>
      </p:grpSp>
      <p:grpSp>
        <p:nvGrpSpPr>
          <p:cNvPr id="23" name="Group 203"/>
          <p:cNvGrpSpPr>
            <a:grpSpLocks/>
          </p:cNvGrpSpPr>
          <p:nvPr/>
        </p:nvGrpSpPr>
        <p:grpSpPr bwMode="auto">
          <a:xfrm>
            <a:off x="10261588" y="4953000"/>
            <a:ext cx="1441431" cy="1572344"/>
            <a:chOff x="7696268" y="4419600"/>
            <a:chExt cx="1080677" cy="1572344"/>
          </a:xfrm>
        </p:grpSpPr>
        <p:sp>
          <p:nvSpPr>
            <p:cNvPr id="9266" name="TextBox 177"/>
            <p:cNvSpPr txBox="1">
              <a:spLocks noChangeArrowheads="1"/>
            </p:cNvSpPr>
            <p:nvPr/>
          </p:nvSpPr>
          <p:spPr bwMode="auto">
            <a:xfrm>
              <a:off x="7866294" y="4419600"/>
              <a:ext cx="781418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200" b="1" dirty="0" smtClean="0">
                  <a:solidFill>
                    <a:srgbClr val="7030A0"/>
                  </a:solidFill>
                  <a:latin typeface="Comic Sans MS" pitchFamily="66" charset="0"/>
                </a:rPr>
                <a:t>return</a:t>
              </a:r>
            </a:p>
            <a:p>
              <a:pPr algn="ctr" eaLnBrk="1" hangingPunct="1"/>
              <a:r>
                <a:rPr lang="en-US" altLang="en-US" sz="2200" b="1" dirty="0" err="1" smtClean="0">
                  <a:solidFill>
                    <a:srgbClr val="7030A0"/>
                  </a:solidFill>
                  <a:latin typeface="Comic Sans MS" pitchFamily="66" charset="0"/>
                </a:rPr>
                <a:t>addr</a:t>
              </a:r>
              <a:endParaRPr lang="en-US" altLang="en-US" sz="2200" b="1" dirty="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9267" name="Rounded Rectangle 176"/>
            <p:cNvSpPr>
              <a:spLocks noChangeArrowheads="1"/>
            </p:cNvSpPr>
            <p:nvPr/>
          </p:nvSpPr>
          <p:spPr bwMode="auto">
            <a:xfrm>
              <a:off x="7696268" y="5229944"/>
              <a:ext cx="990532" cy="762000"/>
            </a:xfrm>
            <a:prstGeom prst="roundRect">
              <a:avLst>
                <a:gd name="adj" fmla="val 16667"/>
              </a:avLst>
            </a:prstGeom>
            <a:solidFill>
              <a:srgbClr val="FFA4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68" name="TextBox 183"/>
            <p:cNvSpPr txBox="1">
              <a:spLocks noChangeArrowheads="1"/>
            </p:cNvSpPr>
            <p:nvPr/>
          </p:nvSpPr>
          <p:spPr bwMode="auto">
            <a:xfrm>
              <a:off x="7696268" y="5417041"/>
              <a:ext cx="108067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200" b="1" dirty="0">
                  <a:solidFill>
                    <a:srgbClr val="7030A0"/>
                  </a:solidFill>
                  <a:latin typeface="Comic Sans MS" pitchFamily="66" charset="0"/>
                </a:rPr>
                <a:t>main.3</a:t>
              </a:r>
            </a:p>
          </p:txBody>
        </p:sp>
      </p:grpSp>
      <p:sp>
        <p:nvSpPr>
          <p:cNvPr id="186" name="Notched Right Arrow 185"/>
          <p:cNvSpPr/>
          <p:nvPr/>
        </p:nvSpPr>
        <p:spPr bwMode="auto">
          <a:xfrm>
            <a:off x="0" y="914400"/>
            <a:ext cx="1117600" cy="3810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7" name="Notched Right Arrow 186"/>
          <p:cNvSpPr/>
          <p:nvPr/>
        </p:nvSpPr>
        <p:spPr bwMode="auto">
          <a:xfrm>
            <a:off x="0" y="1600200"/>
            <a:ext cx="1117600" cy="3810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1" name="Notched Right Arrow 190"/>
          <p:cNvSpPr/>
          <p:nvPr/>
        </p:nvSpPr>
        <p:spPr bwMode="auto">
          <a:xfrm>
            <a:off x="1320800" y="2057400"/>
            <a:ext cx="914400" cy="3048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2" name="Notched Right Arrow 191"/>
          <p:cNvSpPr/>
          <p:nvPr/>
        </p:nvSpPr>
        <p:spPr bwMode="auto">
          <a:xfrm>
            <a:off x="1320800" y="2057400"/>
            <a:ext cx="914400" cy="3048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3" name="Notched Right Arrow 192"/>
          <p:cNvSpPr/>
          <p:nvPr/>
        </p:nvSpPr>
        <p:spPr bwMode="auto">
          <a:xfrm>
            <a:off x="1320800" y="2057400"/>
            <a:ext cx="914400" cy="3048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4" name="Notched Right Arrow 193"/>
          <p:cNvSpPr/>
          <p:nvPr/>
        </p:nvSpPr>
        <p:spPr bwMode="auto">
          <a:xfrm>
            <a:off x="1320800" y="2057400"/>
            <a:ext cx="914400" cy="3048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5" name="Isosceles Triangle 194"/>
          <p:cNvSpPr/>
          <p:nvPr/>
        </p:nvSpPr>
        <p:spPr bwMode="auto">
          <a:xfrm>
            <a:off x="2032000" y="6324600"/>
            <a:ext cx="4064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7" name="Isosceles Triangle 196"/>
          <p:cNvSpPr/>
          <p:nvPr/>
        </p:nvSpPr>
        <p:spPr bwMode="auto">
          <a:xfrm>
            <a:off x="2032000" y="6324600"/>
            <a:ext cx="4064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9" name="Isosceles Triangle 198"/>
          <p:cNvSpPr/>
          <p:nvPr/>
        </p:nvSpPr>
        <p:spPr bwMode="auto">
          <a:xfrm>
            <a:off x="2336800" y="6324600"/>
            <a:ext cx="4064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0" name="Isosceles Triangle 199"/>
          <p:cNvSpPr/>
          <p:nvPr/>
        </p:nvSpPr>
        <p:spPr bwMode="auto">
          <a:xfrm>
            <a:off x="2641600" y="6324600"/>
            <a:ext cx="4064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1" name="Isosceles Triangle 200"/>
          <p:cNvSpPr/>
          <p:nvPr/>
        </p:nvSpPr>
        <p:spPr bwMode="auto">
          <a:xfrm>
            <a:off x="2831637" y="6324600"/>
            <a:ext cx="4064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2" name="Isosceles Triangle 201"/>
          <p:cNvSpPr/>
          <p:nvPr/>
        </p:nvSpPr>
        <p:spPr bwMode="auto">
          <a:xfrm>
            <a:off x="3791744" y="6309320"/>
            <a:ext cx="4064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1" name="Notched Right Arrow 220"/>
          <p:cNvSpPr/>
          <p:nvPr/>
        </p:nvSpPr>
        <p:spPr bwMode="auto">
          <a:xfrm>
            <a:off x="406400" y="3962400"/>
            <a:ext cx="1117600" cy="3810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4" name="Group 226"/>
          <p:cNvGrpSpPr>
            <a:grpSpLocks/>
          </p:cNvGrpSpPr>
          <p:nvPr/>
        </p:nvGrpSpPr>
        <p:grpSpPr bwMode="auto">
          <a:xfrm>
            <a:off x="8697795" y="4966640"/>
            <a:ext cx="1299199" cy="1558705"/>
            <a:chOff x="6873399" y="955895"/>
            <a:chExt cx="975201" cy="1558705"/>
          </a:xfrm>
        </p:grpSpPr>
        <p:sp>
          <p:nvSpPr>
            <p:cNvPr id="9264" name="Rounded Rectangle 219"/>
            <p:cNvSpPr>
              <a:spLocks noChangeArrowheads="1"/>
            </p:cNvSpPr>
            <p:nvPr/>
          </p:nvSpPr>
          <p:spPr bwMode="auto">
            <a:xfrm>
              <a:off x="7010400" y="1752600"/>
              <a:ext cx="838200" cy="762000"/>
            </a:xfrm>
            <a:prstGeom prst="roundRect">
              <a:avLst>
                <a:gd name="adj" fmla="val 16667"/>
              </a:avLst>
            </a:prstGeom>
            <a:solidFill>
              <a:srgbClr val="F4976E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65" name="TextBox 222"/>
            <p:cNvSpPr txBox="1">
              <a:spLocks noChangeArrowheads="1"/>
            </p:cNvSpPr>
            <p:nvPr/>
          </p:nvSpPr>
          <p:spPr bwMode="auto">
            <a:xfrm>
              <a:off x="6873399" y="955895"/>
              <a:ext cx="782348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 smtClean="0">
                  <a:solidFill>
                    <a:srgbClr val="7030A0"/>
                  </a:solidFill>
                  <a:latin typeface="Comic Sans MS" pitchFamily="66" charset="0"/>
                </a:rPr>
                <a:t>return</a:t>
              </a:r>
            </a:p>
            <a:p>
              <a:pPr eaLnBrk="1" hangingPunct="1"/>
              <a:r>
                <a:rPr lang="en-US" altLang="en-US" sz="2200" b="1" dirty="0" smtClean="0">
                  <a:solidFill>
                    <a:srgbClr val="7030A0"/>
                  </a:solidFill>
                  <a:latin typeface="Comic Sans MS" pitchFamily="66" charset="0"/>
                </a:rPr>
                <a:t>value</a:t>
              </a:r>
              <a:endParaRPr lang="en-US" altLang="en-US" sz="2200" b="1" dirty="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5" name="Group 229"/>
          <p:cNvGrpSpPr>
            <a:grpSpLocks/>
          </p:cNvGrpSpPr>
          <p:nvPr/>
        </p:nvGrpSpPr>
        <p:grpSpPr bwMode="auto">
          <a:xfrm>
            <a:off x="8880309" y="5763344"/>
            <a:ext cx="1117600" cy="762000"/>
            <a:chOff x="7010400" y="2590800"/>
            <a:chExt cx="838200" cy="762000"/>
          </a:xfrm>
        </p:grpSpPr>
        <p:sp>
          <p:nvSpPr>
            <p:cNvPr id="9262" name="Rounded Rectangle 227"/>
            <p:cNvSpPr>
              <a:spLocks noChangeArrowheads="1"/>
            </p:cNvSpPr>
            <p:nvPr/>
          </p:nvSpPr>
          <p:spPr bwMode="auto">
            <a:xfrm>
              <a:off x="7010400" y="2590800"/>
              <a:ext cx="838200" cy="762000"/>
            </a:xfrm>
            <a:prstGeom prst="roundRect">
              <a:avLst>
                <a:gd name="adj" fmla="val 16667"/>
              </a:avLst>
            </a:prstGeom>
            <a:solidFill>
              <a:srgbClr val="F4976E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63" name="TextBox 228"/>
            <p:cNvSpPr txBox="1">
              <a:spLocks noChangeArrowheads="1"/>
            </p:cNvSpPr>
            <p:nvPr/>
          </p:nvSpPr>
          <p:spPr bwMode="auto">
            <a:xfrm>
              <a:off x="7239000" y="2743200"/>
              <a:ext cx="26714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26" name="Group 188"/>
          <p:cNvGrpSpPr>
            <a:grpSpLocks/>
          </p:cNvGrpSpPr>
          <p:nvPr/>
        </p:nvGrpSpPr>
        <p:grpSpPr bwMode="auto">
          <a:xfrm>
            <a:off x="8610037" y="2790287"/>
            <a:ext cx="1422400" cy="750888"/>
            <a:chOff x="6629400" y="5029200"/>
            <a:chExt cx="1066800" cy="751113"/>
          </a:xfrm>
        </p:grpSpPr>
        <p:sp>
          <p:nvSpPr>
            <p:cNvPr id="9279" name="Rectangle 90"/>
            <p:cNvSpPr>
              <a:spLocks noChangeArrowheads="1"/>
            </p:cNvSpPr>
            <p:nvPr/>
          </p:nvSpPr>
          <p:spPr bwMode="auto">
            <a:xfrm>
              <a:off x="6629400" y="5029200"/>
              <a:ext cx="1066800" cy="751113"/>
            </a:xfrm>
            <a:prstGeom prst="rect">
              <a:avLst/>
            </a:prstGeom>
            <a:solidFill>
              <a:srgbClr val="FFD17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80" name="TextBox 91"/>
            <p:cNvSpPr txBox="1">
              <a:spLocks noChangeArrowheads="1"/>
            </p:cNvSpPr>
            <p:nvPr/>
          </p:nvSpPr>
          <p:spPr bwMode="auto">
            <a:xfrm>
              <a:off x="7010400" y="5105400"/>
              <a:ext cx="267141" cy="43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28" name="Group 105"/>
          <p:cNvGrpSpPr>
            <a:grpSpLocks/>
          </p:cNvGrpSpPr>
          <p:nvPr/>
        </p:nvGrpSpPr>
        <p:grpSpPr bwMode="auto">
          <a:xfrm>
            <a:off x="8610037" y="2790285"/>
            <a:ext cx="1422400" cy="755377"/>
            <a:chOff x="6781800" y="4495799"/>
            <a:chExt cx="1066800" cy="754622"/>
          </a:xfrm>
        </p:grpSpPr>
        <p:sp>
          <p:nvSpPr>
            <p:cNvPr id="9277" name="Rectangle 93"/>
            <p:cNvSpPr>
              <a:spLocks noChangeArrowheads="1"/>
            </p:cNvSpPr>
            <p:nvPr/>
          </p:nvSpPr>
          <p:spPr bwMode="auto">
            <a:xfrm>
              <a:off x="6781800" y="4495799"/>
              <a:ext cx="1066800" cy="754622"/>
            </a:xfrm>
            <a:prstGeom prst="rect">
              <a:avLst/>
            </a:prstGeom>
            <a:solidFill>
              <a:srgbClr val="FFD17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78" name="TextBox 94"/>
            <p:cNvSpPr txBox="1">
              <a:spLocks noChangeArrowheads="1"/>
            </p:cNvSpPr>
            <p:nvPr/>
          </p:nvSpPr>
          <p:spPr bwMode="auto">
            <a:xfrm>
              <a:off x="7162800" y="4572000"/>
              <a:ext cx="267141" cy="43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8611752" y="2780928"/>
            <a:ext cx="1422400" cy="762000"/>
            <a:chOff x="6629400" y="3429000"/>
            <a:chExt cx="1066800" cy="762000"/>
          </a:xfrm>
        </p:grpSpPr>
        <p:sp>
          <p:nvSpPr>
            <p:cNvPr id="9275" name="Rectangle 106"/>
            <p:cNvSpPr>
              <a:spLocks noChangeArrowheads="1"/>
            </p:cNvSpPr>
            <p:nvPr/>
          </p:nvSpPr>
          <p:spPr bwMode="auto">
            <a:xfrm>
              <a:off x="6629400" y="3429000"/>
              <a:ext cx="1066800" cy="762000"/>
            </a:xfrm>
            <a:prstGeom prst="rect">
              <a:avLst/>
            </a:prstGeom>
            <a:solidFill>
              <a:srgbClr val="FFD17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76" name="TextBox 110"/>
            <p:cNvSpPr txBox="1">
              <a:spLocks noChangeArrowheads="1"/>
            </p:cNvSpPr>
            <p:nvPr/>
          </p:nvSpPr>
          <p:spPr bwMode="auto">
            <a:xfrm>
              <a:off x="7010400" y="3505200"/>
              <a:ext cx="26714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8747763" y="354567"/>
            <a:ext cx="199926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read_into_array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718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9" grpId="0" animBg="1"/>
      <p:bldP spid="170" grpId="0" animBg="1"/>
      <p:bldP spid="186" grpId="0" animBg="1"/>
      <p:bldP spid="187" grpId="0" animBg="1"/>
      <p:bldP spid="195" grpId="0" animBg="1"/>
      <p:bldP spid="197" grpId="0" animBg="1"/>
      <p:bldP spid="199" grpId="0" animBg="1"/>
      <p:bldP spid="200" grpId="0" animBg="1"/>
      <p:bldP spid="201" grpId="0" animBg="1"/>
      <p:bldP spid="202" grpId="0" animBg="1"/>
      <p:bldP spid="221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1"/>
          <p:cNvGrpSpPr/>
          <p:nvPr/>
        </p:nvGrpSpPr>
        <p:grpSpPr>
          <a:xfrm>
            <a:off x="914401" y="234950"/>
            <a:ext cx="4756731" cy="6623050"/>
            <a:chOff x="4572000" y="234950"/>
            <a:chExt cx="3567548" cy="6623050"/>
          </a:xfrm>
          <a:effectLst>
            <a:outerShdw blurRad="50800" dist="38100" dir="2700000" algn="tl" rotWithShape="0">
              <a:schemeClr val="accent4">
                <a:lumMod val="40000"/>
                <a:lumOff val="60000"/>
                <a:alpha val="40000"/>
              </a:schemeClr>
            </a:outerShdw>
          </a:effectLst>
        </p:grpSpPr>
        <p:grpSp>
          <p:nvGrpSpPr>
            <p:cNvPr id="3" name="Group 29"/>
            <p:cNvGrpSpPr/>
            <p:nvPr/>
          </p:nvGrpSpPr>
          <p:grpSpPr>
            <a:xfrm>
              <a:off x="4800600" y="381000"/>
              <a:ext cx="1066800" cy="685800"/>
              <a:chOff x="4800600" y="685800"/>
              <a:chExt cx="1066800" cy="68580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800600" y="685800"/>
                <a:ext cx="241893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 bwMode="auto">
              <a:xfrm>
                <a:off x="5181600" y="685800"/>
                <a:ext cx="685800" cy="685800"/>
              </a:xfrm>
              <a:prstGeom prst="roundRect">
                <a:avLst/>
              </a:prstGeom>
              <a:solidFill>
                <a:srgbClr val="A6F2CA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4" name="Group 35"/>
            <p:cNvGrpSpPr/>
            <p:nvPr/>
          </p:nvGrpSpPr>
          <p:grpSpPr>
            <a:xfrm>
              <a:off x="6553200" y="381000"/>
              <a:ext cx="1000287" cy="685800"/>
              <a:chOff x="5562600" y="533400"/>
              <a:chExt cx="1000287" cy="6858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324600" y="609600"/>
                <a:ext cx="238287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t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5562600" y="533400"/>
                <a:ext cx="685800" cy="685800"/>
              </a:xfrm>
              <a:prstGeom prst="roundRect">
                <a:avLst/>
              </a:prstGeom>
              <a:solidFill>
                <a:srgbClr val="FFB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5" name="Group 114"/>
            <p:cNvGrpSpPr/>
            <p:nvPr/>
          </p:nvGrpSpPr>
          <p:grpSpPr>
            <a:xfrm>
              <a:off x="6400800" y="2209800"/>
              <a:ext cx="914400" cy="990600"/>
              <a:chOff x="6400800" y="2209800"/>
              <a:chExt cx="914400" cy="990600"/>
            </a:xfrm>
          </p:grpSpPr>
          <p:grpSp>
            <p:nvGrpSpPr>
              <p:cNvPr id="6" name="Group 41"/>
              <p:cNvGrpSpPr/>
              <p:nvPr/>
            </p:nvGrpSpPr>
            <p:grpSpPr>
              <a:xfrm>
                <a:off x="6400800" y="2209800"/>
                <a:ext cx="914400" cy="990600"/>
                <a:chOff x="7315200" y="914400"/>
                <a:chExt cx="914400" cy="990600"/>
              </a:xfrm>
            </p:grpSpPr>
            <p:sp>
              <p:nvSpPr>
                <p:cNvPr id="39" name="Rectangle 38"/>
                <p:cNvSpPr/>
                <p:nvPr/>
              </p:nvSpPr>
              <p:spPr bwMode="auto">
                <a:xfrm>
                  <a:off x="7543800" y="1295400"/>
                  <a:ext cx="685800" cy="609600"/>
                </a:xfrm>
                <a:prstGeom prst="rect">
                  <a:avLst/>
                </a:prstGeom>
                <a:solidFill>
                  <a:srgbClr val="FFCF9D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315200" y="914400"/>
                  <a:ext cx="369332" cy="43088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dirty="0">
                      <a:latin typeface="Comic Sans MS" pitchFamily="66" charset="0"/>
                    </a:rPr>
                    <a:t>ch</a:t>
                  </a:r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6553200" y="2667000"/>
                <a:ext cx="568906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solidFill>
                      <a:srgbClr val="C00000"/>
                    </a:solidFill>
                    <a:latin typeface="Comic Sans MS" pitchFamily="66" charset="0"/>
                  </a:rPr>
                  <a:t>EOF</a:t>
                </a:r>
              </a:p>
            </p:txBody>
          </p:sp>
        </p:grpSp>
        <p:grpSp>
          <p:nvGrpSpPr>
            <p:cNvPr id="7" name="Group 22"/>
            <p:cNvGrpSpPr/>
            <p:nvPr/>
          </p:nvGrpSpPr>
          <p:grpSpPr>
            <a:xfrm>
              <a:off x="4572000" y="1600200"/>
              <a:ext cx="1295400" cy="3810000"/>
              <a:chOff x="5029200" y="1600200"/>
              <a:chExt cx="1295400" cy="3810000"/>
            </a:xfrm>
          </p:grpSpPr>
          <p:grpSp>
            <p:nvGrpSpPr>
              <p:cNvPr id="8" name="Group 16"/>
              <p:cNvGrpSpPr/>
              <p:nvPr/>
            </p:nvGrpSpPr>
            <p:grpSpPr>
              <a:xfrm>
                <a:off x="5638800" y="1600200"/>
                <a:ext cx="685800" cy="3810000"/>
                <a:chOff x="5410200" y="1295400"/>
                <a:chExt cx="685800" cy="3810000"/>
              </a:xfrm>
            </p:grpSpPr>
            <p:sp>
              <p:nvSpPr>
                <p:cNvPr id="9" name="Rectangle 8"/>
                <p:cNvSpPr/>
                <p:nvPr/>
              </p:nvSpPr>
              <p:spPr bwMode="auto">
                <a:xfrm>
                  <a:off x="5410200" y="12954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 bwMode="auto">
                <a:xfrm>
                  <a:off x="5410200" y="1828800"/>
                  <a:ext cx="685800" cy="5334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 bwMode="auto">
                <a:xfrm>
                  <a:off x="5410200" y="23622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410200" y="2895600"/>
                  <a:ext cx="685800" cy="5334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>
                  <a:off x="5410200" y="45720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5410200" y="3429000"/>
                  <a:ext cx="0" cy="12192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6096000" y="3352800"/>
                  <a:ext cx="0" cy="12192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5029200" y="1676400"/>
                <a:ext cx="529232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s[0]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29200" y="2133600"/>
                <a:ext cx="529232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s[1]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29200" y="2743200"/>
                <a:ext cx="529232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s[2]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29200" y="3276600"/>
                <a:ext cx="529232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s[3]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29200" y="4953000"/>
                <a:ext cx="529232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s[9]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648200" y="5638800"/>
              <a:ext cx="914400" cy="430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main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1676400"/>
              <a:ext cx="454692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‘W’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34000" y="2209800"/>
              <a:ext cx="350096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‘I’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57800" y="2743200"/>
              <a:ext cx="406602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‘N’</a:t>
              </a:r>
            </a:p>
          </p:txBody>
        </p:sp>
        <p:cxnSp>
          <p:nvCxnSpPr>
            <p:cNvPr id="98" name="Elbow Connector 97"/>
            <p:cNvCxnSpPr/>
            <p:nvPr/>
          </p:nvCxnSpPr>
          <p:spPr bwMode="auto">
            <a:xfrm rot="5400000">
              <a:off x="2971800" y="3352800"/>
              <a:ext cx="6248400" cy="127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5174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Elbow Connector 137"/>
            <p:cNvCxnSpPr/>
            <p:nvPr/>
          </p:nvCxnSpPr>
          <p:spPr bwMode="auto">
            <a:xfrm rot="5400000">
              <a:off x="3092450" y="3460750"/>
              <a:ext cx="6172200" cy="127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4" name="Group 149"/>
            <p:cNvGrpSpPr/>
            <p:nvPr/>
          </p:nvGrpSpPr>
          <p:grpSpPr>
            <a:xfrm>
              <a:off x="6400800" y="3276600"/>
              <a:ext cx="1066800" cy="1066800"/>
              <a:chOff x="8077200" y="152400"/>
              <a:chExt cx="1066800" cy="1066800"/>
            </a:xfrm>
          </p:grpSpPr>
          <p:sp>
            <p:nvSpPr>
              <p:cNvPr id="147" name="Rectangle 146"/>
              <p:cNvSpPr/>
              <p:nvPr/>
            </p:nvSpPr>
            <p:spPr bwMode="auto">
              <a:xfrm>
                <a:off x="8229600" y="533400"/>
                <a:ext cx="914400" cy="685800"/>
              </a:xfrm>
              <a:prstGeom prst="rect">
                <a:avLst/>
              </a:prstGeom>
              <a:solidFill>
                <a:srgbClr val="EAAD6A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077200" y="152400"/>
                <a:ext cx="532838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size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382000" y="609600"/>
                <a:ext cx="395782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10</a:t>
                </a:r>
              </a:p>
            </p:txBody>
          </p:sp>
        </p:grpSp>
        <p:cxnSp>
          <p:nvCxnSpPr>
            <p:cNvPr id="50" name="Elbow Connector 49"/>
            <p:cNvCxnSpPr/>
            <p:nvPr/>
          </p:nvCxnSpPr>
          <p:spPr bwMode="auto">
            <a:xfrm rot="10800000" flipV="1">
              <a:off x="5638800" y="609600"/>
              <a:ext cx="1295400" cy="9144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7" name="Group 187"/>
            <p:cNvGrpSpPr/>
            <p:nvPr/>
          </p:nvGrpSpPr>
          <p:grpSpPr>
            <a:xfrm>
              <a:off x="6477000" y="1066800"/>
              <a:ext cx="1066800" cy="990600"/>
              <a:chOff x="6629400" y="5562600"/>
              <a:chExt cx="1066800" cy="990600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6629400" y="5867400"/>
                <a:ext cx="1066800" cy="685800"/>
              </a:xfrm>
              <a:prstGeom prst="rect">
                <a:avLst/>
              </a:prstGeom>
              <a:solidFill>
                <a:srgbClr val="FFD17A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010400" y="6029980"/>
                <a:ext cx="267141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705600" y="5562600"/>
                <a:ext cx="679513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dirty="0">
                    <a:latin typeface="Comic Sans MS" pitchFamily="66" charset="0"/>
                  </a:rPr>
                  <a:t>count</a:t>
                </a:r>
              </a:p>
            </p:txBody>
          </p:sp>
        </p:grpSp>
        <p:grpSp>
          <p:nvGrpSpPr>
            <p:cNvPr id="23" name="Group 203"/>
            <p:cNvGrpSpPr/>
            <p:nvPr/>
          </p:nvGrpSpPr>
          <p:grpSpPr>
            <a:xfrm>
              <a:off x="6553200" y="5638800"/>
              <a:ext cx="1066799" cy="1219200"/>
              <a:chOff x="7848600" y="4876800"/>
              <a:chExt cx="1066799" cy="1219200"/>
            </a:xfrm>
          </p:grpSpPr>
          <p:sp>
            <p:nvSpPr>
              <p:cNvPr id="178" name="TextBox 177"/>
              <p:cNvSpPr txBox="1"/>
              <p:nvPr/>
            </p:nvSpPr>
            <p:spPr>
              <a:xfrm>
                <a:off x="8025829" y="4876800"/>
                <a:ext cx="606175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200" b="1" dirty="0" err="1">
                    <a:solidFill>
                      <a:srgbClr val="7030A0"/>
                    </a:solidFill>
                    <a:latin typeface="Comic Sans MS" pitchFamily="66" charset="0"/>
                  </a:rPr>
                  <a:t>addr</a:t>
                </a:r>
                <a:endParaRPr lang="en-US" sz="2200" b="1" dirty="0">
                  <a:solidFill>
                    <a:srgbClr val="7030A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77" name="Rounded Rectangle 176"/>
              <p:cNvSpPr/>
              <p:nvPr/>
            </p:nvSpPr>
            <p:spPr bwMode="auto">
              <a:xfrm>
                <a:off x="7924800" y="5257800"/>
                <a:ext cx="838200" cy="838200"/>
              </a:xfrm>
              <a:prstGeom prst="roundRect">
                <a:avLst/>
              </a:prstGeom>
              <a:solidFill>
                <a:srgbClr val="FFA48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848600" y="5257801"/>
                <a:ext cx="1066799" cy="4308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200" b="1" dirty="0">
                    <a:solidFill>
                      <a:srgbClr val="7030A0"/>
                    </a:solidFill>
                    <a:latin typeface="Comic Sans MS" pitchFamily="66" charset="0"/>
                  </a:rPr>
                  <a:t>main.3</a:t>
                </a:r>
              </a:p>
            </p:txBody>
          </p:sp>
        </p:grpSp>
        <p:sp>
          <p:nvSpPr>
            <p:cNvPr id="203" name="TextBox 202"/>
            <p:cNvSpPr txBox="1"/>
            <p:nvPr/>
          </p:nvSpPr>
          <p:spPr>
            <a:xfrm>
              <a:off x="5943600" y="6096000"/>
              <a:ext cx="781705" cy="430887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7030A0"/>
                  </a:solidFill>
                  <a:latin typeface="Comic Sans MS" pitchFamily="66" charset="0"/>
                </a:rPr>
                <a:t>return</a:t>
              </a:r>
            </a:p>
          </p:txBody>
        </p:sp>
        <p:grpSp>
          <p:nvGrpSpPr>
            <p:cNvPr id="26" name="Group 113"/>
            <p:cNvGrpSpPr/>
            <p:nvPr/>
          </p:nvGrpSpPr>
          <p:grpSpPr>
            <a:xfrm>
              <a:off x="6019800" y="4267200"/>
              <a:ext cx="1447800" cy="1143000"/>
              <a:chOff x="6400800" y="1371600"/>
              <a:chExt cx="1447800" cy="1143000"/>
            </a:xfrm>
          </p:grpSpPr>
          <p:grpSp>
            <p:nvGrpSpPr>
              <p:cNvPr id="29" name="Group 226"/>
              <p:cNvGrpSpPr/>
              <p:nvPr/>
            </p:nvGrpSpPr>
            <p:grpSpPr>
              <a:xfrm>
                <a:off x="7010400" y="1371600"/>
                <a:ext cx="838200" cy="1143000"/>
                <a:chOff x="7010400" y="1371600"/>
                <a:chExt cx="838200" cy="1143000"/>
              </a:xfrm>
            </p:grpSpPr>
            <p:sp>
              <p:nvSpPr>
                <p:cNvPr id="220" name="Rounded Rectangle 219"/>
                <p:cNvSpPr/>
                <p:nvPr/>
              </p:nvSpPr>
              <p:spPr bwMode="auto">
                <a:xfrm>
                  <a:off x="7010400" y="1752600"/>
                  <a:ext cx="838200" cy="762000"/>
                </a:xfrm>
                <a:prstGeom prst="roundRect">
                  <a:avLst/>
                </a:prstGeom>
                <a:solidFill>
                  <a:srgbClr val="F4976E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23" name="TextBox 222"/>
                <p:cNvSpPr txBox="1"/>
                <p:nvPr/>
              </p:nvSpPr>
              <p:spPr>
                <a:xfrm>
                  <a:off x="7010400" y="1371600"/>
                  <a:ext cx="645850" cy="43088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dirty="0">
                      <a:solidFill>
                        <a:srgbClr val="7030A0"/>
                      </a:solidFill>
                      <a:latin typeface="Comic Sans MS" pitchFamily="66" charset="0"/>
                    </a:rPr>
                    <a:t>value</a:t>
                  </a:r>
                </a:p>
              </p:txBody>
            </p:sp>
          </p:grpSp>
          <p:sp>
            <p:nvSpPr>
              <p:cNvPr id="224" name="TextBox 223"/>
              <p:cNvSpPr txBox="1"/>
              <p:nvPr/>
            </p:nvSpPr>
            <p:spPr>
              <a:xfrm>
                <a:off x="6400800" y="1905000"/>
                <a:ext cx="781705" cy="43088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solidFill>
                      <a:srgbClr val="7030A0"/>
                    </a:solidFill>
                    <a:latin typeface="Comic Sans MS" pitchFamily="66" charset="0"/>
                  </a:rPr>
                  <a:t>return</a:t>
                </a: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7239000" y="1981200"/>
                <a:ext cx="267141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3</a:t>
                </a: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8001000" y="5334000"/>
              <a:ext cx="13854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120" name="Straight Arrow Connector 119"/>
            <p:cNvCxnSpPr>
              <a:endCxn id="9" idx="0"/>
            </p:cNvCxnSpPr>
            <p:nvPr/>
          </p:nvCxnSpPr>
          <p:spPr bwMode="auto">
            <a:xfrm flipH="1">
              <a:off x="5524500" y="990600"/>
              <a:ext cx="38100" cy="609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3" name="TextBox 132"/>
          <p:cNvSpPr txBox="1"/>
          <p:nvPr/>
        </p:nvSpPr>
        <p:spPr>
          <a:xfrm>
            <a:off x="6096000" y="2133601"/>
            <a:ext cx="5588000" cy="1108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State of memory just prior to returning from the call read_into_array()</a:t>
            </a:r>
          </a:p>
        </p:txBody>
      </p:sp>
    </p:spTree>
    <p:extLst>
      <p:ext uri="{BB962C8B-B14F-4D97-AF65-F5344CB8AC3E}">
        <p14:creationId xmlns:p14="http://schemas.microsoft.com/office/powerpoint/2010/main" xmlns="" val="880647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914400" y="381001"/>
            <a:ext cx="1727200" cy="5688013"/>
            <a:chOff x="685800" y="381000"/>
            <a:chExt cx="1295400" cy="5688687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914400" y="381000"/>
              <a:ext cx="1066800" cy="685800"/>
              <a:chOff x="4800600" y="685800"/>
              <a:chExt cx="1066800" cy="685800"/>
            </a:xfrm>
          </p:grpSpPr>
          <p:sp>
            <p:nvSpPr>
              <p:cNvPr id="11295" name="TextBox 23"/>
              <p:cNvSpPr txBox="1">
                <a:spLocks noChangeArrowheads="1"/>
              </p:cNvSpPr>
              <p:nvPr/>
            </p:nvSpPr>
            <p:spPr bwMode="auto">
              <a:xfrm>
                <a:off x="4800600" y="685800"/>
                <a:ext cx="241893" cy="430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11296" name="Rounded Rectangle 24"/>
              <p:cNvSpPr>
                <a:spLocks noChangeArrowheads="1"/>
              </p:cNvSpPr>
              <p:nvPr/>
            </p:nvSpPr>
            <p:spPr bwMode="auto">
              <a:xfrm>
                <a:off x="5181600" y="685800"/>
                <a:ext cx="685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A6F2C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685800" y="1600200"/>
              <a:ext cx="1295400" cy="3810000"/>
              <a:chOff x="5029200" y="1600200"/>
              <a:chExt cx="1295400" cy="381000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5638800" y="1600200"/>
                <a:ext cx="685800" cy="3810000"/>
                <a:chOff x="5410200" y="1295400"/>
                <a:chExt cx="685800" cy="3810000"/>
              </a:xfrm>
            </p:grpSpPr>
            <p:sp>
              <p:nvSpPr>
                <p:cNvPr id="11288" name="Rectangle 8"/>
                <p:cNvSpPr>
                  <a:spLocks noChangeArrowheads="1"/>
                </p:cNvSpPr>
                <p:nvPr/>
              </p:nvSpPr>
              <p:spPr bwMode="auto">
                <a:xfrm>
                  <a:off x="5410200" y="12954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 bwMode="auto">
                <a:xfrm>
                  <a:off x="5410200" y="1829007"/>
                  <a:ext cx="685800" cy="53346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1290" name="Rectangle 10"/>
                <p:cNvSpPr>
                  <a:spLocks noChangeArrowheads="1"/>
                </p:cNvSpPr>
                <p:nvPr/>
              </p:nvSpPr>
              <p:spPr bwMode="auto">
                <a:xfrm>
                  <a:off x="5410200" y="23622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410200" y="2895933"/>
                  <a:ext cx="685800" cy="53346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1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5410200" y="45720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1293" name="Straight Connector 14"/>
                <p:cNvCxnSpPr>
                  <a:cxnSpLocks noChangeShapeType="1"/>
                </p:cNvCxnSpPr>
                <p:nvPr/>
              </p:nvCxnSpPr>
              <p:spPr bwMode="auto">
                <a:xfrm>
                  <a:off x="5410200" y="3429000"/>
                  <a:ext cx="0" cy="12192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294" name="Straight Connector 15"/>
                <p:cNvCxnSpPr>
                  <a:cxnSpLocks noChangeShapeType="1"/>
                </p:cNvCxnSpPr>
                <p:nvPr/>
              </p:nvCxnSpPr>
              <p:spPr bwMode="auto">
                <a:xfrm>
                  <a:off x="6096000" y="3352800"/>
                  <a:ext cx="0" cy="12192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1283" name="TextBox 17"/>
              <p:cNvSpPr txBox="1">
                <a:spLocks noChangeArrowheads="1"/>
              </p:cNvSpPr>
              <p:nvPr/>
            </p:nvSpPr>
            <p:spPr bwMode="auto">
              <a:xfrm>
                <a:off x="5029200" y="1676400"/>
                <a:ext cx="529232" cy="430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</a:t>
                </a:r>
              </a:p>
            </p:txBody>
          </p:sp>
          <p:sp>
            <p:nvSpPr>
              <p:cNvPr id="11284" name="TextBox 18"/>
              <p:cNvSpPr txBox="1">
                <a:spLocks noChangeArrowheads="1"/>
              </p:cNvSpPr>
              <p:nvPr/>
            </p:nvSpPr>
            <p:spPr bwMode="auto">
              <a:xfrm>
                <a:off x="5029200" y="2133600"/>
                <a:ext cx="529232" cy="430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s[1]</a:t>
                </a:r>
              </a:p>
            </p:txBody>
          </p:sp>
          <p:sp>
            <p:nvSpPr>
              <p:cNvPr id="11285" name="TextBox 19"/>
              <p:cNvSpPr txBox="1">
                <a:spLocks noChangeArrowheads="1"/>
              </p:cNvSpPr>
              <p:nvPr/>
            </p:nvSpPr>
            <p:spPr bwMode="auto">
              <a:xfrm>
                <a:off x="5029200" y="2743200"/>
                <a:ext cx="529232" cy="430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s[2]</a:t>
                </a:r>
              </a:p>
            </p:txBody>
          </p:sp>
          <p:sp>
            <p:nvSpPr>
              <p:cNvPr id="11286" name="TextBox 20"/>
              <p:cNvSpPr txBox="1">
                <a:spLocks noChangeArrowheads="1"/>
              </p:cNvSpPr>
              <p:nvPr/>
            </p:nvSpPr>
            <p:spPr bwMode="auto">
              <a:xfrm>
                <a:off x="5029200" y="3276600"/>
                <a:ext cx="529232" cy="430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s[3]</a:t>
                </a:r>
              </a:p>
            </p:txBody>
          </p:sp>
          <p:sp>
            <p:nvSpPr>
              <p:cNvPr id="11287" name="TextBox 21"/>
              <p:cNvSpPr txBox="1">
                <a:spLocks noChangeArrowheads="1"/>
              </p:cNvSpPr>
              <p:nvPr/>
            </p:nvSpPr>
            <p:spPr bwMode="auto">
              <a:xfrm>
                <a:off x="5029200" y="4953000"/>
                <a:ext cx="529232" cy="430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066800" y="5639423"/>
              <a:ext cx="914400" cy="4302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main</a:t>
              </a:r>
            </a:p>
          </p:txBody>
        </p:sp>
        <p:sp>
          <p:nvSpPr>
            <p:cNvPr id="11278" name="TextBox 78"/>
            <p:cNvSpPr txBox="1">
              <a:spLocks noChangeArrowheads="1"/>
            </p:cNvSpPr>
            <p:nvPr/>
          </p:nvSpPr>
          <p:spPr bwMode="auto">
            <a:xfrm>
              <a:off x="1371600" y="1676400"/>
              <a:ext cx="454692" cy="430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‘W’</a:t>
              </a:r>
            </a:p>
          </p:txBody>
        </p:sp>
        <p:sp>
          <p:nvSpPr>
            <p:cNvPr id="11279" name="TextBox 83"/>
            <p:cNvSpPr txBox="1">
              <a:spLocks noChangeArrowheads="1"/>
            </p:cNvSpPr>
            <p:nvPr/>
          </p:nvSpPr>
          <p:spPr bwMode="auto">
            <a:xfrm>
              <a:off x="1447800" y="2209800"/>
              <a:ext cx="350096" cy="430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‘I’</a:t>
              </a:r>
            </a:p>
          </p:txBody>
        </p:sp>
        <p:sp>
          <p:nvSpPr>
            <p:cNvPr id="11280" name="TextBox 8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406602" cy="430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‘N’</a:t>
              </a:r>
            </a:p>
          </p:txBody>
        </p:sp>
        <p:cxnSp>
          <p:nvCxnSpPr>
            <p:cNvPr id="11281" name="Straight Arrow Connector 119"/>
            <p:cNvCxnSpPr>
              <a:cxnSpLocks noChangeShapeType="1"/>
              <a:endCxn id="11288" idx="0"/>
            </p:cNvCxnSpPr>
            <p:nvPr/>
          </p:nvCxnSpPr>
          <p:spPr bwMode="auto">
            <a:xfrm flipH="1">
              <a:off x="1638300" y="838200"/>
              <a:ext cx="38100" cy="76200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  <p:sp>
        <p:nvSpPr>
          <p:cNvPr id="133" name="TextBox 132"/>
          <p:cNvSpPr txBox="1"/>
          <p:nvPr/>
        </p:nvSpPr>
        <p:spPr>
          <a:xfrm>
            <a:off x="3149600" y="533400"/>
            <a:ext cx="8737600" cy="769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State of memory just after returning from the call read_into_array().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657600" y="1371601"/>
            <a:ext cx="7620000" cy="769441"/>
          </a:xfrm>
          <a:prstGeom prst="rect">
            <a:avLst/>
          </a:prstGeom>
          <a:solidFill>
            <a:srgbClr val="FEC87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All local variables allocated for read_into_array() on stack may be assumed to be erased/de-allocated.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57600" y="2590800"/>
            <a:ext cx="7620000" cy="769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Only the stack for main() remains, that is, all local variables for main() remain.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97601" y="3581400"/>
            <a:ext cx="1330814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Behold !!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97600" y="4267200"/>
            <a:ext cx="5080000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array s[] of main() has changed!</a:t>
            </a:r>
          </a:p>
        </p:txBody>
      </p:sp>
      <p:pic>
        <p:nvPicPr>
          <p:cNvPr id="67" name="Picture 66" descr="Cartoon boy looking unsur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0800" y="3429000"/>
            <a:ext cx="1930400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759201" y="5181600"/>
            <a:ext cx="519885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THIS DID NOT HAPPEN BEFORE!</a:t>
            </a:r>
          </a:p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WHAT DID WE DO DIFFERENTLY?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59201" y="6019800"/>
            <a:ext cx="61093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 err="1">
                <a:solidFill>
                  <a:srgbClr val="7030A0"/>
                </a:solidFill>
                <a:latin typeface="Comic Sans MS" pitchFamily="66" charset="0"/>
              </a:rPr>
              <a:t>Ans</a:t>
            </a:r>
            <a:r>
              <a:rPr lang="en-US" altLang="en-US" sz="2200" b="1" dirty="0">
                <a:solidFill>
                  <a:srgbClr val="7030A0"/>
                </a:solidFill>
                <a:latin typeface="Comic Sans MS" pitchFamily="66" charset="0"/>
              </a:rPr>
              <a:t>: we passed the array s[] </a:t>
            </a:r>
            <a:r>
              <a:rPr lang="en-US" altLang="en-US" sz="2200" b="1" dirty="0" smtClean="0">
                <a:solidFill>
                  <a:srgbClr val="7030A0"/>
                </a:solidFill>
                <a:latin typeface="Comic Sans MS" pitchFamily="66" charset="0"/>
              </a:rPr>
              <a:t>by reference</a:t>
            </a:r>
            <a:endParaRPr lang="en-US" altLang="en-US" sz="2200" b="1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489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4" grpId="0" animBg="1"/>
      <p:bldP spid="66" grpId="0" animBg="1"/>
      <p:bldP spid="68" grpId="0"/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</a:t>
            </a:r>
            <a:r>
              <a:rPr lang="en-IN" dirty="0" smtClean="0">
                <a:latin typeface="Garamond" panose="02020404030301010803" pitchFamily="18" charset="0"/>
              </a:rPr>
              <a:t>After the mid-</a:t>
            </a:r>
            <a:r>
              <a:rPr lang="en-IN" dirty="0" err="1" smtClean="0">
                <a:latin typeface="Garamond" panose="02020404030301010803" pitchFamily="18" charset="0"/>
              </a:rPr>
              <a:t>sem</a:t>
            </a:r>
            <a:endParaRPr lang="en-IN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Garamond" panose="02020404030301010803" pitchFamily="18" charset="0"/>
              </a:rPr>
              <a:t> We will talk about arrays and functions some more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99CEF8BE-2EDD-4A90-AF15-5FCA39C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Next 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BE88E69-1C3C-49AE-A767-8195C6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38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Mid-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sem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Lab Exam: </a:t>
            </a:r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February 15 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(</a:t>
            </a:r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Saturday)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Morning exam </a:t>
            </a:r>
            <a:endParaRPr lang="en-IN" dirty="0" smtClean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Garamond" panose="02020404030301010803" pitchFamily="18" charset="0"/>
              </a:rPr>
              <a:t>10:00 </a:t>
            </a:r>
            <a:r>
              <a:rPr lang="en-IN" sz="2000" dirty="0">
                <a:latin typeface="Garamond" panose="02020404030301010803" pitchFamily="18" charset="0"/>
              </a:rPr>
              <a:t>AM - </a:t>
            </a:r>
            <a:r>
              <a:rPr lang="en-IN" sz="2000" dirty="0" smtClean="0">
                <a:latin typeface="Garamond" panose="02020404030301010803" pitchFamily="18" charset="0"/>
              </a:rPr>
              <a:t>12:30 </a:t>
            </a:r>
            <a:r>
              <a:rPr lang="en-IN" sz="2000" dirty="0">
                <a:latin typeface="Garamond" panose="02020404030301010803" pitchFamily="18" charset="0"/>
              </a:rPr>
              <a:t>PM – starts </a:t>
            </a:r>
            <a:r>
              <a:rPr lang="en-IN" sz="2000" dirty="0" smtClean="0">
                <a:latin typeface="Garamond" panose="02020404030301010803" pitchFamily="18" charset="0"/>
              </a:rPr>
              <a:t>10:00 </a:t>
            </a:r>
            <a:r>
              <a:rPr lang="en-IN" sz="2000" dirty="0">
                <a:latin typeface="Garamond" panose="02020404030301010803" pitchFamily="18" charset="0"/>
              </a:rPr>
              <a:t>AM sharp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CC-01</a:t>
            </a:r>
            <a:r>
              <a:rPr lang="en-IN" sz="2400" dirty="0">
                <a:latin typeface="Garamond" panose="02020404030301010803" pitchFamily="18" charset="0"/>
              </a:rPr>
              <a:t>: </a:t>
            </a:r>
            <a:r>
              <a:rPr lang="en-IN" sz="2400" dirty="0" smtClean="0">
                <a:latin typeface="Garamond" panose="02020404030301010803" pitchFamily="18" charset="0"/>
              </a:rPr>
              <a:t>A9</a:t>
            </a:r>
            <a:r>
              <a:rPr lang="en-IN" sz="2400" dirty="0">
                <a:latin typeface="Garamond" panose="02020404030301010803" pitchFamily="18" charset="0"/>
              </a:rPr>
              <a:t>, </a:t>
            </a:r>
            <a:r>
              <a:rPr lang="en-IN" sz="2400" dirty="0" smtClean="0">
                <a:latin typeface="Garamond" panose="02020404030301010803" pitchFamily="18" charset="0"/>
              </a:rPr>
              <a:t>{A14 </a:t>
            </a:r>
            <a:r>
              <a:rPr lang="en-IN" sz="2400" dirty="0">
                <a:latin typeface="Garamond" panose="02020404030301010803" pitchFamily="18" charset="0"/>
              </a:rPr>
              <a:t>even roll numbers}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CC-02</a:t>
            </a:r>
            <a:r>
              <a:rPr lang="en-IN" sz="2400" dirty="0">
                <a:latin typeface="Garamond" panose="02020404030301010803" pitchFamily="18" charset="0"/>
              </a:rPr>
              <a:t>: </a:t>
            </a:r>
            <a:r>
              <a:rPr lang="en-IN" sz="2400" dirty="0" smtClean="0">
                <a:latin typeface="Garamond" panose="02020404030301010803" pitchFamily="18" charset="0"/>
              </a:rPr>
              <a:t>A7</a:t>
            </a:r>
            <a:r>
              <a:rPr lang="en-IN" sz="2400" dirty="0">
                <a:latin typeface="Garamond" panose="02020404030301010803" pitchFamily="18" charset="0"/>
              </a:rPr>
              <a:t>, </a:t>
            </a:r>
            <a:r>
              <a:rPr lang="en-IN" sz="2400" dirty="0" smtClean="0">
                <a:latin typeface="Garamond" panose="02020404030301010803" pitchFamily="18" charset="0"/>
              </a:rPr>
              <a:t>A10</a:t>
            </a:r>
            <a:r>
              <a:rPr lang="en-IN" sz="2400" dirty="0">
                <a:latin typeface="Garamond" panose="02020404030301010803" pitchFamily="18" charset="0"/>
              </a:rPr>
              <a:t>, </a:t>
            </a:r>
            <a:r>
              <a:rPr lang="en-IN" sz="2400" dirty="0" smtClean="0">
                <a:latin typeface="Garamond" panose="02020404030301010803" pitchFamily="18" charset="0"/>
              </a:rPr>
              <a:t>A11</a:t>
            </a:r>
            <a:endParaRPr lang="en-IN" sz="2400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CC-03</a:t>
            </a:r>
            <a:r>
              <a:rPr lang="en-IN" sz="2400" dirty="0">
                <a:latin typeface="Garamond" panose="02020404030301010803" pitchFamily="18" charset="0"/>
              </a:rPr>
              <a:t>: </a:t>
            </a:r>
            <a:r>
              <a:rPr lang="en-IN" sz="2400" dirty="0" smtClean="0">
                <a:latin typeface="Garamond" panose="02020404030301010803" pitchFamily="18" charset="0"/>
              </a:rPr>
              <a:t>A12</a:t>
            </a:r>
            <a:endParaRPr lang="en-IN" sz="2400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MATH-LINUX</a:t>
            </a:r>
            <a:r>
              <a:rPr lang="en-IN" sz="2400" dirty="0">
                <a:latin typeface="Garamond" panose="02020404030301010803" pitchFamily="18" charset="0"/>
              </a:rPr>
              <a:t>: </a:t>
            </a:r>
            <a:r>
              <a:rPr lang="en-IN" sz="2400" dirty="0" smtClean="0">
                <a:latin typeface="Garamond" panose="02020404030301010803" pitchFamily="18" charset="0"/>
              </a:rPr>
              <a:t>A8, {A14 </a:t>
            </a:r>
            <a:r>
              <a:rPr lang="en-IN" sz="2400" dirty="0">
                <a:latin typeface="Garamond" panose="02020404030301010803" pitchFamily="18" charset="0"/>
              </a:rPr>
              <a:t>odd roll numbers}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Afternoon exam </a:t>
            </a:r>
            <a:endParaRPr lang="en-IN" dirty="0" smtClean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aramond" panose="02020404030301010803" pitchFamily="18" charset="0"/>
              </a:rPr>
              <a:t>12:45 </a:t>
            </a:r>
            <a:r>
              <a:rPr lang="en-US" sz="2000" dirty="0">
                <a:latin typeface="Garamond" panose="02020404030301010803" pitchFamily="18" charset="0"/>
              </a:rPr>
              <a:t>PM </a:t>
            </a:r>
            <a:r>
              <a:rPr lang="en-US" sz="2000" dirty="0" smtClean="0">
                <a:latin typeface="Garamond" panose="02020404030301010803" pitchFamily="18" charset="0"/>
              </a:rPr>
              <a:t>– 3:15 </a:t>
            </a:r>
            <a:r>
              <a:rPr lang="en-US" sz="2000" dirty="0">
                <a:latin typeface="Garamond" panose="02020404030301010803" pitchFamily="18" charset="0"/>
              </a:rPr>
              <a:t>PM – starts </a:t>
            </a:r>
            <a:r>
              <a:rPr lang="en-US" sz="2000" dirty="0" smtClean="0">
                <a:latin typeface="Garamond" panose="02020404030301010803" pitchFamily="18" charset="0"/>
              </a:rPr>
              <a:t>12:45 </a:t>
            </a:r>
            <a:r>
              <a:rPr lang="en-US" sz="2000" dirty="0">
                <a:latin typeface="Garamond" panose="02020404030301010803" pitchFamily="18" charset="0"/>
              </a:rPr>
              <a:t>PM sharp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CC-01</a:t>
            </a:r>
            <a:r>
              <a:rPr lang="en-IN" sz="2400" dirty="0">
                <a:latin typeface="Garamond" panose="02020404030301010803" pitchFamily="18" charset="0"/>
              </a:rPr>
              <a:t>: </a:t>
            </a:r>
            <a:r>
              <a:rPr lang="en-IN" sz="2400" dirty="0" smtClean="0">
                <a:latin typeface="Garamond" panose="02020404030301010803" pitchFamily="18" charset="0"/>
              </a:rPr>
              <a:t>A1</a:t>
            </a:r>
            <a:r>
              <a:rPr lang="en-IN" sz="2400" dirty="0">
                <a:latin typeface="Garamond" panose="02020404030301010803" pitchFamily="18" charset="0"/>
              </a:rPr>
              <a:t>, </a:t>
            </a:r>
            <a:r>
              <a:rPr lang="en-IN" sz="2400" dirty="0" smtClean="0">
                <a:latin typeface="Garamond" panose="02020404030301010803" pitchFamily="18" charset="0"/>
              </a:rPr>
              <a:t>{A2 </a:t>
            </a:r>
            <a:r>
              <a:rPr lang="en-IN" sz="2400" dirty="0">
                <a:latin typeface="Garamond" panose="02020404030301010803" pitchFamily="18" charset="0"/>
              </a:rPr>
              <a:t>even roll numbers}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CC-02</a:t>
            </a:r>
            <a:r>
              <a:rPr lang="en-IN" sz="2400" dirty="0">
                <a:latin typeface="Garamond" panose="02020404030301010803" pitchFamily="18" charset="0"/>
              </a:rPr>
              <a:t>: </a:t>
            </a:r>
            <a:r>
              <a:rPr lang="en-IN" sz="2400" dirty="0" smtClean="0">
                <a:latin typeface="Garamond" panose="02020404030301010803" pitchFamily="18" charset="0"/>
              </a:rPr>
              <a:t>A4</a:t>
            </a:r>
            <a:r>
              <a:rPr lang="en-IN" sz="2400" dirty="0">
                <a:latin typeface="Garamond" panose="02020404030301010803" pitchFamily="18" charset="0"/>
              </a:rPr>
              <a:t>, </a:t>
            </a:r>
            <a:r>
              <a:rPr lang="en-IN" sz="2400" dirty="0" smtClean="0">
                <a:latin typeface="Garamond" panose="02020404030301010803" pitchFamily="18" charset="0"/>
              </a:rPr>
              <a:t>A5</a:t>
            </a:r>
            <a:r>
              <a:rPr lang="en-IN" sz="2400" dirty="0">
                <a:latin typeface="Garamond" panose="02020404030301010803" pitchFamily="18" charset="0"/>
              </a:rPr>
              <a:t>, </a:t>
            </a:r>
            <a:r>
              <a:rPr lang="en-IN" sz="2400" dirty="0" smtClean="0">
                <a:latin typeface="Garamond" panose="02020404030301010803" pitchFamily="18" charset="0"/>
              </a:rPr>
              <a:t>A6</a:t>
            </a:r>
            <a:endParaRPr lang="en-IN" sz="2400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CC-03</a:t>
            </a:r>
            <a:r>
              <a:rPr lang="en-IN" sz="2400" dirty="0">
                <a:latin typeface="Garamond" panose="02020404030301010803" pitchFamily="18" charset="0"/>
              </a:rPr>
              <a:t>: </a:t>
            </a:r>
            <a:r>
              <a:rPr lang="en-IN" sz="2400" dirty="0" smtClean="0">
                <a:latin typeface="Garamond" panose="02020404030301010803" pitchFamily="18" charset="0"/>
              </a:rPr>
              <a:t>A3</a:t>
            </a:r>
            <a:endParaRPr lang="en-IN" sz="2400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b="1" dirty="0">
                <a:latin typeface="Garamond" panose="02020404030301010803" pitchFamily="18" charset="0"/>
              </a:rPr>
              <a:t>MATH-LINUX</a:t>
            </a:r>
            <a:r>
              <a:rPr lang="en-IN" sz="2400" dirty="0">
                <a:latin typeface="Garamond" panose="02020404030301010803" pitchFamily="18" charset="0"/>
              </a:rPr>
              <a:t>: </a:t>
            </a:r>
            <a:r>
              <a:rPr lang="en-IN" sz="2400" dirty="0" smtClean="0">
                <a:latin typeface="Garamond" panose="02020404030301010803" pitchFamily="18" charset="0"/>
              </a:rPr>
              <a:t>A13</a:t>
            </a:r>
            <a:r>
              <a:rPr lang="en-IN" sz="2400" dirty="0">
                <a:latin typeface="Garamond" panose="02020404030301010803" pitchFamily="18" charset="0"/>
              </a:rPr>
              <a:t>, </a:t>
            </a:r>
            <a:r>
              <a:rPr lang="en-IN" sz="2400" dirty="0" smtClean="0">
                <a:latin typeface="Garamond" panose="02020404030301010803" pitchFamily="18" charset="0"/>
              </a:rPr>
              <a:t>{A2 </a:t>
            </a:r>
            <a:r>
              <a:rPr lang="en-IN" sz="2400" dirty="0">
                <a:latin typeface="Garamond" panose="02020404030301010803" pitchFamily="18" charset="0"/>
              </a:rPr>
              <a:t>odd roll numbers}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6" name="Picture 2" descr="NCL Plan">
            <a:extLst>
              <a:ext uri="{FF2B5EF4-FFF2-40B4-BE49-F238E27FC236}">
                <a16:creationId xmlns="" xmlns:a16="http://schemas.microsoft.com/office/drawing/2014/main" id="{A2B3003A-8B86-4BA3-B718-BE97AEF0D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94" y="1314299"/>
            <a:ext cx="5277606" cy="19323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46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Mid-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sem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Lab Exam: </a:t>
            </a:r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February 15 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(</a:t>
            </a:r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Saturday)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11734800" cy="5562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Go see your room during this week’s lab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Be there 15 minutes before your exam </a:t>
            </a:r>
            <a:r>
              <a:rPr lang="en-IN" sz="3000" dirty="0" smtClean="0">
                <a:latin typeface="Garamond" panose="02020404030301010803" pitchFamily="18" charset="0"/>
              </a:rPr>
              <a:t>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Garamond" panose="02020404030301010803" pitchFamily="18" charset="0"/>
              </a:rPr>
              <a:t>No entry for candidates arriving later than 09:45 for morning exam and 12:30 pm for the afternoon exam</a:t>
            </a:r>
            <a:endParaRPr lang="en-IN" sz="26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Cannot switch to another session (morning to afternoon or vice-versa)</a:t>
            </a:r>
          </a:p>
          <a:p>
            <a:r>
              <a:rPr lang="en-IN" sz="3000" dirty="0">
                <a:latin typeface="Garamond" panose="02020404030301010803" pitchFamily="18" charset="0"/>
              </a:rPr>
              <a:t>Syllabus – till </a:t>
            </a:r>
            <a:r>
              <a:rPr lang="en-IN" sz="3000" dirty="0" smtClean="0">
                <a:latin typeface="Garamond" panose="02020404030301010803" pitchFamily="18" charset="0"/>
              </a:rPr>
              <a:t>functions </a:t>
            </a:r>
            <a:r>
              <a:rPr lang="en-IN" sz="3000" dirty="0">
                <a:latin typeface="Garamond" panose="02020404030301010803" pitchFamily="18" charset="0"/>
              </a:rPr>
              <a:t>(no arrays)</a:t>
            </a:r>
          </a:p>
          <a:p>
            <a:r>
              <a:rPr lang="en-IN" sz="3000" dirty="0">
                <a:latin typeface="Garamond" panose="02020404030301010803" pitchFamily="18" charset="0"/>
              </a:rPr>
              <a:t>Open handwritten notes – However, </a:t>
            </a:r>
            <a:r>
              <a:rPr lang="en-IN" sz="3000" b="1" dirty="0">
                <a:latin typeface="Garamond" panose="02020404030301010803" pitchFamily="18" charset="0"/>
              </a:rPr>
              <a:t>NO</a:t>
            </a:r>
            <a:r>
              <a:rPr lang="en-IN" sz="3000" dirty="0">
                <a:latin typeface="Garamond" panose="02020404030301010803" pitchFamily="18" charset="0"/>
              </a:rPr>
              <a:t> printouts, photocopies, slides, websites, mobile </a:t>
            </a:r>
            <a:r>
              <a:rPr lang="en-IN" sz="3000" dirty="0" smtClean="0">
                <a:latin typeface="Garamond" panose="02020404030301010803" pitchFamily="18" charset="0"/>
              </a:rPr>
              <a:t>phone or tablet</a:t>
            </a:r>
          </a:p>
          <a:p>
            <a:r>
              <a:rPr lang="en-IN" sz="3000" b="1" u="sng" dirty="0" smtClean="0">
                <a:latin typeface="Garamond" panose="02020404030301010803" pitchFamily="18" charset="0"/>
              </a:rPr>
              <a:t>POSSESSING</a:t>
            </a:r>
            <a:r>
              <a:rPr lang="en-IN" sz="3000" b="1" dirty="0" smtClean="0">
                <a:latin typeface="Garamond" panose="02020404030301010803" pitchFamily="18" charset="0"/>
              </a:rPr>
              <a:t> </a:t>
            </a:r>
            <a:r>
              <a:rPr lang="en-IN" sz="3000" b="1" dirty="0">
                <a:latin typeface="Garamond" panose="02020404030301010803" pitchFamily="18" charset="0"/>
              </a:rPr>
              <a:t>ANY OF </a:t>
            </a:r>
            <a:r>
              <a:rPr lang="en-IN" sz="3000" b="1" dirty="0" smtClean="0">
                <a:latin typeface="Garamond" panose="02020404030301010803" pitchFamily="18" charset="0"/>
              </a:rPr>
              <a:t>THESE WILL </a:t>
            </a:r>
            <a:r>
              <a:rPr lang="en-IN" sz="3000" b="1" dirty="0">
                <a:latin typeface="Garamond" panose="02020404030301010803" pitchFamily="18" charset="0"/>
              </a:rPr>
              <a:t>BE CONSIDERED CHEATING</a:t>
            </a:r>
          </a:p>
          <a:p>
            <a:r>
              <a:rPr lang="en-IN" sz="3000" dirty="0" err="1">
                <a:latin typeface="Garamond" panose="02020404030301010803" pitchFamily="18" charset="0"/>
              </a:rPr>
              <a:t>Prutor</a:t>
            </a:r>
            <a:r>
              <a:rPr lang="en-IN" sz="3000" dirty="0">
                <a:latin typeface="Garamond" panose="02020404030301010803" pitchFamily="18" charset="0"/>
              </a:rPr>
              <a:t> </a:t>
            </a:r>
            <a:r>
              <a:rPr lang="en-IN" sz="3000" dirty="0" err="1">
                <a:latin typeface="Garamond" panose="02020404030301010803" pitchFamily="18" charset="0"/>
              </a:rPr>
              <a:t>CodeBook</a:t>
            </a:r>
            <a:r>
              <a:rPr lang="en-IN" sz="3000" dirty="0">
                <a:latin typeface="Garamond" panose="02020404030301010803" pitchFamily="18" charset="0"/>
              </a:rPr>
              <a:t> will be unavailable during lab exam</a:t>
            </a:r>
          </a:p>
          <a:p>
            <a:r>
              <a:rPr lang="en-IN" sz="3000" dirty="0">
                <a:latin typeface="Garamond" panose="02020404030301010803" pitchFamily="18" charset="0"/>
              </a:rPr>
              <a:t>Exam will be like labs - marks for passing test cases</a:t>
            </a:r>
          </a:p>
          <a:p>
            <a:r>
              <a:rPr lang="en-IN" sz="3000" dirty="0">
                <a:latin typeface="Garamond" panose="02020404030301010803" pitchFamily="18" charset="0"/>
              </a:rPr>
              <a:t>Marks for writing clean indented code, proper variable names, a few comments – illegible </a:t>
            </a:r>
            <a:r>
              <a:rPr lang="en-IN" sz="3000" dirty="0" smtClean="0">
                <a:latin typeface="Garamond" panose="02020404030301010803" pitchFamily="18" charset="0"/>
              </a:rPr>
              <a:t>code = </a:t>
            </a:r>
            <a:r>
              <a:rPr lang="en-IN" sz="3000" dirty="0">
                <a:latin typeface="Garamond" panose="02020404030301010803" pitchFamily="18" charset="0"/>
              </a:rPr>
              <a:t>poor marks</a:t>
            </a:r>
            <a:endParaRPr lang="en-US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A7FDFDC-0D43-4286-8CD9-D44BEA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873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9553"/>
            <a:ext cx="10972800" cy="1143000"/>
          </a:xfrm>
        </p:spPr>
        <p:txBody>
          <a:bodyPr/>
          <a:lstStyle/>
          <a:p>
            <a:r>
              <a:rPr lang="en-IN" dirty="0" smtClean="0">
                <a:solidFill>
                  <a:srgbClr val="4117A9"/>
                </a:solidFill>
                <a:latin typeface="Garamond" panose="02020404030301010803" pitchFamily="18" charset="0"/>
              </a:rPr>
              <a:t>Recap: Passing by value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3339" y="1124744"/>
            <a:ext cx="7680853" cy="56166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latin typeface="Calibri Light" pitchFamily="34" charset="0"/>
                <a:cs typeface="Courier New" panose="02070309020205020404" pitchFamily="49" charset="0"/>
              </a:rPr>
              <a:t>// swapping a and </a:t>
            </a:r>
            <a:r>
              <a:rPr lang="en-US" sz="2400" b="1" dirty="0" smtClean="0">
                <a:latin typeface="Calibri Light" pitchFamily="34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2400" b="1" dirty="0" smtClean="0">
                <a:latin typeface="Calibri Light" pitchFamily="34" charset="0"/>
                <a:cs typeface="Courier New" panose="02070309020205020404" pitchFamily="49" charset="0"/>
              </a:rPr>
              <a:t>void swap(int </a:t>
            </a:r>
            <a:r>
              <a:rPr lang="en-US" sz="2400" b="1" dirty="0">
                <a:latin typeface="Calibri Light" pitchFamily="34" charset="0"/>
                <a:cs typeface="Courier New" panose="02070309020205020404" pitchFamily="49" charset="0"/>
              </a:rPr>
              <a:t>a, int b){</a:t>
            </a:r>
          </a:p>
          <a:p>
            <a:r>
              <a:rPr lang="en-US" sz="2400" b="1" dirty="0" smtClean="0">
                <a:latin typeface="Calibri Light" pitchFamily="34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alibri Light" pitchFamily="34" charset="0"/>
                <a:cs typeface="Courier New" panose="02070309020205020404" pitchFamily="49" charset="0"/>
              </a:rPr>
              <a:t>int temp;</a:t>
            </a:r>
          </a:p>
          <a:p>
            <a:r>
              <a:rPr lang="en-US" sz="2400" b="1" dirty="0" smtClean="0">
                <a:latin typeface="Calibri Light" pitchFamily="34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alibri Light" pitchFamily="34" charset="0"/>
                <a:cs typeface="Courier New" panose="02070309020205020404" pitchFamily="49" charset="0"/>
              </a:rPr>
              <a:t>temp = a;</a:t>
            </a:r>
          </a:p>
          <a:p>
            <a:r>
              <a:rPr lang="en-US" sz="2400" b="1" dirty="0" smtClean="0">
                <a:latin typeface="Calibri Light" pitchFamily="34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alibri Light" pitchFamily="34" charset="0"/>
                <a:cs typeface="Courier New" panose="02070309020205020404" pitchFamily="49" charset="0"/>
              </a:rPr>
              <a:t>a = b;</a:t>
            </a:r>
          </a:p>
          <a:p>
            <a:r>
              <a:rPr lang="en-US" sz="2400" b="1" dirty="0" smtClean="0">
                <a:latin typeface="Calibri Light" pitchFamily="34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alibri Light" pitchFamily="34" charset="0"/>
                <a:cs typeface="Courier New" panose="02070309020205020404" pitchFamily="49" charset="0"/>
              </a:rPr>
              <a:t>b = temp;</a:t>
            </a:r>
          </a:p>
          <a:p>
            <a:r>
              <a:rPr lang="pt-BR" sz="2400" b="1" dirty="0" smtClean="0">
                <a:latin typeface="Calibri Light" pitchFamily="34" charset="0"/>
                <a:cs typeface="Courier New" panose="02070309020205020404" pitchFamily="49" charset="0"/>
              </a:rPr>
              <a:t>  </a:t>
            </a:r>
            <a:r>
              <a:rPr lang="pt-BR" sz="2400" b="1" dirty="0">
                <a:latin typeface="Calibri Light" pitchFamily="34" charset="0"/>
                <a:cs typeface="Courier New" panose="02070309020205020404" pitchFamily="49" charset="0"/>
              </a:rPr>
              <a:t>printf("a=%d b=%d\n", a, b</a:t>
            </a:r>
            <a:r>
              <a:rPr lang="pt-BR" sz="2400" b="1" dirty="0" smtClean="0">
                <a:latin typeface="Calibri Light" pitchFamily="34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 smtClean="0">
                <a:latin typeface="Calibri Light" pitchFamily="34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latin typeface="Calibri Light" pitchFamily="34" charset="0"/>
                <a:cs typeface="Courier New" panose="02070309020205020404" pitchFamily="49" charset="0"/>
              </a:rPr>
              <a:t>int </a:t>
            </a:r>
            <a:r>
              <a:rPr lang="en-US" sz="2400" b="1" dirty="0">
                <a:latin typeface="Calibri Light" pitchFamily="34" charset="0"/>
                <a:cs typeface="Courier New" panose="02070309020205020404" pitchFamily="49" charset="0"/>
              </a:rPr>
              <a:t>main(){</a:t>
            </a:r>
          </a:p>
          <a:p>
            <a:r>
              <a:rPr lang="pt-BR" sz="2400" b="1" dirty="0" smtClean="0">
                <a:latin typeface="Calibri Light" pitchFamily="34" charset="0"/>
                <a:cs typeface="Courier New" panose="02070309020205020404" pitchFamily="49" charset="0"/>
              </a:rPr>
              <a:t>  int  a=10</a:t>
            </a:r>
            <a:r>
              <a:rPr lang="pt-BR" sz="2400" b="1" dirty="0">
                <a:latin typeface="Calibri Light" pitchFamily="34" charset="0"/>
                <a:cs typeface="Courier New" panose="02070309020205020404" pitchFamily="49" charset="0"/>
              </a:rPr>
              <a:t>, b=15;</a:t>
            </a:r>
          </a:p>
          <a:p>
            <a:r>
              <a:rPr lang="pt-BR" sz="2400" b="1" dirty="0" smtClean="0">
                <a:latin typeface="Calibri Light" pitchFamily="34" charset="0"/>
                <a:cs typeface="Courier New" panose="02070309020205020404" pitchFamily="49" charset="0"/>
              </a:rPr>
              <a:t>  printf("</a:t>
            </a:r>
            <a:r>
              <a:rPr lang="pt-BR" sz="2400" b="1" dirty="0">
                <a:latin typeface="Calibri Light" pitchFamily="34" charset="0"/>
                <a:cs typeface="Courier New" panose="02070309020205020404" pitchFamily="49" charset="0"/>
              </a:rPr>
              <a:t>a=%</a:t>
            </a:r>
            <a:r>
              <a:rPr lang="pt-BR" sz="2400" b="1" dirty="0" smtClean="0">
                <a:latin typeface="Calibri Light" pitchFamily="34" charset="0"/>
                <a:cs typeface="Courier New" panose="02070309020205020404" pitchFamily="49" charset="0"/>
              </a:rPr>
              <a:t>d b=%</a:t>
            </a:r>
            <a:r>
              <a:rPr lang="pt-BR" sz="2400" b="1" dirty="0">
                <a:latin typeface="Calibri Light" pitchFamily="34" charset="0"/>
                <a:cs typeface="Courier New" panose="02070309020205020404" pitchFamily="49" charset="0"/>
              </a:rPr>
              <a:t>d\n</a:t>
            </a:r>
            <a:r>
              <a:rPr lang="pt-BR" sz="2400" b="1" dirty="0" smtClean="0">
                <a:latin typeface="Calibri Light" pitchFamily="34" charset="0"/>
                <a:cs typeface="Courier New" panose="02070309020205020404" pitchFamily="49" charset="0"/>
              </a:rPr>
              <a:t>", a, b</a:t>
            </a:r>
            <a:r>
              <a:rPr lang="pt-BR" sz="2400" b="1" dirty="0">
                <a:latin typeface="Calibri Light" pitchFamily="34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 smtClean="0">
                <a:latin typeface="Calibri Light" pitchFamily="34" charset="0"/>
                <a:cs typeface="Courier New" panose="02070309020205020404" pitchFamily="49" charset="0"/>
              </a:rPr>
              <a:t>  swap(a, b</a:t>
            </a:r>
            <a:r>
              <a:rPr lang="en-US" sz="2400" b="1" dirty="0">
                <a:latin typeface="Calibri Light" pitchFamily="34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2400" b="1" dirty="0">
                <a:latin typeface="Calibri Light" pitchFamily="34" charset="0"/>
                <a:cs typeface="Courier New" panose="02070309020205020404" pitchFamily="49" charset="0"/>
              </a:rPr>
              <a:t> </a:t>
            </a:r>
            <a:r>
              <a:rPr lang="pt-BR" sz="2400" b="1" dirty="0" smtClean="0">
                <a:latin typeface="Calibri Light" pitchFamily="34" charset="0"/>
                <a:cs typeface="Courier New" panose="02070309020205020404" pitchFamily="49" charset="0"/>
              </a:rPr>
              <a:t> printf("</a:t>
            </a:r>
            <a:r>
              <a:rPr lang="pt-BR" sz="2400" b="1" dirty="0">
                <a:latin typeface="Calibri Light" pitchFamily="34" charset="0"/>
                <a:cs typeface="Courier New" panose="02070309020205020404" pitchFamily="49" charset="0"/>
              </a:rPr>
              <a:t>a=%d b=%d\n", a, b</a:t>
            </a:r>
            <a:r>
              <a:rPr lang="pt-BR" sz="2400" b="1" dirty="0" smtClean="0">
                <a:latin typeface="Calibri Light" pitchFamily="34" charset="0"/>
                <a:cs typeface="Courier New" panose="02070309020205020404" pitchFamily="49" charset="0"/>
              </a:rPr>
              <a:t>);</a:t>
            </a:r>
          </a:p>
          <a:p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itchFamily="34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itchFamily="34" charset="0"/>
                <a:cs typeface="Courier New" panose="02070309020205020404" pitchFamily="49" charset="0"/>
              </a:rPr>
              <a:t> return</a:t>
            </a:r>
            <a:r>
              <a:rPr kumimoji="0" lang="pt-B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itchFamily="34" charset="0"/>
                <a:cs typeface="Courier New" panose="02070309020205020404" pitchFamily="49" charset="0"/>
              </a:rPr>
              <a:t> 0;</a:t>
            </a:r>
          </a:p>
          <a:p>
            <a:r>
              <a:rPr lang="pt-BR" sz="2400" b="1" baseline="0" dirty="0">
                <a:latin typeface="Calibri Light" pitchFamily="34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64117" y="1196752"/>
            <a:ext cx="428055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 Light" pitchFamily="34" charset="0"/>
              </a:rPr>
              <a:t>What is the output of the program?</a:t>
            </a:r>
          </a:p>
          <a:p>
            <a:r>
              <a:rPr lang="en-US" sz="2400" b="1" dirty="0" smtClean="0">
                <a:latin typeface="Calibri Light" pitchFamily="34" charset="0"/>
              </a:rPr>
              <a:t>(fill the blanks)</a:t>
            </a:r>
            <a:endParaRPr lang="en-US" sz="2400" b="1" dirty="0">
              <a:latin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744" y="2408690"/>
            <a:ext cx="2537874" cy="3108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OUTPUT</a:t>
            </a:r>
          </a:p>
          <a:p>
            <a:endParaRPr lang="en-US" sz="2800" b="1" dirty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a=___ b=___</a:t>
            </a:r>
          </a:p>
          <a:p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a=___ b=___</a:t>
            </a:r>
          </a:p>
          <a:p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a=___ b=___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3109" y="3212977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10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95312" y="404745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15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10592" y="3212977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10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65899" y="3204375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15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65900" y="404745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10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87627" y="3212977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15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1805" y="4842868"/>
            <a:ext cx="652272" cy="4846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805" y="5517232"/>
            <a:ext cx="652272" cy="4846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-71264" y="3356992"/>
            <a:ext cx="652272" cy="4846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-0.14201 0.1280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638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1349 0.1238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14184 0.1365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682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811 L 0.14288 0.1361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16875" y="5085184"/>
            <a:ext cx="4617508" cy="769441"/>
          </a:xfrm>
          <a:prstGeom prst="rect">
            <a:avLst/>
          </a:prstGeom>
          <a:solidFill>
            <a:srgbClr val="97AFF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 smtClean="0">
                <a:latin typeface="Calibri Light" pitchFamily="34" charset="0"/>
              </a:rPr>
              <a:t>Today, we will look at parameter passing more carefully. Pay attention!</a:t>
            </a:r>
            <a:endParaRPr lang="en-US" altLang="en-US" sz="2200" b="1" dirty="0">
              <a:latin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994" y="1737339"/>
            <a:ext cx="11568657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200" b="1" dirty="0">
                <a:latin typeface="Calibri Light" pitchFamily="34" charset="0"/>
              </a:rPr>
              <a:t>Create new variables (boxes) for each </a:t>
            </a:r>
            <a:r>
              <a:rPr lang="en-US" sz="2200" b="1" dirty="0" smtClean="0">
                <a:latin typeface="Calibri Light" pitchFamily="34" charset="0"/>
              </a:rPr>
              <a:t>of </a:t>
            </a:r>
            <a:r>
              <a:rPr lang="en-US" sz="2200" b="1" dirty="0">
                <a:latin typeface="Calibri Light" pitchFamily="34" charset="0"/>
              </a:rPr>
              <a:t>the formal parameters allocated on a fresh </a:t>
            </a:r>
            <a:r>
              <a:rPr lang="en-US" sz="2200" b="1" dirty="0" smtClean="0">
                <a:latin typeface="Calibri Light" pitchFamily="34" charset="0"/>
              </a:rPr>
              <a:t>stack area created </a:t>
            </a:r>
            <a:r>
              <a:rPr lang="en-US" sz="2200" b="1" dirty="0">
                <a:latin typeface="Calibri Light" pitchFamily="34" charset="0"/>
              </a:rPr>
              <a:t>for this function </a:t>
            </a:r>
            <a:r>
              <a:rPr lang="en-US" sz="2200" b="1" dirty="0" smtClean="0">
                <a:latin typeface="Calibri Light" pitchFamily="34" charset="0"/>
              </a:rPr>
              <a:t>call.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200" b="1" dirty="0" smtClean="0">
                <a:latin typeface="Calibri Light" pitchFamily="34" charset="0"/>
              </a:rPr>
              <a:t>Copy </a:t>
            </a:r>
            <a:r>
              <a:rPr lang="en-US" sz="2200" b="1" dirty="0">
                <a:latin typeface="Calibri Light" pitchFamily="34" charset="0"/>
              </a:rPr>
              <a:t>values from actual parameters to the newly created formal </a:t>
            </a:r>
            <a:r>
              <a:rPr lang="en-US" sz="2200" b="1" dirty="0" smtClean="0">
                <a:latin typeface="Calibri Light" pitchFamily="34" charset="0"/>
              </a:rPr>
              <a:t>parameters.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200" b="1" dirty="0" smtClean="0">
                <a:latin typeface="Calibri Light" pitchFamily="34" charset="0"/>
              </a:rPr>
              <a:t>Create </a:t>
            </a:r>
            <a:r>
              <a:rPr lang="en-US" sz="2200" b="1" dirty="0">
                <a:latin typeface="Calibri Light" pitchFamily="34" charset="0"/>
              </a:rPr>
              <a:t>new variables (boxes) for each local variable in the called procedure. Initialize them as given</a:t>
            </a:r>
            <a:r>
              <a:rPr lang="en-US" sz="2200" b="1" dirty="0" smtClean="0">
                <a:latin typeface="Calibri Light" pitchFamily="34" charset="0"/>
              </a:rPr>
              <a:t>.</a:t>
            </a:r>
            <a:endParaRPr lang="en-US" sz="2200" b="1" dirty="0">
              <a:latin typeface="Calibri Light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0268" y="1309389"/>
            <a:ext cx="1461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C00000"/>
                </a:solidFill>
                <a:latin typeface="Calibri Light" pitchFamily="34" charset="0"/>
              </a:rPr>
              <a:t>Basic steps:</a:t>
            </a:r>
          </a:p>
        </p:txBody>
      </p:sp>
      <p:pic>
        <p:nvPicPr>
          <p:cNvPr id="6146" name="Picture 2" descr="C:\Users\karkare\AppData\Local\Microsoft\Windows\Temporary Internet Files\Content.IE5\KNYROZHK\MM900046618[1]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267" y="3914894"/>
            <a:ext cx="4121244" cy="321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4117A9"/>
                </a:solidFill>
                <a:latin typeface="Garamond" panose="02020404030301010803" pitchFamily="18" charset="0"/>
              </a:rPr>
              <a:t>Recap: Parameter passing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8599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4117A9"/>
                </a:solidFill>
                <a:latin typeface="Garamond" panose="02020404030301010803" pitchFamily="18" charset="0"/>
              </a:rPr>
              <a:t>Values and addresses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Pointers are special variables that store memory addresses</a:t>
            </a:r>
          </a:p>
          <a:p>
            <a:r>
              <a:rPr lang="en-GB" dirty="0" smtClean="0"/>
              <a:t>We will cover pointers in much greater depth soon</a:t>
            </a:r>
            <a:endParaRPr lang="en-GB" dirty="0"/>
          </a:p>
        </p:txBody>
      </p:sp>
      <p:pic>
        <p:nvPicPr>
          <p:cNvPr id="1026" name="Picture 2" descr="http://assets.iosappsdev.org/objective-c/tutorials/objective-c/media/c-basics/point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7595" y="3665562"/>
            <a:ext cx="6096000" cy="257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4117A9"/>
                </a:solidFill>
                <a:latin typeface="Garamond" panose="02020404030301010803" pitchFamily="18" charset="0"/>
              </a:rPr>
              <a:t>Argument passing by value and reference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21103" y="1802921"/>
            <a:ext cx="4951562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#include &lt;</a:t>
            </a:r>
            <a:r>
              <a:rPr lang="en-GB" dirty="0" err="1" smtClean="0"/>
              <a:t>stdio.h</a:t>
            </a:r>
            <a:r>
              <a:rPr lang="en-GB" dirty="0" smtClean="0"/>
              <a:t>&gt;</a:t>
            </a:r>
          </a:p>
          <a:p>
            <a:endParaRPr lang="en-GB" dirty="0" smtClean="0"/>
          </a:p>
          <a:p>
            <a:r>
              <a:rPr lang="en-GB" dirty="0" smtClean="0"/>
              <a:t>long sum(long a, long b){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printf</a:t>
            </a:r>
            <a:r>
              <a:rPr lang="en-GB" dirty="0" smtClean="0"/>
              <a:t>("%ld\</a:t>
            </a:r>
            <a:r>
              <a:rPr lang="en-GB" dirty="0" err="1" smtClean="0"/>
              <a:t>t%ld</a:t>
            </a:r>
            <a:r>
              <a:rPr lang="en-GB" dirty="0" smtClean="0"/>
              <a:t>\n", &amp;a, &amp;b);      	</a:t>
            </a:r>
            <a:r>
              <a:rPr lang="en-GB" dirty="0" err="1" smtClean="0"/>
              <a:t>printf</a:t>
            </a:r>
            <a:r>
              <a:rPr lang="en-GB" dirty="0" smtClean="0"/>
              <a:t>("%ld\</a:t>
            </a:r>
            <a:r>
              <a:rPr lang="en-GB" dirty="0" err="1" smtClean="0"/>
              <a:t>t%ld</a:t>
            </a:r>
            <a:r>
              <a:rPr lang="en-GB" dirty="0" smtClean="0"/>
              <a:t>\n", a, b); </a:t>
            </a:r>
          </a:p>
          <a:p>
            <a:r>
              <a:rPr lang="en-GB" dirty="0" smtClean="0"/>
              <a:t>	return </a:t>
            </a:r>
            <a:r>
              <a:rPr lang="en-GB" dirty="0" err="1" smtClean="0"/>
              <a:t>a+b</a:t>
            </a:r>
            <a:r>
              <a:rPr lang="en-GB" dirty="0" smtClean="0"/>
              <a:t>;</a:t>
            </a:r>
          </a:p>
          <a:p>
            <a:r>
              <a:rPr lang="en-GB" dirty="0" smtClean="0"/>
              <a:t>}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main(){</a:t>
            </a:r>
          </a:p>
          <a:p>
            <a:r>
              <a:rPr lang="en-GB" dirty="0" smtClean="0"/>
              <a:t>	long a=2,b=3;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printf</a:t>
            </a:r>
            <a:r>
              <a:rPr lang="en-GB" dirty="0" smtClean="0"/>
              <a:t>("%ld\</a:t>
            </a:r>
            <a:r>
              <a:rPr lang="en-GB" dirty="0" err="1" smtClean="0"/>
              <a:t>t%ld</a:t>
            </a:r>
            <a:r>
              <a:rPr lang="en-GB" dirty="0" smtClean="0"/>
              <a:t>\n", a, b);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printf</a:t>
            </a:r>
            <a:r>
              <a:rPr lang="en-GB" dirty="0" smtClean="0"/>
              <a:t>("%ld\</a:t>
            </a:r>
            <a:r>
              <a:rPr lang="en-GB" dirty="0" err="1" smtClean="0"/>
              <a:t>t%ld</a:t>
            </a:r>
            <a:r>
              <a:rPr lang="en-GB" dirty="0" smtClean="0"/>
              <a:t>\n", &amp;a, &amp;b);             	</a:t>
            </a:r>
            <a:r>
              <a:rPr lang="en-GB" dirty="0" err="1" smtClean="0"/>
              <a:t>printf</a:t>
            </a:r>
            <a:r>
              <a:rPr lang="en-GB" dirty="0" smtClean="0"/>
              <a:t>("%ld\</a:t>
            </a:r>
            <a:r>
              <a:rPr lang="en-GB" dirty="0" err="1" smtClean="0"/>
              <a:t>n",sum</a:t>
            </a:r>
            <a:r>
              <a:rPr lang="en-GB" dirty="0" smtClean="0"/>
              <a:t>(</a:t>
            </a:r>
            <a:r>
              <a:rPr lang="en-GB" dirty="0" err="1" smtClean="0"/>
              <a:t>a,b</a:t>
            </a:r>
            <a:r>
              <a:rPr lang="en-GB" dirty="0" smtClean="0"/>
              <a:t>));     	</a:t>
            </a:r>
            <a:r>
              <a:rPr lang="en-GB" dirty="0" err="1" smtClean="0"/>
              <a:t>printf</a:t>
            </a:r>
            <a:r>
              <a:rPr lang="en-GB" dirty="0" smtClean="0"/>
              <a:t>("%ld\</a:t>
            </a:r>
            <a:r>
              <a:rPr lang="en-GB" dirty="0" err="1" smtClean="0"/>
              <a:t>n",sum</a:t>
            </a:r>
            <a:r>
              <a:rPr lang="en-GB" dirty="0" smtClean="0"/>
              <a:t>(&amp;</a:t>
            </a:r>
            <a:r>
              <a:rPr lang="en-GB" dirty="0" err="1" smtClean="0"/>
              <a:t>a,&amp;b</a:t>
            </a:r>
            <a:r>
              <a:rPr lang="en-GB" dirty="0" smtClean="0"/>
              <a:t>));</a:t>
            </a:r>
          </a:p>
          <a:p>
            <a:r>
              <a:rPr lang="en-GB" dirty="0" smtClean="0"/>
              <a:t>  	return 0;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920770" y="4390849"/>
            <a:ext cx="652272" cy="2185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40416" y="2458528"/>
            <a:ext cx="4382219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	3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346168" y="2817962"/>
            <a:ext cx="4382219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140732008792672	140732008792664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354793" y="3188897"/>
            <a:ext cx="4382219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140732008792616	140732008792608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360545" y="3548331"/>
            <a:ext cx="4382219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	3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363420" y="3904892"/>
            <a:ext cx="4382219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6369172" y="4264326"/>
            <a:ext cx="4382219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140732008792616	140732008792608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6377797" y="4635261"/>
            <a:ext cx="4382219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140732008792672	140732008792664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383549" y="4994695"/>
            <a:ext cx="4382219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281464017585336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314536" y="1940943"/>
            <a:ext cx="19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GB" dirty="0"/>
          </a:p>
        </p:txBody>
      </p:sp>
      <p:sp>
        <p:nvSpPr>
          <p:cNvPr id="21" name="Right Arrow 20"/>
          <p:cNvSpPr/>
          <p:nvPr/>
        </p:nvSpPr>
        <p:spPr bwMode="auto">
          <a:xfrm>
            <a:off x="909276" y="4655387"/>
            <a:ext cx="652272" cy="2185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866136" y="2697225"/>
            <a:ext cx="652272" cy="2185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871894" y="2979015"/>
            <a:ext cx="652272" cy="2185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897766" y="4945843"/>
            <a:ext cx="652272" cy="2185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741872" y="2694349"/>
            <a:ext cx="652272" cy="2185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742491" y="2996274"/>
            <a:ext cx="652272" cy="2185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897767" y="5204636"/>
            <a:ext cx="652272" cy="2185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4117A9"/>
                </a:solidFill>
                <a:latin typeface="Garamond" panose="02020404030301010803" pitchFamily="18" charset="0"/>
              </a:rPr>
              <a:t>Passing by 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Telling compiler you will be passing a memory address, not a value</a:t>
            </a:r>
          </a:p>
          <a:p>
            <a:r>
              <a:rPr lang="en-GB" dirty="0" smtClean="0"/>
              <a:t>Pass address using reference operator (&amp;) during function call</a:t>
            </a:r>
          </a:p>
          <a:p>
            <a:pPr lvl="1"/>
            <a:r>
              <a:rPr lang="en-US" dirty="0" smtClean="0"/>
              <a:t>So far, we have thought of variables x as values</a:t>
            </a:r>
          </a:p>
          <a:p>
            <a:pPr lvl="1"/>
            <a:r>
              <a:rPr lang="en-US" dirty="0" smtClean="0"/>
              <a:t>More accurate to think of x as ‘the value stored at x’</a:t>
            </a:r>
          </a:p>
          <a:p>
            <a:pPr lvl="1"/>
            <a:r>
              <a:rPr lang="en-US" dirty="0" smtClean="0"/>
              <a:t>&amp;x is the memory address of x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4117A9"/>
                </a:solidFill>
                <a:latin typeface="Garamond" panose="02020404030301010803" pitchFamily="18" charset="0"/>
              </a:rPr>
              <a:t>Passing arrays by 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Can pass array elements to functions </a:t>
            </a:r>
          </a:p>
          <a:p>
            <a:pPr lvl="1"/>
            <a:r>
              <a:rPr lang="en-US" dirty="0" smtClean="0"/>
              <a:t>Treated like normal variables</a:t>
            </a:r>
          </a:p>
          <a:p>
            <a:r>
              <a:rPr lang="en-US" dirty="0" smtClean="0"/>
              <a:t>This is passing an array </a:t>
            </a:r>
            <a:r>
              <a:rPr lang="en-US" i="1" dirty="0" smtClean="0"/>
              <a:t>by value</a:t>
            </a:r>
          </a:p>
          <a:p>
            <a:r>
              <a:rPr lang="en-US" dirty="0" smtClean="0"/>
              <a:t>We are passing the values stored in the array to a function</a:t>
            </a:r>
          </a:p>
          <a:p>
            <a:r>
              <a:rPr lang="en-US" dirty="0" smtClean="0"/>
              <a:t>What else could we be passing?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634378" y="1975449"/>
            <a:ext cx="3804249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#include &lt;</a:t>
            </a:r>
            <a:r>
              <a:rPr lang="en-GB" dirty="0" err="1" smtClean="0"/>
              <a:t>stdio.h</a:t>
            </a:r>
            <a:r>
              <a:rPr lang="en-GB" dirty="0" smtClean="0"/>
              <a:t>&gt; </a:t>
            </a:r>
          </a:p>
          <a:p>
            <a:r>
              <a:rPr lang="en-GB" dirty="0" smtClean="0"/>
              <a:t>void shift( char </a:t>
            </a:r>
            <a:r>
              <a:rPr lang="en-GB" dirty="0" err="1" smtClean="0"/>
              <a:t>ch</a:t>
            </a:r>
            <a:r>
              <a:rPr lang="en-GB" dirty="0" smtClean="0"/>
              <a:t>) {</a:t>
            </a:r>
          </a:p>
          <a:p>
            <a:r>
              <a:rPr lang="en-GB" dirty="0" smtClean="0"/>
              <a:t> 	</a:t>
            </a:r>
            <a:r>
              <a:rPr lang="en-GB" dirty="0" err="1" smtClean="0"/>
              <a:t>printf</a:t>
            </a:r>
            <a:r>
              <a:rPr lang="en-GB" dirty="0" smtClean="0"/>
              <a:t>("%c ", ch+4);</a:t>
            </a:r>
          </a:p>
          <a:p>
            <a:r>
              <a:rPr lang="en-GB" dirty="0" smtClean="0"/>
              <a:t> } </a:t>
            </a:r>
          </a:p>
          <a:p>
            <a:endParaRPr lang="en-GB" dirty="0" smtClean="0"/>
          </a:p>
          <a:p>
            <a:r>
              <a:rPr lang="en-GB" dirty="0" err="1" smtClean="0"/>
              <a:t>int</a:t>
            </a:r>
            <a:r>
              <a:rPr lang="en-GB" dirty="0" smtClean="0"/>
              <a:t> main() {</a:t>
            </a:r>
          </a:p>
          <a:p>
            <a:r>
              <a:rPr lang="en-GB" dirty="0" smtClean="0"/>
              <a:t>	 char </a:t>
            </a:r>
            <a:r>
              <a:rPr lang="en-GB" dirty="0" err="1" smtClean="0"/>
              <a:t>arr</a:t>
            </a:r>
            <a:r>
              <a:rPr lang="en-GB" dirty="0" smtClean="0"/>
              <a:t>[] = {'a', 'b', 'c'}; </a:t>
            </a:r>
          </a:p>
          <a:p>
            <a:r>
              <a:rPr lang="en-GB" dirty="0" smtClean="0"/>
              <a:t>	 for (</a:t>
            </a:r>
            <a:r>
              <a:rPr lang="en-GB" dirty="0" err="1" smtClean="0"/>
              <a:t>int</a:t>
            </a:r>
            <a:r>
              <a:rPr lang="en-GB" dirty="0" smtClean="0"/>
              <a:t> x=0; x&lt;3; x++) {</a:t>
            </a:r>
          </a:p>
          <a:p>
            <a:r>
              <a:rPr lang="en-GB" dirty="0" smtClean="0"/>
              <a:t>		shift (</a:t>
            </a:r>
            <a:r>
              <a:rPr lang="en-GB" dirty="0" err="1" smtClean="0"/>
              <a:t>arr</a:t>
            </a:r>
            <a:r>
              <a:rPr lang="en-GB" dirty="0" smtClean="0"/>
              <a:t>[x]);</a:t>
            </a:r>
          </a:p>
          <a:p>
            <a:r>
              <a:rPr lang="en-GB" dirty="0" smtClean="0"/>
              <a:t>	 }	 </a:t>
            </a:r>
          </a:p>
          <a:p>
            <a:r>
              <a:rPr lang="en-GB" dirty="0" smtClean="0"/>
              <a:t>	return 0;</a:t>
            </a:r>
          </a:p>
          <a:p>
            <a:r>
              <a:rPr lang="en-GB" dirty="0" smtClean="0"/>
              <a:t> }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9445</TotalTime>
  <Words>1346</Words>
  <Application>Microsoft Office PowerPoint</Application>
  <PresentationFormat>Custom</PresentationFormat>
  <Paragraphs>317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Metropolitan</vt:lpstr>
      <vt:lpstr>ESC101: Fundamentals of Computing</vt:lpstr>
      <vt:lpstr>Mid-sem Lab Exam: February 15 (Saturday)</vt:lpstr>
      <vt:lpstr>Mid-sem Lab Exam: February 15 (Saturday)</vt:lpstr>
      <vt:lpstr>Recap: Passing by value</vt:lpstr>
      <vt:lpstr>Recap: Parameter passing</vt:lpstr>
      <vt:lpstr>Values and addresses</vt:lpstr>
      <vt:lpstr>Argument passing by value and reference</vt:lpstr>
      <vt:lpstr>Passing by reference</vt:lpstr>
      <vt:lpstr>Passing arrays by value</vt:lpstr>
      <vt:lpstr>Passing arrays by reference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601</cp:revision>
  <dcterms:created xsi:type="dcterms:W3CDTF">2018-07-30T05:08:11Z</dcterms:created>
  <dcterms:modified xsi:type="dcterms:W3CDTF">2020-02-12T06:21:34Z</dcterms:modified>
</cp:coreProperties>
</file>