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9CB4-C1ED-E0DA-FCBF-6FD6F7DD2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97D10-3989-1501-6807-010A01BFA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81E9-6068-016D-FE59-80BFF004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4DC1-3A86-A681-9150-32298581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A94A-9E26-8310-8061-EBDCFFF4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7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4A5-6FC5-47D8-2EEA-F4986EB6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D787-B00E-BC18-3787-8DC5D72C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5D21-BD3F-7427-C1F8-5B9584E9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5FA6-48AE-9486-533E-A837B795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55F1-2547-D10B-C831-C88DFE73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0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01827-EBCC-33A0-6368-F0C459218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2DCF-AEB3-51B5-3BE0-850E670C3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9B4E-7760-79CF-A501-3972EF48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86DF-922E-6041-AAA1-F460AD25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F221-5082-F297-7188-84A4891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9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1BAD-CF53-5354-FCCB-FC07B0FF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AEB3-8F60-C16B-7E2C-A25CA518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5286-BB31-1DE8-3705-E9D5DD7C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F984-9DDE-D9D8-B29E-BC165ABF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5E1B-09DB-A07F-237A-F6A43A9D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7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8FBE-579B-E595-8385-1844EC2F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BD39-EFE1-4137-DCA8-BB6722EE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A26A-DAD5-3B80-4A7C-FCA3BC6B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3F93-2917-FF44-D743-587641E0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E43B-C4CB-234F-C242-4F46B00C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5794-77BE-0AD8-9B42-35EC51C5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77BE-82DF-9AD3-B788-92E625C18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37F9C-6483-AEC2-88DA-CEA633532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4CEF2-9F72-0F5D-5BD3-C21C30CD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E77F-0ECD-1CDF-E3ED-FCCEA852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CFA50-9076-DCA5-4A93-F6293A8E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9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D12B-78DC-9187-1C1C-76B322DA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F2498-5D1B-7058-42F8-04B015D8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5919D-2F5A-41EA-0F63-A3EFBDAFB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08304-58C4-58AD-F327-7B69F4BD1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523F-C39F-995F-33C1-C772C917B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4DC2C-0623-FB1C-52F5-C9AF3114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8DBB9-3171-1D1B-20BD-D4766F11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DD0CC-F874-DD39-FD92-564305B3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DC70-09F5-EFBF-BFEF-662F97AA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C8770-2859-3B52-F653-3BC7B2BD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9B024-0894-284F-EDD9-B212A15E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E04BF-B46E-5E09-44FC-8DB6CB6B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DE5F-9AE6-C638-250C-7897AF6E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5E3C2-8637-B86B-AB0D-1FB46587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18C59-45D9-0104-1B8C-D287EFDE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3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765B-1441-94AE-C7BC-12031931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37A8-5D1E-CE78-DF0E-2F3074F4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8CC1B-1BFB-ED25-FC78-3DD69101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14C-849D-596D-16A4-02C89A4F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63769-3D98-D11F-87C5-4A154689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0F5E7-17F9-5064-EF7B-8F6A0AE4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850A-577B-7DAF-5F49-509B85AD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BCB19-0898-68F8-336E-2D3D16F6A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BB25-0591-C0C7-5C9D-82FAF017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44CB-EE2E-2AA7-5A4B-158E08B7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33C40-5121-3BE3-739B-BE1D05B8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3D46-0CD4-AAED-21B9-F3AE84EE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1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E14DB-9711-B34D-E17E-5387DE3D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FA19B-DE4B-5894-9278-18A99D42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8DFD-D13C-B757-330B-48D2BC124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2309-2822-4E77-9592-996270605CA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6918-ACA8-20B0-3C20-7B5A9B7F4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20A6-66C9-86D1-1F1A-AE416FDB7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098A-007D-49E2-BAD3-063C15898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7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99F5B4-639B-A40D-EFBA-F4F87E7F9D23}"/>
              </a:ext>
            </a:extLst>
          </p:cNvPr>
          <p:cNvSpPr txBox="1"/>
          <p:nvPr/>
        </p:nvSpPr>
        <p:spPr>
          <a:xfrm>
            <a:off x="3431135" y="3136612"/>
            <a:ext cx="532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9D1FE-4F04-6D87-7387-F6155C0B2339}"/>
              </a:ext>
            </a:extLst>
          </p:cNvPr>
          <p:cNvSpPr txBox="1"/>
          <p:nvPr/>
        </p:nvSpPr>
        <p:spPr>
          <a:xfrm>
            <a:off x="4791828" y="2373936"/>
            <a:ext cx="2608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Analytics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Team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9E34A-A1A1-61F2-A2B6-7E8683CEB04D}"/>
              </a:ext>
            </a:extLst>
          </p:cNvPr>
          <p:cNvSpPr txBox="1"/>
          <p:nvPr/>
        </p:nvSpPr>
        <p:spPr>
          <a:xfrm>
            <a:off x="4697120" y="4046410"/>
            <a:ext cx="279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Analytics Approach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100204-C603-426A-4C99-505267D2F296}"/>
              </a:ext>
            </a:extLst>
          </p:cNvPr>
          <p:cNvGrpSpPr/>
          <p:nvPr/>
        </p:nvGrpSpPr>
        <p:grpSpPr>
          <a:xfrm>
            <a:off x="252941" y="1840163"/>
            <a:ext cx="2653483" cy="2949074"/>
            <a:chOff x="1824566" y="1670854"/>
            <a:chExt cx="2653483" cy="29490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60351F-7356-C43D-51F7-7C14FC50DF4A}"/>
                </a:ext>
              </a:extLst>
            </p:cNvPr>
            <p:cNvSpPr txBox="1"/>
            <p:nvPr/>
          </p:nvSpPr>
          <p:spPr>
            <a:xfrm>
              <a:off x="1824566" y="1670854"/>
              <a:ext cx="118173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Agenda</a:t>
              </a:r>
              <a:endParaRPr lang="en-IN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7CA376-516A-55A5-0B0F-D85CD9DE9A77}"/>
                </a:ext>
              </a:extLst>
            </p:cNvPr>
            <p:cNvSpPr txBox="1"/>
            <p:nvPr/>
          </p:nvSpPr>
          <p:spPr>
            <a:xfrm>
              <a:off x="1824566" y="2390472"/>
              <a:ext cx="2653483" cy="2229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Introduction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Exploration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 Development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Interpretation</a:t>
              </a:r>
              <a:endPara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01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99DAD-7EE4-C84C-ECF5-E4F72688A973}"/>
              </a:ext>
            </a:extLst>
          </p:cNvPr>
          <p:cNvSpPr txBox="1"/>
          <p:nvPr/>
        </p:nvSpPr>
        <p:spPr>
          <a:xfrm>
            <a:off x="230530" y="476034"/>
            <a:ext cx="185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  <a:endParaRPr lang="en-IN" sz="20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9FE9F-8647-949F-0060-32CE818DD375}"/>
              </a:ext>
            </a:extLst>
          </p:cNvPr>
          <p:cNvSpPr txBox="1"/>
          <p:nvPr/>
        </p:nvSpPr>
        <p:spPr>
          <a:xfrm>
            <a:off x="230530" y="999254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Quality Assessment :</a:t>
            </a: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09AB13-2665-E335-2D38-569EAF7C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0" y="1768695"/>
            <a:ext cx="8951934" cy="48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9D186-7268-D700-BF7F-07341BC548CA}"/>
              </a:ext>
            </a:extLst>
          </p:cNvPr>
          <p:cNvSpPr txBox="1"/>
          <p:nvPr/>
        </p:nvSpPr>
        <p:spPr>
          <a:xfrm>
            <a:off x="247650" y="468414"/>
            <a:ext cx="517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Exploration : Customer Category</a:t>
            </a:r>
            <a:endParaRPr lang="en-IN" sz="20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AB1B5C-B54D-8981-9F57-6C461488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07" y="893831"/>
            <a:ext cx="9879744" cy="54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09E46-B70F-2B60-9C05-3BB6F6E0881A}"/>
              </a:ext>
            </a:extLst>
          </p:cNvPr>
          <p:cNvSpPr txBox="1"/>
          <p:nvPr/>
        </p:nvSpPr>
        <p:spPr>
          <a:xfrm>
            <a:off x="247650" y="468414"/>
            <a:ext cx="635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Exploration : Age and Gender distribution</a:t>
            </a:r>
            <a:endParaRPr lang="en-IN" sz="20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6DCD8-5E6F-A40F-B573-3898A4469681}"/>
              </a:ext>
            </a:extLst>
          </p:cNvPr>
          <p:cNvSpPr txBox="1"/>
          <p:nvPr/>
        </p:nvSpPr>
        <p:spPr>
          <a:xfrm>
            <a:off x="247650" y="2048008"/>
            <a:ext cx="455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customers aged </a:t>
            </a:r>
          </a:p>
          <a:p>
            <a:r>
              <a:rPr lang="en-US" dirty="0"/>
              <a:t>      between 40-50 contribute to 35.15% of the </a:t>
            </a:r>
          </a:p>
          <a:p>
            <a:r>
              <a:rPr lang="en-US" dirty="0"/>
              <a:t>      total profit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51F6D-B1D5-72DF-DE5A-66D581736B64}"/>
              </a:ext>
            </a:extLst>
          </p:cNvPr>
          <p:cNvSpPr txBox="1"/>
          <p:nvPr/>
        </p:nvSpPr>
        <p:spPr>
          <a:xfrm>
            <a:off x="247651" y="5053308"/>
            <a:ext cx="455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the genders contribute almost equally to the % of the total profit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DCFD560-21A0-00B5-A9B1-99EC389B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2647"/>
            <a:ext cx="5604172" cy="30392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6922DC-F470-3E34-324F-6E514432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07711"/>
            <a:ext cx="4556112" cy="28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4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BEDFE2-0DF8-5C93-A11E-476CB1A6AEFD}"/>
              </a:ext>
            </a:extLst>
          </p:cNvPr>
          <p:cNvSpPr txBox="1"/>
          <p:nvPr/>
        </p:nvSpPr>
        <p:spPr>
          <a:xfrm>
            <a:off x="247650" y="468414"/>
            <a:ext cx="4230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Exploration : Job Industry</a:t>
            </a:r>
            <a:endParaRPr lang="en-IN" sz="20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4FB89-8AEB-363B-94D0-CF2B382B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536785"/>
            <a:ext cx="5553074" cy="3101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C77660-DC50-14FB-A2D3-03D0F83D1211}"/>
              </a:ext>
            </a:extLst>
          </p:cNvPr>
          <p:cNvSpPr txBox="1"/>
          <p:nvPr/>
        </p:nvSpPr>
        <p:spPr>
          <a:xfrm>
            <a:off x="247649" y="1764501"/>
            <a:ext cx="469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24.39% of the customers work in Manufacturing industry and 23.7% of the customers work in Property industry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3ACBB-2CA5-4BC0-99AA-424EF2E7015A}"/>
              </a:ext>
            </a:extLst>
          </p:cNvPr>
          <p:cNvSpPr txBox="1"/>
          <p:nvPr/>
        </p:nvSpPr>
        <p:spPr>
          <a:xfrm>
            <a:off x="247650" y="4724038"/>
            <a:ext cx="469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Services contribute to 24.48% of the total profit followed by Manufacturing industry at 24.08%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59EAC7-0952-AA67-A8AE-B906CBD1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13432"/>
            <a:ext cx="5629275" cy="29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9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428A7-888B-ECCF-D4F0-E70A6763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8414"/>
            <a:ext cx="5381625" cy="2826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42E08-E178-2174-6C15-E44E121C37AD}"/>
              </a:ext>
            </a:extLst>
          </p:cNvPr>
          <p:cNvSpPr txBox="1"/>
          <p:nvPr/>
        </p:nvSpPr>
        <p:spPr>
          <a:xfrm>
            <a:off x="247650" y="468414"/>
            <a:ext cx="3318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Exploration : State</a:t>
            </a:r>
            <a:endParaRPr lang="en-IN" sz="20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96085B-6D13-F844-9DA2-E915CE48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2682"/>
            <a:ext cx="5473433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F2A237-1249-343A-F84D-0B7A145A2283}"/>
              </a:ext>
            </a:extLst>
          </p:cNvPr>
          <p:cNvSpPr txBox="1"/>
          <p:nvPr/>
        </p:nvSpPr>
        <p:spPr>
          <a:xfrm>
            <a:off x="247648" y="1558700"/>
            <a:ext cx="469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53.47% of the customers from New South Wales have bought bikes multiple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92CFC-8FE8-41EF-FD3B-66A21E2B54CA}"/>
              </a:ext>
            </a:extLst>
          </p:cNvPr>
          <p:cNvSpPr txBox="1"/>
          <p:nvPr/>
        </p:nvSpPr>
        <p:spPr>
          <a:xfrm>
            <a:off x="247647" y="4467467"/>
            <a:ext cx="4699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of NSW region have bought bikes more frequently than the males in the same region. Whereas, the males seem to dominate in buying bikes in VIC region. </a:t>
            </a:r>
          </a:p>
        </p:txBody>
      </p:sp>
    </p:spTree>
    <p:extLst>
      <p:ext uri="{BB962C8B-B14F-4D97-AF65-F5344CB8AC3E}">
        <p14:creationId xmlns:p14="http://schemas.microsoft.com/office/powerpoint/2010/main" val="114127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1072E9C-C04B-9F04-8263-1E4ADDE19505}"/>
              </a:ext>
            </a:extLst>
          </p:cNvPr>
          <p:cNvGrpSpPr/>
          <p:nvPr/>
        </p:nvGrpSpPr>
        <p:grpSpPr>
          <a:xfrm>
            <a:off x="257175" y="1709638"/>
            <a:ext cx="5345118" cy="3438725"/>
            <a:chOff x="247650" y="468414"/>
            <a:chExt cx="5345118" cy="34387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49B374-8099-2742-A4C4-06139429F8D0}"/>
                </a:ext>
              </a:extLst>
            </p:cNvPr>
            <p:cNvSpPr txBox="1"/>
            <p:nvPr/>
          </p:nvSpPr>
          <p:spPr>
            <a:xfrm>
              <a:off x="247650" y="468414"/>
              <a:ext cx="2845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Model Development</a:t>
              </a:r>
              <a:endParaRPr lang="en-IN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7CC739-6B98-99B6-0F92-FD70A9CD7D6D}"/>
                </a:ext>
              </a:extLst>
            </p:cNvPr>
            <p:cNvSpPr txBox="1"/>
            <p:nvPr/>
          </p:nvSpPr>
          <p:spPr>
            <a:xfrm>
              <a:off x="247650" y="1196750"/>
              <a:ext cx="4699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Targeting High Value Customers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1FA017-7969-244F-CC8A-12C5B258E1BE}"/>
                </a:ext>
              </a:extLst>
            </p:cNvPr>
            <p:cNvSpPr txBox="1"/>
            <p:nvPr/>
          </p:nvSpPr>
          <p:spPr>
            <a:xfrm>
              <a:off x="247650" y="1676400"/>
              <a:ext cx="5345118" cy="223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Age Category : 40-50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Industry : Manufacturing, Financial Services , Health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State : NSW , VIC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Preferred Product line : Standard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160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1E47F7-D413-5039-EA61-37967389F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31181"/>
              </p:ext>
            </p:extLst>
          </p:nvPr>
        </p:nvGraphicFramePr>
        <p:xfrm>
          <a:off x="1959428" y="1575027"/>
          <a:ext cx="8622976" cy="464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614">
                  <a:extLst>
                    <a:ext uri="{9D8B030D-6E8A-4147-A177-3AD203B41FA5}">
                      <a16:colId xmlns:a16="http://schemas.microsoft.com/office/drawing/2014/main" val="1239819111"/>
                    </a:ext>
                  </a:extLst>
                </a:gridCol>
                <a:gridCol w="3072515">
                  <a:extLst>
                    <a:ext uri="{9D8B030D-6E8A-4147-A177-3AD203B41FA5}">
                      <a16:colId xmlns:a16="http://schemas.microsoft.com/office/drawing/2014/main" val="3165504638"/>
                    </a:ext>
                  </a:extLst>
                </a:gridCol>
                <a:gridCol w="1713230">
                  <a:extLst>
                    <a:ext uri="{9D8B030D-6E8A-4147-A177-3AD203B41FA5}">
                      <a16:colId xmlns:a16="http://schemas.microsoft.com/office/drawing/2014/main" val="1062101844"/>
                    </a:ext>
                  </a:extLst>
                </a:gridCol>
                <a:gridCol w="434482">
                  <a:extLst>
                    <a:ext uri="{9D8B030D-6E8A-4147-A177-3AD203B41FA5}">
                      <a16:colId xmlns:a16="http://schemas.microsoft.com/office/drawing/2014/main" val="3806289078"/>
                    </a:ext>
                  </a:extLst>
                </a:gridCol>
                <a:gridCol w="1629308">
                  <a:extLst>
                    <a:ext uri="{9D8B030D-6E8A-4147-A177-3AD203B41FA5}">
                      <a16:colId xmlns:a16="http://schemas.microsoft.com/office/drawing/2014/main" val="2037463811"/>
                    </a:ext>
                  </a:extLst>
                </a:gridCol>
                <a:gridCol w="744827">
                  <a:extLst>
                    <a:ext uri="{9D8B030D-6E8A-4147-A177-3AD203B41FA5}">
                      <a16:colId xmlns:a16="http://schemas.microsoft.com/office/drawing/2014/main" val="11559934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baseline="0" dirty="0" err="1">
                          <a:effectLst/>
                        </a:rPr>
                        <a:t>customer_id</a:t>
                      </a:r>
                      <a:endParaRPr lang="en-IN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baseline="0">
                          <a:effectLst/>
                        </a:rPr>
                        <a:t>past_3_years_bike_related_purchases</a:t>
                      </a:r>
                      <a:endParaRPr lang="en-US" sz="14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baseline="0">
                          <a:effectLst/>
                        </a:rPr>
                        <a:t>job_industry_category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baseline="0">
                          <a:effectLst/>
                        </a:rPr>
                        <a:t>state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baseline="0">
                          <a:effectLst/>
                        </a:rPr>
                        <a:t>wealth_segment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baseline="0" dirty="0">
                          <a:effectLst/>
                        </a:rPr>
                        <a:t>age</a:t>
                      </a:r>
                      <a:endParaRPr lang="en-IN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74666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204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Health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470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214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Affluent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14420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619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98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High Net Worth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9039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626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NSW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Affluent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8939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630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0642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689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98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NSW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82644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706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98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High Net Worth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106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719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95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NSW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46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8550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785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Affluent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4872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829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8133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841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98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NSW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635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855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Affluent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09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906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98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NSW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71523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1267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24728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1313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NSW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Affluent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83339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1314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Affluent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828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1663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90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NSW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Affluent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48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0778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1692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96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Financial Services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1819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1731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98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VIC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Mass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49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1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1747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>
                          <a:effectLst/>
                        </a:rPr>
                        <a:t>91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Manufacturing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NSW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baseline="0">
                          <a:effectLst/>
                        </a:rPr>
                        <a:t>Affluent Customer</a:t>
                      </a:r>
                      <a:endParaRPr lang="en-IN" sz="14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baseline="0" dirty="0">
                          <a:effectLst/>
                        </a:rPr>
                        <a:t>49</a:t>
                      </a:r>
                      <a:endParaRPr lang="en-IN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73315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CD22C2-9E0D-7A84-3F1A-08E56F9F7B56}"/>
              </a:ext>
            </a:extLst>
          </p:cNvPr>
          <p:cNvSpPr txBox="1"/>
          <p:nvPr/>
        </p:nvSpPr>
        <p:spPr>
          <a:xfrm>
            <a:off x="238514" y="442338"/>
            <a:ext cx="504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High Value Customer summary table</a:t>
            </a:r>
            <a:endParaRPr lang="en-IN" sz="20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1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360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Borade</dc:creator>
  <cp:lastModifiedBy>Mandar Borade</cp:lastModifiedBy>
  <cp:revision>8</cp:revision>
  <dcterms:created xsi:type="dcterms:W3CDTF">2022-12-05T13:30:00Z</dcterms:created>
  <dcterms:modified xsi:type="dcterms:W3CDTF">2022-12-05T17:02:02Z</dcterms:modified>
</cp:coreProperties>
</file>