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55" r:id="rId1"/>
  </p:sldMasterIdLst>
  <p:notesMasterIdLst>
    <p:notesMasterId r:id="rId29"/>
  </p:notesMasterIdLst>
  <p:sldIdLst>
    <p:sldId id="256" r:id="rId2"/>
    <p:sldId id="276" r:id="rId3"/>
    <p:sldId id="275" r:id="rId4"/>
    <p:sldId id="258" r:id="rId5"/>
    <p:sldId id="277" r:id="rId6"/>
    <p:sldId id="300" r:id="rId7"/>
    <p:sldId id="257" r:id="rId8"/>
    <p:sldId id="282" r:id="rId9"/>
    <p:sldId id="283" r:id="rId10"/>
    <p:sldId id="284" r:id="rId11"/>
    <p:sldId id="285" r:id="rId12"/>
    <p:sldId id="286" r:id="rId13"/>
    <p:sldId id="287" r:id="rId14"/>
    <p:sldId id="294" r:id="rId15"/>
    <p:sldId id="293" r:id="rId16"/>
    <p:sldId id="292" r:id="rId17"/>
    <p:sldId id="291" r:id="rId18"/>
    <p:sldId id="290" r:id="rId19"/>
    <p:sldId id="289" r:id="rId20"/>
    <p:sldId id="288" r:id="rId21"/>
    <p:sldId id="299" r:id="rId22"/>
    <p:sldId id="298" r:id="rId23"/>
    <p:sldId id="297" r:id="rId24"/>
    <p:sldId id="296" r:id="rId25"/>
    <p:sldId id="295" r:id="rId26"/>
    <p:sldId id="301" r:id="rId27"/>
    <p:sldId id="26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7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2" d="100"/>
          <a:sy n="162" d="100"/>
        </p:scale>
        <p:origin x="26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BB8A4-3176-4BD7-B306-7CA2D79B1C24}" type="datetimeFigureOut">
              <a:rPr lang="en-US" smtClean="0"/>
              <a:t>3/31/2025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7AB30-8C2D-4F1A-9CBE-866C1A2E0CF9}" type="slidenum">
              <a:rPr lang="en-US" smtClean="0"/>
              <a:t>‹#›</a:t>
            </a:fld>
            <a:endParaRPr lang="en-US"/>
          </a:p>
        </p:txBody>
      </p:sp>
    </p:spTree>
    <p:extLst>
      <p:ext uri="{BB962C8B-B14F-4D97-AF65-F5344CB8AC3E}">
        <p14:creationId xmlns:p14="http://schemas.microsoft.com/office/powerpoint/2010/main" val="50077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58828F-776C-4645-9F27-91AAF3A3F302}" type="datetime1">
              <a:rPr lang="en-US" smtClean="0"/>
              <a:t>3/31/2025</a:t>
            </a:fld>
            <a:endParaRPr lang="en-US"/>
          </a:p>
        </p:txBody>
      </p:sp>
      <p:sp>
        <p:nvSpPr>
          <p:cNvPr id="5" name="Footer Placeholder 4"/>
          <p:cNvSpPr>
            <a:spLocks noGrp="1"/>
          </p:cNvSpPr>
          <p:nvPr>
            <p:ph type="ftr" sz="quarter" idx="11"/>
          </p:nvPr>
        </p:nvSpPr>
        <p:spPr/>
        <p:txBody>
          <a:bodyPr/>
          <a:lstStyle/>
          <a:p>
            <a:r>
              <a:rPr lang="en-US"/>
              <a:t>Frankfurt University Of Applied Sciences, 2023-24</a:t>
            </a:r>
          </a:p>
        </p:txBody>
      </p:sp>
      <p:sp>
        <p:nvSpPr>
          <p:cNvPr id="6" name="Slide Number Placeholder 5"/>
          <p:cNvSpPr>
            <a:spLocks noGrp="1"/>
          </p:cNvSpPr>
          <p:nvPr>
            <p:ph type="sldNum" sz="quarter" idx="12"/>
          </p:nvPr>
        </p:nvSpPr>
        <p:spPr/>
        <p:txBody>
          <a:bodyPr/>
          <a:lstStyle/>
          <a:p>
            <a:fld id="{F43B3212-AB51-4C32-B91B-7DEDCE5605D3}" type="slidenum">
              <a:rPr lang="en-US" smtClean="0"/>
              <a:t>‹#›</a:t>
            </a:fld>
            <a:endParaRPr lang="en-US"/>
          </a:p>
        </p:txBody>
      </p:sp>
    </p:spTree>
    <p:extLst>
      <p:ext uri="{BB962C8B-B14F-4D97-AF65-F5344CB8AC3E}">
        <p14:creationId xmlns:p14="http://schemas.microsoft.com/office/powerpoint/2010/main" val="1859965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4EA24A-FE67-4760-927F-D5EDDCF0AC20}" type="datetime1">
              <a:rPr lang="en-US" smtClean="0"/>
              <a:t>3/31/2025</a:t>
            </a:fld>
            <a:endParaRPr lang="en-US"/>
          </a:p>
        </p:txBody>
      </p:sp>
      <p:sp>
        <p:nvSpPr>
          <p:cNvPr id="5" name="Footer Placeholder 4"/>
          <p:cNvSpPr>
            <a:spLocks noGrp="1"/>
          </p:cNvSpPr>
          <p:nvPr>
            <p:ph type="ftr" sz="quarter" idx="11"/>
          </p:nvPr>
        </p:nvSpPr>
        <p:spPr/>
        <p:txBody>
          <a:bodyPr/>
          <a:lstStyle/>
          <a:p>
            <a:r>
              <a:rPr lang="en-US"/>
              <a:t>Frankfurt University Of Applied Sciences, 2023-24</a:t>
            </a:r>
          </a:p>
        </p:txBody>
      </p:sp>
      <p:sp>
        <p:nvSpPr>
          <p:cNvPr id="6" name="Slide Number Placeholder 5"/>
          <p:cNvSpPr>
            <a:spLocks noGrp="1"/>
          </p:cNvSpPr>
          <p:nvPr>
            <p:ph type="sldNum" sz="quarter" idx="12"/>
          </p:nvPr>
        </p:nvSpPr>
        <p:spPr/>
        <p:txBody>
          <a:bodyPr/>
          <a:lstStyle/>
          <a:p>
            <a:fld id="{F43B3212-AB51-4C32-B91B-7DEDCE5605D3}" type="slidenum">
              <a:rPr lang="en-US" smtClean="0"/>
              <a:t>‹#›</a:t>
            </a:fld>
            <a:endParaRPr lang="en-US"/>
          </a:p>
        </p:txBody>
      </p:sp>
    </p:spTree>
    <p:extLst>
      <p:ext uri="{BB962C8B-B14F-4D97-AF65-F5344CB8AC3E}">
        <p14:creationId xmlns:p14="http://schemas.microsoft.com/office/powerpoint/2010/main" val="33528617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4EA24A-FE67-4760-927F-D5EDDCF0AC20}" type="datetime1">
              <a:rPr lang="en-US" smtClean="0"/>
              <a:t>3/31/2025</a:t>
            </a:fld>
            <a:endParaRPr lang="en-US"/>
          </a:p>
        </p:txBody>
      </p:sp>
      <p:sp>
        <p:nvSpPr>
          <p:cNvPr id="5" name="Footer Placeholder 4"/>
          <p:cNvSpPr>
            <a:spLocks noGrp="1"/>
          </p:cNvSpPr>
          <p:nvPr>
            <p:ph type="ftr" sz="quarter" idx="11"/>
          </p:nvPr>
        </p:nvSpPr>
        <p:spPr/>
        <p:txBody>
          <a:bodyPr/>
          <a:lstStyle/>
          <a:p>
            <a:r>
              <a:rPr lang="en-US"/>
              <a:t>Frankfurt University Of Applied Sciences, 2023-24</a:t>
            </a:r>
          </a:p>
        </p:txBody>
      </p:sp>
      <p:sp>
        <p:nvSpPr>
          <p:cNvPr id="6" name="Slide Number Placeholder 5"/>
          <p:cNvSpPr>
            <a:spLocks noGrp="1"/>
          </p:cNvSpPr>
          <p:nvPr>
            <p:ph type="sldNum" sz="quarter" idx="12"/>
          </p:nvPr>
        </p:nvSpPr>
        <p:spPr/>
        <p:txBody>
          <a:bodyPr/>
          <a:lstStyle/>
          <a:p>
            <a:fld id="{F43B3212-AB51-4C32-B91B-7DEDCE5605D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749654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4EA24A-FE67-4760-927F-D5EDDCF0AC20}" type="datetime1">
              <a:rPr lang="en-US" smtClean="0"/>
              <a:t>3/31/2025</a:t>
            </a:fld>
            <a:endParaRPr lang="en-US"/>
          </a:p>
        </p:txBody>
      </p:sp>
      <p:sp>
        <p:nvSpPr>
          <p:cNvPr id="5" name="Footer Placeholder 4"/>
          <p:cNvSpPr>
            <a:spLocks noGrp="1"/>
          </p:cNvSpPr>
          <p:nvPr>
            <p:ph type="ftr" sz="quarter" idx="11"/>
          </p:nvPr>
        </p:nvSpPr>
        <p:spPr/>
        <p:txBody>
          <a:bodyPr/>
          <a:lstStyle/>
          <a:p>
            <a:r>
              <a:rPr lang="en-US"/>
              <a:t>Frankfurt University Of Applied Sciences, 2023-24</a:t>
            </a:r>
          </a:p>
        </p:txBody>
      </p:sp>
      <p:sp>
        <p:nvSpPr>
          <p:cNvPr id="6" name="Slide Number Placeholder 5"/>
          <p:cNvSpPr>
            <a:spLocks noGrp="1"/>
          </p:cNvSpPr>
          <p:nvPr>
            <p:ph type="sldNum" sz="quarter" idx="12"/>
          </p:nvPr>
        </p:nvSpPr>
        <p:spPr/>
        <p:txBody>
          <a:bodyPr/>
          <a:lstStyle/>
          <a:p>
            <a:fld id="{F43B3212-AB51-4C32-B91B-7DEDCE5605D3}" type="slidenum">
              <a:rPr lang="en-US" smtClean="0"/>
              <a:t>‹#›</a:t>
            </a:fld>
            <a:endParaRPr lang="en-US"/>
          </a:p>
        </p:txBody>
      </p:sp>
    </p:spTree>
    <p:extLst>
      <p:ext uri="{BB962C8B-B14F-4D97-AF65-F5344CB8AC3E}">
        <p14:creationId xmlns:p14="http://schemas.microsoft.com/office/powerpoint/2010/main" val="49077759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4EA24A-FE67-4760-927F-D5EDDCF0AC20}" type="datetime1">
              <a:rPr lang="en-US" smtClean="0"/>
              <a:t>3/31/2025</a:t>
            </a:fld>
            <a:endParaRPr lang="en-US"/>
          </a:p>
        </p:txBody>
      </p:sp>
      <p:sp>
        <p:nvSpPr>
          <p:cNvPr id="5" name="Footer Placeholder 4"/>
          <p:cNvSpPr>
            <a:spLocks noGrp="1"/>
          </p:cNvSpPr>
          <p:nvPr>
            <p:ph type="ftr" sz="quarter" idx="11"/>
          </p:nvPr>
        </p:nvSpPr>
        <p:spPr/>
        <p:txBody>
          <a:bodyPr/>
          <a:lstStyle/>
          <a:p>
            <a:r>
              <a:rPr lang="en-US"/>
              <a:t>Frankfurt University Of Applied Sciences, 2023-24</a:t>
            </a:r>
          </a:p>
        </p:txBody>
      </p:sp>
      <p:sp>
        <p:nvSpPr>
          <p:cNvPr id="6" name="Slide Number Placeholder 5"/>
          <p:cNvSpPr>
            <a:spLocks noGrp="1"/>
          </p:cNvSpPr>
          <p:nvPr>
            <p:ph type="sldNum" sz="quarter" idx="12"/>
          </p:nvPr>
        </p:nvSpPr>
        <p:spPr/>
        <p:txBody>
          <a:bodyPr/>
          <a:lstStyle/>
          <a:p>
            <a:fld id="{F43B3212-AB51-4C32-B91B-7DEDCE5605D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1360687"/>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4EA24A-FE67-4760-927F-D5EDDCF0AC20}" type="datetime1">
              <a:rPr lang="en-US" smtClean="0"/>
              <a:t>3/31/2025</a:t>
            </a:fld>
            <a:endParaRPr lang="en-US"/>
          </a:p>
        </p:txBody>
      </p:sp>
      <p:sp>
        <p:nvSpPr>
          <p:cNvPr id="5" name="Footer Placeholder 4"/>
          <p:cNvSpPr>
            <a:spLocks noGrp="1"/>
          </p:cNvSpPr>
          <p:nvPr>
            <p:ph type="ftr" sz="quarter" idx="11"/>
          </p:nvPr>
        </p:nvSpPr>
        <p:spPr/>
        <p:txBody>
          <a:bodyPr/>
          <a:lstStyle/>
          <a:p>
            <a:r>
              <a:rPr lang="en-US"/>
              <a:t>Frankfurt University Of Applied Sciences, 2023-24</a:t>
            </a:r>
          </a:p>
        </p:txBody>
      </p:sp>
      <p:sp>
        <p:nvSpPr>
          <p:cNvPr id="6" name="Slide Number Placeholder 5"/>
          <p:cNvSpPr>
            <a:spLocks noGrp="1"/>
          </p:cNvSpPr>
          <p:nvPr>
            <p:ph type="sldNum" sz="quarter" idx="12"/>
          </p:nvPr>
        </p:nvSpPr>
        <p:spPr/>
        <p:txBody>
          <a:bodyPr/>
          <a:lstStyle/>
          <a:p>
            <a:fld id="{F43B3212-AB51-4C32-B91B-7DEDCE5605D3}" type="slidenum">
              <a:rPr lang="en-US" smtClean="0"/>
              <a:t>‹#›</a:t>
            </a:fld>
            <a:endParaRPr lang="en-US"/>
          </a:p>
        </p:txBody>
      </p:sp>
    </p:spTree>
    <p:extLst>
      <p:ext uri="{BB962C8B-B14F-4D97-AF65-F5344CB8AC3E}">
        <p14:creationId xmlns:p14="http://schemas.microsoft.com/office/powerpoint/2010/main" val="384155848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344B0-8E01-477C-8504-FC70DA424A6E}" type="datetime1">
              <a:rPr lang="en-US" smtClean="0"/>
              <a:t>3/31/2025</a:t>
            </a:fld>
            <a:endParaRPr lang="en-US"/>
          </a:p>
        </p:txBody>
      </p:sp>
      <p:sp>
        <p:nvSpPr>
          <p:cNvPr id="5" name="Footer Placeholder 4"/>
          <p:cNvSpPr>
            <a:spLocks noGrp="1"/>
          </p:cNvSpPr>
          <p:nvPr>
            <p:ph type="ftr" sz="quarter" idx="11"/>
          </p:nvPr>
        </p:nvSpPr>
        <p:spPr/>
        <p:txBody>
          <a:bodyPr/>
          <a:lstStyle/>
          <a:p>
            <a:r>
              <a:rPr lang="en-US"/>
              <a:t>Frankfurt University Of Applied Sciences, 2023-24</a:t>
            </a:r>
          </a:p>
        </p:txBody>
      </p:sp>
      <p:sp>
        <p:nvSpPr>
          <p:cNvPr id="6" name="Slide Number Placeholder 5"/>
          <p:cNvSpPr>
            <a:spLocks noGrp="1"/>
          </p:cNvSpPr>
          <p:nvPr>
            <p:ph type="sldNum" sz="quarter" idx="12"/>
          </p:nvPr>
        </p:nvSpPr>
        <p:spPr/>
        <p:txBody>
          <a:bodyPr/>
          <a:lstStyle/>
          <a:p>
            <a:fld id="{F43B3212-AB51-4C32-B91B-7DEDCE5605D3}" type="slidenum">
              <a:rPr lang="en-US" smtClean="0"/>
              <a:t>‹#›</a:t>
            </a:fld>
            <a:endParaRPr lang="en-US"/>
          </a:p>
        </p:txBody>
      </p:sp>
    </p:spTree>
    <p:extLst>
      <p:ext uri="{BB962C8B-B14F-4D97-AF65-F5344CB8AC3E}">
        <p14:creationId xmlns:p14="http://schemas.microsoft.com/office/powerpoint/2010/main" val="1781484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6CB7C-8FB2-4E3D-B589-FA9A8C53C3EF}" type="datetime1">
              <a:rPr lang="en-US" smtClean="0"/>
              <a:t>3/31/2025</a:t>
            </a:fld>
            <a:endParaRPr lang="en-US"/>
          </a:p>
        </p:txBody>
      </p:sp>
      <p:sp>
        <p:nvSpPr>
          <p:cNvPr id="5" name="Footer Placeholder 4"/>
          <p:cNvSpPr>
            <a:spLocks noGrp="1"/>
          </p:cNvSpPr>
          <p:nvPr>
            <p:ph type="ftr" sz="quarter" idx="11"/>
          </p:nvPr>
        </p:nvSpPr>
        <p:spPr/>
        <p:txBody>
          <a:bodyPr/>
          <a:lstStyle/>
          <a:p>
            <a:r>
              <a:rPr lang="en-US"/>
              <a:t>Frankfurt University Of Applied Sciences, 2023-24</a:t>
            </a:r>
          </a:p>
        </p:txBody>
      </p:sp>
      <p:sp>
        <p:nvSpPr>
          <p:cNvPr id="6" name="Slide Number Placeholder 5"/>
          <p:cNvSpPr>
            <a:spLocks noGrp="1"/>
          </p:cNvSpPr>
          <p:nvPr>
            <p:ph type="sldNum" sz="quarter" idx="12"/>
          </p:nvPr>
        </p:nvSpPr>
        <p:spPr/>
        <p:txBody>
          <a:bodyPr/>
          <a:lstStyle/>
          <a:p>
            <a:fld id="{F43B3212-AB51-4C32-B91B-7DEDCE5605D3}" type="slidenum">
              <a:rPr lang="en-US" smtClean="0"/>
              <a:t>‹#›</a:t>
            </a:fld>
            <a:endParaRPr lang="en-US"/>
          </a:p>
        </p:txBody>
      </p:sp>
    </p:spTree>
    <p:extLst>
      <p:ext uri="{BB962C8B-B14F-4D97-AF65-F5344CB8AC3E}">
        <p14:creationId xmlns:p14="http://schemas.microsoft.com/office/powerpoint/2010/main" val="258646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5C097-189D-44BE-B821-9AA779BDDDDE}" type="datetime1">
              <a:rPr lang="en-US" smtClean="0"/>
              <a:t>3/31/2025</a:t>
            </a:fld>
            <a:endParaRPr lang="en-US"/>
          </a:p>
        </p:txBody>
      </p:sp>
      <p:sp>
        <p:nvSpPr>
          <p:cNvPr id="5" name="Footer Placeholder 4"/>
          <p:cNvSpPr>
            <a:spLocks noGrp="1"/>
          </p:cNvSpPr>
          <p:nvPr>
            <p:ph type="ftr" sz="quarter" idx="11"/>
          </p:nvPr>
        </p:nvSpPr>
        <p:spPr/>
        <p:txBody>
          <a:bodyPr/>
          <a:lstStyle/>
          <a:p>
            <a:r>
              <a:rPr lang="en-US"/>
              <a:t>Frankfurt University Of Applied Sciences, 2023-24</a:t>
            </a:r>
          </a:p>
        </p:txBody>
      </p:sp>
      <p:sp>
        <p:nvSpPr>
          <p:cNvPr id="6" name="Slide Number Placeholder 5"/>
          <p:cNvSpPr>
            <a:spLocks noGrp="1"/>
          </p:cNvSpPr>
          <p:nvPr>
            <p:ph type="sldNum" sz="quarter" idx="12"/>
          </p:nvPr>
        </p:nvSpPr>
        <p:spPr/>
        <p:txBody>
          <a:bodyPr/>
          <a:lstStyle/>
          <a:p>
            <a:fld id="{F43B3212-AB51-4C32-B91B-7DEDCE5605D3}" type="slidenum">
              <a:rPr lang="en-US" smtClean="0"/>
              <a:t>‹#›</a:t>
            </a:fld>
            <a:endParaRPr lang="en-US"/>
          </a:p>
        </p:txBody>
      </p:sp>
    </p:spTree>
    <p:extLst>
      <p:ext uri="{BB962C8B-B14F-4D97-AF65-F5344CB8AC3E}">
        <p14:creationId xmlns:p14="http://schemas.microsoft.com/office/powerpoint/2010/main" val="69730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F535E-1ACD-4F65-AE51-4105C09FC250}" type="datetime1">
              <a:rPr lang="en-US" smtClean="0"/>
              <a:t>3/31/2025</a:t>
            </a:fld>
            <a:endParaRPr lang="en-US"/>
          </a:p>
        </p:txBody>
      </p:sp>
      <p:sp>
        <p:nvSpPr>
          <p:cNvPr id="5" name="Footer Placeholder 4"/>
          <p:cNvSpPr>
            <a:spLocks noGrp="1"/>
          </p:cNvSpPr>
          <p:nvPr>
            <p:ph type="ftr" sz="quarter" idx="11"/>
          </p:nvPr>
        </p:nvSpPr>
        <p:spPr/>
        <p:txBody>
          <a:bodyPr/>
          <a:lstStyle/>
          <a:p>
            <a:r>
              <a:rPr lang="en-US"/>
              <a:t>Frankfurt University Of Applied Sciences, 2023-24</a:t>
            </a:r>
          </a:p>
        </p:txBody>
      </p:sp>
      <p:sp>
        <p:nvSpPr>
          <p:cNvPr id="6" name="Slide Number Placeholder 5"/>
          <p:cNvSpPr>
            <a:spLocks noGrp="1"/>
          </p:cNvSpPr>
          <p:nvPr>
            <p:ph type="sldNum" sz="quarter" idx="12"/>
          </p:nvPr>
        </p:nvSpPr>
        <p:spPr/>
        <p:txBody>
          <a:bodyPr/>
          <a:lstStyle/>
          <a:p>
            <a:fld id="{F43B3212-AB51-4C32-B91B-7DEDCE5605D3}" type="slidenum">
              <a:rPr lang="en-US" smtClean="0"/>
              <a:t>‹#›</a:t>
            </a:fld>
            <a:endParaRPr lang="en-US"/>
          </a:p>
        </p:txBody>
      </p:sp>
    </p:spTree>
    <p:extLst>
      <p:ext uri="{BB962C8B-B14F-4D97-AF65-F5344CB8AC3E}">
        <p14:creationId xmlns:p14="http://schemas.microsoft.com/office/powerpoint/2010/main" val="138848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6863FE-10A3-409A-BFFD-53D372617ED4}" type="datetime1">
              <a:rPr lang="en-US" smtClean="0"/>
              <a:t>3/31/2025</a:t>
            </a:fld>
            <a:endParaRPr lang="en-US"/>
          </a:p>
        </p:txBody>
      </p:sp>
      <p:sp>
        <p:nvSpPr>
          <p:cNvPr id="6" name="Footer Placeholder 5"/>
          <p:cNvSpPr>
            <a:spLocks noGrp="1"/>
          </p:cNvSpPr>
          <p:nvPr>
            <p:ph type="ftr" sz="quarter" idx="11"/>
          </p:nvPr>
        </p:nvSpPr>
        <p:spPr/>
        <p:txBody>
          <a:bodyPr/>
          <a:lstStyle/>
          <a:p>
            <a:r>
              <a:rPr lang="en-US"/>
              <a:t>Frankfurt University Of Applied Sciences, 2023-24</a:t>
            </a:r>
          </a:p>
        </p:txBody>
      </p:sp>
      <p:sp>
        <p:nvSpPr>
          <p:cNvPr id="7" name="Slide Number Placeholder 6"/>
          <p:cNvSpPr>
            <a:spLocks noGrp="1"/>
          </p:cNvSpPr>
          <p:nvPr>
            <p:ph type="sldNum" sz="quarter" idx="12"/>
          </p:nvPr>
        </p:nvSpPr>
        <p:spPr/>
        <p:txBody>
          <a:bodyPr/>
          <a:lstStyle/>
          <a:p>
            <a:fld id="{F43B3212-AB51-4C32-B91B-7DEDCE5605D3}" type="slidenum">
              <a:rPr lang="en-US" smtClean="0"/>
              <a:t>‹#›</a:t>
            </a:fld>
            <a:endParaRPr lang="en-US"/>
          </a:p>
        </p:txBody>
      </p:sp>
    </p:spTree>
    <p:extLst>
      <p:ext uri="{BB962C8B-B14F-4D97-AF65-F5344CB8AC3E}">
        <p14:creationId xmlns:p14="http://schemas.microsoft.com/office/powerpoint/2010/main" val="4192710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23D3E-E14F-46B0-B0F9-48659A9074E7}" type="datetime1">
              <a:rPr lang="en-US" smtClean="0"/>
              <a:t>3/31/2025</a:t>
            </a:fld>
            <a:endParaRPr lang="en-US"/>
          </a:p>
        </p:txBody>
      </p:sp>
      <p:sp>
        <p:nvSpPr>
          <p:cNvPr id="8" name="Footer Placeholder 7"/>
          <p:cNvSpPr>
            <a:spLocks noGrp="1"/>
          </p:cNvSpPr>
          <p:nvPr>
            <p:ph type="ftr" sz="quarter" idx="11"/>
          </p:nvPr>
        </p:nvSpPr>
        <p:spPr/>
        <p:txBody>
          <a:bodyPr/>
          <a:lstStyle/>
          <a:p>
            <a:r>
              <a:rPr lang="en-US"/>
              <a:t>Frankfurt University Of Applied Sciences, 2023-24</a:t>
            </a:r>
          </a:p>
        </p:txBody>
      </p:sp>
      <p:sp>
        <p:nvSpPr>
          <p:cNvPr id="9" name="Slide Number Placeholder 8"/>
          <p:cNvSpPr>
            <a:spLocks noGrp="1"/>
          </p:cNvSpPr>
          <p:nvPr>
            <p:ph type="sldNum" sz="quarter" idx="12"/>
          </p:nvPr>
        </p:nvSpPr>
        <p:spPr/>
        <p:txBody>
          <a:bodyPr/>
          <a:lstStyle/>
          <a:p>
            <a:fld id="{F43B3212-AB51-4C32-B91B-7DEDCE5605D3}" type="slidenum">
              <a:rPr lang="en-US" smtClean="0"/>
              <a:t>‹#›</a:t>
            </a:fld>
            <a:endParaRPr lang="en-US"/>
          </a:p>
        </p:txBody>
      </p:sp>
    </p:spTree>
    <p:extLst>
      <p:ext uri="{BB962C8B-B14F-4D97-AF65-F5344CB8AC3E}">
        <p14:creationId xmlns:p14="http://schemas.microsoft.com/office/powerpoint/2010/main" val="113943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D40B86-76D2-42E2-8C79-71DFA1C05AE2}" type="datetime1">
              <a:rPr lang="en-US" smtClean="0"/>
              <a:t>3/31/2025</a:t>
            </a:fld>
            <a:endParaRPr lang="en-US"/>
          </a:p>
        </p:txBody>
      </p:sp>
      <p:sp>
        <p:nvSpPr>
          <p:cNvPr id="4" name="Footer Placeholder 3"/>
          <p:cNvSpPr>
            <a:spLocks noGrp="1"/>
          </p:cNvSpPr>
          <p:nvPr>
            <p:ph type="ftr" sz="quarter" idx="11"/>
          </p:nvPr>
        </p:nvSpPr>
        <p:spPr/>
        <p:txBody>
          <a:bodyPr/>
          <a:lstStyle/>
          <a:p>
            <a:r>
              <a:rPr lang="en-US"/>
              <a:t>Frankfurt University Of Applied Sciences, 2023-24</a:t>
            </a:r>
          </a:p>
        </p:txBody>
      </p:sp>
      <p:sp>
        <p:nvSpPr>
          <p:cNvPr id="5" name="Slide Number Placeholder 4"/>
          <p:cNvSpPr>
            <a:spLocks noGrp="1"/>
          </p:cNvSpPr>
          <p:nvPr>
            <p:ph type="sldNum" sz="quarter" idx="12"/>
          </p:nvPr>
        </p:nvSpPr>
        <p:spPr/>
        <p:txBody>
          <a:bodyPr/>
          <a:lstStyle/>
          <a:p>
            <a:fld id="{F43B3212-AB51-4C32-B91B-7DEDCE5605D3}" type="slidenum">
              <a:rPr lang="en-US" smtClean="0"/>
              <a:t>‹#›</a:t>
            </a:fld>
            <a:endParaRPr lang="en-US"/>
          </a:p>
        </p:txBody>
      </p:sp>
    </p:spTree>
    <p:extLst>
      <p:ext uri="{BB962C8B-B14F-4D97-AF65-F5344CB8AC3E}">
        <p14:creationId xmlns:p14="http://schemas.microsoft.com/office/powerpoint/2010/main" val="20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F1045-EA33-4E9B-BE97-BC71BA903913}" type="datetime1">
              <a:rPr lang="en-US" smtClean="0"/>
              <a:t>3/31/2025</a:t>
            </a:fld>
            <a:endParaRPr lang="en-US"/>
          </a:p>
        </p:txBody>
      </p:sp>
      <p:sp>
        <p:nvSpPr>
          <p:cNvPr id="3" name="Footer Placeholder 2"/>
          <p:cNvSpPr>
            <a:spLocks noGrp="1"/>
          </p:cNvSpPr>
          <p:nvPr>
            <p:ph type="ftr" sz="quarter" idx="11"/>
          </p:nvPr>
        </p:nvSpPr>
        <p:spPr/>
        <p:txBody>
          <a:bodyPr/>
          <a:lstStyle/>
          <a:p>
            <a:r>
              <a:rPr lang="en-US"/>
              <a:t>Frankfurt University Of Applied Sciences, 2023-24</a:t>
            </a:r>
          </a:p>
        </p:txBody>
      </p:sp>
      <p:sp>
        <p:nvSpPr>
          <p:cNvPr id="4" name="Slide Number Placeholder 3"/>
          <p:cNvSpPr>
            <a:spLocks noGrp="1"/>
          </p:cNvSpPr>
          <p:nvPr>
            <p:ph type="sldNum" sz="quarter" idx="12"/>
          </p:nvPr>
        </p:nvSpPr>
        <p:spPr/>
        <p:txBody>
          <a:bodyPr/>
          <a:lstStyle/>
          <a:p>
            <a:fld id="{F43B3212-AB51-4C32-B91B-7DEDCE5605D3}" type="slidenum">
              <a:rPr lang="en-US" smtClean="0"/>
              <a:t>‹#›</a:t>
            </a:fld>
            <a:endParaRPr lang="en-US"/>
          </a:p>
        </p:txBody>
      </p:sp>
    </p:spTree>
    <p:extLst>
      <p:ext uri="{BB962C8B-B14F-4D97-AF65-F5344CB8AC3E}">
        <p14:creationId xmlns:p14="http://schemas.microsoft.com/office/powerpoint/2010/main" val="239333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18B98C-2565-4C61-98C9-508D7F589433}" type="datetime1">
              <a:rPr lang="en-US" smtClean="0"/>
              <a:t>3/31/2025</a:t>
            </a:fld>
            <a:endParaRPr lang="en-US"/>
          </a:p>
        </p:txBody>
      </p:sp>
      <p:sp>
        <p:nvSpPr>
          <p:cNvPr id="6" name="Footer Placeholder 5"/>
          <p:cNvSpPr>
            <a:spLocks noGrp="1"/>
          </p:cNvSpPr>
          <p:nvPr>
            <p:ph type="ftr" sz="quarter" idx="11"/>
          </p:nvPr>
        </p:nvSpPr>
        <p:spPr/>
        <p:txBody>
          <a:bodyPr/>
          <a:lstStyle/>
          <a:p>
            <a:r>
              <a:rPr lang="en-US"/>
              <a:t>Frankfurt University Of Applied Sciences, 2023-24</a:t>
            </a:r>
          </a:p>
        </p:txBody>
      </p:sp>
      <p:sp>
        <p:nvSpPr>
          <p:cNvPr id="7" name="Slide Number Placeholder 6"/>
          <p:cNvSpPr>
            <a:spLocks noGrp="1"/>
          </p:cNvSpPr>
          <p:nvPr>
            <p:ph type="sldNum" sz="quarter" idx="12"/>
          </p:nvPr>
        </p:nvSpPr>
        <p:spPr/>
        <p:txBody>
          <a:bodyPr/>
          <a:lstStyle/>
          <a:p>
            <a:fld id="{F43B3212-AB51-4C32-B91B-7DEDCE5605D3}" type="slidenum">
              <a:rPr lang="en-US" smtClean="0"/>
              <a:t>‹#›</a:t>
            </a:fld>
            <a:endParaRPr lang="en-US"/>
          </a:p>
        </p:txBody>
      </p:sp>
    </p:spTree>
    <p:extLst>
      <p:ext uri="{BB962C8B-B14F-4D97-AF65-F5344CB8AC3E}">
        <p14:creationId xmlns:p14="http://schemas.microsoft.com/office/powerpoint/2010/main" val="356838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1A726-4AC1-4047-9E6B-F7D64EFBF321}" type="datetime1">
              <a:rPr lang="en-US" smtClean="0"/>
              <a:t>3/31/2025</a:t>
            </a:fld>
            <a:endParaRPr lang="en-US"/>
          </a:p>
        </p:txBody>
      </p:sp>
      <p:sp>
        <p:nvSpPr>
          <p:cNvPr id="6" name="Footer Placeholder 5"/>
          <p:cNvSpPr>
            <a:spLocks noGrp="1"/>
          </p:cNvSpPr>
          <p:nvPr>
            <p:ph type="ftr" sz="quarter" idx="11"/>
          </p:nvPr>
        </p:nvSpPr>
        <p:spPr/>
        <p:txBody>
          <a:bodyPr/>
          <a:lstStyle/>
          <a:p>
            <a:r>
              <a:rPr lang="en-US"/>
              <a:t>Frankfurt University Of Applied Sciences, 2023-24</a:t>
            </a:r>
          </a:p>
        </p:txBody>
      </p:sp>
      <p:sp>
        <p:nvSpPr>
          <p:cNvPr id="7" name="Slide Number Placeholder 6"/>
          <p:cNvSpPr>
            <a:spLocks noGrp="1"/>
          </p:cNvSpPr>
          <p:nvPr>
            <p:ph type="sldNum" sz="quarter" idx="12"/>
          </p:nvPr>
        </p:nvSpPr>
        <p:spPr/>
        <p:txBody>
          <a:bodyPr/>
          <a:lstStyle/>
          <a:p>
            <a:fld id="{F43B3212-AB51-4C32-B91B-7DEDCE5605D3}" type="slidenum">
              <a:rPr lang="en-US" smtClean="0"/>
              <a:t>‹#›</a:t>
            </a:fld>
            <a:endParaRPr lang="en-US"/>
          </a:p>
        </p:txBody>
      </p:sp>
    </p:spTree>
    <p:extLst>
      <p:ext uri="{BB962C8B-B14F-4D97-AF65-F5344CB8AC3E}">
        <p14:creationId xmlns:p14="http://schemas.microsoft.com/office/powerpoint/2010/main" val="4268985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4EA24A-FE67-4760-927F-D5EDDCF0AC20}" type="datetime1">
              <a:rPr lang="en-US" smtClean="0"/>
              <a:t>3/31/2025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Frankfurt University Of Applied Sciences, 2023-24</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3B3212-AB51-4C32-B91B-7DEDCE5605D3}" type="slidenum">
              <a:rPr lang="en-US" smtClean="0"/>
              <a:t>‹#›</a:t>
            </a:fld>
            <a:endParaRPr lang="en-US"/>
          </a:p>
        </p:txBody>
      </p:sp>
    </p:spTree>
    <p:extLst>
      <p:ext uri="{BB962C8B-B14F-4D97-AF65-F5344CB8AC3E}">
        <p14:creationId xmlns:p14="http://schemas.microsoft.com/office/powerpoint/2010/main" val="3130940665"/>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D24174-CC62-4B4F-BF15-49B23275A069}"/>
              </a:ext>
            </a:extLst>
          </p:cNvPr>
          <p:cNvSpPr>
            <a:spLocks noGrp="1"/>
          </p:cNvSpPr>
          <p:nvPr>
            <p:ph type="title"/>
          </p:nvPr>
        </p:nvSpPr>
        <p:spPr>
          <a:xfrm>
            <a:off x="352536" y="818247"/>
            <a:ext cx="10548545" cy="2016840"/>
          </a:xfrm>
        </p:spPr>
        <p:txBody>
          <a:bodyPr>
            <a:normAutofit/>
          </a:bodyPr>
          <a:lstStyle/>
          <a:p>
            <a:pPr algn="ctr"/>
            <a:r>
              <a:rPr lang="en-US" b="1" dirty="0">
                <a:solidFill>
                  <a:schemeClr val="tx1"/>
                </a:solidFill>
                <a:latin typeface="Times New Roman"/>
                <a:cs typeface="Times New Roman"/>
              </a:rPr>
              <a:t>Infant Carrier Seat and Baby Presence Detection on Car Passenger Seat using FIUS Sensor</a:t>
            </a:r>
          </a:p>
        </p:txBody>
      </p:sp>
      <p:sp>
        <p:nvSpPr>
          <p:cNvPr id="7" name="Footer Placeholder 6">
            <a:extLst>
              <a:ext uri="{FF2B5EF4-FFF2-40B4-BE49-F238E27FC236}">
                <a16:creationId xmlns:a16="http://schemas.microsoft.com/office/drawing/2014/main" id="{AB37F5CF-90E0-405F-B143-CC4EA599F080}"/>
              </a:ext>
            </a:extLst>
          </p:cNvPr>
          <p:cNvSpPr>
            <a:spLocks noGrp="1"/>
          </p:cNvSpPr>
          <p:nvPr>
            <p:ph type="ftr" sz="quarter" idx="11"/>
          </p:nvPr>
        </p:nvSpPr>
        <p:spPr/>
        <p:txBody>
          <a:bodyPr/>
          <a:lstStyle/>
          <a:p>
            <a:r>
              <a:rPr lang="en-US" dirty="0"/>
              <a:t>Frankfurt University Of Applied Sciences, 2024 - 25</a:t>
            </a:r>
          </a:p>
        </p:txBody>
      </p:sp>
      <p:pic>
        <p:nvPicPr>
          <p:cNvPr id="5" name="Picture 4">
            <a:extLst>
              <a:ext uri="{FF2B5EF4-FFF2-40B4-BE49-F238E27FC236}">
                <a16:creationId xmlns:a16="http://schemas.microsoft.com/office/drawing/2014/main" id="{A67189B4-6868-4F41-B9EE-B8958D5F41F9}"/>
              </a:ext>
            </a:extLst>
          </p:cNvPr>
          <p:cNvPicPr>
            <a:picLocks noChangeAspect="1"/>
          </p:cNvPicPr>
          <p:nvPr/>
        </p:nvPicPr>
        <p:blipFill rotWithShape="1">
          <a:blip r:embed="rId2"/>
          <a:srcRect t="16364" r="2" b="767"/>
          <a:stretch/>
        </p:blipFill>
        <p:spPr>
          <a:xfrm>
            <a:off x="10174940" y="-3391"/>
            <a:ext cx="2017059" cy="867938"/>
          </a:xfrm>
          <a:prstGeom prst="rect">
            <a:avLst/>
          </a:prstGeom>
        </p:spPr>
      </p:pic>
      <p:sp>
        <p:nvSpPr>
          <p:cNvPr id="6" name="TextBox 5">
            <a:extLst>
              <a:ext uri="{FF2B5EF4-FFF2-40B4-BE49-F238E27FC236}">
                <a16:creationId xmlns:a16="http://schemas.microsoft.com/office/drawing/2014/main" id="{9D7CBD06-74FB-4919-ABC5-44A91781FAB5}"/>
              </a:ext>
            </a:extLst>
          </p:cNvPr>
          <p:cNvSpPr txBox="1"/>
          <p:nvPr/>
        </p:nvSpPr>
        <p:spPr>
          <a:xfrm>
            <a:off x="554780" y="4066011"/>
            <a:ext cx="5692588" cy="1981568"/>
          </a:xfrm>
          <a:prstGeom prst="rect">
            <a:avLst/>
          </a:prstGeom>
          <a:noFill/>
        </p:spPr>
        <p:txBody>
          <a:bodyPr wrap="square" lIns="91440" tIns="45720" rIns="91440" bIns="45720" rtlCol="0" anchor="t">
            <a:spAutoFit/>
          </a:bodyPr>
          <a:lstStyle/>
          <a:p>
            <a:r>
              <a:rPr lang="en-US" b="1" dirty="0">
                <a:latin typeface="Times New Roman" panose="02020603050405020304" pitchFamily="18" charset="0"/>
                <a:cs typeface="Times New Roman" panose="02020603050405020304" pitchFamily="18" charset="0"/>
              </a:rPr>
              <a:t>Team members: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Mandar Gokul Kale (1501517)</a:t>
            </a:r>
          </a:p>
          <a:p>
            <a:pPr marL="285750" indent="-285750">
              <a:lnSpc>
                <a:spcPct val="150000"/>
              </a:lnSpc>
              <a:buFont typeface="Arial" panose="020B0604020202020204" pitchFamily="34" charset="0"/>
              <a:buChar char="•"/>
            </a:pPr>
            <a:r>
              <a:rPr lang="en-US" b="1" dirty="0">
                <a:latin typeface="Times New Roman"/>
                <a:cs typeface="Times New Roman"/>
              </a:rPr>
              <a:t>Anushruthpal Keshavathi Jayapal (1502741)</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Lavanya Suresh (1516065)</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Aswini Thirumaran (1510315)</a:t>
            </a:r>
          </a:p>
        </p:txBody>
      </p:sp>
      <p:sp>
        <p:nvSpPr>
          <p:cNvPr id="2" name="TextBox 1">
            <a:extLst>
              <a:ext uri="{FF2B5EF4-FFF2-40B4-BE49-F238E27FC236}">
                <a16:creationId xmlns:a16="http://schemas.microsoft.com/office/drawing/2014/main" id="{2CE299A7-7E79-4920-9251-B909D459B018}"/>
              </a:ext>
            </a:extLst>
          </p:cNvPr>
          <p:cNvSpPr txBox="1"/>
          <p:nvPr/>
        </p:nvSpPr>
        <p:spPr>
          <a:xfrm>
            <a:off x="2972990" y="2980699"/>
            <a:ext cx="4294628" cy="646331"/>
          </a:xfrm>
          <a:prstGeom prst="rect">
            <a:avLst/>
          </a:prstGeom>
          <a:noFill/>
        </p:spPr>
        <p:txBody>
          <a:bodyPr wrap="square" lIns="91440" tIns="45720" rIns="91440" bIns="45720" rtlCol="0" anchor="t">
            <a:spAutoFit/>
          </a:bodyPr>
          <a:lstStyle/>
          <a:p>
            <a:pPr algn="ctr"/>
            <a:r>
              <a:rPr lang="en-US" b="1" dirty="0">
                <a:latin typeface="Times New Roman"/>
                <a:ea typeface="+mj-ea"/>
                <a:cs typeface="Times New Roman"/>
              </a:rPr>
              <a:t>Under the guidance of </a:t>
            </a:r>
          </a:p>
          <a:p>
            <a:pPr algn="ctr"/>
            <a:r>
              <a:rPr lang="en-US" b="1" dirty="0">
                <a:latin typeface="Times New Roman"/>
                <a:ea typeface="+mj-ea"/>
                <a:cs typeface="Times New Roman"/>
              </a:rPr>
              <a:t>Dr. Peter Nauth and Dr. Andreas Pech</a:t>
            </a:r>
          </a:p>
        </p:txBody>
      </p:sp>
      <p:sp>
        <p:nvSpPr>
          <p:cNvPr id="3" name="TextBox 2">
            <a:extLst>
              <a:ext uri="{FF2B5EF4-FFF2-40B4-BE49-F238E27FC236}">
                <a16:creationId xmlns:a16="http://schemas.microsoft.com/office/drawing/2014/main" id="{0741AEE5-3AD1-9B41-656C-1E33B53EDDD0}"/>
              </a:ext>
            </a:extLst>
          </p:cNvPr>
          <p:cNvSpPr txBox="1"/>
          <p:nvPr/>
        </p:nvSpPr>
        <p:spPr>
          <a:xfrm>
            <a:off x="1770184" y="2192216"/>
            <a:ext cx="69048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Times New Roman"/>
                <a:ea typeface="+mj-ea"/>
                <a:cs typeface="Times New Roman"/>
              </a:rPr>
              <a:t>Course: Information Technology</a:t>
            </a:r>
          </a:p>
          <a:p>
            <a:pPr algn="ctr"/>
            <a:r>
              <a:rPr lang="en-US" b="1" dirty="0">
                <a:latin typeface="Times New Roman"/>
                <a:ea typeface="+mj-ea"/>
                <a:cs typeface="Times New Roman"/>
              </a:rPr>
              <a:t>Modules: Autonomous Intelligent Systems and Machine Learning</a:t>
            </a:r>
          </a:p>
        </p:txBody>
      </p:sp>
    </p:spTree>
    <p:extLst>
      <p:ext uri="{BB962C8B-B14F-4D97-AF65-F5344CB8AC3E}">
        <p14:creationId xmlns:p14="http://schemas.microsoft.com/office/powerpoint/2010/main" val="3708617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5AF48-9DCC-997F-1E89-5D92F208ADF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45CC53A-491C-0A4E-56CA-092C9FACB8DF}"/>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6EACD9A4-0185-4C62-041C-1590F026E146}"/>
              </a:ext>
            </a:extLst>
          </p:cNvPr>
          <p:cNvSpPr>
            <a:spLocks noGrp="1"/>
          </p:cNvSpPr>
          <p:nvPr>
            <p:ph type="title"/>
          </p:nvPr>
        </p:nvSpPr>
        <p:spPr>
          <a:xfrm>
            <a:off x="579255" y="602055"/>
            <a:ext cx="8596668" cy="1320800"/>
          </a:xfrm>
        </p:spPr>
        <p:txBody>
          <a:bodyPr>
            <a:normAutofit/>
          </a:bodyPr>
          <a:lstStyle/>
          <a:p>
            <a:r>
              <a:rPr lang="en-US" sz="3200" b="1" dirty="0">
                <a:latin typeface="Trebuchet MS"/>
                <a:cs typeface="Times New Roman"/>
              </a:rPr>
              <a:t>PASSENGER SEAT OCCUPANCY DETECTION</a:t>
            </a:r>
            <a:endParaRPr lang="en-US" sz="3200" dirty="0">
              <a:latin typeface="Trebuchet MS"/>
            </a:endParaRPr>
          </a:p>
        </p:txBody>
      </p:sp>
      <p:sp>
        <p:nvSpPr>
          <p:cNvPr id="12" name="Title 5">
            <a:extLst>
              <a:ext uri="{FF2B5EF4-FFF2-40B4-BE49-F238E27FC236}">
                <a16:creationId xmlns:a16="http://schemas.microsoft.com/office/drawing/2014/main" id="{FB6CBF47-E25D-FDB1-2465-BDC251911205}"/>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Re-training </a:t>
            </a:r>
            <a:r>
              <a:rPr lang="en-US" sz="1800" b="1" dirty="0" err="1">
                <a:latin typeface="Trebuchet MS"/>
                <a:cs typeface="Times New Roman"/>
              </a:rPr>
              <a:t>XGBoost</a:t>
            </a:r>
            <a:r>
              <a:rPr lang="en-US" sz="1800" b="1" dirty="0">
                <a:latin typeface="Trebuchet MS"/>
                <a:cs typeface="Times New Roman"/>
              </a:rPr>
              <a:t> model after Feature selection</a:t>
            </a:r>
          </a:p>
          <a:p>
            <a:endParaRPr lang="en-US" sz="1800" b="1" dirty="0">
              <a:latin typeface="Trebuchet MS"/>
              <a:cs typeface="Times New Roman"/>
            </a:endParaRPr>
          </a:p>
        </p:txBody>
      </p:sp>
      <p:pic>
        <p:nvPicPr>
          <p:cNvPr id="5" name="Picture 4">
            <a:extLst>
              <a:ext uri="{FF2B5EF4-FFF2-40B4-BE49-F238E27FC236}">
                <a16:creationId xmlns:a16="http://schemas.microsoft.com/office/drawing/2014/main" id="{14265219-872A-034A-6EE5-0303FA750844}"/>
              </a:ext>
            </a:extLst>
          </p:cNvPr>
          <p:cNvPicPr>
            <a:picLocks noChangeAspect="1"/>
          </p:cNvPicPr>
          <p:nvPr/>
        </p:nvPicPr>
        <p:blipFill>
          <a:blip r:embed="rId2"/>
          <a:stretch>
            <a:fillRect/>
          </a:stretch>
        </p:blipFill>
        <p:spPr>
          <a:xfrm>
            <a:off x="487208" y="1923027"/>
            <a:ext cx="4657725" cy="2171700"/>
          </a:xfrm>
          <a:prstGeom prst="rect">
            <a:avLst/>
          </a:prstGeom>
        </p:spPr>
      </p:pic>
      <p:pic>
        <p:nvPicPr>
          <p:cNvPr id="7" name="Picture 6">
            <a:extLst>
              <a:ext uri="{FF2B5EF4-FFF2-40B4-BE49-F238E27FC236}">
                <a16:creationId xmlns:a16="http://schemas.microsoft.com/office/drawing/2014/main" id="{2734EFFE-D4B5-C25F-347F-6E6DA5D41533}"/>
              </a:ext>
            </a:extLst>
          </p:cNvPr>
          <p:cNvPicPr>
            <a:picLocks noChangeAspect="1"/>
          </p:cNvPicPr>
          <p:nvPr/>
        </p:nvPicPr>
        <p:blipFill>
          <a:blip r:embed="rId3"/>
          <a:stretch>
            <a:fillRect/>
          </a:stretch>
        </p:blipFill>
        <p:spPr>
          <a:xfrm>
            <a:off x="5280924" y="1713793"/>
            <a:ext cx="4657725" cy="3762375"/>
          </a:xfrm>
          <a:prstGeom prst="rect">
            <a:avLst/>
          </a:prstGeom>
        </p:spPr>
      </p:pic>
    </p:spTree>
    <p:extLst>
      <p:ext uri="{BB962C8B-B14F-4D97-AF65-F5344CB8AC3E}">
        <p14:creationId xmlns:p14="http://schemas.microsoft.com/office/powerpoint/2010/main" val="13210523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9C785-BF6E-2764-05AF-DB74469AD32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0F5E8C6-FE51-E4F4-2595-002530618ADF}"/>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5D584BD7-EFD2-613B-9F69-4EAE9069FC38}"/>
              </a:ext>
            </a:extLst>
          </p:cNvPr>
          <p:cNvSpPr>
            <a:spLocks noGrp="1"/>
          </p:cNvSpPr>
          <p:nvPr>
            <p:ph type="title"/>
          </p:nvPr>
        </p:nvSpPr>
        <p:spPr>
          <a:xfrm>
            <a:off x="579255" y="602055"/>
            <a:ext cx="8596668" cy="1320800"/>
          </a:xfrm>
        </p:spPr>
        <p:txBody>
          <a:bodyPr>
            <a:normAutofit/>
          </a:bodyPr>
          <a:lstStyle/>
          <a:p>
            <a:r>
              <a:rPr lang="en-US" sz="3200" b="1" dirty="0">
                <a:latin typeface="Trebuchet MS"/>
                <a:cs typeface="Times New Roman"/>
              </a:rPr>
              <a:t>PASSENGER SEAT OCCUPANCY DETECTION</a:t>
            </a:r>
            <a:endParaRPr lang="en-US" sz="3200">
              <a:latin typeface="Trebuchet MS"/>
            </a:endParaRPr>
          </a:p>
        </p:txBody>
      </p:sp>
      <p:sp>
        <p:nvSpPr>
          <p:cNvPr id="12" name="Title 5">
            <a:extLst>
              <a:ext uri="{FF2B5EF4-FFF2-40B4-BE49-F238E27FC236}">
                <a16:creationId xmlns:a16="http://schemas.microsoft.com/office/drawing/2014/main" id="{E12CEA60-C83A-6C45-A1A7-2244890AC053}"/>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Initial MLP Model Training with Raw data:</a:t>
            </a:r>
          </a:p>
        </p:txBody>
      </p:sp>
      <p:pic>
        <p:nvPicPr>
          <p:cNvPr id="2" name="Picture 1">
            <a:extLst>
              <a:ext uri="{FF2B5EF4-FFF2-40B4-BE49-F238E27FC236}">
                <a16:creationId xmlns:a16="http://schemas.microsoft.com/office/drawing/2014/main" id="{3EC844AF-4967-277A-D408-6E4AE95A2FBB}"/>
              </a:ext>
            </a:extLst>
          </p:cNvPr>
          <p:cNvPicPr>
            <a:picLocks noChangeAspect="1"/>
          </p:cNvPicPr>
          <p:nvPr/>
        </p:nvPicPr>
        <p:blipFill>
          <a:blip r:embed="rId2"/>
          <a:stretch>
            <a:fillRect/>
          </a:stretch>
        </p:blipFill>
        <p:spPr>
          <a:xfrm>
            <a:off x="575791" y="1711436"/>
            <a:ext cx="4657725" cy="2333625"/>
          </a:xfrm>
          <a:prstGeom prst="rect">
            <a:avLst/>
          </a:prstGeom>
        </p:spPr>
      </p:pic>
      <p:pic>
        <p:nvPicPr>
          <p:cNvPr id="4" name="Picture 3">
            <a:extLst>
              <a:ext uri="{FF2B5EF4-FFF2-40B4-BE49-F238E27FC236}">
                <a16:creationId xmlns:a16="http://schemas.microsoft.com/office/drawing/2014/main" id="{4EBB3001-C231-B62C-8624-F7A33343EAF8}"/>
              </a:ext>
            </a:extLst>
          </p:cNvPr>
          <p:cNvPicPr>
            <a:picLocks noChangeAspect="1"/>
          </p:cNvPicPr>
          <p:nvPr/>
        </p:nvPicPr>
        <p:blipFill>
          <a:blip r:embed="rId3"/>
          <a:stretch>
            <a:fillRect/>
          </a:stretch>
        </p:blipFill>
        <p:spPr>
          <a:xfrm>
            <a:off x="5506333" y="1568020"/>
            <a:ext cx="4272952" cy="4308696"/>
          </a:xfrm>
          <a:prstGeom prst="rect">
            <a:avLst/>
          </a:prstGeom>
        </p:spPr>
      </p:pic>
    </p:spTree>
    <p:extLst>
      <p:ext uri="{BB962C8B-B14F-4D97-AF65-F5344CB8AC3E}">
        <p14:creationId xmlns:p14="http://schemas.microsoft.com/office/powerpoint/2010/main" val="36595965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43D7B-DD4C-7E63-DC7E-E3F8AF56212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7932CB-0074-A784-429D-46FE965388CF}"/>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41E5C5E0-42EA-DDA9-F9B5-926EB217495D}"/>
              </a:ext>
            </a:extLst>
          </p:cNvPr>
          <p:cNvSpPr>
            <a:spLocks noGrp="1"/>
          </p:cNvSpPr>
          <p:nvPr>
            <p:ph type="title"/>
          </p:nvPr>
        </p:nvSpPr>
        <p:spPr>
          <a:xfrm>
            <a:off x="579255" y="602055"/>
            <a:ext cx="8596668" cy="1320800"/>
          </a:xfrm>
        </p:spPr>
        <p:txBody>
          <a:bodyPr>
            <a:normAutofit/>
          </a:bodyPr>
          <a:lstStyle/>
          <a:p>
            <a:r>
              <a:rPr lang="en-US" sz="3200" b="1" dirty="0">
                <a:latin typeface="Trebuchet MS"/>
                <a:cs typeface="Times New Roman"/>
              </a:rPr>
              <a:t>PASSENGER SEAT OCCUPANCY DETECTION</a:t>
            </a:r>
            <a:endParaRPr lang="en-US" sz="3200" dirty="0">
              <a:latin typeface="Trebuchet MS"/>
            </a:endParaRPr>
          </a:p>
        </p:txBody>
      </p:sp>
      <p:sp>
        <p:nvSpPr>
          <p:cNvPr id="12" name="Title 5">
            <a:extLst>
              <a:ext uri="{FF2B5EF4-FFF2-40B4-BE49-F238E27FC236}">
                <a16:creationId xmlns:a16="http://schemas.microsoft.com/office/drawing/2014/main" id="{409F539B-B95B-AED4-E0B0-C4DCB8731179}"/>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Re-training  MLP model after Feature Extraction and Augmentation</a:t>
            </a:r>
          </a:p>
          <a:p>
            <a:endParaRPr lang="en-US" sz="1800" b="1" dirty="0">
              <a:latin typeface="Trebuchet MS"/>
              <a:cs typeface="Times New Roman"/>
            </a:endParaRPr>
          </a:p>
        </p:txBody>
      </p:sp>
      <p:pic>
        <p:nvPicPr>
          <p:cNvPr id="5" name="Picture 4">
            <a:extLst>
              <a:ext uri="{FF2B5EF4-FFF2-40B4-BE49-F238E27FC236}">
                <a16:creationId xmlns:a16="http://schemas.microsoft.com/office/drawing/2014/main" id="{A5EF4369-0E96-024E-76B0-C6DECF650AEC}"/>
              </a:ext>
            </a:extLst>
          </p:cNvPr>
          <p:cNvPicPr>
            <a:picLocks noChangeAspect="1"/>
          </p:cNvPicPr>
          <p:nvPr/>
        </p:nvPicPr>
        <p:blipFill>
          <a:blip r:embed="rId2"/>
          <a:stretch>
            <a:fillRect/>
          </a:stretch>
        </p:blipFill>
        <p:spPr>
          <a:xfrm>
            <a:off x="609262" y="2011288"/>
            <a:ext cx="4657725" cy="1724025"/>
          </a:xfrm>
          <a:prstGeom prst="rect">
            <a:avLst/>
          </a:prstGeom>
        </p:spPr>
      </p:pic>
      <p:pic>
        <p:nvPicPr>
          <p:cNvPr id="8" name="Picture 7">
            <a:extLst>
              <a:ext uri="{FF2B5EF4-FFF2-40B4-BE49-F238E27FC236}">
                <a16:creationId xmlns:a16="http://schemas.microsoft.com/office/drawing/2014/main" id="{269E5037-BC7E-A3C4-58BF-D128F668E42D}"/>
              </a:ext>
            </a:extLst>
          </p:cNvPr>
          <p:cNvPicPr>
            <a:picLocks noChangeAspect="1"/>
          </p:cNvPicPr>
          <p:nvPr/>
        </p:nvPicPr>
        <p:blipFill>
          <a:blip r:embed="rId3"/>
          <a:stretch>
            <a:fillRect/>
          </a:stretch>
        </p:blipFill>
        <p:spPr>
          <a:xfrm>
            <a:off x="5595419" y="2012652"/>
            <a:ext cx="3581400" cy="3209925"/>
          </a:xfrm>
          <a:prstGeom prst="rect">
            <a:avLst/>
          </a:prstGeom>
        </p:spPr>
      </p:pic>
    </p:spTree>
    <p:extLst>
      <p:ext uri="{BB962C8B-B14F-4D97-AF65-F5344CB8AC3E}">
        <p14:creationId xmlns:p14="http://schemas.microsoft.com/office/powerpoint/2010/main" val="1111199600"/>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9A88C-C25A-ECA0-DB42-7653BECACDB5}"/>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3098C3-6C38-B8CA-97DA-B67148E90DC4}"/>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7227FD40-F406-B315-32AF-E14B21508FBF}"/>
              </a:ext>
            </a:extLst>
          </p:cNvPr>
          <p:cNvSpPr>
            <a:spLocks noGrp="1"/>
          </p:cNvSpPr>
          <p:nvPr>
            <p:ph type="title"/>
          </p:nvPr>
        </p:nvSpPr>
        <p:spPr>
          <a:xfrm>
            <a:off x="579255" y="602055"/>
            <a:ext cx="8596668" cy="1320800"/>
          </a:xfrm>
        </p:spPr>
        <p:txBody>
          <a:bodyPr>
            <a:normAutofit/>
          </a:bodyPr>
          <a:lstStyle/>
          <a:p>
            <a:r>
              <a:rPr lang="en-US" sz="3200" b="1" dirty="0">
                <a:latin typeface="Trebuchet MS"/>
                <a:cs typeface="Times New Roman"/>
              </a:rPr>
              <a:t>PASSENGER SEAT OCCUPANCY DETECTION</a:t>
            </a:r>
            <a:endParaRPr lang="en-US" sz="3200" dirty="0">
              <a:latin typeface="Trebuchet MS"/>
            </a:endParaRPr>
          </a:p>
        </p:txBody>
      </p:sp>
      <p:sp>
        <p:nvSpPr>
          <p:cNvPr id="12" name="Title 5">
            <a:extLst>
              <a:ext uri="{FF2B5EF4-FFF2-40B4-BE49-F238E27FC236}">
                <a16:creationId xmlns:a16="http://schemas.microsoft.com/office/drawing/2014/main" id="{49DB1FCD-1598-6872-A425-60BBC5951AE6}"/>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Re-training  MLP model after Feature selection</a:t>
            </a:r>
          </a:p>
          <a:p>
            <a:endParaRPr lang="en-US" sz="1800" b="1" dirty="0">
              <a:latin typeface="Trebuchet MS"/>
              <a:cs typeface="Times New Roman"/>
            </a:endParaRPr>
          </a:p>
        </p:txBody>
      </p:sp>
      <p:pic>
        <p:nvPicPr>
          <p:cNvPr id="2" name="Picture 1">
            <a:extLst>
              <a:ext uri="{FF2B5EF4-FFF2-40B4-BE49-F238E27FC236}">
                <a16:creationId xmlns:a16="http://schemas.microsoft.com/office/drawing/2014/main" id="{8D991B3E-2813-D458-4922-70F0B9580DBA}"/>
              </a:ext>
            </a:extLst>
          </p:cNvPr>
          <p:cNvPicPr>
            <a:picLocks noChangeAspect="1"/>
          </p:cNvPicPr>
          <p:nvPr/>
        </p:nvPicPr>
        <p:blipFill>
          <a:blip r:embed="rId2"/>
          <a:stretch>
            <a:fillRect/>
          </a:stretch>
        </p:blipFill>
        <p:spPr>
          <a:xfrm>
            <a:off x="575792" y="1715443"/>
            <a:ext cx="4657725" cy="2476500"/>
          </a:xfrm>
          <a:prstGeom prst="rect">
            <a:avLst/>
          </a:prstGeom>
        </p:spPr>
      </p:pic>
      <p:pic>
        <p:nvPicPr>
          <p:cNvPr id="4" name="Picture 3">
            <a:extLst>
              <a:ext uri="{FF2B5EF4-FFF2-40B4-BE49-F238E27FC236}">
                <a16:creationId xmlns:a16="http://schemas.microsoft.com/office/drawing/2014/main" id="{F6CF3CF6-E292-A293-9E9A-AB28DD74F750}"/>
              </a:ext>
            </a:extLst>
          </p:cNvPr>
          <p:cNvPicPr>
            <a:picLocks noChangeAspect="1"/>
          </p:cNvPicPr>
          <p:nvPr/>
        </p:nvPicPr>
        <p:blipFill>
          <a:blip r:embed="rId3"/>
          <a:stretch>
            <a:fillRect/>
          </a:stretch>
        </p:blipFill>
        <p:spPr>
          <a:xfrm>
            <a:off x="5238326" y="1581292"/>
            <a:ext cx="4657725" cy="4238625"/>
          </a:xfrm>
          <a:prstGeom prst="rect">
            <a:avLst/>
          </a:prstGeom>
        </p:spPr>
      </p:pic>
    </p:spTree>
    <p:extLst>
      <p:ext uri="{BB962C8B-B14F-4D97-AF65-F5344CB8AC3E}">
        <p14:creationId xmlns:p14="http://schemas.microsoft.com/office/powerpoint/2010/main" val="226483726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828F3-40C0-72DA-B60F-2949F4B5A03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A5D7A9F-8A8B-77C3-28BB-BAB1345D8BED}"/>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2DC05290-3470-C6B4-3C2F-3445F3A13F3D}"/>
              </a:ext>
            </a:extLst>
          </p:cNvPr>
          <p:cNvSpPr>
            <a:spLocks noGrp="1"/>
          </p:cNvSpPr>
          <p:nvPr>
            <p:ph type="title"/>
          </p:nvPr>
        </p:nvSpPr>
        <p:spPr>
          <a:xfrm>
            <a:off x="579255" y="602055"/>
            <a:ext cx="8596668" cy="1320800"/>
          </a:xfrm>
        </p:spPr>
        <p:txBody>
          <a:bodyPr>
            <a:normAutofit/>
          </a:bodyPr>
          <a:lstStyle/>
          <a:p>
            <a:r>
              <a:rPr lang="en-US" sz="3200" b="1" dirty="0">
                <a:latin typeface="Trebuchet MS"/>
                <a:cs typeface="Times New Roman"/>
              </a:rPr>
              <a:t>BABY PRESENCE DETECTION</a:t>
            </a:r>
            <a:endParaRPr lang="en-US" sz="3200" dirty="0">
              <a:latin typeface="Trebuchet MS"/>
            </a:endParaRPr>
          </a:p>
        </p:txBody>
      </p:sp>
      <p:sp>
        <p:nvSpPr>
          <p:cNvPr id="12" name="Title 5">
            <a:extLst>
              <a:ext uri="{FF2B5EF4-FFF2-40B4-BE49-F238E27FC236}">
                <a16:creationId xmlns:a16="http://schemas.microsoft.com/office/drawing/2014/main" id="{E3494DA5-A764-1900-AE8D-91104DE14AF5}"/>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Initial Random Forest Model Training with Raw data:</a:t>
            </a:r>
          </a:p>
        </p:txBody>
      </p:sp>
      <p:pic>
        <p:nvPicPr>
          <p:cNvPr id="2" name="Picture 1">
            <a:extLst>
              <a:ext uri="{FF2B5EF4-FFF2-40B4-BE49-F238E27FC236}">
                <a16:creationId xmlns:a16="http://schemas.microsoft.com/office/drawing/2014/main" id="{C45DB947-0E72-5472-7EED-C1DC62A8C4A2}"/>
              </a:ext>
            </a:extLst>
          </p:cNvPr>
          <p:cNvPicPr>
            <a:picLocks noChangeAspect="1"/>
          </p:cNvPicPr>
          <p:nvPr/>
        </p:nvPicPr>
        <p:blipFill>
          <a:blip r:embed="rId2"/>
          <a:stretch>
            <a:fillRect/>
          </a:stretch>
        </p:blipFill>
        <p:spPr>
          <a:xfrm>
            <a:off x="447534" y="2538885"/>
            <a:ext cx="4657725" cy="2066925"/>
          </a:xfrm>
          <a:prstGeom prst="rect">
            <a:avLst/>
          </a:prstGeom>
        </p:spPr>
      </p:pic>
      <p:pic>
        <p:nvPicPr>
          <p:cNvPr id="4" name="Picture 3">
            <a:extLst>
              <a:ext uri="{FF2B5EF4-FFF2-40B4-BE49-F238E27FC236}">
                <a16:creationId xmlns:a16="http://schemas.microsoft.com/office/drawing/2014/main" id="{E85CA51E-0C8F-8698-DEC5-A9B499BFF728}"/>
              </a:ext>
            </a:extLst>
          </p:cNvPr>
          <p:cNvPicPr>
            <a:picLocks noChangeAspect="1"/>
          </p:cNvPicPr>
          <p:nvPr/>
        </p:nvPicPr>
        <p:blipFill>
          <a:blip r:embed="rId3"/>
          <a:stretch>
            <a:fillRect/>
          </a:stretch>
        </p:blipFill>
        <p:spPr>
          <a:xfrm>
            <a:off x="5418170" y="1715443"/>
            <a:ext cx="4524375" cy="4000500"/>
          </a:xfrm>
          <a:prstGeom prst="rect">
            <a:avLst/>
          </a:prstGeom>
        </p:spPr>
      </p:pic>
    </p:spTree>
    <p:extLst>
      <p:ext uri="{BB962C8B-B14F-4D97-AF65-F5344CB8AC3E}">
        <p14:creationId xmlns:p14="http://schemas.microsoft.com/office/powerpoint/2010/main" val="3085649493"/>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4FAC4-3228-CFC9-A3ED-CDB87018B2A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FEB2F4A-66A0-17B3-B8AE-A60D9765A26B}"/>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37B72F7C-8EBA-F1C6-620E-4E626F0D0B73}"/>
              </a:ext>
            </a:extLst>
          </p:cNvPr>
          <p:cNvSpPr>
            <a:spLocks noGrp="1"/>
          </p:cNvSpPr>
          <p:nvPr>
            <p:ph type="title"/>
          </p:nvPr>
        </p:nvSpPr>
        <p:spPr>
          <a:xfrm>
            <a:off x="579255" y="602055"/>
            <a:ext cx="8596668" cy="1320800"/>
          </a:xfrm>
        </p:spPr>
        <p:txBody>
          <a:bodyPr>
            <a:normAutofit/>
          </a:bodyPr>
          <a:lstStyle/>
          <a:p>
            <a:r>
              <a:rPr lang="en-US" sz="3200" b="1" dirty="0">
                <a:latin typeface="Trebuchet MS"/>
                <a:cs typeface="Times New Roman"/>
              </a:rPr>
              <a:t>BABY PRESENCE DETECTION</a:t>
            </a:r>
            <a:endParaRPr lang="en-US" sz="3200" dirty="0">
              <a:solidFill>
                <a:srgbClr val="000000"/>
              </a:solidFill>
              <a:latin typeface="Trebuchet MS"/>
              <a:cs typeface="Times New Roman"/>
            </a:endParaRPr>
          </a:p>
          <a:p>
            <a:endParaRPr lang="en-US" sz="3200" b="1" dirty="0">
              <a:latin typeface="Trebuchet MS"/>
              <a:cs typeface="Times New Roman"/>
            </a:endParaRPr>
          </a:p>
        </p:txBody>
      </p:sp>
      <p:sp>
        <p:nvSpPr>
          <p:cNvPr id="12" name="Title 5">
            <a:extLst>
              <a:ext uri="{FF2B5EF4-FFF2-40B4-BE49-F238E27FC236}">
                <a16:creationId xmlns:a16="http://schemas.microsoft.com/office/drawing/2014/main" id="{3A366412-B052-6D9D-AC58-A88C9589F0A4}"/>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Re-training Random Forest model after Feature Extraction and Augmentation</a:t>
            </a:r>
          </a:p>
          <a:p>
            <a:endParaRPr lang="en-US" sz="1800" b="1" dirty="0">
              <a:latin typeface="Trebuchet MS"/>
              <a:cs typeface="Times New Roman"/>
            </a:endParaRPr>
          </a:p>
        </p:txBody>
      </p:sp>
      <p:pic>
        <p:nvPicPr>
          <p:cNvPr id="5" name="Picture 4">
            <a:extLst>
              <a:ext uri="{FF2B5EF4-FFF2-40B4-BE49-F238E27FC236}">
                <a16:creationId xmlns:a16="http://schemas.microsoft.com/office/drawing/2014/main" id="{55303F05-8D84-65DC-B33B-A188C10353A1}"/>
              </a:ext>
            </a:extLst>
          </p:cNvPr>
          <p:cNvPicPr>
            <a:picLocks noChangeAspect="1"/>
          </p:cNvPicPr>
          <p:nvPr/>
        </p:nvPicPr>
        <p:blipFill>
          <a:blip r:embed="rId2"/>
          <a:stretch>
            <a:fillRect/>
          </a:stretch>
        </p:blipFill>
        <p:spPr>
          <a:xfrm>
            <a:off x="802128" y="2414588"/>
            <a:ext cx="4657725" cy="2028825"/>
          </a:xfrm>
          <a:prstGeom prst="rect">
            <a:avLst/>
          </a:prstGeom>
        </p:spPr>
      </p:pic>
      <p:pic>
        <p:nvPicPr>
          <p:cNvPr id="7" name="Picture 6">
            <a:extLst>
              <a:ext uri="{FF2B5EF4-FFF2-40B4-BE49-F238E27FC236}">
                <a16:creationId xmlns:a16="http://schemas.microsoft.com/office/drawing/2014/main" id="{B965BF3F-ABA8-35DE-3F87-78147CC90E50}"/>
              </a:ext>
            </a:extLst>
          </p:cNvPr>
          <p:cNvPicPr>
            <a:picLocks noChangeAspect="1"/>
          </p:cNvPicPr>
          <p:nvPr/>
        </p:nvPicPr>
        <p:blipFill>
          <a:blip r:embed="rId3"/>
          <a:stretch>
            <a:fillRect/>
          </a:stretch>
        </p:blipFill>
        <p:spPr>
          <a:xfrm>
            <a:off x="5617063" y="1925041"/>
            <a:ext cx="4352925" cy="3762375"/>
          </a:xfrm>
          <a:prstGeom prst="rect">
            <a:avLst/>
          </a:prstGeom>
        </p:spPr>
      </p:pic>
    </p:spTree>
    <p:extLst>
      <p:ext uri="{BB962C8B-B14F-4D97-AF65-F5344CB8AC3E}">
        <p14:creationId xmlns:p14="http://schemas.microsoft.com/office/powerpoint/2010/main" val="38510480"/>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F64FF-B935-56D7-4EE0-B3D379B81B5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3B3B182-E309-FD28-645E-05E7CF8C5615}"/>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1A5DBBB7-DA6C-063E-AFAB-DD16514587D9}"/>
              </a:ext>
            </a:extLst>
          </p:cNvPr>
          <p:cNvSpPr>
            <a:spLocks noGrp="1"/>
          </p:cNvSpPr>
          <p:nvPr>
            <p:ph type="title"/>
          </p:nvPr>
        </p:nvSpPr>
        <p:spPr>
          <a:xfrm>
            <a:off x="579255" y="602055"/>
            <a:ext cx="8596668" cy="1320800"/>
          </a:xfrm>
        </p:spPr>
        <p:txBody>
          <a:bodyPr>
            <a:normAutofit/>
          </a:bodyPr>
          <a:lstStyle/>
          <a:p>
            <a:r>
              <a:rPr lang="en-US" sz="3200" b="1" dirty="0">
                <a:latin typeface="Trebuchet MS"/>
                <a:cs typeface="Times New Roman"/>
              </a:rPr>
              <a:t>BABY PRESENCE DETECTION</a:t>
            </a:r>
            <a:endParaRPr lang="en-US" sz="3200" dirty="0">
              <a:solidFill>
                <a:srgbClr val="000000"/>
              </a:solidFill>
              <a:latin typeface="Trebuchet MS"/>
              <a:cs typeface="Times New Roman"/>
            </a:endParaRPr>
          </a:p>
          <a:p>
            <a:endParaRPr lang="en-US" sz="3200" b="1" dirty="0">
              <a:latin typeface="Trebuchet MS"/>
              <a:cs typeface="Times New Roman"/>
            </a:endParaRPr>
          </a:p>
        </p:txBody>
      </p:sp>
      <p:sp>
        <p:nvSpPr>
          <p:cNvPr id="12" name="Title 5">
            <a:extLst>
              <a:ext uri="{FF2B5EF4-FFF2-40B4-BE49-F238E27FC236}">
                <a16:creationId xmlns:a16="http://schemas.microsoft.com/office/drawing/2014/main" id="{27E6AF6A-2740-17D2-5D42-2FCEBFF28DCF}"/>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Addressing Overfitting Using Feature Selection</a:t>
            </a:r>
            <a:endParaRPr lang="en-US"/>
          </a:p>
          <a:p>
            <a:endParaRPr lang="en-US" sz="1800" b="1" dirty="0">
              <a:latin typeface="Trebuchet MS"/>
              <a:cs typeface="Times New Roman"/>
            </a:endParaRPr>
          </a:p>
          <a:p>
            <a:endParaRPr lang="en-US" sz="1800" b="1" dirty="0">
              <a:latin typeface="Trebuchet MS"/>
              <a:cs typeface="Times New Roman"/>
            </a:endParaRPr>
          </a:p>
        </p:txBody>
      </p:sp>
      <p:sp>
        <p:nvSpPr>
          <p:cNvPr id="9" name="Arrow: Right 8">
            <a:extLst>
              <a:ext uri="{FF2B5EF4-FFF2-40B4-BE49-F238E27FC236}">
                <a16:creationId xmlns:a16="http://schemas.microsoft.com/office/drawing/2014/main" id="{C1A11A44-B62A-2E4C-96AB-21A2AF7C7DD9}"/>
              </a:ext>
            </a:extLst>
          </p:cNvPr>
          <p:cNvSpPr/>
          <p:nvPr/>
        </p:nvSpPr>
        <p:spPr>
          <a:xfrm>
            <a:off x="4833242" y="3427826"/>
            <a:ext cx="529482" cy="1278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EEF6BBC-D06F-1A4D-42BD-4AE80DC60D33}"/>
              </a:ext>
            </a:extLst>
          </p:cNvPr>
          <p:cNvPicPr>
            <a:picLocks noChangeAspect="1"/>
          </p:cNvPicPr>
          <p:nvPr/>
        </p:nvPicPr>
        <p:blipFill>
          <a:blip r:embed="rId2"/>
          <a:stretch>
            <a:fillRect/>
          </a:stretch>
        </p:blipFill>
        <p:spPr>
          <a:xfrm>
            <a:off x="5444433" y="1602181"/>
            <a:ext cx="4743450" cy="3638550"/>
          </a:xfrm>
          <a:prstGeom prst="rect">
            <a:avLst/>
          </a:prstGeom>
        </p:spPr>
      </p:pic>
      <p:pic>
        <p:nvPicPr>
          <p:cNvPr id="4" name="Picture 3">
            <a:extLst>
              <a:ext uri="{FF2B5EF4-FFF2-40B4-BE49-F238E27FC236}">
                <a16:creationId xmlns:a16="http://schemas.microsoft.com/office/drawing/2014/main" id="{A602804D-ACED-3853-E372-24C5D7849DEF}"/>
              </a:ext>
            </a:extLst>
          </p:cNvPr>
          <p:cNvPicPr>
            <a:picLocks noChangeAspect="1"/>
          </p:cNvPicPr>
          <p:nvPr/>
        </p:nvPicPr>
        <p:blipFill>
          <a:blip r:embed="rId3"/>
          <a:stretch>
            <a:fillRect/>
          </a:stretch>
        </p:blipFill>
        <p:spPr>
          <a:xfrm>
            <a:off x="108029" y="1727231"/>
            <a:ext cx="4657725" cy="3524250"/>
          </a:xfrm>
          <a:prstGeom prst="rect">
            <a:avLst/>
          </a:prstGeom>
        </p:spPr>
      </p:pic>
      <p:sp>
        <p:nvSpPr>
          <p:cNvPr id="10" name="TextBox 7">
            <a:extLst>
              <a:ext uri="{FF2B5EF4-FFF2-40B4-BE49-F238E27FC236}">
                <a16:creationId xmlns:a16="http://schemas.microsoft.com/office/drawing/2014/main" id="{0D98740D-AB94-8DFA-D452-F51C5C275A71}"/>
              </a:ext>
            </a:extLst>
          </p:cNvPr>
          <p:cNvSpPr txBox="1"/>
          <p:nvPr/>
        </p:nvSpPr>
        <p:spPr>
          <a:xfrm>
            <a:off x="4135924" y="5516578"/>
            <a:ext cx="629668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a:t>Dropped features:  {'phase_diff', 'mean_fft', 'phase_mean', 'min_fft', 'std_fft', 'sum_fft', 'max_fft', 'spectral_centroid'}</a:t>
            </a:r>
          </a:p>
        </p:txBody>
      </p:sp>
    </p:spTree>
    <p:extLst>
      <p:ext uri="{BB962C8B-B14F-4D97-AF65-F5344CB8AC3E}">
        <p14:creationId xmlns:p14="http://schemas.microsoft.com/office/powerpoint/2010/main" val="3514826681"/>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A55AA-156C-7F38-8EA8-9F3ADEDFCDF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FF3DCD8-5BFE-686C-A0FD-79BD5987AE9E}"/>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3F86D554-9617-7D9A-5601-0B66119E81D4}"/>
              </a:ext>
            </a:extLst>
          </p:cNvPr>
          <p:cNvSpPr>
            <a:spLocks noGrp="1"/>
          </p:cNvSpPr>
          <p:nvPr>
            <p:ph type="title"/>
          </p:nvPr>
        </p:nvSpPr>
        <p:spPr>
          <a:xfrm>
            <a:off x="579255" y="602055"/>
            <a:ext cx="8596668" cy="1320800"/>
          </a:xfrm>
        </p:spPr>
        <p:txBody>
          <a:bodyPr>
            <a:normAutofit/>
          </a:bodyPr>
          <a:lstStyle/>
          <a:p>
            <a:r>
              <a:rPr lang="en-US" sz="3200" b="1" dirty="0">
                <a:latin typeface="Trebuchet MS"/>
                <a:cs typeface="Times New Roman"/>
              </a:rPr>
              <a:t>BABY PRESENCE DETECTION</a:t>
            </a:r>
            <a:endParaRPr lang="en-US" sz="3200" dirty="0">
              <a:solidFill>
                <a:srgbClr val="000000"/>
              </a:solidFill>
              <a:latin typeface="Trebuchet MS"/>
              <a:cs typeface="Times New Roman"/>
            </a:endParaRPr>
          </a:p>
          <a:p>
            <a:endParaRPr lang="en-US" sz="3200" b="1" dirty="0">
              <a:latin typeface="Trebuchet MS"/>
              <a:cs typeface="Times New Roman"/>
            </a:endParaRPr>
          </a:p>
        </p:txBody>
      </p:sp>
      <p:sp>
        <p:nvSpPr>
          <p:cNvPr id="12" name="Title 5">
            <a:extLst>
              <a:ext uri="{FF2B5EF4-FFF2-40B4-BE49-F238E27FC236}">
                <a16:creationId xmlns:a16="http://schemas.microsoft.com/office/drawing/2014/main" id="{611DBEB9-4AD9-40C4-D890-E818692CD1A7}"/>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Re-training Random Forest model after Feature selection</a:t>
            </a:r>
          </a:p>
          <a:p>
            <a:endParaRPr lang="en-US" sz="1800" b="1" dirty="0">
              <a:latin typeface="Trebuchet MS"/>
              <a:cs typeface="Times New Roman"/>
            </a:endParaRPr>
          </a:p>
        </p:txBody>
      </p:sp>
      <p:pic>
        <p:nvPicPr>
          <p:cNvPr id="2" name="Picture 1">
            <a:extLst>
              <a:ext uri="{FF2B5EF4-FFF2-40B4-BE49-F238E27FC236}">
                <a16:creationId xmlns:a16="http://schemas.microsoft.com/office/drawing/2014/main" id="{5C8613A9-CC2C-9579-B1E6-711F46268068}"/>
              </a:ext>
            </a:extLst>
          </p:cNvPr>
          <p:cNvPicPr>
            <a:picLocks noChangeAspect="1"/>
          </p:cNvPicPr>
          <p:nvPr/>
        </p:nvPicPr>
        <p:blipFill>
          <a:blip r:embed="rId2"/>
          <a:stretch>
            <a:fillRect/>
          </a:stretch>
        </p:blipFill>
        <p:spPr>
          <a:xfrm>
            <a:off x="5394356" y="1555546"/>
            <a:ext cx="4572000" cy="4486275"/>
          </a:xfrm>
          <a:prstGeom prst="rect">
            <a:avLst/>
          </a:prstGeom>
        </p:spPr>
      </p:pic>
      <p:pic>
        <p:nvPicPr>
          <p:cNvPr id="4" name="Picture 3">
            <a:extLst>
              <a:ext uri="{FF2B5EF4-FFF2-40B4-BE49-F238E27FC236}">
                <a16:creationId xmlns:a16="http://schemas.microsoft.com/office/drawing/2014/main" id="{0164A9A1-8B6F-AA6D-5779-90E3E9E2773E}"/>
              </a:ext>
            </a:extLst>
          </p:cNvPr>
          <p:cNvPicPr>
            <a:picLocks noChangeAspect="1"/>
          </p:cNvPicPr>
          <p:nvPr/>
        </p:nvPicPr>
        <p:blipFill>
          <a:blip r:embed="rId3"/>
          <a:stretch>
            <a:fillRect/>
          </a:stretch>
        </p:blipFill>
        <p:spPr>
          <a:xfrm>
            <a:off x="289098" y="2390303"/>
            <a:ext cx="4657725" cy="1790700"/>
          </a:xfrm>
          <a:prstGeom prst="rect">
            <a:avLst/>
          </a:prstGeom>
        </p:spPr>
      </p:pic>
    </p:spTree>
    <p:extLst>
      <p:ext uri="{BB962C8B-B14F-4D97-AF65-F5344CB8AC3E}">
        <p14:creationId xmlns:p14="http://schemas.microsoft.com/office/powerpoint/2010/main" val="67830585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2E9DD-6CE7-F7AE-086C-8C258554E6F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DF55520-21E9-711D-F26A-7B7CBAC24ADA}"/>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740CA4B4-6B8E-25D9-5383-A92D7B80FD42}"/>
              </a:ext>
            </a:extLst>
          </p:cNvPr>
          <p:cNvSpPr>
            <a:spLocks noGrp="1"/>
          </p:cNvSpPr>
          <p:nvPr>
            <p:ph type="title"/>
          </p:nvPr>
        </p:nvSpPr>
        <p:spPr>
          <a:xfrm>
            <a:off x="579255" y="602055"/>
            <a:ext cx="8596668" cy="1320800"/>
          </a:xfrm>
        </p:spPr>
        <p:txBody>
          <a:bodyPr>
            <a:normAutofit/>
          </a:bodyPr>
          <a:lstStyle/>
          <a:p>
            <a:r>
              <a:rPr lang="en-US" sz="3200" b="1" dirty="0">
                <a:latin typeface="Trebuchet MS"/>
                <a:cs typeface="Times New Roman"/>
              </a:rPr>
              <a:t>BABY PRESENCE DETECTION</a:t>
            </a:r>
            <a:endParaRPr lang="en-US" sz="3200" dirty="0">
              <a:solidFill>
                <a:srgbClr val="000000"/>
              </a:solidFill>
              <a:latin typeface="Trebuchet MS"/>
              <a:cs typeface="Times New Roman"/>
            </a:endParaRPr>
          </a:p>
          <a:p>
            <a:endParaRPr lang="en-US" sz="3200" b="1" dirty="0">
              <a:latin typeface="Trebuchet MS"/>
              <a:cs typeface="Times New Roman"/>
            </a:endParaRPr>
          </a:p>
        </p:txBody>
      </p:sp>
      <p:sp>
        <p:nvSpPr>
          <p:cNvPr id="12" name="Title 5">
            <a:extLst>
              <a:ext uri="{FF2B5EF4-FFF2-40B4-BE49-F238E27FC236}">
                <a16:creationId xmlns:a16="http://schemas.microsoft.com/office/drawing/2014/main" id="{1307C2E3-1E85-0FCD-C2AC-18491D5DAF44}"/>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Initial SVM Model Training with Raw data:</a:t>
            </a:r>
          </a:p>
        </p:txBody>
      </p:sp>
      <p:pic>
        <p:nvPicPr>
          <p:cNvPr id="5" name="Picture 4">
            <a:extLst>
              <a:ext uri="{FF2B5EF4-FFF2-40B4-BE49-F238E27FC236}">
                <a16:creationId xmlns:a16="http://schemas.microsoft.com/office/drawing/2014/main" id="{112C04DB-EA87-8B74-A7EE-82854C56F00B}"/>
              </a:ext>
            </a:extLst>
          </p:cNvPr>
          <p:cNvPicPr>
            <a:picLocks noChangeAspect="1"/>
          </p:cNvPicPr>
          <p:nvPr/>
        </p:nvPicPr>
        <p:blipFill>
          <a:blip r:embed="rId2"/>
          <a:stretch>
            <a:fillRect/>
          </a:stretch>
        </p:blipFill>
        <p:spPr>
          <a:xfrm>
            <a:off x="326821" y="2180707"/>
            <a:ext cx="4657725" cy="2028825"/>
          </a:xfrm>
          <a:prstGeom prst="rect">
            <a:avLst/>
          </a:prstGeom>
        </p:spPr>
      </p:pic>
      <p:pic>
        <p:nvPicPr>
          <p:cNvPr id="7" name="Picture 6">
            <a:extLst>
              <a:ext uri="{FF2B5EF4-FFF2-40B4-BE49-F238E27FC236}">
                <a16:creationId xmlns:a16="http://schemas.microsoft.com/office/drawing/2014/main" id="{09958163-77FB-B4E2-84C7-930606FE35AC}"/>
              </a:ext>
            </a:extLst>
          </p:cNvPr>
          <p:cNvPicPr>
            <a:picLocks noChangeAspect="1"/>
          </p:cNvPicPr>
          <p:nvPr/>
        </p:nvPicPr>
        <p:blipFill>
          <a:blip r:embed="rId3"/>
          <a:stretch>
            <a:fillRect/>
          </a:stretch>
        </p:blipFill>
        <p:spPr>
          <a:xfrm>
            <a:off x="5374128" y="1258526"/>
            <a:ext cx="4657725" cy="4476750"/>
          </a:xfrm>
          <a:prstGeom prst="rect">
            <a:avLst/>
          </a:prstGeom>
        </p:spPr>
      </p:pic>
    </p:spTree>
    <p:extLst>
      <p:ext uri="{BB962C8B-B14F-4D97-AF65-F5344CB8AC3E}">
        <p14:creationId xmlns:p14="http://schemas.microsoft.com/office/powerpoint/2010/main" val="3123589821"/>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77518-96D9-C8DE-61DB-0EAF9B8A744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79B202C-3366-FFA0-61C7-F8039AEBFFD9}"/>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699126F3-87A7-B9C6-AD5C-053F1F1CA5FB}"/>
              </a:ext>
            </a:extLst>
          </p:cNvPr>
          <p:cNvSpPr>
            <a:spLocks noGrp="1"/>
          </p:cNvSpPr>
          <p:nvPr>
            <p:ph type="title"/>
          </p:nvPr>
        </p:nvSpPr>
        <p:spPr>
          <a:xfrm>
            <a:off x="579255" y="602055"/>
            <a:ext cx="8596668" cy="1320800"/>
          </a:xfrm>
        </p:spPr>
        <p:txBody>
          <a:bodyPr>
            <a:normAutofit/>
          </a:bodyPr>
          <a:lstStyle/>
          <a:p>
            <a:r>
              <a:rPr lang="en-US" sz="3200" b="1" dirty="0">
                <a:latin typeface="Trebuchet MS"/>
                <a:cs typeface="Times New Roman"/>
              </a:rPr>
              <a:t>BABY PRESENCE DETECTION</a:t>
            </a:r>
            <a:endParaRPr lang="en-US" sz="3200" dirty="0">
              <a:solidFill>
                <a:srgbClr val="000000"/>
              </a:solidFill>
              <a:latin typeface="Trebuchet MS"/>
              <a:cs typeface="Times New Roman"/>
            </a:endParaRPr>
          </a:p>
          <a:p>
            <a:endParaRPr lang="en-US" sz="3200" b="1" dirty="0">
              <a:latin typeface="Trebuchet MS"/>
              <a:cs typeface="Times New Roman"/>
            </a:endParaRPr>
          </a:p>
        </p:txBody>
      </p:sp>
      <p:sp>
        <p:nvSpPr>
          <p:cNvPr id="12" name="Title 5">
            <a:extLst>
              <a:ext uri="{FF2B5EF4-FFF2-40B4-BE49-F238E27FC236}">
                <a16:creationId xmlns:a16="http://schemas.microsoft.com/office/drawing/2014/main" id="{29062C64-F54C-C66E-52CD-BE75AE4132F7}"/>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Re-training  SVM model after Feature Extraction and Augmentation</a:t>
            </a:r>
          </a:p>
          <a:p>
            <a:endParaRPr lang="en-US" sz="1800" b="1" dirty="0">
              <a:latin typeface="Trebuchet MS"/>
              <a:cs typeface="Times New Roman"/>
            </a:endParaRPr>
          </a:p>
        </p:txBody>
      </p:sp>
      <p:pic>
        <p:nvPicPr>
          <p:cNvPr id="2" name="Picture 1">
            <a:extLst>
              <a:ext uri="{FF2B5EF4-FFF2-40B4-BE49-F238E27FC236}">
                <a16:creationId xmlns:a16="http://schemas.microsoft.com/office/drawing/2014/main" id="{46368272-C29A-62AE-EC01-E48E23EBB4EA}"/>
              </a:ext>
            </a:extLst>
          </p:cNvPr>
          <p:cNvPicPr>
            <a:picLocks noChangeAspect="1"/>
          </p:cNvPicPr>
          <p:nvPr/>
        </p:nvPicPr>
        <p:blipFill>
          <a:blip r:embed="rId2"/>
          <a:stretch>
            <a:fillRect/>
          </a:stretch>
        </p:blipFill>
        <p:spPr>
          <a:xfrm>
            <a:off x="341910" y="2129922"/>
            <a:ext cx="4657725" cy="2190750"/>
          </a:xfrm>
          <a:prstGeom prst="rect">
            <a:avLst/>
          </a:prstGeom>
        </p:spPr>
      </p:pic>
      <p:pic>
        <p:nvPicPr>
          <p:cNvPr id="4" name="Picture 3">
            <a:extLst>
              <a:ext uri="{FF2B5EF4-FFF2-40B4-BE49-F238E27FC236}">
                <a16:creationId xmlns:a16="http://schemas.microsoft.com/office/drawing/2014/main" id="{EAAA5A0E-9E9B-2299-2E1F-7FBA87F92581}"/>
              </a:ext>
            </a:extLst>
          </p:cNvPr>
          <p:cNvPicPr>
            <a:picLocks noChangeAspect="1"/>
          </p:cNvPicPr>
          <p:nvPr/>
        </p:nvPicPr>
        <p:blipFill>
          <a:blip r:embed="rId3"/>
          <a:stretch>
            <a:fillRect/>
          </a:stretch>
        </p:blipFill>
        <p:spPr>
          <a:xfrm>
            <a:off x="5298682" y="1594730"/>
            <a:ext cx="4657725" cy="4000500"/>
          </a:xfrm>
          <a:prstGeom prst="rect">
            <a:avLst/>
          </a:prstGeom>
        </p:spPr>
      </p:pic>
    </p:spTree>
    <p:extLst>
      <p:ext uri="{BB962C8B-B14F-4D97-AF65-F5344CB8AC3E}">
        <p14:creationId xmlns:p14="http://schemas.microsoft.com/office/powerpoint/2010/main" val="182034611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45291-FA28-4836-A572-A04B371B37F0}"/>
              </a:ext>
            </a:extLst>
          </p:cNvPr>
          <p:cNvSpPr>
            <a:spLocks noGrp="1"/>
          </p:cNvSpPr>
          <p:nvPr>
            <p:ph type="title"/>
          </p:nvPr>
        </p:nvSpPr>
        <p:spPr>
          <a:xfrm>
            <a:off x="677334" y="609600"/>
            <a:ext cx="8596668" cy="975624"/>
          </a:xfrm>
        </p:spPr>
        <p:txBody>
          <a:bodyPr/>
          <a:lstStyle/>
          <a:p>
            <a:r>
              <a:rPr lang="en-US" dirty="0"/>
              <a:t>OBJECTIVE</a:t>
            </a:r>
          </a:p>
        </p:txBody>
      </p:sp>
      <p:sp>
        <p:nvSpPr>
          <p:cNvPr id="4" name="TextBox 3">
            <a:extLst>
              <a:ext uri="{FF2B5EF4-FFF2-40B4-BE49-F238E27FC236}">
                <a16:creationId xmlns:a16="http://schemas.microsoft.com/office/drawing/2014/main" id="{E47E089B-3A28-4181-B193-FA7A0F6F034A}"/>
              </a:ext>
            </a:extLst>
          </p:cNvPr>
          <p:cNvSpPr txBox="1"/>
          <p:nvPr/>
        </p:nvSpPr>
        <p:spPr>
          <a:xfrm>
            <a:off x="677334" y="1585224"/>
            <a:ext cx="9061784" cy="3464410"/>
          </a:xfrm>
          <a:prstGeom prst="rect">
            <a:avLst/>
          </a:prstGeom>
          <a:noFill/>
        </p:spPr>
        <p:txBody>
          <a:bodyPr wrap="square" lIns="91440" tIns="45720" rIns="91440" bIns="45720" rtlCol="0" anchor="t">
            <a:spAutoFit/>
          </a:bodyPr>
          <a:lstStyle/>
          <a:p>
            <a:pPr marL="285750" indent="-285750">
              <a:lnSpc>
                <a:spcPct val="200000"/>
              </a:lnSpc>
              <a:buFont typeface="Arial" panose="020B0604020202020204" pitchFamily="34" charset="0"/>
              <a:buChar char="•"/>
            </a:pPr>
            <a:r>
              <a:rPr lang="en-US" sz="1600" dirty="0">
                <a:latin typeface="Times New Roman"/>
                <a:cs typeface="Times New Roman"/>
              </a:rPr>
              <a:t>This project develops a </a:t>
            </a:r>
            <a:r>
              <a:rPr lang="en-US" sz="1600" b="1" dirty="0">
                <a:latin typeface="Times New Roman"/>
                <a:cs typeface="Times New Roman"/>
              </a:rPr>
              <a:t>sensor-based system</a:t>
            </a:r>
            <a:r>
              <a:rPr lang="en-US" sz="1600" dirty="0">
                <a:latin typeface="Times New Roman"/>
                <a:cs typeface="Times New Roman"/>
              </a:rPr>
              <a:t> to detect </a:t>
            </a:r>
            <a:r>
              <a:rPr lang="en-US" sz="1600" b="1" dirty="0">
                <a:latin typeface="Times New Roman"/>
                <a:cs typeface="Times New Roman"/>
              </a:rPr>
              <a:t>baby carrier seats and infants in car seats</a:t>
            </a:r>
            <a:r>
              <a:rPr lang="en-US" sz="1600" dirty="0">
                <a:latin typeface="Times New Roman"/>
                <a:cs typeface="Times New Roman"/>
              </a:rPr>
              <a:t>, even under challenging conditions like blankets or sunscreens. </a:t>
            </a:r>
            <a:endParaRPr lang="en-US" sz="1600">
              <a:latin typeface="Times New Roman"/>
              <a:cs typeface="Times New Roman"/>
            </a:endParaRPr>
          </a:p>
          <a:p>
            <a:pPr marL="285750" indent="-285750">
              <a:lnSpc>
                <a:spcPct val="200000"/>
              </a:lnSpc>
              <a:buFont typeface="Arial" panose="020B0604020202020204" pitchFamily="34" charset="0"/>
              <a:buChar char="•"/>
            </a:pPr>
            <a:r>
              <a:rPr lang="en-US" sz="1600" dirty="0">
                <a:latin typeface="Times New Roman"/>
                <a:cs typeface="Times New Roman"/>
              </a:rPr>
              <a:t>It uses </a:t>
            </a:r>
            <a:r>
              <a:rPr lang="en-US" sz="1600" b="1" dirty="0">
                <a:latin typeface="Times New Roman"/>
                <a:cs typeface="Times New Roman"/>
              </a:rPr>
              <a:t>machine learning algorithms</a:t>
            </a:r>
            <a:r>
              <a:rPr lang="en-US" sz="1600" dirty="0">
                <a:latin typeface="Times New Roman"/>
                <a:cs typeface="Times New Roman"/>
              </a:rPr>
              <a:t> (MLP, SVM, Random Forest, </a:t>
            </a:r>
            <a:r>
              <a:rPr lang="en-US" sz="1600" err="1">
                <a:latin typeface="Times New Roman"/>
                <a:cs typeface="Times New Roman"/>
              </a:rPr>
              <a:t>XGBoost</a:t>
            </a:r>
            <a:r>
              <a:rPr lang="en-US" sz="1600" dirty="0">
                <a:latin typeface="Times New Roman"/>
                <a:cs typeface="Times New Roman"/>
              </a:rPr>
              <a:t>) to analyze </a:t>
            </a:r>
            <a:r>
              <a:rPr lang="en-US" sz="1600" b="1" dirty="0">
                <a:latin typeface="Times New Roman"/>
                <a:cs typeface="Times New Roman"/>
              </a:rPr>
              <a:t>ultrasonic sensor data processed with Fast Fourier Transform</a:t>
            </a:r>
            <a:r>
              <a:rPr lang="en-US" sz="1600" dirty="0">
                <a:latin typeface="Times New Roman"/>
                <a:cs typeface="Times New Roman"/>
              </a:rPr>
              <a:t>. </a:t>
            </a:r>
          </a:p>
          <a:p>
            <a:pPr marL="285750" indent="-285750">
              <a:lnSpc>
                <a:spcPct val="200000"/>
              </a:lnSpc>
              <a:buFont typeface="Arial" panose="020B0604020202020204" pitchFamily="34" charset="0"/>
              <a:buChar char="•"/>
            </a:pPr>
            <a:r>
              <a:rPr lang="en-US" sz="1600" dirty="0">
                <a:latin typeface="Times New Roman"/>
                <a:cs typeface="Times New Roman"/>
              </a:rPr>
              <a:t>Model performance is evaluated using </a:t>
            </a:r>
            <a:r>
              <a:rPr lang="en-US" sz="1600" b="1" dirty="0">
                <a:latin typeface="Times New Roman"/>
                <a:cs typeface="Times New Roman"/>
              </a:rPr>
              <a:t>correlation analysis and confusion matrices</a:t>
            </a:r>
            <a:r>
              <a:rPr lang="en-US" sz="1600" dirty="0">
                <a:latin typeface="Times New Roman"/>
                <a:cs typeface="Times New Roman"/>
              </a:rPr>
              <a:t>. </a:t>
            </a:r>
          </a:p>
          <a:p>
            <a:pPr marL="285750" indent="-285750">
              <a:lnSpc>
                <a:spcPct val="200000"/>
              </a:lnSpc>
              <a:buFont typeface="Arial" panose="020B0604020202020204" pitchFamily="34" charset="0"/>
              <a:buChar char="•"/>
            </a:pPr>
            <a:r>
              <a:rPr lang="en-US" sz="1600" dirty="0">
                <a:latin typeface="Times New Roman"/>
                <a:cs typeface="Times New Roman"/>
              </a:rPr>
              <a:t>The system enhances </a:t>
            </a:r>
            <a:r>
              <a:rPr lang="en-US" sz="1600" b="1" dirty="0">
                <a:latin typeface="Times New Roman"/>
                <a:cs typeface="Times New Roman"/>
              </a:rPr>
              <a:t>safety</a:t>
            </a:r>
            <a:r>
              <a:rPr lang="en-US" sz="1600" dirty="0">
                <a:latin typeface="Times New Roman"/>
                <a:cs typeface="Times New Roman"/>
              </a:rPr>
              <a:t> by improving infant detection accuracy and minimizing false positives. It also optimizes </a:t>
            </a:r>
            <a:r>
              <a:rPr lang="en-US" sz="1600" b="1" dirty="0">
                <a:latin typeface="Times New Roman"/>
                <a:cs typeface="Times New Roman"/>
              </a:rPr>
              <a:t>sensor reliability and real-time data processing</a:t>
            </a:r>
            <a:r>
              <a:rPr lang="en-US" sz="1600" dirty="0">
                <a:latin typeface="Times New Roman"/>
                <a:cs typeface="Times New Roman"/>
              </a:rPr>
              <a:t> for automotive safety.</a:t>
            </a:r>
          </a:p>
        </p:txBody>
      </p:sp>
      <p:sp>
        <p:nvSpPr>
          <p:cNvPr id="6" name="Footer Placeholder 6">
            <a:extLst>
              <a:ext uri="{FF2B5EF4-FFF2-40B4-BE49-F238E27FC236}">
                <a16:creationId xmlns:a16="http://schemas.microsoft.com/office/drawing/2014/main" id="{425AE58D-21BE-F48C-0140-980FBE07C6BF}"/>
              </a:ext>
            </a:extLst>
          </p:cNvPr>
          <p:cNvSpPr>
            <a:spLocks noGrp="1"/>
          </p:cNvSpPr>
          <p:nvPr>
            <p:ph type="ftr" sz="quarter" idx="11"/>
          </p:nvPr>
        </p:nvSpPr>
        <p:spPr>
          <a:xfrm>
            <a:off x="677334" y="6041362"/>
            <a:ext cx="6297612" cy="365125"/>
          </a:xfrm>
        </p:spPr>
        <p:txBody>
          <a:bodyPr/>
          <a:lstStyle/>
          <a:p>
            <a:r>
              <a:rPr lang="en-US" dirty="0"/>
              <a:t>Frankfurt University Of Applied Sciences, 2024 - 25</a:t>
            </a:r>
          </a:p>
        </p:txBody>
      </p:sp>
    </p:spTree>
    <p:extLst>
      <p:ext uri="{BB962C8B-B14F-4D97-AF65-F5344CB8AC3E}">
        <p14:creationId xmlns:p14="http://schemas.microsoft.com/office/powerpoint/2010/main" val="2167108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385E5-5E03-C1DC-7FE2-A13AB3D08F1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53FA708-C7C9-19FE-9461-2AFB6A2B34D2}"/>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7964C25D-1A49-A7A8-A9B0-399F21FC3A4E}"/>
              </a:ext>
            </a:extLst>
          </p:cNvPr>
          <p:cNvSpPr>
            <a:spLocks noGrp="1"/>
          </p:cNvSpPr>
          <p:nvPr>
            <p:ph type="title"/>
          </p:nvPr>
        </p:nvSpPr>
        <p:spPr>
          <a:xfrm>
            <a:off x="579255" y="602055"/>
            <a:ext cx="8596668" cy="1320800"/>
          </a:xfrm>
        </p:spPr>
        <p:txBody>
          <a:bodyPr>
            <a:normAutofit/>
          </a:bodyPr>
          <a:lstStyle/>
          <a:p>
            <a:r>
              <a:rPr lang="en-US" sz="3200" b="1" dirty="0">
                <a:latin typeface="Trebuchet MS"/>
                <a:cs typeface="Times New Roman"/>
              </a:rPr>
              <a:t>BABY PRESENCE DETECTION</a:t>
            </a:r>
            <a:endParaRPr lang="en-US" sz="3200" dirty="0">
              <a:solidFill>
                <a:srgbClr val="000000"/>
              </a:solidFill>
              <a:latin typeface="Trebuchet MS"/>
              <a:cs typeface="Times New Roman"/>
            </a:endParaRPr>
          </a:p>
          <a:p>
            <a:endParaRPr lang="en-US" sz="3200" b="1" dirty="0">
              <a:latin typeface="Trebuchet MS"/>
              <a:cs typeface="Times New Roman"/>
            </a:endParaRPr>
          </a:p>
        </p:txBody>
      </p:sp>
      <p:sp>
        <p:nvSpPr>
          <p:cNvPr id="12" name="Title 5">
            <a:extLst>
              <a:ext uri="{FF2B5EF4-FFF2-40B4-BE49-F238E27FC236}">
                <a16:creationId xmlns:a16="http://schemas.microsoft.com/office/drawing/2014/main" id="{2F754961-7C9B-7298-23DB-244CA15D2228}"/>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Re-training  SVM model after Feature selection</a:t>
            </a:r>
          </a:p>
          <a:p>
            <a:endParaRPr lang="en-US" sz="1800" b="1" dirty="0">
              <a:latin typeface="Trebuchet MS"/>
              <a:cs typeface="Times New Roman"/>
            </a:endParaRPr>
          </a:p>
        </p:txBody>
      </p:sp>
      <p:pic>
        <p:nvPicPr>
          <p:cNvPr id="5" name="Picture 4">
            <a:extLst>
              <a:ext uri="{FF2B5EF4-FFF2-40B4-BE49-F238E27FC236}">
                <a16:creationId xmlns:a16="http://schemas.microsoft.com/office/drawing/2014/main" id="{12C1B78D-2EFF-A83A-AA2F-5AF9ED5ED84F}"/>
              </a:ext>
            </a:extLst>
          </p:cNvPr>
          <p:cNvPicPr>
            <a:picLocks noChangeAspect="1"/>
          </p:cNvPicPr>
          <p:nvPr/>
        </p:nvPicPr>
        <p:blipFill>
          <a:blip r:embed="rId2"/>
          <a:stretch>
            <a:fillRect/>
          </a:stretch>
        </p:blipFill>
        <p:spPr>
          <a:xfrm>
            <a:off x="326821" y="2191080"/>
            <a:ext cx="4657725" cy="2219325"/>
          </a:xfrm>
          <a:prstGeom prst="rect">
            <a:avLst/>
          </a:prstGeom>
        </p:spPr>
      </p:pic>
      <p:pic>
        <p:nvPicPr>
          <p:cNvPr id="7" name="Picture 6">
            <a:extLst>
              <a:ext uri="{FF2B5EF4-FFF2-40B4-BE49-F238E27FC236}">
                <a16:creationId xmlns:a16="http://schemas.microsoft.com/office/drawing/2014/main" id="{37652B85-D05D-B061-D220-1ED3B7F37D17}"/>
              </a:ext>
            </a:extLst>
          </p:cNvPr>
          <p:cNvPicPr>
            <a:picLocks noChangeAspect="1"/>
          </p:cNvPicPr>
          <p:nvPr/>
        </p:nvPicPr>
        <p:blipFill>
          <a:blip r:embed="rId3"/>
          <a:stretch>
            <a:fillRect/>
          </a:stretch>
        </p:blipFill>
        <p:spPr>
          <a:xfrm>
            <a:off x="5328860" y="1638818"/>
            <a:ext cx="4657725" cy="4048125"/>
          </a:xfrm>
          <a:prstGeom prst="rect">
            <a:avLst/>
          </a:prstGeom>
        </p:spPr>
      </p:pic>
    </p:spTree>
    <p:extLst>
      <p:ext uri="{BB962C8B-B14F-4D97-AF65-F5344CB8AC3E}">
        <p14:creationId xmlns:p14="http://schemas.microsoft.com/office/powerpoint/2010/main" val="2805084372"/>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81124-34A3-8D38-89F8-593F74334B3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BA7B72C-42D9-763B-3EDE-9981635547FE}"/>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1DDF94DC-6CB4-72A5-8AEF-8C7904507422}"/>
              </a:ext>
            </a:extLst>
          </p:cNvPr>
          <p:cNvSpPr>
            <a:spLocks noGrp="1"/>
          </p:cNvSpPr>
          <p:nvPr>
            <p:ph type="title"/>
          </p:nvPr>
        </p:nvSpPr>
        <p:spPr>
          <a:xfrm>
            <a:off x="360463" y="398352"/>
            <a:ext cx="9818885" cy="1320800"/>
          </a:xfrm>
        </p:spPr>
        <p:txBody>
          <a:bodyPr>
            <a:normAutofit/>
          </a:bodyPr>
          <a:lstStyle/>
          <a:p>
            <a:r>
              <a:rPr lang="en-US" sz="3200" b="1" dirty="0">
                <a:latin typeface="Trebuchet MS"/>
                <a:cs typeface="Times New Roman"/>
              </a:rPr>
              <a:t>BABY PRESENCE DETECTION WITH OBSTRUCTIONS</a:t>
            </a:r>
            <a:endParaRPr lang="en-US" sz="3200" dirty="0">
              <a:latin typeface="Trebuchet MS"/>
            </a:endParaRPr>
          </a:p>
        </p:txBody>
      </p:sp>
      <p:pic>
        <p:nvPicPr>
          <p:cNvPr id="2" name="Picture 1">
            <a:extLst>
              <a:ext uri="{FF2B5EF4-FFF2-40B4-BE49-F238E27FC236}">
                <a16:creationId xmlns:a16="http://schemas.microsoft.com/office/drawing/2014/main" id="{7EFECCCA-B25E-9DEF-7495-59ECD952E2C4}"/>
              </a:ext>
            </a:extLst>
          </p:cNvPr>
          <p:cNvPicPr>
            <a:picLocks noChangeAspect="1"/>
          </p:cNvPicPr>
          <p:nvPr/>
        </p:nvPicPr>
        <p:blipFill>
          <a:blip r:embed="rId2"/>
          <a:stretch>
            <a:fillRect/>
          </a:stretch>
        </p:blipFill>
        <p:spPr>
          <a:xfrm>
            <a:off x="1679295" y="1414829"/>
            <a:ext cx="2723018" cy="3619311"/>
          </a:xfrm>
          <a:prstGeom prst="rect">
            <a:avLst/>
          </a:prstGeom>
        </p:spPr>
      </p:pic>
      <p:pic>
        <p:nvPicPr>
          <p:cNvPr id="4" name="Picture 3">
            <a:extLst>
              <a:ext uri="{FF2B5EF4-FFF2-40B4-BE49-F238E27FC236}">
                <a16:creationId xmlns:a16="http://schemas.microsoft.com/office/drawing/2014/main" id="{BA42F264-B93B-A4FC-903B-04DF87A20F50}"/>
              </a:ext>
            </a:extLst>
          </p:cNvPr>
          <p:cNvPicPr>
            <a:picLocks noChangeAspect="1"/>
          </p:cNvPicPr>
          <p:nvPr/>
        </p:nvPicPr>
        <p:blipFill>
          <a:blip r:embed="rId3"/>
          <a:stretch>
            <a:fillRect/>
          </a:stretch>
        </p:blipFill>
        <p:spPr>
          <a:xfrm>
            <a:off x="5893798" y="1414829"/>
            <a:ext cx="2723018" cy="3619311"/>
          </a:xfrm>
          <a:prstGeom prst="rect">
            <a:avLst/>
          </a:prstGeom>
        </p:spPr>
      </p:pic>
      <p:sp>
        <p:nvSpPr>
          <p:cNvPr id="5" name="TextBox 4">
            <a:extLst>
              <a:ext uri="{FF2B5EF4-FFF2-40B4-BE49-F238E27FC236}">
                <a16:creationId xmlns:a16="http://schemas.microsoft.com/office/drawing/2014/main" id="{7039E06E-D011-A82D-8E2B-6A05156E81D6}"/>
              </a:ext>
            </a:extLst>
          </p:cNvPr>
          <p:cNvSpPr txBox="1"/>
          <p:nvPr/>
        </p:nvSpPr>
        <p:spPr>
          <a:xfrm>
            <a:off x="2892698" y="5323786"/>
            <a:ext cx="4365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rPr>
              <a:t>Baby covered with Sunscreen and Blanket</a:t>
            </a:r>
            <a:r>
              <a:rPr lang="en-US" sz="4000" dirty="0"/>
              <a:t> </a:t>
            </a:r>
          </a:p>
        </p:txBody>
      </p:sp>
    </p:spTree>
    <p:extLst>
      <p:ext uri="{BB962C8B-B14F-4D97-AF65-F5344CB8AC3E}">
        <p14:creationId xmlns:p14="http://schemas.microsoft.com/office/powerpoint/2010/main" val="2424914599"/>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B0101-DF86-EAF4-ACBB-815B2F4D71E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30CFE66-D241-1AB3-247A-F14EC6D10956}"/>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589CDE5E-8DFB-454C-F33F-8241A0490C94}"/>
              </a:ext>
            </a:extLst>
          </p:cNvPr>
          <p:cNvSpPr>
            <a:spLocks noGrp="1"/>
          </p:cNvSpPr>
          <p:nvPr>
            <p:ph type="title"/>
          </p:nvPr>
        </p:nvSpPr>
        <p:spPr>
          <a:xfrm>
            <a:off x="360463" y="398352"/>
            <a:ext cx="9818885" cy="1320800"/>
          </a:xfrm>
        </p:spPr>
        <p:txBody>
          <a:bodyPr>
            <a:normAutofit/>
          </a:bodyPr>
          <a:lstStyle/>
          <a:p>
            <a:r>
              <a:rPr lang="en-US" sz="3200" b="1" dirty="0">
                <a:latin typeface="Trebuchet MS"/>
                <a:cs typeface="Times New Roman"/>
              </a:rPr>
              <a:t>BABY PRESENCE DETECTION WITH OBSTRUCTIONS</a:t>
            </a:r>
            <a:endParaRPr lang="en-US" sz="3200" dirty="0">
              <a:latin typeface="Trebuchet MS"/>
            </a:endParaRPr>
          </a:p>
        </p:txBody>
      </p:sp>
      <p:sp>
        <p:nvSpPr>
          <p:cNvPr id="12" name="Title 5">
            <a:extLst>
              <a:ext uri="{FF2B5EF4-FFF2-40B4-BE49-F238E27FC236}">
                <a16:creationId xmlns:a16="http://schemas.microsoft.com/office/drawing/2014/main" id="{88C1FCCE-5055-CAEC-2C99-F86917D399C8}"/>
              </a:ext>
            </a:extLst>
          </p:cNvPr>
          <p:cNvSpPr txBox="1">
            <a:spLocks/>
          </p:cNvSpPr>
          <p:nvPr/>
        </p:nvSpPr>
        <p:spPr>
          <a:xfrm>
            <a:off x="505317"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Initial </a:t>
            </a:r>
            <a:r>
              <a:rPr lang="en-US" sz="1800" b="1" dirty="0" err="1">
                <a:latin typeface="Trebuchet MS"/>
                <a:cs typeface="Times New Roman"/>
              </a:rPr>
              <a:t>XGBoost</a:t>
            </a:r>
            <a:r>
              <a:rPr lang="en-US" sz="1800" b="1" dirty="0">
                <a:latin typeface="Trebuchet MS"/>
                <a:cs typeface="Times New Roman"/>
              </a:rPr>
              <a:t> Model Training with Raw data:</a:t>
            </a:r>
          </a:p>
        </p:txBody>
      </p:sp>
      <p:pic>
        <p:nvPicPr>
          <p:cNvPr id="5" name="Picture 4">
            <a:extLst>
              <a:ext uri="{FF2B5EF4-FFF2-40B4-BE49-F238E27FC236}">
                <a16:creationId xmlns:a16="http://schemas.microsoft.com/office/drawing/2014/main" id="{67F7D6C4-478F-7052-BB2F-47D69D23F0CC}"/>
              </a:ext>
            </a:extLst>
          </p:cNvPr>
          <p:cNvPicPr>
            <a:picLocks noChangeAspect="1"/>
          </p:cNvPicPr>
          <p:nvPr/>
        </p:nvPicPr>
        <p:blipFill>
          <a:blip r:embed="rId2"/>
          <a:stretch>
            <a:fillRect/>
          </a:stretch>
        </p:blipFill>
        <p:spPr>
          <a:xfrm>
            <a:off x="417356" y="2159676"/>
            <a:ext cx="4657725" cy="2085975"/>
          </a:xfrm>
          <a:prstGeom prst="rect">
            <a:avLst/>
          </a:prstGeom>
        </p:spPr>
      </p:pic>
      <p:pic>
        <p:nvPicPr>
          <p:cNvPr id="7" name="Picture 6">
            <a:extLst>
              <a:ext uri="{FF2B5EF4-FFF2-40B4-BE49-F238E27FC236}">
                <a16:creationId xmlns:a16="http://schemas.microsoft.com/office/drawing/2014/main" id="{995F0022-FD69-9382-E35E-C59BE96DB9D5}"/>
              </a:ext>
            </a:extLst>
          </p:cNvPr>
          <p:cNvPicPr>
            <a:picLocks noChangeAspect="1"/>
          </p:cNvPicPr>
          <p:nvPr/>
        </p:nvPicPr>
        <p:blipFill>
          <a:blip r:embed="rId3"/>
          <a:stretch>
            <a:fillRect/>
          </a:stretch>
        </p:blipFill>
        <p:spPr>
          <a:xfrm>
            <a:off x="4800742" y="1625050"/>
            <a:ext cx="5721507" cy="3766335"/>
          </a:xfrm>
          <a:prstGeom prst="rect">
            <a:avLst/>
          </a:prstGeom>
        </p:spPr>
      </p:pic>
    </p:spTree>
    <p:extLst>
      <p:ext uri="{BB962C8B-B14F-4D97-AF65-F5344CB8AC3E}">
        <p14:creationId xmlns:p14="http://schemas.microsoft.com/office/powerpoint/2010/main" val="2056555179"/>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4B423-30FF-9160-A8D3-F35753F2E4B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3BA5818-E240-F4BE-6B82-7152C516AE5B}"/>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9488BE05-7B44-556D-3EB3-6C6A95E517F6}"/>
              </a:ext>
            </a:extLst>
          </p:cNvPr>
          <p:cNvSpPr>
            <a:spLocks noGrp="1"/>
          </p:cNvSpPr>
          <p:nvPr>
            <p:ph type="title"/>
          </p:nvPr>
        </p:nvSpPr>
        <p:spPr>
          <a:xfrm>
            <a:off x="345374" y="526609"/>
            <a:ext cx="9690628" cy="1320800"/>
          </a:xfrm>
        </p:spPr>
        <p:txBody>
          <a:bodyPr>
            <a:normAutofit/>
          </a:bodyPr>
          <a:lstStyle/>
          <a:p>
            <a:r>
              <a:rPr lang="en-US" sz="3200" b="1" dirty="0">
                <a:latin typeface="Trebuchet MS"/>
                <a:cs typeface="Times New Roman"/>
              </a:rPr>
              <a:t>BABY PRESENCE DETECTION WITH OBSTRUCTIONS</a:t>
            </a:r>
            <a:endParaRPr lang="en-US" sz="3200" dirty="0">
              <a:solidFill>
                <a:srgbClr val="000000"/>
              </a:solidFill>
              <a:latin typeface="Trebuchet MS"/>
              <a:cs typeface="Times New Roman"/>
            </a:endParaRPr>
          </a:p>
          <a:p>
            <a:endParaRPr lang="en-US" sz="3200" b="1" dirty="0">
              <a:latin typeface="Trebuchet MS"/>
              <a:cs typeface="Times New Roman"/>
            </a:endParaRPr>
          </a:p>
        </p:txBody>
      </p:sp>
      <p:sp>
        <p:nvSpPr>
          <p:cNvPr id="12" name="Title 5">
            <a:extLst>
              <a:ext uri="{FF2B5EF4-FFF2-40B4-BE49-F238E27FC236}">
                <a16:creationId xmlns:a16="http://schemas.microsoft.com/office/drawing/2014/main" id="{55650A98-250D-37F1-61D1-6BF7F4E37105}"/>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Re-training </a:t>
            </a:r>
            <a:r>
              <a:rPr lang="en-US" sz="1800" b="1" dirty="0" err="1">
                <a:latin typeface="Trebuchet MS"/>
                <a:cs typeface="Times New Roman"/>
              </a:rPr>
              <a:t>XGBoost</a:t>
            </a:r>
            <a:r>
              <a:rPr lang="en-US" sz="1800" b="1" dirty="0">
                <a:latin typeface="Trebuchet MS"/>
                <a:cs typeface="Times New Roman"/>
              </a:rPr>
              <a:t> model after Feature Extraction and Augmentation</a:t>
            </a:r>
          </a:p>
          <a:p>
            <a:endParaRPr lang="en-US" sz="1800" b="1" dirty="0">
              <a:latin typeface="Trebuchet MS"/>
              <a:cs typeface="Times New Roman"/>
            </a:endParaRPr>
          </a:p>
        </p:txBody>
      </p:sp>
      <p:pic>
        <p:nvPicPr>
          <p:cNvPr id="2" name="Picture 1">
            <a:extLst>
              <a:ext uri="{FF2B5EF4-FFF2-40B4-BE49-F238E27FC236}">
                <a16:creationId xmlns:a16="http://schemas.microsoft.com/office/drawing/2014/main" id="{E3C8C3EF-B5C9-FE3A-F234-D5F7C8D15D59}"/>
              </a:ext>
            </a:extLst>
          </p:cNvPr>
          <p:cNvPicPr>
            <a:picLocks noChangeAspect="1"/>
          </p:cNvPicPr>
          <p:nvPr/>
        </p:nvPicPr>
        <p:blipFill>
          <a:blip r:embed="rId2"/>
          <a:srcRect r="8526" b="321"/>
          <a:stretch/>
        </p:blipFill>
        <p:spPr>
          <a:xfrm>
            <a:off x="522980" y="2109646"/>
            <a:ext cx="4778206" cy="2344476"/>
          </a:xfrm>
          <a:prstGeom prst="rect">
            <a:avLst/>
          </a:prstGeom>
        </p:spPr>
      </p:pic>
      <p:pic>
        <p:nvPicPr>
          <p:cNvPr id="4" name="Picture 3">
            <a:extLst>
              <a:ext uri="{FF2B5EF4-FFF2-40B4-BE49-F238E27FC236}">
                <a16:creationId xmlns:a16="http://schemas.microsoft.com/office/drawing/2014/main" id="{86A00A50-50E7-E1F2-19C4-01BE3D34072A}"/>
              </a:ext>
            </a:extLst>
          </p:cNvPr>
          <p:cNvPicPr>
            <a:picLocks noChangeAspect="1"/>
          </p:cNvPicPr>
          <p:nvPr/>
        </p:nvPicPr>
        <p:blipFill>
          <a:blip r:embed="rId3"/>
          <a:stretch>
            <a:fillRect/>
          </a:stretch>
        </p:blipFill>
        <p:spPr>
          <a:xfrm>
            <a:off x="5555197" y="2020479"/>
            <a:ext cx="5729051" cy="3405517"/>
          </a:xfrm>
          <a:prstGeom prst="rect">
            <a:avLst/>
          </a:prstGeom>
        </p:spPr>
      </p:pic>
    </p:spTree>
    <p:extLst>
      <p:ext uri="{BB962C8B-B14F-4D97-AF65-F5344CB8AC3E}">
        <p14:creationId xmlns:p14="http://schemas.microsoft.com/office/powerpoint/2010/main" val="2333764133"/>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B6E6D-1BD2-403E-F997-7E0DD9D4067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3E16422-725C-4851-5DEE-FE1FB294D457}"/>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F7CF0007-289A-A344-A064-04E2B5D040B3}"/>
              </a:ext>
            </a:extLst>
          </p:cNvPr>
          <p:cNvSpPr>
            <a:spLocks noGrp="1"/>
          </p:cNvSpPr>
          <p:nvPr>
            <p:ph type="title"/>
          </p:nvPr>
        </p:nvSpPr>
        <p:spPr>
          <a:xfrm>
            <a:off x="292562" y="405897"/>
            <a:ext cx="9607638" cy="1320800"/>
          </a:xfrm>
        </p:spPr>
        <p:txBody>
          <a:bodyPr>
            <a:normAutofit/>
          </a:bodyPr>
          <a:lstStyle/>
          <a:p>
            <a:r>
              <a:rPr lang="en-US" sz="3200" b="1" dirty="0">
                <a:latin typeface="Trebuchet MS"/>
                <a:cs typeface="Times New Roman"/>
              </a:rPr>
              <a:t>BABY PRESENCE DETECTION WITH OBSTRUCTIONS</a:t>
            </a:r>
            <a:endParaRPr lang="en-US" sz="3200" dirty="0">
              <a:solidFill>
                <a:srgbClr val="000000"/>
              </a:solidFill>
              <a:latin typeface="Trebuchet MS"/>
              <a:cs typeface="Times New Roman"/>
            </a:endParaRPr>
          </a:p>
          <a:p>
            <a:endParaRPr lang="en-US" sz="3200" b="1" dirty="0">
              <a:latin typeface="Trebuchet MS"/>
              <a:cs typeface="Times New Roman"/>
            </a:endParaRPr>
          </a:p>
        </p:txBody>
      </p:sp>
      <p:sp>
        <p:nvSpPr>
          <p:cNvPr id="12" name="Title 5">
            <a:extLst>
              <a:ext uri="{FF2B5EF4-FFF2-40B4-BE49-F238E27FC236}">
                <a16:creationId xmlns:a16="http://schemas.microsoft.com/office/drawing/2014/main" id="{E470053E-BD4A-ADFA-EA1D-FA0AF0CEFAA6}"/>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Addressing Overfitting Using Feature Selection</a:t>
            </a:r>
            <a:endParaRPr lang="en-US"/>
          </a:p>
          <a:p>
            <a:endParaRPr lang="en-US" sz="1800" b="1" dirty="0">
              <a:latin typeface="Trebuchet MS"/>
              <a:cs typeface="Times New Roman"/>
            </a:endParaRPr>
          </a:p>
          <a:p>
            <a:endParaRPr lang="en-US" sz="1800" b="1" dirty="0">
              <a:latin typeface="Trebuchet MS"/>
              <a:cs typeface="Times New Roman"/>
            </a:endParaRPr>
          </a:p>
        </p:txBody>
      </p:sp>
      <p:sp>
        <p:nvSpPr>
          <p:cNvPr id="9" name="Arrow: Right 8">
            <a:extLst>
              <a:ext uri="{FF2B5EF4-FFF2-40B4-BE49-F238E27FC236}">
                <a16:creationId xmlns:a16="http://schemas.microsoft.com/office/drawing/2014/main" id="{AF88EA6A-56FD-9CF5-7CA4-C0B9E197A6A3}"/>
              </a:ext>
            </a:extLst>
          </p:cNvPr>
          <p:cNvSpPr/>
          <p:nvPr/>
        </p:nvSpPr>
        <p:spPr>
          <a:xfrm>
            <a:off x="5014311" y="3427826"/>
            <a:ext cx="529482" cy="1278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7">
            <a:extLst>
              <a:ext uri="{FF2B5EF4-FFF2-40B4-BE49-F238E27FC236}">
                <a16:creationId xmlns:a16="http://schemas.microsoft.com/office/drawing/2014/main" id="{196C1DDE-DD80-C08E-0DD3-809CDB596555}"/>
              </a:ext>
            </a:extLst>
          </p:cNvPr>
          <p:cNvSpPr txBox="1"/>
          <p:nvPr/>
        </p:nvSpPr>
        <p:spPr>
          <a:xfrm>
            <a:off x="748420" y="5516578"/>
            <a:ext cx="968418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1400" dirty="0">
                <a:latin typeface="Consolas"/>
              </a:rPr>
              <a:t>Dropped features:  {'</a:t>
            </a:r>
            <a:r>
              <a:rPr lang="en-US" sz="1400" err="1">
                <a:latin typeface="Consolas"/>
              </a:rPr>
              <a:t>mean_fft</a:t>
            </a:r>
            <a:r>
              <a:rPr lang="en-US" sz="1400" dirty="0">
                <a:latin typeface="Consolas"/>
              </a:rPr>
              <a:t>', '</a:t>
            </a:r>
            <a:r>
              <a:rPr lang="en-US" sz="1400" err="1">
                <a:latin typeface="Consolas"/>
              </a:rPr>
              <a:t>min_fft</a:t>
            </a:r>
            <a:r>
              <a:rPr lang="en-US" sz="1400" dirty="0">
                <a:latin typeface="Consolas"/>
              </a:rPr>
              <a:t>', '</a:t>
            </a:r>
            <a:r>
              <a:rPr lang="en-US" sz="1400" err="1">
                <a:latin typeface="Consolas"/>
              </a:rPr>
              <a:t>phase_mean</a:t>
            </a:r>
            <a:r>
              <a:rPr lang="en-US" sz="1400" dirty="0">
                <a:latin typeface="Consolas"/>
              </a:rPr>
              <a:t>', '</a:t>
            </a:r>
            <a:r>
              <a:rPr lang="en-US" sz="1400" err="1">
                <a:latin typeface="Consolas"/>
              </a:rPr>
              <a:t>spectral_centroid</a:t>
            </a:r>
            <a:r>
              <a:rPr lang="en-US" sz="1400" dirty="0">
                <a:latin typeface="Consolas"/>
              </a:rPr>
              <a:t>', '</a:t>
            </a:r>
            <a:r>
              <a:rPr lang="en-US" sz="1400" err="1">
                <a:latin typeface="Consolas"/>
              </a:rPr>
              <a:t>sum_fft</a:t>
            </a:r>
            <a:r>
              <a:rPr lang="en-US" sz="1400" dirty="0">
                <a:latin typeface="Consolas"/>
              </a:rPr>
              <a:t>', '</a:t>
            </a:r>
            <a:r>
              <a:rPr lang="en-US" sz="1400" err="1">
                <a:latin typeface="Consolas"/>
              </a:rPr>
              <a:t>max_fft</a:t>
            </a:r>
            <a:r>
              <a:rPr lang="en-US" sz="1400" dirty="0">
                <a:latin typeface="Consolas"/>
              </a:rPr>
              <a:t>', '</a:t>
            </a:r>
            <a:r>
              <a:rPr lang="en-US" sz="1400" err="1">
                <a:latin typeface="Consolas"/>
              </a:rPr>
              <a:t>phase_diff</a:t>
            </a:r>
            <a:r>
              <a:rPr lang="en-US" sz="1400" dirty="0">
                <a:latin typeface="Consolas"/>
              </a:rPr>
              <a:t>', '</a:t>
            </a:r>
            <a:r>
              <a:rPr lang="en-US" sz="1400" err="1">
                <a:latin typeface="Consolas"/>
              </a:rPr>
              <a:t>spectral_entropy</a:t>
            </a:r>
            <a:r>
              <a:rPr lang="en-US" sz="1400" dirty="0">
                <a:latin typeface="Consolas"/>
              </a:rPr>
              <a:t>', '</a:t>
            </a:r>
            <a:r>
              <a:rPr lang="en-US" sz="1400" err="1">
                <a:latin typeface="Consolas"/>
              </a:rPr>
              <a:t>std_fft</a:t>
            </a:r>
            <a:r>
              <a:rPr lang="en-US" sz="1400" dirty="0">
                <a:latin typeface="Consolas"/>
              </a:rPr>
              <a:t>', '</a:t>
            </a:r>
            <a:r>
              <a:rPr lang="en-US" sz="1400" err="1">
                <a:latin typeface="Consolas"/>
              </a:rPr>
              <a:t>median_fft</a:t>
            </a:r>
            <a:r>
              <a:rPr lang="en-US" sz="1400" dirty="0">
                <a:latin typeface="Consolas"/>
              </a:rPr>
              <a:t>', '</a:t>
            </a:r>
            <a:r>
              <a:rPr lang="en-US" sz="1400" err="1">
                <a:latin typeface="Consolas"/>
              </a:rPr>
              <a:t>spectral_bandwidth</a:t>
            </a:r>
            <a:r>
              <a:rPr lang="en-US" sz="1400" dirty="0">
                <a:latin typeface="Consolas"/>
              </a:rPr>
              <a:t>'}</a:t>
            </a:r>
          </a:p>
        </p:txBody>
      </p:sp>
      <p:pic>
        <p:nvPicPr>
          <p:cNvPr id="5" name="Picture 4">
            <a:extLst>
              <a:ext uri="{FF2B5EF4-FFF2-40B4-BE49-F238E27FC236}">
                <a16:creationId xmlns:a16="http://schemas.microsoft.com/office/drawing/2014/main" id="{B75FBEF4-5ABF-AA2B-97A3-5482C828CA28}"/>
              </a:ext>
            </a:extLst>
          </p:cNvPr>
          <p:cNvPicPr>
            <a:picLocks noChangeAspect="1"/>
          </p:cNvPicPr>
          <p:nvPr/>
        </p:nvPicPr>
        <p:blipFill>
          <a:blip r:embed="rId2"/>
          <a:stretch>
            <a:fillRect/>
          </a:stretch>
        </p:blipFill>
        <p:spPr>
          <a:xfrm>
            <a:off x="92940" y="1795132"/>
            <a:ext cx="4657725" cy="3524250"/>
          </a:xfrm>
          <a:prstGeom prst="rect">
            <a:avLst/>
          </a:prstGeom>
        </p:spPr>
      </p:pic>
      <p:pic>
        <p:nvPicPr>
          <p:cNvPr id="7" name="Picture 6">
            <a:extLst>
              <a:ext uri="{FF2B5EF4-FFF2-40B4-BE49-F238E27FC236}">
                <a16:creationId xmlns:a16="http://schemas.microsoft.com/office/drawing/2014/main" id="{62875BA1-2748-AE36-CA5E-33146D98EEB6}"/>
              </a:ext>
            </a:extLst>
          </p:cNvPr>
          <p:cNvPicPr>
            <a:picLocks noChangeAspect="1"/>
          </p:cNvPicPr>
          <p:nvPr/>
        </p:nvPicPr>
        <p:blipFill>
          <a:blip r:embed="rId3"/>
          <a:stretch>
            <a:fillRect/>
          </a:stretch>
        </p:blipFill>
        <p:spPr>
          <a:xfrm>
            <a:off x="5773989" y="1794708"/>
            <a:ext cx="4657725" cy="3419475"/>
          </a:xfrm>
          <a:prstGeom prst="rect">
            <a:avLst/>
          </a:prstGeom>
        </p:spPr>
      </p:pic>
    </p:spTree>
    <p:extLst>
      <p:ext uri="{BB962C8B-B14F-4D97-AF65-F5344CB8AC3E}">
        <p14:creationId xmlns:p14="http://schemas.microsoft.com/office/powerpoint/2010/main" val="201402556"/>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47D6B-EC87-E543-C298-A6C037694D6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E8019FD-7BE1-887F-8392-55D09D40899B}"/>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9F1F2C28-3C2F-DCE2-5CCE-1E16BD6259A7}"/>
              </a:ext>
            </a:extLst>
          </p:cNvPr>
          <p:cNvSpPr>
            <a:spLocks noGrp="1"/>
          </p:cNvSpPr>
          <p:nvPr>
            <p:ph type="title"/>
          </p:nvPr>
        </p:nvSpPr>
        <p:spPr>
          <a:xfrm>
            <a:off x="73770" y="390807"/>
            <a:ext cx="9766073" cy="1320800"/>
          </a:xfrm>
        </p:spPr>
        <p:txBody>
          <a:bodyPr>
            <a:normAutofit/>
          </a:bodyPr>
          <a:lstStyle/>
          <a:p>
            <a:r>
              <a:rPr lang="en-US" sz="3200" b="1" dirty="0">
                <a:latin typeface="Trebuchet MS"/>
                <a:cs typeface="Times New Roman"/>
              </a:rPr>
              <a:t>BABY PRESENCE DETECTION WITH OBSTRUCTIONS</a:t>
            </a:r>
            <a:endParaRPr lang="en-US" sz="3200" dirty="0">
              <a:solidFill>
                <a:srgbClr val="000000"/>
              </a:solidFill>
              <a:latin typeface="Trebuchet MS"/>
              <a:cs typeface="Times New Roman"/>
            </a:endParaRPr>
          </a:p>
          <a:p>
            <a:endParaRPr lang="en-US" sz="3200" b="1" dirty="0">
              <a:latin typeface="Trebuchet MS"/>
              <a:cs typeface="Times New Roman"/>
            </a:endParaRPr>
          </a:p>
        </p:txBody>
      </p:sp>
      <p:sp>
        <p:nvSpPr>
          <p:cNvPr id="12" name="Title 5">
            <a:extLst>
              <a:ext uri="{FF2B5EF4-FFF2-40B4-BE49-F238E27FC236}">
                <a16:creationId xmlns:a16="http://schemas.microsoft.com/office/drawing/2014/main" id="{C3C70AE4-5FA0-574C-1843-228F5A70F3B2}"/>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Re-training </a:t>
            </a:r>
            <a:r>
              <a:rPr lang="en-US" sz="1800" b="1" dirty="0" err="1">
                <a:latin typeface="Trebuchet MS"/>
                <a:cs typeface="Times New Roman"/>
              </a:rPr>
              <a:t>XGBoost</a:t>
            </a:r>
            <a:r>
              <a:rPr lang="en-US" sz="1800" b="1" dirty="0">
                <a:latin typeface="Trebuchet MS"/>
                <a:cs typeface="Times New Roman"/>
              </a:rPr>
              <a:t> model after Feature selection</a:t>
            </a:r>
          </a:p>
          <a:p>
            <a:endParaRPr lang="en-US" sz="1800" b="1" dirty="0">
              <a:latin typeface="Trebuchet MS"/>
              <a:cs typeface="Times New Roman"/>
            </a:endParaRPr>
          </a:p>
        </p:txBody>
      </p:sp>
      <p:pic>
        <p:nvPicPr>
          <p:cNvPr id="5" name="Picture 4">
            <a:extLst>
              <a:ext uri="{FF2B5EF4-FFF2-40B4-BE49-F238E27FC236}">
                <a16:creationId xmlns:a16="http://schemas.microsoft.com/office/drawing/2014/main" id="{2B9076FE-3E7A-4C01-ED55-064E2CCD0567}"/>
              </a:ext>
            </a:extLst>
          </p:cNvPr>
          <p:cNvPicPr>
            <a:picLocks noChangeAspect="1"/>
          </p:cNvPicPr>
          <p:nvPr/>
        </p:nvPicPr>
        <p:blipFill>
          <a:blip r:embed="rId2"/>
          <a:stretch>
            <a:fillRect/>
          </a:stretch>
        </p:blipFill>
        <p:spPr>
          <a:xfrm>
            <a:off x="213653" y="2426140"/>
            <a:ext cx="5087764" cy="2390492"/>
          </a:xfrm>
          <a:prstGeom prst="rect">
            <a:avLst/>
          </a:prstGeom>
        </p:spPr>
      </p:pic>
      <p:pic>
        <p:nvPicPr>
          <p:cNvPr id="7" name="Picture 6">
            <a:extLst>
              <a:ext uri="{FF2B5EF4-FFF2-40B4-BE49-F238E27FC236}">
                <a16:creationId xmlns:a16="http://schemas.microsoft.com/office/drawing/2014/main" id="{25A68843-6F7D-9DB0-FC40-95DCA50489EC}"/>
              </a:ext>
            </a:extLst>
          </p:cNvPr>
          <p:cNvPicPr>
            <a:picLocks noChangeAspect="1"/>
          </p:cNvPicPr>
          <p:nvPr/>
        </p:nvPicPr>
        <p:blipFill>
          <a:blip r:embed="rId3"/>
          <a:stretch>
            <a:fillRect/>
          </a:stretch>
        </p:blipFill>
        <p:spPr>
          <a:xfrm>
            <a:off x="5306227" y="2009775"/>
            <a:ext cx="5759229" cy="3509915"/>
          </a:xfrm>
          <a:prstGeom prst="rect">
            <a:avLst/>
          </a:prstGeom>
        </p:spPr>
      </p:pic>
    </p:spTree>
    <p:extLst>
      <p:ext uri="{BB962C8B-B14F-4D97-AF65-F5344CB8AC3E}">
        <p14:creationId xmlns:p14="http://schemas.microsoft.com/office/powerpoint/2010/main" val="391070876"/>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8DC5-2A00-4DA3-80B7-8AB874DB4ABB}"/>
              </a:ext>
            </a:extLst>
          </p:cNvPr>
          <p:cNvSpPr>
            <a:spLocks noGrp="1"/>
          </p:cNvSpPr>
          <p:nvPr>
            <p:ph type="title"/>
          </p:nvPr>
        </p:nvSpPr>
        <p:spPr/>
        <p:txBody>
          <a:bodyPr/>
          <a:lstStyle/>
          <a:p>
            <a:r>
              <a:rPr lang="en-US" dirty="0"/>
              <a:t>CONCLUSION</a:t>
            </a:r>
          </a:p>
        </p:txBody>
      </p:sp>
      <p:sp>
        <p:nvSpPr>
          <p:cNvPr id="4" name="Footer Placeholder 3">
            <a:extLst>
              <a:ext uri="{FF2B5EF4-FFF2-40B4-BE49-F238E27FC236}">
                <a16:creationId xmlns:a16="http://schemas.microsoft.com/office/drawing/2014/main" id="{A17C4220-5473-4372-A1A1-FDE8E9F0B2A3}"/>
              </a:ext>
            </a:extLst>
          </p:cNvPr>
          <p:cNvSpPr>
            <a:spLocks noGrp="1"/>
          </p:cNvSpPr>
          <p:nvPr>
            <p:ph type="ftr" sz="quarter" idx="11"/>
          </p:nvPr>
        </p:nvSpPr>
        <p:spPr/>
        <p:txBody>
          <a:bodyPr/>
          <a:lstStyle/>
          <a:p>
            <a:r>
              <a:rPr lang="en-US" dirty="0"/>
              <a:t>Frankfurt University Of Applied Sciences, 2024 -25</a:t>
            </a:r>
          </a:p>
        </p:txBody>
      </p:sp>
      <p:sp>
        <p:nvSpPr>
          <p:cNvPr id="5" name="Rectangle 1">
            <a:extLst>
              <a:ext uri="{FF2B5EF4-FFF2-40B4-BE49-F238E27FC236}">
                <a16:creationId xmlns:a16="http://schemas.microsoft.com/office/drawing/2014/main" id="{D5BE5E8D-EBC5-4728-805F-AB553E59CC64}"/>
              </a:ext>
            </a:extLst>
          </p:cNvPr>
          <p:cNvSpPr>
            <a:spLocks noGrp="1" noChangeArrowheads="1"/>
          </p:cNvSpPr>
          <p:nvPr>
            <p:ph idx="1"/>
          </p:nvPr>
        </p:nvSpPr>
        <p:spPr bwMode="auto">
          <a:xfrm>
            <a:off x="677334" y="1579794"/>
            <a:ext cx="9167982" cy="3741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a:cs typeface="Times New Roman"/>
              </a:rPr>
              <a:t>This study developed a </a:t>
            </a:r>
            <a:r>
              <a:rPr kumimoji="0" lang="en-US" altLang="en-US" sz="1600" b="1" i="0" u="none" strike="noStrike" cap="none" normalizeH="0" baseline="0" dirty="0">
                <a:ln>
                  <a:noFill/>
                </a:ln>
                <a:solidFill>
                  <a:schemeClr val="tx1"/>
                </a:solidFill>
                <a:effectLst/>
                <a:latin typeface="Times New Roman"/>
                <a:cs typeface="Times New Roman"/>
              </a:rPr>
              <a:t>sensor-based machine learning system</a:t>
            </a:r>
            <a:r>
              <a:rPr kumimoji="0" lang="en-US" altLang="en-US" sz="1600" b="0" i="0" u="none" strike="noStrike" cap="none" normalizeH="0" baseline="0" dirty="0">
                <a:ln>
                  <a:noFill/>
                </a:ln>
                <a:solidFill>
                  <a:schemeClr val="tx1"/>
                </a:solidFill>
                <a:effectLst/>
                <a:latin typeface="Times New Roman"/>
                <a:cs typeface="Times New Roman"/>
              </a:rPr>
              <a:t> for detecting seat occupancy and infant presence, including occlusion-invariant detection.</a:t>
            </a:r>
            <a:endParaRPr lang="en-US" altLang="en-US" sz="1600" b="0" i="0" u="none" strike="noStrike" cap="none" normalizeH="0" baseline="0" dirty="0">
              <a:ln>
                <a:noFill/>
              </a:ln>
              <a:solidFill>
                <a:schemeClr val="tx1"/>
              </a:solidFill>
              <a:effectLst/>
              <a:latin typeface="Times New Roman"/>
              <a:cs typeface="Times New Roman"/>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err="1">
                <a:ln>
                  <a:noFill/>
                </a:ln>
                <a:solidFill>
                  <a:schemeClr val="tx1"/>
                </a:solidFill>
                <a:effectLst/>
                <a:latin typeface="Times New Roman"/>
                <a:cs typeface="Times New Roman"/>
              </a:rPr>
              <a:t>XGBoost</a:t>
            </a:r>
            <a:r>
              <a:rPr kumimoji="0" lang="en-US" altLang="en-US" sz="1600" b="1" i="0" u="none" strike="noStrike" cap="none" normalizeH="0" baseline="0" dirty="0">
                <a:ln>
                  <a:noFill/>
                </a:ln>
                <a:solidFill>
                  <a:schemeClr val="tx1"/>
                </a:solidFill>
                <a:effectLst/>
                <a:latin typeface="Times New Roman"/>
                <a:cs typeface="Times New Roman"/>
              </a:rPr>
              <a:t>, MLP, RF, and SVM classifiers</a:t>
            </a:r>
            <a:r>
              <a:rPr kumimoji="0" lang="en-US" altLang="en-US" sz="1600" b="0" i="0" u="none" strike="noStrike" cap="none" normalizeH="0" baseline="0" dirty="0">
                <a:ln>
                  <a:noFill/>
                </a:ln>
                <a:solidFill>
                  <a:schemeClr val="tx1"/>
                </a:solidFill>
                <a:effectLst/>
                <a:latin typeface="Times New Roman"/>
                <a:cs typeface="Times New Roman"/>
              </a:rPr>
              <a:t> effectively handled different detection tasks, with feature engineering playing a key role in performance enhancement.</a:t>
            </a:r>
            <a:endParaRPr lang="en-US" altLang="en-US" sz="1600" b="0" i="0" u="none" strike="noStrike" cap="none" normalizeH="0" baseline="0" dirty="0">
              <a:ln>
                <a:noFill/>
              </a:ln>
              <a:solidFill>
                <a:schemeClr val="tx1"/>
              </a:solidFill>
              <a:effectLst/>
              <a:latin typeface="Times New Roman"/>
              <a:cs typeface="Times New Roman"/>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a:cs typeface="Times New Roman"/>
              </a:rPr>
              <a:t>Challenges such as </a:t>
            </a:r>
            <a:r>
              <a:rPr kumimoji="0" lang="en-US" altLang="en-US" sz="1600" b="1" i="0" u="none" strike="noStrike" cap="none" normalizeH="0" baseline="0" dirty="0">
                <a:ln>
                  <a:noFill/>
                </a:ln>
                <a:solidFill>
                  <a:schemeClr val="tx1"/>
                </a:solidFill>
                <a:effectLst/>
                <a:latin typeface="Times New Roman"/>
                <a:cs typeface="Times New Roman"/>
              </a:rPr>
              <a:t>overfitting, model interpretability, and computational efficiency</a:t>
            </a:r>
            <a:r>
              <a:rPr kumimoji="0" lang="en-US" altLang="en-US" sz="1600" b="0" i="0" u="none" strike="noStrike" cap="none" normalizeH="0" baseline="0" dirty="0">
                <a:ln>
                  <a:noFill/>
                </a:ln>
                <a:solidFill>
                  <a:schemeClr val="tx1"/>
                </a:solidFill>
                <a:effectLst/>
                <a:latin typeface="Times New Roman"/>
                <a:cs typeface="Times New Roman"/>
              </a:rPr>
              <a:t> highlighted the need for refined validation strategies.</a:t>
            </a:r>
            <a:endParaRPr lang="en-US" altLang="en-US" sz="1600" b="0" i="0" u="none" strike="noStrike" cap="none" normalizeH="0" baseline="0" dirty="0">
              <a:ln>
                <a:noFill/>
              </a:ln>
              <a:solidFill>
                <a:schemeClr val="tx1"/>
              </a:solidFill>
              <a:effectLst/>
              <a:latin typeface="Times New Roman"/>
              <a:cs typeface="Times New Roman"/>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a:cs typeface="Times New Roman"/>
              </a:rPr>
              <a:t>The research contributes to </a:t>
            </a:r>
            <a:r>
              <a:rPr kumimoji="0" lang="en-US" altLang="en-US" sz="1600" b="1" i="0" u="none" strike="noStrike" cap="none" normalizeH="0" baseline="0" dirty="0">
                <a:ln>
                  <a:noFill/>
                </a:ln>
                <a:solidFill>
                  <a:schemeClr val="tx1"/>
                </a:solidFill>
                <a:effectLst/>
                <a:latin typeface="Times New Roman"/>
                <a:cs typeface="Times New Roman"/>
              </a:rPr>
              <a:t>autonomous safety systems</a:t>
            </a:r>
            <a:r>
              <a:rPr kumimoji="0" lang="en-US" altLang="en-US" sz="1600" b="0" i="0" u="none" strike="noStrike" cap="none" normalizeH="0" baseline="0" dirty="0">
                <a:ln>
                  <a:noFill/>
                </a:ln>
                <a:solidFill>
                  <a:schemeClr val="tx1"/>
                </a:solidFill>
                <a:effectLst/>
                <a:latin typeface="Times New Roman"/>
                <a:cs typeface="Times New Roman"/>
              </a:rPr>
              <a:t> by providing a scalable and intelligent monitoring solution.</a:t>
            </a:r>
            <a:endParaRPr lang="en-US" altLang="en-US" sz="1600" b="0" i="0" u="none" strike="noStrike" cap="none" normalizeH="0" baseline="0" dirty="0">
              <a:ln>
                <a:noFill/>
              </a:ln>
              <a:solidFill>
                <a:schemeClr val="tx1"/>
              </a:solidFill>
              <a:effectLst/>
              <a:latin typeface="Times New Roman"/>
              <a:cs typeface="Times New Roman"/>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a:cs typeface="Times New Roman"/>
              </a:rPr>
              <a:t>Future work should focus on </a:t>
            </a:r>
            <a:r>
              <a:rPr kumimoji="0" lang="en-US" altLang="en-US" sz="1600" b="1" i="0" u="none" strike="noStrike" cap="none" normalizeH="0" baseline="0" dirty="0">
                <a:ln>
                  <a:noFill/>
                </a:ln>
                <a:solidFill>
                  <a:schemeClr val="tx1"/>
                </a:solidFill>
                <a:effectLst/>
                <a:latin typeface="Times New Roman"/>
                <a:cs typeface="Times New Roman"/>
              </a:rPr>
              <a:t>adaptive learning, real-time deployment, and multi-sensor fusion</a:t>
            </a:r>
            <a:r>
              <a:rPr kumimoji="0" lang="en-US" altLang="en-US" sz="1600" b="0" i="0" u="none" strike="noStrike" cap="none" normalizeH="0" baseline="0" dirty="0">
                <a:ln>
                  <a:noFill/>
                </a:ln>
                <a:solidFill>
                  <a:schemeClr val="tx1"/>
                </a:solidFill>
                <a:effectLst/>
                <a:latin typeface="Times New Roman"/>
                <a:cs typeface="Times New Roman"/>
              </a:rPr>
              <a:t> to improve robustness and generalization.</a:t>
            </a:r>
            <a:endParaRPr lang="en-US" altLang="en-US" sz="1600" b="0" i="0" u="none" strike="noStrike" cap="none" normalizeH="0" baseline="0" dirty="0">
              <a:ln>
                <a:noFill/>
              </a:ln>
              <a:solidFill>
                <a:schemeClr val="tx1"/>
              </a:solidFill>
              <a:effectLst/>
              <a:latin typeface="Times New Roman"/>
              <a:cs typeface="Times New Roman"/>
            </a:endParaRPr>
          </a:p>
        </p:txBody>
      </p:sp>
    </p:spTree>
    <p:extLst>
      <p:ext uri="{BB962C8B-B14F-4D97-AF65-F5344CB8AC3E}">
        <p14:creationId xmlns:p14="http://schemas.microsoft.com/office/powerpoint/2010/main" val="1120232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C29ABC-6FAF-4CBB-922F-2F910544B3CA}"/>
              </a:ext>
            </a:extLst>
          </p:cNvPr>
          <p:cNvSpPr txBox="1"/>
          <p:nvPr/>
        </p:nvSpPr>
        <p:spPr>
          <a:xfrm>
            <a:off x="591670" y="1982450"/>
            <a:ext cx="6974542" cy="1446550"/>
          </a:xfrm>
          <a:prstGeom prst="rect">
            <a:avLst/>
          </a:prstGeom>
          <a:noFill/>
        </p:spPr>
        <p:txBody>
          <a:bodyPr wrap="square" rtlCol="0">
            <a:spAutoFit/>
          </a:bodyPr>
          <a:lstStyle/>
          <a:p>
            <a:r>
              <a:rPr lang="en-US" sz="8800" b="1" dirty="0">
                <a:solidFill>
                  <a:schemeClr val="accent1"/>
                </a:solidFill>
                <a:latin typeface="+mj-lt"/>
                <a:ea typeface="+mj-ea"/>
                <a:cs typeface="+mj-cs"/>
              </a:rPr>
              <a:t>THANK</a:t>
            </a:r>
            <a:r>
              <a:rPr lang="en-US" sz="8800" dirty="0"/>
              <a:t> </a:t>
            </a:r>
            <a:r>
              <a:rPr lang="en-US" sz="8800" b="1" dirty="0">
                <a:solidFill>
                  <a:schemeClr val="accent1"/>
                </a:solidFill>
                <a:latin typeface="+mj-lt"/>
                <a:ea typeface="+mj-ea"/>
                <a:cs typeface="+mj-cs"/>
              </a:rPr>
              <a:t>YOU</a:t>
            </a:r>
            <a:endParaRPr lang="en-US" sz="8800" dirty="0"/>
          </a:p>
        </p:txBody>
      </p:sp>
    </p:spTree>
    <p:extLst>
      <p:ext uri="{BB962C8B-B14F-4D97-AF65-F5344CB8AC3E}">
        <p14:creationId xmlns:p14="http://schemas.microsoft.com/office/powerpoint/2010/main" val="32232355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64E6-FCCC-4586-AED9-AEF74A6ADA92}"/>
              </a:ext>
            </a:extLst>
          </p:cNvPr>
          <p:cNvSpPr>
            <a:spLocks noGrp="1"/>
          </p:cNvSpPr>
          <p:nvPr>
            <p:ph type="title"/>
          </p:nvPr>
        </p:nvSpPr>
        <p:spPr>
          <a:xfrm>
            <a:off x="677334" y="609600"/>
            <a:ext cx="8596668" cy="846112"/>
          </a:xfrm>
        </p:spPr>
        <p:txBody>
          <a:bodyPr/>
          <a:lstStyle/>
          <a:p>
            <a:r>
              <a:rPr lang="en-US" dirty="0"/>
              <a:t>RED PITAYA – FIUS SENSOR</a:t>
            </a:r>
          </a:p>
        </p:txBody>
      </p:sp>
      <p:sp>
        <p:nvSpPr>
          <p:cNvPr id="3" name="Footer Placeholder 2">
            <a:extLst>
              <a:ext uri="{FF2B5EF4-FFF2-40B4-BE49-F238E27FC236}">
                <a16:creationId xmlns:a16="http://schemas.microsoft.com/office/drawing/2014/main" id="{518D9E0C-6DBC-4A06-BFDA-9D754FC03B18}"/>
              </a:ext>
            </a:extLst>
          </p:cNvPr>
          <p:cNvSpPr>
            <a:spLocks noGrp="1"/>
          </p:cNvSpPr>
          <p:nvPr>
            <p:ph type="ftr" sz="quarter" idx="11"/>
          </p:nvPr>
        </p:nvSpPr>
        <p:spPr/>
        <p:txBody>
          <a:bodyPr/>
          <a:lstStyle/>
          <a:p>
            <a:r>
              <a:rPr lang="en-US" dirty="0"/>
              <a:t>Frankfurt University Of Applied Sciences, 2024-25</a:t>
            </a:r>
          </a:p>
        </p:txBody>
      </p:sp>
      <p:pic>
        <p:nvPicPr>
          <p:cNvPr id="4" name="Picture 3">
            <a:extLst>
              <a:ext uri="{FF2B5EF4-FFF2-40B4-BE49-F238E27FC236}">
                <a16:creationId xmlns:a16="http://schemas.microsoft.com/office/drawing/2014/main" id="{9E2D22A5-86FC-4C2D-AE3C-8886C8E1B62D}"/>
              </a:ext>
            </a:extLst>
          </p:cNvPr>
          <p:cNvPicPr/>
          <p:nvPr/>
        </p:nvPicPr>
        <p:blipFill>
          <a:blip r:embed="rId2">
            <a:extLst>
              <a:ext uri="{28A0092B-C50C-407E-A947-70E740481C1C}">
                <a14:useLocalDpi xmlns:a14="http://schemas.microsoft.com/office/drawing/2010/main" val="0"/>
              </a:ext>
            </a:extLst>
          </a:blip>
          <a:stretch>
            <a:fillRect/>
          </a:stretch>
        </p:blipFill>
        <p:spPr>
          <a:xfrm>
            <a:off x="6506295" y="2205330"/>
            <a:ext cx="3168702" cy="2137035"/>
          </a:xfrm>
          <a:prstGeom prst="rect">
            <a:avLst/>
          </a:prstGeom>
        </p:spPr>
      </p:pic>
      <p:sp>
        <p:nvSpPr>
          <p:cNvPr id="6" name="TextBox 5">
            <a:extLst>
              <a:ext uri="{FF2B5EF4-FFF2-40B4-BE49-F238E27FC236}">
                <a16:creationId xmlns:a16="http://schemas.microsoft.com/office/drawing/2014/main" id="{3F25E150-74A1-48FA-A07B-022589A1A5FF}"/>
              </a:ext>
            </a:extLst>
          </p:cNvPr>
          <p:cNvSpPr txBox="1"/>
          <p:nvPr/>
        </p:nvSpPr>
        <p:spPr>
          <a:xfrm>
            <a:off x="680582" y="1642171"/>
            <a:ext cx="5822061" cy="353943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dirty="0">
                <a:latin typeface="Times New Roman"/>
                <a:cs typeface="Times New Roman"/>
              </a:rPr>
              <a:t>Red Pitaya is an open-source measurement and control platform used for signal processing, automation, and electronics.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a:cs typeface="Times New Roman"/>
              </a:rPr>
              <a:t>It features a System-on-Chip (SoC) architecture (FPGA + ARM processor) for real-time signal analysis.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a:cs typeface="Times New Roman"/>
              </a:rPr>
              <a:t>The SRF02 Ultrasonic Sensor measures distances from 15 cm to 6 meters with 1 cm resolution, using ultrasonic waves.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a:cs typeface="Times New Roman"/>
              </a:rPr>
              <a:t>It supports I2C &amp; Serial UART communication, making it compatible with Red Pitaya, microcontrollers, and Raspberry Pi.</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a:cs typeface="Times New Roman"/>
              </a:rPr>
              <a:t>Applications include automotive safety, robotics, industrial automation, and machine learning-based object detection.</a:t>
            </a:r>
          </a:p>
        </p:txBody>
      </p:sp>
      <p:sp>
        <p:nvSpPr>
          <p:cNvPr id="8" name="TextBox 7">
            <a:extLst>
              <a:ext uri="{FF2B5EF4-FFF2-40B4-BE49-F238E27FC236}">
                <a16:creationId xmlns:a16="http://schemas.microsoft.com/office/drawing/2014/main" id="{4DBD2988-E57C-4948-8011-7E449F0BE58A}"/>
              </a:ext>
            </a:extLst>
          </p:cNvPr>
          <p:cNvSpPr txBox="1"/>
          <p:nvPr/>
        </p:nvSpPr>
        <p:spPr>
          <a:xfrm>
            <a:off x="7634609" y="4517251"/>
            <a:ext cx="1977887" cy="246221"/>
          </a:xfrm>
          <a:prstGeom prst="rect">
            <a:avLst/>
          </a:prstGeom>
          <a:noFill/>
        </p:spPr>
        <p:txBody>
          <a:bodyPr wrap="square" rtlCol="0">
            <a:spAutoFit/>
          </a:bodyPr>
          <a:lstStyle/>
          <a:p>
            <a:r>
              <a:rPr lang="en-US" sz="1000" dirty="0"/>
              <a:t>Red Pitaya</a:t>
            </a:r>
          </a:p>
        </p:txBody>
      </p:sp>
    </p:spTree>
    <p:extLst>
      <p:ext uri="{BB962C8B-B14F-4D97-AF65-F5344CB8AC3E}">
        <p14:creationId xmlns:p14="http://schemas.microsoft.com/office/powerpoint/2010/main" val="2276821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ABC1-9AF2-4ADF-8FEB-86C6E92800C5}"/>
              </a:ext>
            </a:extLst>
          </p:cNvPr>
          <p:cNvSpPr>
            <a:spLocks noGrp="1"/>
          </p:cNvSpPr>
          <p:nvPr>
            <p:ph type="title"/>
          </p:nvPr>
        </p:nvSpPr>
        <p:spPr>
          <a:xfrm>
            <a:off x="795785" y="609600"/>
            <a:ext cx="8596668" cy="762000"/>
          </a:xfrm>
        </p:spPr>
        <p:txBody>
          <a:bodyPr/>
          <a:lstStyle/>
          <a:p>
            <a:r>
              <a:rPr lang="en-US" b="1" dirty="0"/>
              <a:t>MACHINE LEARNING</a:t>
            </a:r>
          </a:p>
        </p:txBody>
      </p:sp>
      <p:sp>
        <p:nvSpPr>
          <p:cNvPr id="3" name="Footer Placeholder 2">
            <a:extLst>
              <a:ext uri="{FF2B5EF4-FFF2-40B4-BE49-F238E27FC236}">
                <a16:creationId xmlns:a16="http://schemas.microsoft.com/office/drawing/2014/main" id="{61453C87-CDB8-4E99-99DC-C27D2142DC85}"/>
              </a:ext>
            </a:extLst>
          </p:cNvPr>
          <p:cNvSpPr>
            <a:spLocks noGrp="1"/>
          </p:cNvSpPr>
          <p:nvPr>
            <p:ph type="ftr" sz="quarter" idx="11"/>
          </p:nvPr>
        </p:nvSpPr>
        <p:spPr/>
        <p:txBody>
          <a:bodyPr/>
          <a:lstStyle/>
          <a:p>
            <a:r>
              <a:rPr lang="en-US" dirty="0"/>
              <a:t>Frankfurt University Of Applied Sciences, 2024 - 25</a:t>
            </a:r>
          </a:p>
        </p:txBody>
      </p:sp>
      <p:sp>
        <p:nvSpPr>
          <p:cNvPr id="4" name="TextBox 3">
            <a:extLst>
              <a:ext uri="{FF2B5EF4-FFF2-40B4-BE49-F238E27FC236}">
                <a16:creationId xmlns:a16="http://schemas.microsoft.com/office/drawing/2014/main" id="{A52E1EB6-85C2-4ADE-94CD-558AC3653574}"/>
              </a:ext>
            </a:extLst>
          </p:cNvPr>
          <p:cNvSpPr txBox="1"/>
          <p:nvPr/>
        </p:nvSpPr>
        <p:spPr>
          <a:xfrm>
            <a:off x="677336" y="1549400"/>
            <a:ext cx="5749669" cy="353943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dirty="0">
                <a:latin typeface="Times New Roman"/>
                <a:cs typeface="Times New Roman"/>
              </a:rPr>
              <a:t>Machine Learning (ML) is a subset of artificial intelligence (AI) that enables computers to learn patterns from data and make decisions without explicit programming.</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a:cs typeface="Times New Roman"/>
              </a:rPr>
              <a:t>It includes Supervised Learning (labeled data), Unsupervised Learning (finding patterns in unlabeled data), and Reinforcement Learning (learning through rewards).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a:cs typeface="Times New Roman"/>
              </a:rPr>
              <a:t>ML is widely used in image recognition, speech processing, fraud detection, autonomous vehicles, and healthcare.</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a:cs typeface="Times New Roman"/>
              </a:rPr>
              <a:t>In this study, ML is used to detect seat occupancy, baby presence, and whether a baby is covered, improving automotive safety.</a:t>
            </a:r>
          </a:p>
        </p:txBody>
      </p:sp>
      <p:sp>
        <p:nvSpPr>
          <p:cNvPr id="7" name="TextBox 6">
            <a:extLst>
              <a:ext uri="{FF2B5EF4-FFF2-40B4-BE49-F238E27FC236}">
                <a16:creationId xmlns:a16="http://schemas.microsoft.com/office/drawing/2014/main" id="{EC714379-9EC8-4799-A560-33AE19765101}"/>
              </a:ext>
            </a:extLst>
          </p:cNvPr>
          <p:cNvSpPr txBox="1"/>
          <p:nvPr/>
        </p:nvSpPr>
        <p:spPr>
          <a:xfrm>
            <a:off x="7233819" y="4580738"/>
            <a:ext cx="1811714" cy="246221"/>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Machine Learning Components</a:t>
            </a:r>
          </a:p>
        </p:txBody>
      </p:sp>
      <p:pic>
        <p:nvPicPr>
          <p:cNvPr id="8" name="Picture 7">
            <a:extLst>
              <a:ext uri="{FF2B5EF4-FFF2-40B4-BE49-F238E27FC236}">
                <a16:creationId xmlns:a16="http://schemas.microsoft.com/office/drawing/2014/main" id="{FCDB4CC9-6A4D-4B86-85A5-0A2DEECBDCC1}"/>
              </a:ext>
            </a:extLst>
          </p:cNvPr>
          <p:cNvPicPr/>
          <p:nvPr/>
        </p:nvPicPr>
        <p:blipFill>
          <a:blip r:embed="rId2">
            <a:extLst>
              <a:ext uri="{28A0092B-C50C-407E-A947-70E740481C1C}">
                <a14:useLocalDpi xmlns:a14="http://schemas.microsoft.com/office/drawing/2010/main" val="0"/>
              </a:ext>
            </a:extLst>
          </a:blip>
          <a:stretch>
            <a:fillRect/>
          </a:stretch>
        </p:blipFill>
        <p:spPr>
          <a:xfrm>
            <a:off x="6655749" y="1481499"/>
            <a:ext cx="2971165" cy="3005455"/>
          </a:xfrm>
          <a:prstGeom prst="rect">
            <a:avLst/>
          </a:prstGeom>
        </p:spPr>
      </p:pic>
    </p:spTree>
    <p:extLst>
      <p:ext uri="{BB962C8B-B14F-4D97-AF65-F5344CB8AC3E}">
        <p14:creationId xmlns:p14="http://schemas.microsoft.com/office/powerpoint/2010/main" val="60092268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62494-EEF7-CF49-85D4-7C161E7E34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550B27-3E59-3119-9E5B-DECF4180BF3E}"/>
              </a:ext>
            </a:extLst>
          </p:cNvPr>
          <p:cNvSpPr>
            <a:spLocks noGrp="1"/>
          </p:cNvSpPr>
          <p:nvPr>
            <p:ph type="title"/>
          </p:nvPr>
        </p:nvSpPr>
        <p:spPr>
          <a:xfrm>
            <a:off x="677334" y="408905"/>
            <a:ext cx="10515600" cy="638922"/>
          </a:xfrm>
        </p:spPr>
        <p:txBody>
          <a:bodyPr>
            <a:normAutofit fontScale="90000"/>
          </a:bodyPr>
          <a:lstStyle/>
          <a:p>
            <a:r>
              <a:rPr lang="en-US" b="1" dirty="0"/>
              <a:t>IMPLEMENTATION</a:t>
            </a:r>
          </a:p>
        </p:txBody>
      </p:sp>
      <p:sp>
        <p:nvSpPr>
          <p:cNvPr id="3" name="Footer Placeholder 2">
            <a:extLst>
              <a:ext uri="{FF2B5EF4-FFF2-40B4-BE49-F238E27FC236}">
                <a16:creationId xmlns:a16="http://schemas.microsoft.com/office/drawing/2014/main" id="{CEDEFBBE-8424-54E1-0F45-94C465746D92}"/>
              </a:ext>
            </a:extLst>
          </p:cNvPr>
          <p:cNvSpPr>
            <a:spLocks noGrp="1"/>
          </p:cNvSpPr>
          <p:nvPr>
            <p:ph type="ftr" sz="quarter" idx="11"/>
          </p:nvPr>
        </p:nvSpPr>
        <p:spPr/>
        <p:txBody>
          <a:bodyPr/>
          <a:lstStyle/>
          <a:p>
            <a:r>
              <a:rPr lang="en-US" dirty="0"/>
              <a:t>Frankfurt University Of Applied Sciences, 2024 - 25</a:t>
            </a:r>
          </a:p>
        </p:txBody>
      </p:sp>
      <p:sp>
        <p:nvSpPr>
          <p:cNvPr id="4" name="TextBox 3">
            <a:extLst>
              <a:ext uri="{FF2B5EF4-FFF2-40B4-BE49-F238E27FC236}">
                <a16:creationId xmlns:a16="http://schemas.microsoft.com/office/drawing/2014/main" id="{2F0F82FA-2688-B900-CF6A-DDEFA8F79701}"/>
              </a:ext>
            </a:extLst>
          </p:cNvPr>
          <p:cNvSpPr txBox="1"/>
          <p:nvPr/>
        </p:nvSpPr>
        <p:spPr>
          <a:xfrm>
            <a:off x="273863" y="954042"/>
            <a:ext cx="5826421" cy="5957400"/>
          </a:xfrm>
          <a:prstGeom prst="rect">
            <a:avLst/>
          </a:prstGeom>
          <a:noFill/>
        </p:spPr>
        <p:txBody>
          <a:bodyPr wrap="square" lIns="91440" tIns="45720" rIns="91440" bIns="45720" rtlCol="0" anchor="t">
            <a:spAutoFit/>
          </a:bodyPr>
          <a:lstStyle/>
          <a:p>
            <a:pPr marL="285750" indent="-285750" algn="just">
              <a:lnSpc>
                <a:spcPct val="150000"/>
              </a:lnSpc>
              <a:buFont typeface="Arial" panose="020B0604020202020204" pitchFamily="34" charset="0"/>
              <a:buChar char="•"/>
            </a:pPr>
            <a:r>
              <a:rPr lang="en-US" sz="1600" dirty="0">
                <a:effectLst/>
                <a:latin typeface="Times New Roman"/>
                <a:ea typeface="Times New Roman" panose="02020603050405020304" pitchFamily="18" charset="0"/>
                <a:cs typeface="Times New Roman"/>
              </a:rPr>
              <a:t>A Ford Fiesta v16 model was used for real-time data collection purposes.</a:t>
            </a:r>
            <a:endParaRPr lang="en-US"/>
          </a:p>
          <a:p>
            <a:pPr marL="285750" indent="-285750" algn="just">
              <a:lnSpc>
                <a:spcPct val="150000"/>
              </a:lnSpc>
              <a:buFont typeface="Arial" panose="020B0604020202020204" pitchFamily="34" charset="0"/>
              <a:buChar char="•"/>
            </a:pPr>
            <a:r>
              <a:rPr lang="en-US" sz="1600" dirty="0">
                <a:effectLst/>
                <a:latin typeface="Times New Roman"/>
                <a:ea typeface="Times New Roman" panose="02020603050405020304" pitchFamily="18" charset="0"/>
                <a:cs typeface="Times New Roman"/>
              </a:rPr>
              <a:t>A Red Pitaya measurement board with an FIUS ultrasonic sensor was strategically mounted on the dashboard on the passenger side</a:t>
            </a:r>
            <a:r>
              <a:rPr lang="en-US" sz="1600" dirty="0">
                <a:latin typeface="Times New Roman"/>
                <a:ea typeface="Times New Roman" panose="02020603050405020304" pitchFamily="18" charset="0"/>
                <a:cs typeface="Times New Roman"/>
              </a:rPr>
              <a:t>.</a:t>
            </a:r>
            <a:endParaRPr lang="en-US" sz="1600" dirty="0">
              <a:latin typeface="Times New Roman" panose="02020603050405020304" pitchFamily="18" charset="0"/>
              <a:ea typeface="Times New Roman" panose="02020603050405020304" pitchFamily="18" charset="0"/>
              <a:cs typeface="Times New Roman"/>
            </a:endParaRPr>
          </a:p>
          <a:p>
            <a:pPr marL="285750" indent="-285750" algn="just">
              <a:lnSpc>
                <a:spcPct val="150000"/>
              </a:lnSpc>
              <a:buFont typeface="Arial" panose="020B0604020202020204" pitchFamily="34" charset="0"/>
              <a:buChar char="•"/>
            </a:pPr>
            <a:r>
              <a:rPr lang="en-US" sz="1600" dirty="0">
                <a:effectLst/>
                <a:latin typeface="Times New Roman"/>
                <a:ea typeface="Times New Roman" panose="02020603050405020304" pitchFamily="18" charset="0"/>
                <a:cs typeface="Times New Roman"/>
              </a:rPr>
              <a:t>In our experiment, data acquisition can be performed directly in either ADC (Analog-to-Digital Converter) format or FFT (Fast Fourier Transform) format. However, we specifically opted to collect data in ADC format and subsequently convert it into FFT manually. This approach was chosen to enhance the accuracy and control over the signal processing pipeline.</a:t>
            </a:r>
            <a:endParaRPr lang="en-US" sz="1600" dirty="0">
              <a:effectLst/>
              <a:latin typeface="Times New Roman" panose="02020603050405020304" pitchFamily="18" charset="0"/>
              <a:ea typeface="Times New Roman" panose="02020603050405020304" pitchFamily="18" charset="0"/>
              <a:cs typeface="Times New Roman"/>
            </a:endParaRPr>
          </a:p>
          <a:p>
            <a:pPr marL="285750" indent="-285750" algn="just">
              <a:lnSpc>
                <a:spcPct val="150000"/>
              </a:lnSpc>
              <a:buFont typeface="Arial" panose="020B0604020202020204" pitchFamily="34" charset="0"/>
              <a:buChar char="•"/>
            </a:pPr>
            <a:r>
              <a:rPr lang="en-US" sz="1600" dirty="0">
                <a:effectLst/>
                <a:latin typeface="Times New Roman"/>
                <a:ea typeface="Times New Roman" panose="02020603050405020304" pitchFamily="18" charset="0"/>
                <a:cs typeface="Times New Roman"/>
              </a:rPr>
              <a:t>The GUI software plays a critical role in configuring the measurement parameters and facilitating data collection.</a:t>
            </a:r>
            <a:endParaRPr lang="en-US" sz="1600" dirty="0">
              <a:latin typeface="Times New Roman"/>
              <a:ea typeface="Times New Roman" panose="02020603050405020304" pitchFamily="18" charset="0"/>
              <a:cs typeface="Times New Roman"/>
            </a:endParaRPr>
          </a:p>
          <a:p>
            <a:pPr marL="285750" indent="-285750" algn="just">
              <a:lnSpc>
                <a:spcPct val="150000"/>
              </a:lnSpc>
              <a:buFont typeface="Arial" panose="020B0604020202020204" pitchFamily="34" charset="0"/>
              <a:buChar char="•"/>
            </a:pPr>
            <a:endParaRPr lang="en-US" sz="1600" dirty="0">
              <a:latin typeface="Times New Roman"/>
              <a:cs typeface="Times New Roman"/>
            </a:endParaRPr>
          </a:p>
          <a:p>
            <a:pPr marL="285750" indent="-285750" algn="just">
              <a:lnSpc>
                <a:spcPct val="150000"/>
              </a:lnSpc>
              <a:buFont typeface="Arial" panose="020B0604020202020204" pitchFamily="34" charset="0"/>
              <a:buChar char="•"/>
            </a:pPr>
            <a:endParaRPr lang="en-US" sz="1600" dirty="0">
              <a:latin typeface="Times New Roman"/>
              <a:cs typeface="Times New Roman"/>
            </a:endParaRPr>
          </a:p>
          <a:p>
            <a:pPr marL="285750" indent="-285750" algn="just">
              <a:lnSpc>
                <a:spcPct val="150000"/>
              </a:lnSpc>
              <a:buFont typeface="Arial" panose="020B0604020202020204" pitchFamily="34" charset="0"/>
              <a:buChar char="•"/>
            </a:pPr>
            <a:endParaRPr lang="en-US" sz="1600" dirty="0">
              <a:latin typeface="Times New Roman"/>
              <a:cs typeface="Times New Roman"/>
            </a:endParaRPr>
          </a:p>
        </p:txBody>
      </p:sp>
      <p:sp>
        <p:nvSpPr>
          <p:cNvPr id="7" name="TextBox 6">
            <a:extLst>
              <a:ext uri="{FF2B5EF4-FFF2-40B4-BE49-F238E27FC236}">
                <a16:creationId xmlns:a16="http://schemas.microsoft.com/office/drawing/2014/main" id="{BB7E4A53-930A-5DF5-FE9B-25DC9E967B1D}"/>
              </a:ext>
            </a:extLst>
          </p:cNvPr>
          <p:cNvSpPr txBox="1"/>
          <p:nvPr/>
        </p:nvSpPr>
        <p:spPr>
          <a:xfrm>
            <a:off x="7256300" y="2792043"/>
            <a:ext cx="1252266" cy="246221"/>
          </a:xfrm>
          <a:prstGeom prst="rect">
            <a:avLst/>
          </a:prstGeom>
          <a:noFill/>
        </p:spPr>
        <p:txBody>
          <a:bodyPr wrap="none" rtlCol="0">
            <a:spAutoFit/>
          </a:bodyPr>
          <a:lstStyle/>
          <a:p>
            <a:pPr algn="ctr"/>
            <a:r>
              <a:rPr lang="en-US" sz="1000" dirty="0">
                <a:latin typeface="Times New Roman" panose="02020603050405020304" pitchFamily="18" charset="0"/>
                <a:cs typeface="Times New Roman" panose="02020603050405020304" pitchFamily="18" charset="0"/>
              </a:rPr>
              <a:t>Measurement Set-up</a:t>
            </a:r>
          </a:p>
        </p:txBody>
      </p:sp>
      <p:pic>
        <p:nvPicPr>
          <p:cNvPr id="8" name="Picture 7">
            <a:extLst>
              <a:ext uri="{FF2B5EF4-FFF2-40B4-BE49-F238E27FC236}">
                <a16:creationId xmlns:a16="http://schemas.microsoft.com/office/drawing/2014/main" id="{D5154318-92BF-A542-AA92-4B48EED178D3}"/>
              </a:ext>
            </a:extLst>
          </p:cNvPr>
          <p:cNvPicPr/>
          <p:nvPr/>
        </p:nvPicPr>
        <p:blipFill>
          <a:blip r:embed="rId2">
            <a:extLst>
              <a:ext uri="{28A0092B-C50C-407E-A947-70E740481C1C}">
                <a14:useLocalDpi xmlns:a14="http://schemas.microsoft.com/office/drawing/2010/main" val="0"/>
              </a:ext>
            </a:extLst>
          </a:blip>
          <a:stretch>
            <a:fillRect/>
          </a:stretch>
        </p:blipFill>
        <p:spPr>
          <a:xfrm>
            <a:off x="6228211" y="453535"/>
            <a:ext cx="3495054" cy="2299860"/>
          </a:xfrm>
          <a:prstGeom prst="rect">
            <a:avLst/>
          </a:prstGeom>
        </p:spPr>
      </p:pic>
      <p:pic>
        <p:nvPicPr>
          <p:cNvPr id="5" name="Picture 4">
            <a:extLst>
              <a:ext uri="{FF2B5EF4-FFF2-40B4-BE49-F238E27FC236}">
                <a16:creationId xmlns:a16="http://schemas.microsoft.com/office/drawing/2014/main" id="{87CBB12A-ECC8-BBE5-5EE8-37291CC4CD4E}"/>
              </a:ext>
            </a:extLst>
          </p:cNvPr>
          <p:cNvPicPr>
            <a:picLocks noChangeAspect="1"/>
          </p:cNvPicPr>
          <p:nvPr/>
        </p:nvPicPr>
        <p:blipFill>
          <a:blip r:embed="rId3"/>
          <a:stretch>
            <a:fillRect/>
          </a:stretch>
        </p:blipFill>
        <p:spPr>
          <a:xfrm>
            <a:off x="6720254" y="3115042"/>
            <a:ext cx="2502876" cy="3007701"/>
          </a:xfrm>
          <a:prstGeom prst="rect">
            <a:avLst/>
          </a:prstGeom>
        </p:spPr>
      </p:pic>
    </p:spTree>
    <p:extLst>
      <p:ext uri="{BB962C8B-B14F-4D97-AF65-F5344CB8AC3E}">
        <p14:creationId xmlns:p14="http://schemas.microsoft.com/office/powerpoint/2010/main" val="75983795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5767-AC7B-4970-9D72-CF069DB81720}"/>
              </a:ext>
            </a:extLst>
          </p:cNvPr>
          <p:cNvSpPr>
            <a:spLocks noGrp="1"/>
          </p:cNvSpPr>
          <p:nvPr>
            <p:ph type="title"/>
          </p:nvPr>
        </p:nvSpPr>
        <p:spPr>
          <a:xfrm>
            <a:off x="677334" y="498841"/>
            <a:ext cx="8596668" cy="466165"/>
          </a:xfrm>
        </p:spPr>
        <p:txBody>
          <a:bodyPr>
            <a:normAutofit fontScale="90000"/>
          </a:bodyPr>
          <a:lstStyle/>
          <a:p>
            <a:r>
              <a:rPr lang="en-US" dirty="0"/>
              <a:t>MODEL TRAINING</a:t>
            </a:r>
          </a:p>
        </p:txBody>
      </p:sp>
      <p:sp>
        <p:nvSpPr>
          <p:cNvPr id="3" name="Content Placeholder 2">
            <a:extLst>
              <a:ext uri="{FF2B5EF4-FFF2-40B4-BE49-F238E27FC236}">
                <a16:creationId xmlns:a16="http://schemas.microsoft.com/office/drawing/2014/main" id="{1316D3C0-67E9-49AB-AD1A-F528C12FD859}"/>
              </a:ext>
            </a:extLst>
          </p:cNvPr>
          <p:cNvSpPr>
            <a:spLocks noGrp="1"/>
          </p:cNvSpPr>
          <p:nvPr>
            <p:ph idx="1"/>
          </p:nvPr>
        </p:nvSpPr>
        <p:spPr>
          <a:xfrm>
            <a:off x="677334" y="1174472"/>
            <a:ext cx="9623113" cy="5907646"/>
          </a:xfrm>
        </p:spPr>
        <p:txBody>
          <a:bodyPr vert="horz" lIns="91440" tIns="45720" rIns="91440" bIns="45720" rtlCol="0" anchor="t">
            <a:noAutofit/>
          </a:bodyPr>
          <a:lstStyle/>
          <a:p>
            <a:pPr marL="0" marR="0" indent="0" algn="just">
              <a:lnSpc>
                <a:spcPct val="115000"/>
              </a:lnSpc>
              <a:spcBef>
                <a:spcPts val="1200"/>
              </a:spcBef>
              <a:spcAft>
                <a:spcPts val="1200"/>
              </a:spcAft>
              <a:buNone/>
            </a:pPr>
            <a:r>
              <a:rPr lang="en-US" sz="1400" dirty="0">
                <a:effectLst/>
                <a:latin typeface="Times New Roman"/>
                <a:ea typeface="Times New Roman" panose="02020603050405020304" pitchFamily="18" charset="0"/>
                <a:cs typeface="Times New Roman"/>
              </a:rPr>
              <a:t>To classify passenger seat occupancy and detect the presence of a baby in a baby carrier seat, different machine learning models were employed. The classification was divided into two tasks:</a:t>
            </a:r>
          </a:p>
          <a:p>
            <a:pPr marL="342900" marR="0" lvl="0" indent="-342900" algn="just">
              <a:lnSpc>
                <a:spcPct val="115000"/>
              </a:lnSpc>
              <a:spcBef>
                <a:spcPts val="1200"/>
              </a:spcBef>
              <a:spcAft>
                <a:spcPts val="1200"/>
              </a:spcAft>
              <a:buFont typeface="+mj-lt"/>
              <a:buAutoNum type="arabicPeriod"/>
            </a:pPr>
            <a:r>
              <a:rPr lang="en-US" sz="1400" b="1" u="sng" dirty="0">
                <a:effectLst/>
                <a:latin typeface="Times New Roman"/>
                <a:ea typeface="Times New Roman" panose="02020603050405020304" pitchFamily="18" charset="0"/>
                <a:cs typeface="Times New Roman"/>
              </a:rPr>
              <a:t>Passenger Seat Occupancy Detection</a:t>
            </a:r>
            <a:r>
              <a:rPr lang="en-US" sz="1400" u="sng" dirty="0">
                <a:effectLst/>
                <a:latin typeface="Times New Roman"/>
                <a:ea typeface="Times New Roman" panose="02020603050405020304" pitchFamily="18" charset="0"/>
                <a:cs typeface="Times New Roman"/>
              </a:rPr>
              <a:t>: </a:t>
            </a:r>
            <a:r>
              <a:rPr lang="en-US" sz="1400" dirty="0">
                <a:effectLst/>
                <a:latin typeface="Times New Roman"/>
                <a:ea typeface="Times New Roman" panose="02020603050405020304" pitchFamily="18" charset="0"/>
                <a:cs typeface="Times New Roman"/>
              </a:rPr>
              <a:t>To determine whether a seat was empty or mounted with a baby carrier seat, </a:t>
            </a:r>
            <a:r>
              <a:rPr lang="en-US" sz="1400" b="1" dirty="0">
                <a:effectLst/>
                <a:latin typeface="Times New Roman"/>
                <a:ea typeface="Times New Roman" panose="02020603050405020304" pitchFamily="18" charset="0"/>
                <a:cs typeface="Times New Roman"/>
              </a:rPr>
              <a:t>Extreme Gradient Boosting (</a:t>
            </a:r>
            <a:r>
              <a:rPr lang="en-US" sz="1400" b="1" dirty="0" err="1">
                <a:effectLst/>
                <a:latin typeface="Times New Roman"/>
                <a:ea typeface="Times New Roman" panose="02020603050405020304" pitchFamily="18" charset="0"/>
                <a:cs typeface="Times New Roman"/>
              </a:rPr>
              <a:t>XGBoost</a:t>
            </a:r>
            <a:r>
              <a:rPr lang="en-US" sz="1400" b="1" dirty="0">
                <a:effectLst/>
                <a:latin typeface="Times New Roman"/>
                <a:ea typeface="Times New Roman" panose="02020603050405020304" pitchFamily="18" charset="0"/>
                <a:cs typeface="Times New Roman"/>
              </a:rPr>
              <a:t>) and a Multilayer Perceptron (MLP) </a:t>
            </a:r>
            <a:r>
              <a:rPr lang="en-US" sz="1400" dirty="0">
                <a:effectLst/>
                <a:latin typeface="Times New Roman"/>
                <a:ea typeface="Times New Roman" panose="02020603050405020304" pitchFamily="18" charset="0"/>
                <a:cs typeface="Times New Roman"/>
              </a:rPr>
              <a:t>neural network were utilized. These models were trained on labeled seat occupancy data to distinguish between an empty seat and one containing a baby carrier effectively.</a:t>
            </a:r>
            <a:endParaRPr lang="en-US" sz="1400">
              <a:effectLst/>
              <a:latin typeface="Times New Roman"/>
              <a:ea typeface="Calibri" panose="020F0502020204030204" pitchFamily="34" charset="0"/>
              <a:cs typeface="Times New Roman"/>
            </a:endParaRPr>
          </a:p>
          <a:p>
            <a:pPr algn="just">
              <a:lnSpc>
                <a:spcPct val="115000"/>
              </a:lnSpc>
              <a:spcBef>
                <a:spcPts val="1200"/>
              </a:spcBef>
              <a:spcAft>
                <a:spcPts val="1200"/>
              </a:spcAft>
              <a:buFont typeface="+mj-lt"/>
              <a:buAutoNum type="arabicPeriod"/>
            </a:pPr>
            <a:r>
              <a:rPr lang="en-US" sz="1400" b="1" u="sng" dirty="0">
                <a:effectLst/>
                <a:latin typeface="Times New Roman"/>
                <a:ea typeface="Times New Roman" panose="02020603050405020304" pitchFamily="18" charset="0"/>
                <a:cs typeface="Times New Roman"/>
              </a:rPr>
              <a:t>Baby Presence Detection</a:t>
            </a:r>
            <a:r>
              <a:rPr lang="en-US" sz="1400" u="sng" dirty="0">
                <a:effectLst/>
                <a:latin typeface="Times New Roman"/>
                <a:ea typeface="Times New Roman" panose="02020603050405020304" pitchFamily="18" charset="0"/>
                <a:cs typeface="Times New Roman"/>
              </a:rPr>
              <a:t>: </a:t>
            </a:r>
            <a:r>
              <a:rPr lang="en-US" sz="1400" dirty="0">
                <a:effectLst/>
                <a:latin typeface="Times New Roman"/>
                <a:ea typeface="Times New Roman" panose="02020603050405020304" pitchFamily="18" charset="0"/>
                <a:cs typeface="Times New Roman"/>
              </a:rPr>
              <a:t>To classify whether a baby was present in the baby carrier, a </a:t>
            </a:r>
            <a:r>
              <a:rPr lang="en-US" sz="1400" b="1" dirty="0">
                <a:effectLst/>
                <a:latin typeface="Times New Roman"/>
                <a:ea typeface="Times New Roman" panose="02020603050405020304" pitchFamily="18" charset="0"/>
                <a:cs typeface="Times New Roman"/>
              </a:rPr>
              <a:t>Random Forest (RF) classifier and a Support Vector Machine (SVM) </a:t>
            </a:r>
            <a:r>
              <a:rPr lang="en-US" sz="1400" dirty="0">
                <a:effectLst/>
                <a:latin typeface="Times New Roman"/>
                <a:ea typeface="Times New Roman" panose="02020603050405020304" pitchFamily="18" charset="0"/>
                <a:cs typeface="Times New Roman"/>
              </a:rPr>
              <a:t>were implemented. These models were trained to differentiate between an occupied baby carrier with and without a baby inside.</a:t>
            </a:r>
            <a:endParaRPr lang="en-US" sz="1400">
              <a:latin typeface="Times New Roman"/>
              <a:ea typeface="Calibri" panose="020F0502020204030204" pitchFamily="34" charset="0"/>
              <a:cs typeface="Times New Roman"/>
            </a:endParaRPr>
          </a:p>
          <a:p>
            <a:pPr marL="342900" marR="0" lvl="0" indent="-342900" algn="just">
              <a:lnSpc>
                <a:spcPct val="114999"/>
              </a:lnSpc>
              <a:spcBef>
                <a:spcPts val="1200"/>
              </a:spcBef>
              <a:spcAft>
                <a:spcPts val="1200"/>
              </a:spcAft>
              <a:buAutoNum type="arabicPeriod"/>
            </a:pPr>
            <a:r>
              <a:rPr lang="en-US" sz="1400" b="1" dirty="0">
                <a:effectLst/>
                <a:latin typeface="Times New Roman"/>
                <a:ea typeface="Times New Roman" panose="02020603050405020304" pitchFamily="18" charset="0"/>
                <a:cs typeface="Times New Roman"/>
              </a:rPr>
              <a:t>Baby Presence Detection with Obstructions: </a:t>
            </a:r>
            <a:r>
              <a:rPr lang="en-US" sz="1400" dirty="0">
                <a:effectLst/>
                <a:latin typeface="Times New Roman"/>
                <a:ea typeface="Times New Roman" panose="02020603050405020304" pitchFamily="18" charset="0"/>
                <a:cs typeface="Times New Roman"/>
              </a:rPr>
              <a:t>To determine whether a baby was present in a baby carrier even when covered with a blanket or sunscreen, an Extreme Gradient Boosting (</a:t>
            </a:r>
            <a:r>
              <a:rPr lang="en-US" sz="1400" dirty="0" err="1">
                <a:effectLst/>
                <a:latin typeface="Times New Roman"/>
                <a:ea typeface="Times New Roman" panose="02020603050405020304" pitchFamily="18" charset="0"/>
                <a:cs typeface="Times New Roman"/>
              </a:rPr>
              <a:t>XGBoost</a:t>
            </a:r>
            <a:r>
              <a:rPr lang="en-US" sz="1400" dirty="0">
                <a:effectLst/>
                <a:latin typeface="Times New Roman"/>
                <a:ea typeface="Times New Roman" panose="02020603050405020304" pitchFamily="18" charset="0"/>
                <a:cs typeface="Times New Roman"/>
              </a:rPr>
              <a:t>) model was utilized These models were trained on labeled data to distinguish between an occupied baby carrier without baby and one where the baby was obscured by coverings.</a:t>
            </a:r>
            <a:endParaRPr lang="en-US" sz="1400">
              <a:effectLst/>
              <a:latin typeface="Times New Roman"/>
              <a:ea typeface="Calibri" panose="020F0502020204030204" pitchFamily="34" charset="0"/>
              <a:cs typeface="Times New Roman"/>
            </a:endParaRPr>
          </a:p>
          <a:p>
            <a:pPr marL="0" marR="0" lvl="0" indent="0" algn="just">
              <a:lnSpc>
                <a:spcPct val="115000"/>
              </a:lnSpc>
              <a:spcBef>
                <a:spcPts val="1200"/>
              </a:spcBef>
              <a:spcAft>
                <a:spcPts val="1200"/>
              </a:spcAft>
              <a:buNone/>
            </a:pPr>
            <a:r>
              <a:rPr lang="en-US" sz="1400" dirty="0">
                <a:effectLst/>
                <a:latin typeface="Times New Roman"/>
                <a:ea typeface="Times New Roman" panose="02020603050405020304" pitchFamily="18" charset="0"/>
                <a:cs typeface="Times New Roman"/>
              </a:rPr>
              <a:t>The dataset was split into 80% for training and 20% for testing to ensure robust model evaluation. A confusion matrix and classification report were generated for each classification task to assess model performance, analyze misclassification patterns, and refine model parameters accordingly.</a:t>
            </a:r>
          </a:p>
          <a:p>
            <a:pPr algn="just"/>
            <a:endParaRPr lang="en-US" sz="1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FA26276-5D86-4A83-B664-33D0E2B0F207}"/>
              </a:ext>
            </a:extLst>
          </p:cNvPr>
          <p:cNvSpPr>
            <a:spLocks noGrp="1"/>
          </p:cNvSpPr>
          <p:nvPr>
            <p:ph type="ftr" sz="quarter" idx="11"/>
          </p:nvPr>
        </p:nvSpPr>
        <p:spPr/>
        <p:txBody>
          <a:bodyPr/>
          <a:lstStyle/>
          <a:p>
            <a:r>
              <a:rPr lang="en-US" dirty="0"/>
              <a:t>Frankfurt University Of Applied Sciences, 2024 -25</a:t>
            </a:r>
          </a:p>
        </p:txBody>
      </p:sp>
    </p:spTree>
    <p:extLst>
      <p:ext uri="{BB962C8B-B14F-4D97-AF65-F5344CB8AC3E}">
        <p14:creationId xmlns:p14="http://schemas.microsoft.com/office/powerpoint/2010/main" val="2653134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D905D92-9117-4296-A540-B5941AA06EF4}"/>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970C5653-CAA0-9D83-AD0E-8F8DF3E65A41}"/>
              </a:ext>
            </a:extLst>
          </p:cNvPr>
          <p:cNvSpPr>
            <a:spLocks noGrp="1"/>
          </p:cNvSpPr>
          <p:nvPr>
            <p:ph type="title"/>
          </p:nvPr>
        </p:nvSpPr>
        <p:spPr>
          <a:xfrm>
            <a:off x="579255" y="602055"/>
            <a:ext cx="8596668" cy="1320800"/>
          </a:xfrm>
        </p:spPr>
        <p:txBody>
          <a:bodyPr>
            <a:normAutofit/>
          </a:bodyPr>
          <a:lstStyle/>
          <a:p>
            <a:r>
              <a:rPr lang="en-US" sz="3200" b="1" dirty="0">
                <a:latin typeface="Trebuchet MS"/>
                <a:cs typeface="Times New Roman"/>
              </a:rPr>
              <a:t>PASSENGER SEAT OCCUPANCY DETECTION</a:t>
            </a:r>
            <a:endParaRPr lang="en-US" sz="3200" dirty="0">
              <a:latin typeface="Trebuchet MS"/>
            </a:endParaRPr>
          </a:p>
        </p:txBody>
      </p:sp>
      <p:pic>
        <p:nvPicPr>
          <p:cNvPr id="10" name="Picture 9">
            <a:extLst>
              <a:ext uri="{FF2B5EF4-FFF2-40B4-BE49-F238E27FC236}">
                <a16:creationId xmlns:a16="http://schemas.microsoft.com/office/drawing/2014/main" id="{66D8F5AB-1F1A-7639-AABE-610E9E62BF0C}"/>
              </a:ext>
            </a:extLst>
          </p:cNvPr>
          <p:cNvPicPr>
            <a:picLocks noChangeAspect="1"/>
          </p:cNvPicPr>
          <p:nvPr/>
        </p:nvPicPr>
        <p:blipFill>
          <a:blip r:embed="rId2"/>
          <a:stretch>
            <a:fillRect/>
          </a:stretch>
        </p:blipFill>
        <p:spPr>
          <a:xfrm>
            <a:off x="5590860" y="2779523"/>
            <a:ext cx="3069974" cy="2814874"/>
          </a:xfrm>
          <a:prstGeom prst="rect">
            <a:avLst/>
          </a:prstGeom>
        </p:spPr>
      </p:pic>
      <p:sp>
        <p:nvSpPr>
          <p:cNvPr id="12" name="Title 5">
            <a:extLst>
              <a:ext uri="{FF2B5EF4-FFF2-40B4-BE49-F238E27FC236}">
                <a16:creationId xmlns:a16="http://schemas.microsoft.com/office/drawing/2014/main" id="{D4CE9E94-D1A9-FDF3-94E9-5ED8B135702E}"/>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Initial </a:t>
            </a:r>
            <a:r>
              <a:rPr lang="en-US" sz="1800" b="1" dirty="0" err="1">
                <a:latin typeface="Trebuchet MS"/>
                <a:cs typeface="Times New Roman"/>
              </a:rPr>
              <a:t>XGBoost</a:t>
            </a:r>
            <a:r>
              <a:rPr lang="en-US" sz="1800" b="1" dirty="0">
                <a:latin typeface="Trebuchet MS"/>
                <a:cs typeface="Times New Roman"/>
              </a:rPr>
              <a:t> Model Training with Raw data:</a:t>
            </a:r>
          </a:p>
        </p:txBody>
      </p:sp>
      <p:pic>
        <p:nvPicPr>
          <p:cNvPr id="13" name="Picture 12">
            <a:extLst>
              <a:ext uri="{FF2B5EF4-FFF2-40B4-BE49-F238E27FC236}">
                <a16:creationId xmlns:a16="http://schemas.microsoft.com/office/drawing/2014/main" id="{675A8CBD-0654-03AA-8BE0-ECCDC9E870A9}"/>
              </a:ext>
            </a:extLst>
          </p:cNvPr>
          <p:cNvPicPr>
            <a:picLocks noChangeAspect="1"/>
          </p:cNvPicPr>
          <p:nvPr/>
        </p:nvPicPr>
        <p:blipFill>
          <a:blip r:embed="rId3"/>
          <a:stretch>
            <a:fillRect/>
          </a:stretch>
        </p:blipFill>
        <p:spPr>
          <a:xfrm>
            <a:off x="673871" y="1933340"/>
            <a:ext cx="4657725" cy="2085975"/>
          </a:xfrm>
          <a:prstGeom prst="rect">
            <a:avLst/>
          </a:prstGeom>
        </p:spPr>
      </p:pic>
    </p:spTree>
    <p:extLst>
      <p:ext uri="{BB962C8B-B14F-4D97-AF65-F5344CB8AC3E}">
        <p14:creationId xmlns:p14="http://schemas.microsoft.com/office/powerpoint/2010/main" val="4157359696"/>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18391-BF24-F313-406F-311D3214B83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58DC7C9-5364-10A8-CF2F-A57C1DBD6815}"/>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8462B025-690D-6A54-D807-0E2A6B674B81}"/>
              </a:ext>
            </a:extLst>
          </p:cNvPr>
          <p:cNvSpPr>
            <a:spLocks noGrp="1"/>
          </p:cNvSpPr>
          <p:nvPr>
            <p:ph type="title"/>
          </p:nvPr>
        </p:nvSpPr>
        <p:spPr>
          <a:xfrm>
            <a:off x="579255" y="602055"/>
            <a:ext cx="8596668" cy="1320800"/>
          </a:xfrm>
        </p:spPr>
        <p:txBody>
          <a:bodyPr>
            <a:normAutofit/>
          </a:bodyPr>
          <a:lstStyle/>
          <a:p>
            <a:r>
              <a:rPr lang="en-US" sz="3200" b="1" dirty="0">
                <a:latin typeface="Trebuchet MS"/>
                <a:cs typeface="Times New Roman"/>
              </a:rPr>
              <a:t>PASSENGER SEAT OCCUPANCY DETECTION</a:t>
            </a:r>
            <a:endParaRPr lang="en-US" sz="3200" dirty="0">
              <a:latin typeface="Trebuchet MS"/>
            </a:endParaRPr>
          </a:p>
        </p:txBody>
      </p:sp>
      <p:sp>
        <p:nvSpPr>
          <p:cNvPr id="12" name="Title 5">
            <a:extLst>
              <a:ext uri="{FF2B5EF4-FFF2-40B4-BE49-F238E27FC236}">
                <a16:creationId xmlns:a16="http://schemas.microsoft.com/office/drawing/2014/main" id="{4A4FDBDB-9300-D80B-3334-75D6D614FDCF}"/>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Re-training </a:t>
            </a:r>
            <a:r>
              <a:rPr lang="en-US" sz="1800" b="1" dirty="0" err="1">
                <a:latin typeface="Trebuchet MS"/>
                <a:cs typeface="Times New Roman"/>
              </a:rPr>
              <a:t>XGBoost</a:t>
            </a:r>
            <a:r>
              <a:rPr lang="en-US" sz="1800" b="1" dirty="0">
                <a:latin typeface="Trebuchet MS"/>
                <a:cs typeface="Times New Roman"/>
              </a:rPr>
              <a:t> model after Feature Extraction and Augmentation</a:t>
            </a:r>
          </a:p>
          <a:p>
            <a:endParaRPr lang="en-US" sz="1800" b="1" dirty="0">
              <a:latin typeface="Trebuchet MS"/>
              <a:cs typeface="Times New Roman"/>
            </a:endParaRPr>
          </a:p>
        </p:txBody>
      </p:sp>
      <p:pic>
        <p:nvPicPr>
          <p:cNvPr id="2" name="Picture 1">
            <a:extLst>
              <a:ext uri="{FF2B5EF4-FFF2-40B4-BE49-F238E27FC236}">
                <a16:creationId xmlns:a16="http://schemas.microsoft.com/office/drawing/2014/main" id="{10DEF9B9-3B96-121A-0FC0-F2B586408698}"/>
              </a:ext>
            </a:extLst>
          </p:cNvPr>
          <p:cNvPicPr>
            <a:picLocks noChangeAspect="1"/>
          </p:cNvPicPr>
          <p:nvPr/>
        </p:nvPicPr>
        <p:blipFill>
          <a:blip r:embed="rId2"/>
          <a:srcRect l="38" t="-87" r="9314" b="355"/>
          <a:stretch/>
        </p:blipFill>
        <p:spPr>
          <a:xfrm>
            <a:off x="675634" y="1716282"/>
            <a:ext cx="4222164" cy="2118391"/>
          </a:xfrm>
          <a:prstGeom prst="rect">
            <a:avLst/>
          </a:prstGeom>
        </p:spPr>
      </p:pic>
      <p:pic>
        <p:nvPicPr>
          <p:cNvPr id="4" name="Picture 3">
            <a:extLst>
              <a:ext uri="{FF2B5EF4-FFF2-40B4-BE49-F238E27FC236}">
                <a16:creationId xmlns:a16="http://schemas.microsoft.com/office/drawing/2014/main" id="{3C2B5E7C-A8BF-A866-75DB-60F6A74852A5}"/>
              </a:ext>
            </a:extLst>
          </p:cNvPr>
          <p:cNvPicPr>
            <a:picLocks noChangeAspect="1"/>
          </p:cNvPicPr>
          <p:nvPr/>
        </p:nvPicPr>
        <p:blipFill>
          <a:blip r:embed="rId3"/>
          <a:stretch>
            <a:fillRect/>
          </a:stretch>
        </p:blipFill>
        <p:spPr>
          <a:xfrm>
            <a:off x="4892455" y="1713510"/>
            <a:ext cx="4610100" cy="4200525"/>
          </a:xfrm>
          <a:prstGeom prst="rect">
            <a:avLst/>
          </a:prstGeom>
        </p:spPr>
      </p:pic>
    </p:spTree>
    <p:extLst>
      <p:ext uri="{BB962C8B-B14F-4D97-AF65-F5344CB8AC3E}">
        <p14:creationId xmlns:p14="http://schemas.microsoft.com/office/powerpoint/2010/main" val="12890771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A2C9D-BF1B-7E20-4E52-309A379FAA0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17289E-EECA-E15D-EE99-E27BB3676778}"/>
              </a:ext>
            </a:extLst>
          </p:cNvPr>
          <p:cNvSpPr>
            <a:spLocks noGrp="1"/>
          </p:cNvSpPr>
          <p:nvPr>
            <p:ph type="ftr" sz="quarter" idx="11"/>
          </p:nvPr>
        </p:nvSpPr>
        <p:spPr/>
        <p:txBody>
          <a:bodyPr/>
          <a:lstStyle/>
          <a:p>
            <a:r>
              <a:rPr lang="en-US" dirty="0"/>
              <a:t>Frankfurt University Of Applied Sciences, 2024 - 25</a:t>
            </a:r>
          </a:p>
        </p:txBody>
      </p:sp>
      <p:sp>
        <p:nvSpPr>
          <p:cNvPr id="6" name="Title 5">
            <a:extLst>
              <a:ext uri="{FF2B5EF4-FFF2-40B4-BE49-F238E27FC236}">
                <a16:creationId xmlns:a16="http://schemas.microsoft.com/office/drawing/2014/main" id="{360CD560-FA25-F0A0-79E8-532461BA3F82}"/>
              </a:ext>
            </a:extLst>
          </p:cNvPr>
          <p:cNvSpPr>
            <a:spLocks noGrp="1"/>
          </p:cNvSpPr>
          <p:nvPr>
            <p:ph type="title"/>
          </p:nvPr>
        </p:nvSpPr>
        <p:spPr>
          <a:xfrm>
            <a:off x="579255" y="602055"/>
            <a:ext cx="8596668" cy="1320800"/>
          </a:xfrm>
        </p:spPr>
        <p:txBody>
          <a:bodyPr>
            <a:normAutofit/>
          </a:bodyPr>
          <a:lstStyle/>
          <a:p>
            <a:r>
              <a:rPr lang="en-US" sz="3200" b="1" dirty="0">
                <a:latin typeface="Trebuchet MS"/>
                <a:cs typeface="Times New Roman"/>
              </a:rPr>
              <a:t>PASSENGER SEAT OCCUPANCY DETECTION</a:t>
            </a:r>
            <a:endParaRPr lang="en-US" sz="3200" dirty="0">
              <a:latin typeface="Trebuchet MS"/>
            </a:endParaRPr>
          </a:p>
        </p:txBody>
      </p:sp>
      <p:sp>
        <p:nvSpPr>
          <p:cNvPr id="12" name="Title 5">
            <a:extLst>
              <a:ext uri="{FF2B5EF4-FFF2-40B4-BE49-F238E27FC236}">
                <a16:creationId xmlns:a16="http://schemas.microsoft.com/office/drawing/2014/main" id="{BA66FA1F-2704-32E8-4B52-EC6485B82238}"/>
              </a:ext>
            </a:extLst>
          </p:cNvPr>
          <p:cNvSpPr txBox="1">
            <a:spLocks/>
          </p:cNvSpPr>
          <p:nvPr/>
        </p:nvSpPr>
        <p:spPr>
          <a:xfrm>
            <a:off x="580763" y="1259940"/>
            <a:ext cx="8596668" cy="43386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rebuchet MS"/>
                <a:cs typeface="Times New Roman"/>
              </a:rPr>
              <a:t>Addressing Overfitting Using Feature Selection</a:t>
            </a:r>
            <a:endParaRPr lang="en-US"/>
          </a:p>
          <a:p>
            <a:endParaRPr lang="en-US" sz="1800" b="1" dirty="0">
              <a:latin typeface="Trebuchet MS"/>
              <a:cs typeface="Times New Roman"/>
            </a:endParaRPr>
          </a:p>
          <a:p>
            <a:endParaRPr lang="en-US" sz="1800" b="1" dirty="0">
              <a:latin typeface="Trebuchet MS"/>
              <a:cs typeface="Times New Roman"/>
            </a:endParaRPr>
          </a:p>
        </p:txBody>
      </p:sp>
      <p:pic>
        <p:nvPicPr>
          <p:cNvPr id="5" name="Picture 4">
            <a:extLst>
              <a:ext uri="{FF2B5EF4-FFF2-40B4-BE49-F238E27FC236}">
                <a16:creationId xmlns:a16="http://schemas.microsoft.com/office/drawing/2014/main" id="{45F8B0A9-6EF6-BA0E-9D10-90E59FFC7640}"/>
              </a:ext>
            </a:extLst>
          </p:cNvPr>
          <p:cNvPicPr>
            <a:picLocks noChangeAspect="1"/>
          </p:cNvPicPr>
          <p:nvPr/>
        </p:nvPicPr>
        <p:blipFill>
          <a:blip r:embed="rId2"/>
          <a:stretch>
            <a:fillRect/>
          </a:stretch>
        </p:blipFill>
        <p:spPr>
          <a:xfrm>
            <a:off x="5426940" y="1717707"/>
            <a:ext cx="5019863" cy="3784725"/>
          </a:xfrm>
          <a:prstGeom prst="rect">
            <a:avLst/>
          </a:prstGeom>
        </p:spPr>
      </p:pic>
      <p:pic>
        <p:nvPicPr>
          <p:cNvPr id="7" name="Picture 6">
            <a:extLst>
              <a:ext uri="{FF2B5EF4-FFF2-40B4-BE49-F238E27FC236}">
                <a16:creationId xmlns:a16="http://schemas.microsoft.com/office/drawing/2014/main" id="{D4BE9335-A66E-17F4-2AB5-9533578D1A11}"/>
              </a:ext>
            </a:extLst>
          </p:cNvPr>
          <p:cNvPicPr>
            <a:picLocks noChangeAspect="1"/>
          </p:cNvPicPr>
          <p:nvPr/>
        </p:nvPicPr>
        <p:blipFill>
          <a:blip r:embed="rId3"/>
          <a:stretch>
            <a:fillRect/>
          </a:stretch>
        </p:blipFill>
        <p:spPr>
          <a:xfrm>
            <a:off x="100484" y="1717141"/>
            <a:ext cx="4657725" cy="4419600"/>
          </a:xfrm>
          <a:prstGeom prst="rect">
            <a:avLst/>
          </a:prstGeom>
        </p:spPr>
      </p:pic>
      <p:sp>
        <p:nvSpPr>
          <p:cNvPr id="8" name="TextBox 7">
            <a:extLst>
              <a:ext uri="{FF2B5EF4-FFF2-40B4-BE49-F238E27FC236}">
                <a16:creationId xmlns:a16="http://schemas.microsoft.com/office/drawing/2014/main" id="{453A924F-1D8A-DFF6-2C70-EFC7B5711418}"/>
              </a:ext>
            </a:extLst>
          </p:cNvPr>
          <p:cNvSpPr txBox="1"/>
          <p:nvPr/>
        </p:nvSpPr>
        <p:spPr>
          <a:xfrm>
            <a:off x="5098029" y="5609318"/>
            <a:ext cx="55724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t>Dropped features:  {'mean_fft', 'spectral_centroid', 'sum_fft', 'min_fft', 'median_fft', 'phase_mean'}</a:t>
            </a:r>
          </a:p>
        </p:txBody>
      </p:sp>
      <p:sp>
        <p:nvSpPr>
          <p:cNvPr id="9" name="Arrow: Right 8">
            <a:extLst>
              <a:ext uri="{FF2B5EF4-FFF2-40B4-BE49-F238E27FC236}">
                <a16:creationId xmlns:a16="http://schemas.microsoft.com/office/drawing/2014/main" id="{6FBED05E-1751-22E9-7E44-65D72236E899}"/>
              </a:ext>
            </a:extLst>
          </p:cNvPr>
          <p:cNvSpPr/>
          <p:nvPr/>
        </p:nvSpPr>
        <p:spPr>
          <a:xfrm>
            <a:off x="4833242" y="3427826"/>
            <a:ext cx="529482" cy="1278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793025"/>
      </p:ext>
    </p:extLst>
  </p:cSld>
  <p:clrMapOvr>
    <a:masterClrMapping/>
  </p:clrMapOvr>
  <p:transition spd="slow">
    <p:randomBar dir="vert"/>
  </p:transition>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987</TotalTime>
  <Words>1392</Words>
  <Application>Microsoft Office PowerPoint</Application>
  <PresentationFormat>Widescreen</PresentationFormat>
  <Paragraphs>122</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Consolas</vt:lpstr>
      <vt:lpstr>Times New Roman</vt:lpstr>
      <vt:lpstr>Trebuchet MS</vt:lpstr>
      <vt:lpstr>Wingdings</vt:lpstr>
      <vt:lpstr>Wingdings 3</vt:lpstr>
      <vt:lpstr>Facet</vt:lpstr>
      <vt:lpstr>Infant Carrier Seat and Baby Presence Detection on Car Passenger Seat using FIUS Sensor</vt:lpstr>
      <vt:lpstr>OBJECTIVE</vt:lpstr>
      <vt:lpstr>RED PITAYA – FIUS SENSOR</vt:lpstr>
      <vt:lpstr>MACHINE LEARNING</vt:lpstr>
      <vt:lpstr>IMPLEMENTATION</vt:lpstr>
      <vt:lpstr>MODEL TRAINING</vt:lpstr>
      <vt:lpstr>PASSENGER SEAT OCCUPANCY DETECTION</vt:lpstr>
      <vt:lpstr>PASSENGER SEAT OCCUPANCY DETECTION</vt:lpstr>
      <vt:lpstr>PASSENGER SEAT OCCUPANCY DETECTION</vt:lpstr>
      <vt:lpstr>PASSENGER SEAT OCCUPANCY DETECTION</vt:lpstr>
      <vt:lpstr>PASSENGER SEAT OCCUPANCY DETECTION</vt:lpstr>
      <vt:lpstr>PASSENGER SEAT OCCUPANCY DETECTION</vt:lpstr>
      <vt:lpstr>PASSENGER SEAT OCCUPANCY DETECTION</vt:lpstr>
      <vt:lpstr>BABY PRESENCE DETECTION</vt:lpstr>
      <vt:lpstr>BABY PRESENCE DETECTION </vt:lpstr>
      <vt:lpstr>BABY PRESENCE DETECTION </vt:lpstr>
      <vt:lpstr>BABY PRESENCE DETECTION </vt:lpstr>
      <vt:lpstr>BABY PRESENCE DETECTION </vt:lpstr>
      <vt:lpstr>BABY PRESENCE DETECTION </vt:lpstr>
      <vt:lpstr>BABY PRESENCE DETECTION </vt:lpstr>
      <vt:lpstr>BABY PRESENCE DETECTION WITH OBSTRUCTIONS</vt:lpstr>
      <vt:lpstr>BABY PRESENCE DETECTION WITH OBSTRUCTIONS</vt:lpstr>
      <vt:lpstr>BABY PRESENCE DETECTION WITH OBSTRUCTIONS </vt:lpstr>
      <vt:lpstr>BABY PRESENCE DETECTION WITH OBSTRUCTIONS </vt:lpstr>
      <vt:lpstr>BABY PRESENCE DETECTION WITH OBSTRUCTIONS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23/24 Implementation of New Spatial Learning Experiment</dc:title>
  <dc:creator>Lavanya Suresh</dc:creator>
  <cp:lastModifiedBy>ANUSHRUTHPAL K J</cp:lastModifiedBy>
  <cp:revision>385</cp:revision>
  <dcterms:created xsi:type="dcterms:W3CDTF">2024-03-23T22:46:24Z</dcterms:created>
  <dcterms:modified xsi:type="dcterms:W3CDTF">2025-03-31T18:01:48Z</dcterms:modified>
</cp:coreProperties>
</file>