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matic SC" charset="0"/>
      <p:regular r:id="rId12"/>
      <p:bold r:id="rId13"/>
    </p:embeddedFont>
    <p:embeddedFont>
      <p:font typeface="Source Code Pro" charset="0"/>
      <p:regular r:id="rId14"/>
      <p:bold r:id="rId15"/>
    </p:embeddedFont>
    <p:embeddedFont>
      <p:font typeface="Bree Serif"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4" d="100"/>
          <a:sy n="94" d="100"/>
        </p:scale>
        <p:origin x="-320" y="-6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29" y="0"/>
            <a:ext cx="9144000" cy="1741500"/>
          </a:xfrm>
          <a:prstGeom prst="rect">
            <a:avLst/>
          </a:prstGeom>
          <a:solidFill>
            <a:srgbClr val="3367D6"/>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5400000">
            <a:off x="7406225" y="300"/>
            <a:ext cx="1738200" cy="1737300"/>
          </a:xfrm>
          <a:prstGeom prst="rtTriangle">
            <a:avLst/>
          </a:prstGeom>
          <a:solidFill>
            <a:srgbClr val="5E97F6"/>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24475" y="148225"/>
            <a:ext cx="5244900" cy="1373700"/>
          </a:xfrm>
          <a:prstGeom prst="rect">
            <a:avLst/>
          </a:prstGeom>
          <a:noFill/>
        </p:spPr>
        <p:txBody>
          <a:bodyPr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55" name="Shape 55"/>
          <p:cNvSpPr txBox="1">
            <a:spLocks noGrp="1"/>
          </p:cNvSpPr>
          <p:nvPr>
            <p:ph type="body" idx="1"/>
          </p:nvPr>
        </p:nvSpPr>
        <p:spPr>
          <a:xfrm>
            <a:off x="324475" y="1920450"/>
            <a:ext cx="8494800" cy="2704200"/>
          </a:xfrm>
          <a:prstGeom prst="rect">
            <a:avLst/>
          </a:prstGeom>
          <a:noFill/>
        </p:spPr>
        <p:txBody>
          <a:bodyPr lIns="91425" tIns="91425" rIns="91425" bIns="91425" anchor="t" anchorCtr="0"/>
          <a:lstStyle>
            <a:lvl1pPr lvl="0" algn="l" rtl="0">
              <a:lnSpc>
                <a:spcPct val="115000"/>
              </a:lnSpc>
              <a:spcBef>
                <a:spcPts val="0"/>
              </a:spcBef>
              <a:spcAft>
                <a:spcPts val="1600"/>
              </a:spcAft>
              <a:buClr>
                <a:srgbClr val="616161"/>
              </a:buClr>
              <a:buSzPct val="100000"/>
              <a:defRPr sz="1800">
                <a:solidFill>
                  <a:srgbClr val="616161"/>
                </a:solidFill>
              </a:defRPr>
            </a:lvl1pPr>
            <a:lvl2pPr lvl="1" algn="l" rtl="0">
              <a:lnSpc>
                <a:spcPct val="115000"/>
              </a:lnSpc>
              <a:spcBef>
                <a:spcPts val="0"/>
              </a:spcBef>
              <a:spcAft>
                <a:spcPts val="1600"/>
              </a:spcAft>
              <a:buClr>
                <a:srgbClr val="616161"/>
              </a:buClr>
              <a:defRPr sz="1400">
                <a:solidFill>
                  <a:srgbClr val="616161"/>
                </a:solidFill>
              </a:defRPr>
            </a:lvl2pPr>
            <a:lvl3pPr lvl="2" algn="l" rtl="0">
              <a:lnSpc>
                <a:spcPct val="115000"/>
              </a:lnSpc>
              <a:spcBef>
                <a:spcPts val="0"/>
              </a:spcBef>
              <a:spcAft>
                <a:spcPts val="1600"/>
              </a:spcAft>
              <a:buClr>
                <a:srgbClr val="616161"/>
              </a:buClr>
              <a:defRPr sz="1400">
                <a:solidFill>
                  <a:srgbClr val="616161"/>
                </a:solidFill>
              </a:defRPr>
            </a:lvl3pPr>
            <a:lvl4pPr lvl="3" algn="l" rtl="0">
              <a:lnSpc>
                <a:spcPct val="115000"/>
              </a:lnSpc>
              <a:spcBef>
                <a:spcPts val="0"/>
              </a:spcBef>
              <a:spcAft>
                <a:spcPts val="1600"/>
              </a:spcAft>
              <a:buClr>
                <a:srgbClr val="616161"/>
              </a:buClr>
              <a:defRPr sz="1400">
                <a:solidFill>
                  <a:srgbClr val="616161"/>
                </a:solidFill>
              </a:defRPr>
            </a:lvl4pPr>
            <a:lvl5pPr lvl="4" algn="l" rtl="0">
              <a:lnSpc>
                <a:spcPct val="115000"/>
              </a:lnSpc>
              <a:spcBef>
                <a:spcPts val="0"/>
              </a:spcBef>
              <a:spcAft>
                <a:spcPts val="1600"/>
              </a:spcAft>
              <a:buClr>
                <a:srgbClr val="616161"/>
              </a:buClr>
              <a:defRPr sz="1400">
                <a:solidFill>
                  <a:srgbClr val="616161"/>
                </a:solidFill>
              </a:defRPr>
            </a:lvl5pPr>
            <a:lvl6pPr lvl="5" algn="l" rtl="0">
              <a:lnSpc>
                <a:spcPct val="115000"/>
              </a:lnSpc>
              <a:spcBef>
                <a:spcPts val="0"/>
              </a:spcBef>
              <a:spcAft>
                <a:spcPts val="1600"/>
              </a:spcAft>
              <a:buClr>
                <a:srgbClr val="616161"/>
              </a:buClr>
              <a:defRPr sz="1400">
                <a:solidFill>
                  <a:srgbClr val="616161"/>
                </a:solidFill>
              </a:defRPr>
            </a:lvl6pPr>
            <a:lvl7pPr lvl="6" algn="l" rtl="0">
              <a:lnSpc>
                <a:spcPct val="115000"/>
              </a:lnSpc>
              <a:spcBef>
                <a:spcPts val="0"/>
              </a:spcBef>
              <a:spcAft>
                <a:spcPts val="1600"/>
              </a:spcAft>
              <a:buClr>
                <a:srgbClr val="616161"/>
              </a:buClr>
              <a:defRPr sz="1400">
                <a:solidFill>
                  <a:srgbClr val="616161"/>
                </a:solidFill>
              </a:defRPr>
            </a:lvl7pPr>
            <a:lvl8pPr lvl="7" algn="l" rtl="0">
              <a:lnSpc>
                <a:spcPct val="115000"/>
              </a:lnSpc>
              <a:spcBef>
                <a:spcPts val="0"/>
              </a:spcBef>
              <a:spcAft>
                <a:spcPts val="1600"/>
              </a:spcAft>
              <a:buClr>
                <a:srgbClr val="616161"/>
              </a:buClr>
              <a:defRPr sz="1400">
                <a:solidFill>
                  <a:srgbClr val="616161"/>
                </a:solidFill>
              </a:defRPr>
            </a:lvl8pPr>
            <a:lvl9pPr lvl="8" algn="l" rtl="0">
              <a:lnSpc>
                <a:spcPct val="115000"/>
              </a:lnSpc>
              <a:spcBef>
                <a:spcPts val="0"/>
              </a:spcBef>
              <a:spcAft>
                <a:spcPts val="1600"/>
              </a:spcAft>
              <a:buClr>
                <a:srgbClr val="616161"/>
              </a:buClr>
              <a:defRPr sz="1400">
                <a:solidFill>
                  <a:srgbClr val="616161"/>
                </a:solidFill>
              </a:defRPr>
            </a:lvl9pPr>
          </a:lstStyle>
          <a:p>
            <a:endParaRPr/>
          </a:p>
        </p:txBody>
      </p:sp>
      <p:sp>
        <p:nvSpPr>
          <p:cNvPr id="56" name="Shape 56"/>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rgbClr val="616161"/>
                </a:solidFill>
              </a:rPr>
              <a:pPr lvl="0" algn="r" rtl="0">
                <a:lnSpc>
                  <a:spcPct val="100000"/>
                </a:lnSpc>
                <a:spcBef>
                  <a:spcPts val="0"/>
                </a:spcBef>
                <a:spcAft>
                  <a:spcPts val="0"/>
                </a:spcAft>
                <a:buNone/>
              </a:pPr>
              <a:t>‹#›</a:t>
            </a:fld>
            <a:endParaRPr lang="en" sz="10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7300" y="345350"/>
            <a:ext cx="8520600" cy="2712000"/>
          </a:xfrm>
          <a:prstGeom prst="rect">
            <a:avLst/>
          </a:prstGeom>
        </p:spPr>
        <p:txBody>
          <a:bodyPr lIns="91425" tIns="91425" rIns="91425" bIns="91425" anchor="b" anchorCtr="0">
            <a:noAutofit/>
          </a:bodyPr>
          <a:lstStyle/>
          <a:p>
            <a:pPr lvl="0" rtl="0">
              <a:spcBef>
                <a:spcPts val="0"/>
              </a:spcBef>
              <a:buNone/>
            </a:pPr>
            <a:r>
              <a:rPr lang="en" sz="7200">
                <a:latin typeface="Amatic SC"/>
                <a:ea typeface="Amatic SC"/>
                <a:cs typeface="Amatic SC"/>
                <a:sym typeface="Amatic SC"/>
              </a:rPr>
              <a:t>Youtube</a:t>
            </a:r>
          </a:p>
          <a:p>
            <a:pPr lvl="0" rtl="0">
              <a:spcBef>
                <a:spcPts val="0"/>
              </a:spcBef>
              <a:buNone/>
            </a:pPr>
            <a:r>
              <a:rPr lang="en" sz="7200">
                <a:latin typeface="Amatic SC"/>
                <a:ea typeface="Amatic SC"/>
                <a:cs typeface="Amatic SC"/>
                <a:sym typeface="Amatic SC"/>
              </a:rPr>
              <a:t>Documentary Videos</a:t>
            </a:r>
          </a:p>
        </p:txBody>
      </p:sp>
      <p:sp>
        <p:nvSpPr>
          <p:cNvPr id="62" name="Shape 62"/>
          <p:cNvSpPr txBox="1">
            <a:spLocks noGrp="1"/>
          </p:cNvSpPr>
          <p:nvPr>
            <p:ph type="subTitle" idx="1"/>
          </p:nvPr>
        </p:nvSpPr>
        <p:spPr>
          <a:xfrm>
            <a:off x="311700" y="3904025"/>
            <a:ext cx="8520600" cy="792600"/>
          </a:xfrm>
          <a:prstGeom prst="rect">
            <a:avLst/>
          </a:prstGeom>
        </p:spPr>
        <p:txBody>
          <a:bodyPr lIns="91425" tIns="91425" rIns="91425" bIns="91425" anchor="t" anchorCtr="0">
            <a:noAutofit/>
          </a:bodyPr>
          <a:lstStyle/>
          <a:p>
            <a:pPr marL="914400" lvl="0" indent="457200" algn="l" rtl="0">
              <a:spcBef>
                <a:spcPts val="0"/>
              </a:spcBef>
              <a:buNone/>
            </a:pPr>
            <a:r>
              <a:rPr lang="en"/>
              <a:t>     -</a:t>
            </a:r>
            <a:r>
              <a:rPr lang="en" sz="2600"/>
              <a:t>FIRST PRESENTATION</a:t>
            </a:r>
          </a:p>
        </p:txBody>
      </p:sp>
      <p:sp>
        <p:nvSpPr>
          <p:cNvPr id="63" name="Shape 6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pPr lvl="0" rtl="0">
                <a:spcBef>
                  <a:spcPts val="0"/>
                </a:spcBef>
                <a:buNone/>
              </a:pPr>
              <a:t>1</a:t>
            </a:fld>
            <a:endParaRPr lang="en">
              <a:solidFill>
                <a:schemeClr val="dk2"/>
              </a:solidFill>
              <a:latin typeface="Arial"/>
              <a:ea typeface="Arial"/>
              <a:cs typeface="Arial"/>
              <a:sym typeface="Arial"/>
            </a:endParaRPr>
          </a:p>
        </p:txBody>
      </p:sp>
      <p:sp>
        <p:nvSpPr>
          <p:cNvPr id="64" name="Shape 64"/>
          <p:cNvSpPr txBox="1"/>
          <p:nvPr/>
        </p:nvSpPr>
        <p:spPr>
          <a:xfrm>
            <a:off x="0" y="3575700"/>
            <a:ext cx="9144000" cy="1567800"/>
          </a:xfrm>
          <a:prstGeom prst="rect">
            <a:avLst/>
          </a:prstGeom>
          <a:solidFill>
            <a:srgbClr val="6DFFEC"/>
          </a:solidFill>
          <a:ln>
            <a:noFill/>
          </a:ln>
        </p:spPr>
        <p:txBody>
          <a:bodyPr lIns="91425" tIns="91425" rIns="91425" bIns="91425" anchor="t" anchorCtr="0">
            <a:noAutofit/>
          </a:bodyPr>
          <a:lstStyle/>
          <a:p>
            <a:pPr lvl="0" rtl="0">
              <a:spcBef>
                <a:spcPts val="0"/>
              </a:spcBef>
              <a:buNone/>
            </a:pPr>
            <a:endParaRPr sz="2400">
              <a:latin typeface="Source Code Pro"/>
              <a:ea typeface="Source Code Pro"/>
              <a:cs typeface="Source Code Pro"/>
              <a:sym typeface="Source Code Pro"/>
            </a:endParaRPr>
          </a:p>
          <a:p>
            <a:pPr marL="3200400" lvl="0" indent="-381000" rtl="0">
              <a:spcBef>
                <a:spcPts val="0"/>
              </a:spcBef>
              <a:buSzPct val="100000"/>
              <a:buFont typeface="Source Code Pro"/>
              <a:buChar char="-"/>
            </a:pPr>
            <a:r>
              <a:rPr lang="en" sz="2400">
                <a:latin typeface="Source Code Pro"/>
                <a:ea typeface="Source Code Pro"/>
                <a:cs typeface="Source Code Pro"/>
                <a:sym typeface="Source Code Pro"/>
              </a:rPr>
              <a:t>Mandar Kakade</a:t>
            </a:r>
          </a:p>
          <a:p>
            <a:pPr marL="3200400" lvl="0" indent="-381000" rtl="0">
              <a:spcBef>
                <a:spcPts val="0"/>
              </a:spcBef>
              <a:buSzPct val="100000"/>
              <a:buFont typeface="Source Code Pro"/>
              <a:buChar char="-"/>
            </a:pPr>
            <a:r>
              <a:rPr lang="en" sz="2400">
                <a:latin typeface="Source Code Pro"/>
                <a:ea typeface="Source Code Pro"/>
                <a:cs typeface="Source Code Pro"/>
                <a:sym typeface="Source Code Pro"/>
              </a:rPr>
              <a:t>Manoj Preveen</a:t>
            </a:r>
          </a:p>
        </p:txBody>
      </p:sp>
      <p:sp>
        <p:nvSpPr>
          <p:cNvPr id="65" name="Shape 65"/>
          <p:cNvSpPr txBox="1"/>
          <p:nvPr/>
        </p:nvSpPr>
        <p:spPr>
          <a:xfrm>
            <a:off x="2811625" y="4466250"/>
            <a:ext cx="2961000" cy="393600"/>
          </a:xfrm>
          <a:prstGeom prst="rect">
            <a:avLst/>
          </a:prstGeom>
          <a:noFill/>
          <a:ln>
            <a:noFill/>
          </a:ln>
        </p:spPr>
        <p:txBody>
          <a:bodyPr lIns="91425" tIns="91425" rIns="91425" bIns="91425" anchor="t" anchorCtr="0">
            <a:noAutofit/>
          </a:bodyPr>
          <a:lstStyle/>
          <a:p>
            <a:pPr lvl="0" rtl="0">
              <a:spcBef>
                <a:spcPts val="0"/>
              </a:spcBef>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38400" y="447875"/>
            <a:ext cx="8787600" cy="833400"/>
          </a:xfrm>
          <a:prstGeom prst="rect">
            <a:avLst/>
          </a:prstGeom>
        </p:spPr>
        <p:txBody>
          <a:bodyPr lIns="91425" tIns="91425" rIns="91425" bIns="91425" anchor="b" anchorCtr="0">
            <a:noAutofit/>
          </a:bodyPr>
          <a:lstStyle/>
          <a:p>
            <a:pPr lvl="0">
              <a:spcBef>
                <a:spcPts val="0"/>
              </a:spcBef>
              <a:buNone/>
            </a:pPr>
            <a:r>
              <a:rPr lang="en" dirty="0" smtClean="0"/>
              <a:t>ALGORITHM:                  </a:t>
            </a:r>
            <a:r>
              <a:rPr lang="en" dirty="0"/>
              <a:t>COMPLETE PATH : </a:t>
            </a:r>
          </a:p>
        </p:txBody>
      </p:sp>
      <p:sp>
        <p:nvSpPr>
          <p:cNvPr id="71" name="Shape 71"/>
          <p:cNvSpPr txBox="1">
            <a:spLocks noGrp="1"/>
          </p:cNvSpPr>
          <p:nvPr>
            <p:ph type="body" idx="1"/>
          </p:nvPr>
        </p:nvSpPr>
        <p:spPr>
          <a:xfrm rot="10800000" flipH="1">
            <a:off x="8030070" y="3642419"/>
            <a:ext cx="453600" cy="20400"/>
          </a:xfrm>
          <a:prstGeom prst="rect">
            <a:avLst/>
          </a:prstGeom>
        </p:spPr>
        <p:txBody>
          <a:bodyPr lIns="91425" tIns="91425" rIns="91425" bIns="91425" anchor="t" anchorCtr="0">
            <a:noAutofit/>
          </a:bodyPr>
          <a:lstStyle/>
          <a:p>
            <a:pPr lvl="0" rtl="0">
              <a:spcBef>
                <a:spcPts val="0"/>
              </a:spcBef>
              <a:buNone/>
            </a:pPr>
            <a:r>
              <a:rPr lang="en"/>
              <a:t>.</a:t>
            </a:r>
          </a:p>
        </p:txBody>
      </p:sp>
      <p:sp>
        <p:nvSpPr>
          <p:cNvPr id="72" name="Shape 72"/>
          <p:cNvSpPr txBox="1">
            <a:spLocks noGrp="1"/>
          </p:cNvSpPr>
          <p:nvPr>
            <p:ph type="sldNum" idx="12"/>
          </p:nvPr>
        </p:nvSpPr>
        <p:spPr>
          <a:xfrm>
            <a:off x="8627677" y="4661049"/>
            <a:ext cx="411600" cy="395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latin typeface="Arial"/>
                <a:ea typeface="Arial"/>
                <a:cs typeface="Arial"/>
                <a:sym typeface="Arial"/>
              </a:rPr>
              <a:pPr lvl="0" rtl="0">
                <a:spcBef>
                  <a:spcPts val="0"/>
                </a:spcBef>
                <a:buNone/>
              </a:pPr>
              <a:t>2</a:t>
            </a:fld>
            <a:endParaRPr lang="en">
              <a:latin typeface="Arial"/>
              <a:ea typeface="Arial"/>
              <a:cs typeface="Arial"/>
              <a:sym typeface="Arial"/>
            </a:endParaRPr>
          </a:p>
        </p:txBody>
      </p:sp>
      <p:sp>
        <p:nvSpPr>
          <p:cNvPr id="73" name="Shape 73"/>
          <p:cNvSpPr/>
          <p:nvPr/>
        </p:nvSpPr>
        <p:spPr>
          <a:xfrm>
            <a:off x="2410736" y="1937215"/>
            <a:ext cx="1064100" cy="395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4326627" y="1937215"/>
            <a:ext cx="830700" cy="395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t>   Words</a:t>
            </a:r>
          </a:p>
        </p:txBody>
      </p:sp>
      <p:sp>
        <p:nvSpPr>
          <p:cNvPr id="75" name="Shape 75"/>
          <p:cNvSpPr/>
          <p:nvPr/>
        </p:nvSpPr>
        <p:spPr>
          <a:xfrm>
            <a:off x="5847444" y="1914400"/>
            <a:ext cx="928799" cy="395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a:t>
            </a:r>
            <a:r>
              <a:rPr lang="en" b="1"/>
              <a:t>Tokens</a:t>
            </a:r>
          </a:p>
        </p:txBody>
      </p:sp>
      <p:sp>
        <p:nvSpPr>
          <p:cNvPr id="76" name="Shape 76"/>
          <p:cNvSpPr/>
          <p:nvPr/>
        </p:nvSpPr>
        <p:spPr>
          <a:xfrm>
            <a:off x="7852716" y="1914400"/>
            <a:ext cx="1241400" cy="395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a:t>  </a:t>
            </a:r>
            <a:r>
              <a:rPr lang="en" sz="1000" b="1"/>
              <a:t>Annotated</a:t>
            </a:r>
            <a:r>
              <a:rPr lang="en" sz="1000"/>
              <a:t> </a:t>
            </a:r>
            <a:r>
              <a:rPr lang="en" sz="1000" b="1"/>
              <a:t>Text</a:t>
            </a:r>
          </a:p>
        </p:txBody>
      </p:sp>
      <p:sp>
        <p:nvSpPr>
          <p:cNvPr id="77" name="Shape 77"/>
          <p:cNvSpPr/>
          <p:nvPr/>
        </p:nvSpPr>
        <p:spPr>
          <a:xfrm>
            <a:off x="2846139" y="4390284"/>
            <a:ext cx="830699" cy="395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t>Domains</a:t>
            </a:r>
          </a:p>
        </p:txBody>
      </p:sp>
      <p:sp>
        <p:nvSpPr>
          <p:cNvPr id="78" name="Shape 78"/>
          <p:cNvSpPr/>
          <p:nvPr/>
        </p:nvSpPr>
        <p:spPr>
          <a:xfrm>
            <a:off x="8208574" y="3295307"/>
            <a:ext cx="830700" cy="487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t>Keywords</a:t>
            </a:r>
          </a:p>
        </p:txBody>
      </p:sp>
      <p:sp>
        <p:nvSpPr>
          <p:cNvPr id="79" name="Shape 79"/>
          <p:cNvSpPr/>
          <p:nvPr/>
        </p:nvSpPr>
        <p:spPr>
          <a:xfrm>
            <a:off x="2352625" y="3113671"/>
            <a:ext cx="1817700" cy="612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000" b="1"/>
          </a:p>
          <a:p>
            <a:pPr lvl="0" rtl="0">
              <a:spcBef>
                <a:spcPts val="0"/>
              </a:spcBef>
              <a:buNone/>
            </a:pPr>
            <a:r>
              <a:rPr lang="en" sz="1000" b="1"/>
              <a:t>Synsets in correct sense</a:t>
            </a:r>
          </a:p>
          <a:p>
            <a:pPr lvl="0" rtl="0">
              <a:spcBef>
                <a:spcPts val="0"/>
              </a:spcBef>
              <a:buNone/>
            </a:pPr>
            <a:endParaRPr b="1"/>
          </a:p>
        </p:txBody>
      </p:sp>
      <p:sp>
        <p:nvSpPr>
          <p:cNvPr id="80" name="Shape 80"/>
          <p:cNvSpPr txBox="1"/>
          <p:nvPr/>
        </p:nvSpPr>
        <p:spPr>
          <a:xfrm>
            <a:off x="2494751" y="1999732"/>
            <a:ext cx="718800" cy="225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81" name="Shape 81"/>
          <p:cNvSpPr txBox="1"/>
          <p:nvPr/>
        </p:nvSpPr>
        <p:spPr>
          <a:xfrm>
            <a:off x="2448101" y="1937215"/>
            <a:ext cx="989400" cy="225000"/>
          </a:xfrm>
          <a:prstGeom prst="rect">
            <a:avLst/>
          </a:prstGeom>
          <a:noFill/>
          <a:ln>
            <a:noFill/>
          </a:ln>
        </p:spPr>
        <p:txBody>
          <a:bodyPr lIns="91425" tIns="91425" rIns="91425" bIns="91425" anchor="t" anchorCtr="0">
            <a:noAutofit/>
          </a:bodyPr>
          <a:lstStyle/>
          <a:p>
            <a:pPr lvl="0" rtl="0">
              <a:spcBef>
                <a:spcPts val="0"/>
              </a:spcBef>
              <a:buNone/>
            </a:pPr>
            <a:r>
              <a:rPr lang="en" sz="1000" b="1"/>
              <a:t>Subtitle file</a:t>
            </a:r>
          </a:p>
        </p:txBody>
      </p:sp>
      <p:sp>
        <p:nvSpPr>
          <p:cNvPr id="82" name="Shape 82"/>
          <p:cNvSpPr/>
          <p:nvPr/>
        </p:nvSpPr>
        <p:spPr>
          <a:xfrm>
            <a:off x="5847444" y="4238012"/>
            <a:ext cx="2567099" cy="7002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                  </a:t>
            </a:r>
            <a:r>
              <a:rPr lang="en" sz="1600" b="1"/>
              <a:t>Category</a:t>
            </a:r>
          </a:p>
        </p:txBody>
      </p:sp>
      <p:cxnSp>
        <p:nvCxnSpPr>
          <p:cNvPr id="83" name="Shape 83"/>
          <p:cNvCxnSpPr>
            <a:endCxn id="74" idx="1"/>
          </p:cNvCxnSpPr>
          <p:nvPr/>
        </p:nvCxnSpPr>
        <p:spPr>
          <a:xfrm>
            <a:off x="3474927" y="2135065"/>
            <a:ext cx="851700" cy="0"/>
          </a:xfrm>
          <a:prstGeom prst="straightConnector1">
            <a:avLst/>
          </a:prstGeom>
          <a:noFill/>
          <a:ln w="9525" cap="flat" cmpd="sng">
            <a:solidFill>
              <a:schemeClr val="dk2"/>
            </a:solidFill>
            <a:prstDash val="solid"/>
            <a:round/>
            <a:headEnd type="none" w="lg" len="lg"/>
            <a:tailEnd type="triangle" w="lg" len="lg"/>
          </a:ln>
        </p:spPr>
      </p:cxnSp>
      <p:cxnSp>
        <p:nvCxnSpPr>
          <p:cNvPr id="84" name="Shape 84"/>
          <p:cNvCxnSpPr>
            <a:stCxn id="74" idx="3"/>
            <a:endCxn id="75" idx="1"/>
          </p:cNvCxnSpPr>
          <p:nvPr/>
        </p:nvCxnSpPr>
        <p:spPr>
          <a:xfrm rot="10800000" flipH="1">
            <a:off x="5157327" y="2112265"/>
            <a:ext cx="690000" cy="22800"/>
          </a:xfrm>
          <a:prstGeom prst="straightConnector1">
            <a:avLst/>
          </a:prstGeom>
          <a:noFill/>
          <a:ln w="9525" cap="flat" cmpd="sng">
            <a:solidFill>
              <a:schemeClr val="dk2"/>
            </a:solidFill>
            <a:prstDash val="solid"/>
            <a:round/>
            <a:headEnd type="none" w="lg" len="lg"/>
            <a:tailEnd type="triangle" w="lg" len="lg"/>
          </a:ln>
        </p:spPr>
      </p:cxnSp>
      <p:cxnSp>
        <p:nvCxnSpPr>
          <p:cNvPr id="85" name="Shape 85"/>
          <p:cNvCxnSpPr>
            <a:stCxn id="75" idx="3"/>
            <a:endCxn id="76" idx="1"/>
          </p:cNvCxnSpPr>
          <p:nvPr/>
        </p:nvCxnSpPr>
        <p:spPr>
          <a:xfrm>
            <a:off x="6776244" y="2112250"/>
            <a:ext cx="1076400" cy="0"/>
          </a:xfrm>
          <a:prstGeom prst="straightConnector1">
            <a:avLst/>
          </a:prstGeom>
          <a:noFill/>
          <a:ln w="9525" cap="flat" cmpd="sng">
            <a:solidFill>
              <a:schemeClr val="dk2"/>
            </a:solidFill>
            <a:prstDash val="solid"/>
            <a:round/>
            <a:headEnd type="none" w="lg" len="lg"/>
            <a:tailEnd type="triangle" w="lg" len="lg"/>
          </a:ln>
        </p:spPr>
      </p:cxnSp>
      <p:cxnSp>
        <p:nvCxnSpPr>
          <p:cNvPr id="86" name="Shape 86"/>
          <p:cNvCxnSpPr>
            <a:stCxn id="76" idx="2"/>
            <a:endCxn id="78" idx="0"/>
          </p:cNvCxnSpPr>
          <p:nvPr/>
        </p:nvCxnSpPr>
        <p:spPr>
          <a:xfrm>
            <a:off x="8473416" y="2310100"/>
            <a:ext cx="150600" cy="985200"/>
          </a:xfrm>
          <a:prstGeom prst="straightConnector1">
            <a:avLst/>
          </a:prstGeom>
          <a:noFill/>
          <a:ln w="9525" cap="flat" cmpd="sng">
            <a:solidFill>
              <a:schemeClr val="dk2"/>
            </a:solidFill>
            <a:prstDash val="solid"/>
            <a:round/>
            <a:headEnd type="none" w="lg" len="lg"/>
            <a:tailEnd type="triangle" w="lg" len="lg"/>
          </a:ln>
        </p:spPr>
      </p:cxnSp>
      <p:sp>
        <p:nvSpPr>
          <p:cNvPr id="87" name="Shape 87"/>
          <p:cNvSpPr txBox="1"/>
          <p:nvPr/>
        </p:nvSpPr>
        <p:spPr>
          <a:xfrm>
            <a:off x="3540211" y="2224824"/>
            <a:ext cx="718800" cy="225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88" name="Shape 88"/>
          <p:cNvSpPr txBox="1"/>
          <p:nvPr/>
        </p:nvSpPr>
        <p:spPr>
          <a:xfrm>
            <a:off x="3540211" y="2106022"/>
            <a:ext cx="989400" cy="225000"/>
          </a:xfrm>
          <a:prstGeom prst="rect">
            <a:avLst/>
          </a:prstGeom>
          <a:noFill/>
          <a:ln>
            <a:noFill/>
          </a:ln>
        </p:spPr>
        <p:txBody>
          <a:bodyPr lIns="91425" tIns="91425" rIns="91425" bIns="91425" anchor="t" anchorCtr="0">
            <a:noAutofit/>
          </a:bodyPr>
          <a:lstStyle/>
          <a:p>
            <a:pPr lvl="0" rtl="0">
              <a:spcBef>
                <a:spcPts val="0"/>
              </a:spcBef>
              <a:buNone/>
            </a:pPr>
            <a:r>
              <a:rPr lang="en" sz="1000"/>
              <a:t>Tokenize</a:t>
            </a:r>
          </a:p>
        </p:txBody>
      </p:sp>
      <p:sp>
        <p:nvSpPr>
          <p:cNvPr id="89" name="Shape 89"/>
          <p:cNvSpPr txBox="1"/>
          <p:nvPr/>
        </p:nvSpPr>
        <p:spPr>
          <a:xfrm>
            <a:off x="5107219" y="2111298"/>
            <a:ext cx="851700" cy="395700"/>
          </a:xfrm>
          <a:prstGeom prst="rect">
            <a:avLst/>
          </a:prstGeom>
          <a:noFill/>
          <a:ln>
            <a:noFill/>
          </a:ln>
        </p:spPr>
        <p:txBody>
          <a:bodyPr lIns="91425" tIns="91425" rIns="91425" bIns="91425" anchor="t" anchorCtr="0">
            <a:noAutofit/>
          </a:bodyPr>
          <a:lstStyle/>
          <a:p>
            <a:pPr lvl="0" rtl="0">
              <a:spcBef>
                <a:spcPts val="0"/>
              </a:spcBef>
              <a:buNone/>
            </a:pPr>
            <a:r>
              <a:rPr lang="en" sz="1000"/>
              <a:t>Stop words</a:t>
            </a:r>
          </a:p>
          <a:p>
            <a:pPr lvl="0" rtl="0">
              <a:spcBef>
                <a:spcPts val="0"/>
              </a:spcBef>
              <a:buNone/>
            </a:pPr>
            <a:r>
              <a:rPr lang="en" sz="1000"/>
              <a:t>Removed</a:t>
            </a:r>
          </a:p>
        </p:txBody>
      </p:sp>
      <p:sp>
        <p:nvSpPr>
          <p:cNvPr id="90" name="Shape 90"/>
          <p:cNvSpPr txBox="1"/>
          <p:nvPr/>
        </p:nvSpPr>
        <p:spPr>
          <a:xfrm>
            <a:off x="6819692" y="2106022"/>
            <a:ext cx="989400" cy="225000"/>
          </a:xfrm>
          <a:prstGeom prst="rect">
            <a:avLst/>
          </a:prstGeom>
          <a:noFill/>
          <a:ln>
            <a:noFill/>
          </a:ln>
        </p:spPr>
        <p:txBody>
          <a:bodyPr lIns="91425" tIns="91425" rIns="91425" bIns="91425" anchor="t" anchorCtr="0">
            <a:noAutofit/>
          </a:bodyPr>
          <a:lstStyle/>
          <a:p>
            <a:pPr lvl="0" rtl="0">
              <a:spcBef>
                <a:spcPts val="0"/>
              </a:spcBef>
              <a:buNone/>
            </a:pPr>
            <a:r>
              <a:rPr lang="en" sz="1000"/>
              <a:t>POS Tagging</a:t>
            </a:r>
          </a:p>
        </p:txBody>
      </p:sp>
      <p:sp>
        <p:nvSpPr>
          <p:cNvPr id="91" name="Shape 91"/>
          <p:cNvSpPr txBox="1"/>
          <p:nvPr/>
        </p:nvSpPr>
        <p:spPr>
          <a:xfrm>
            <a:off x="7180647" y="3408780"/>
            <a:ext cx="1174800" cy="487500"/>
          </a:xfrm>
          <a:prstGeom prst="rect">
            <a:avLst/>
          </a:prstGeom>
          <a:noFill/>
          <a:ln>
            <a:noFill/>
          </a:ln>
        </p:spPr>
        <p:txBody>
          <a:bodyPr lIns="91425" tIns="91425" rIns="91425" bIns="91425" anchor="t" anchorCtr="0">
            <a:noAutofit/>
          </a:bodyPr>
          <a:lstStyle/>
          <a:p>
            <a:pPr lvl="0" rtl="0">
              <a:spcBef>
                <a:spcPts val="0"/>
              </a:spcBef>
              <a:buNone/>
            </a:pPr>
            <a:r>
              <a:rPr lang="en" sz="1200"/>
              <a:t>Word Sense Disambiguation</a:t>
            </a:r>
          </a:p>
        </p:txBody>
      </p:sp>
      <p:cxnSp>
        <p:nvCxnSpPr>
          <p:cNvPr id="92" name="Shape 92"/>
          <p:cNvCxnSpPr>
            <a:stCxn id="77" idx="3"/>
            <a:endCxn id="82" idx="1"/>
          </p:cNvCxnSpPr>
          <p:nvPr/>
        </p:nvCxnSpPr>
        <p:spPr>
          <a:xfrm>
            <a:off x="3676839" y="4588134"/>
            <a:ext cx="2170500" cy="0"/>
          </a:xfrm>
          <a:prstGeom prst="straightConnector1">
            <a:avLst/>
          </a:prstGeom>
          <a:noFill/>
          <a:ln w="9525" cap="flat" cmpd="sng">
            <a:solidFill>
              <a:schemeClr val="dk2"/>
            </a:solidFill>
            <a:prstDash val="solid"/>
            <a:round/>
            <a:headEnd type="none" w="lg" len="lg"/>
            <a:tailEnd type="triangle" w="lg" len="lg"/>
          </a:ln>
        </p:spPr>
      </p:cxnSp>
      <p:cxnSp>
        <p:nvCxnSpPr>
          <p:cNvPr id="93" name="Shape 93"/>
          <p:cNvCxnSpPr>
            <a:stCxn id="79" idx="2"/>
            <a:endCxn id="77" idx="0"/>
          </p:cNvCxnSpPr>
          <p:nvPr/>
        </p:nvCxnSpPr>
        <p:spPr>
          <a:xfrm>
            <a:off x="3261475" y="3726271"/>
            <a:ext cx="0" cy="663900"/>
          </a:xfrm>
          <a:prstGeom prst="straightConnector1">
            <a:avLst/>
          </a:prstGeom>
          <a:noFill/>
          <a:ln w="9525" cap="flat" cmpd="sng">
            <a:solidFill>
              <a:schemeClr val="dk2"/>
            </a:solidFill>
            <a:prstDash val="solid"/>
            <a:round/>
            <a:headEnd type="none" w="lg" len="lg"/>
            <a:tailEnd type="triangle" w="lg" len="lg"/>
          </a:ln>
        </p:spPr>
      </p:cxnSp>
      <p:sp>
        <p:nvSpPr>
          <p:cNvPr id="94" name="Shape 94"/>
          <p:cNvSpPr/>
          <p:nvPr/>
        </p:nvSpPr>
        <p:spPr>
          <a:xfrm>
            <a:off x="5134503" y="3155243"/>
            <a:ext cx="2007900" cy="587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t>Keywords in correct sense</a:t>
            </a:r>
          </a:p>
        </p:txBody>
      </p:sp>
      <p:cxnSp>
        <p:nvCxnSpPr>
          <p:cNvPr id="95" name="Shape 95"/>
          <p:cNvCxnSpPr>
            <a:endCxn id="94" idx="3"/>
          </p:cNvCxnSpPr>
          <p:nvPr/>
        </p:nvCxnSpPr>
        <p:spPr>
          <a:xfrm flipH="1">
            <a:off x="7142403" y="3417593"/>
            <a:ext cx="1129500" cy="31500"/>
          </a:xfrm>
          <a:prstGeom prst="straightConnector1">
            <a:avLst/>
          </a:prstGeom>
          <a:noFill/>
          <a:ln w="9525" cap="flat" cmpd="sng">
            <a:solidFill>
              <a:schemeClr val="dk2"/>
            </a:solidFill>
            <a:prstDash val="solid"/>
            <a:round/>
            <a:headEnd type="none" w="lg" len="lg"/>
            <a:tailEnd type="triangle" w="lg" len="lg"/>
          </a:ln>
        </p:spPr>
      </p:cxnSp>
      <p:cxnSp>
        <p:nvCxnSpPr>
          <p:cNvPr id="96" name="Shape 96"/>
          <p:cNvCxnSpPr>
            <a:stCxn id="94" idx="1"/>
            <a:endCxn id="79" idx="3"/>
          </p:cNvCxnSpPr>
          <p:nvPr/>
        </p:nvCxnSpPr>
        <p:spPr>
          <a:xfrm rot="10800000">
            <a:off x="4170303" y="3419993"/>
            <a:ext cx="964200" cy="29100"/>
          </a:xfrm>
          <a:prstGeom prst="straightConnector1">
            <a:avLst/>
          </a:prstGeom>
          <a:noFill/>
          <a:ln w="9525" cap="flat" cmpd="sng">
            <a:solidFill>
              <a:schemeClr val="dk2"/>
            </a:solidFill>
            <a:prstDash val="solid"/>
            <a:round/>
            <a:headEnd type="none" w="lg" len="lg"/>
            <a:tailEnd type="triangle" w="lg" len="lg"/>
          </a:ln>
        </p:spPr>
      </p:cxnSp>
      <p:sp>
        <p:nvSpPr>
          <p:cNvPr id="97" name="Shape 97"/>
          <p:cNvSpPr txBox="1"/>
          <p:nvPr/>
        </p:nvSpPr>
        <p:spPr>
          <a:xfrm>
            <a:off x="4249627" y="3550273"/>
            <a:ext cx="830700" cy="346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98" name="Shape 98"/>
          <p:cNvSpPr txBox="1"/>
          <p:nvPr/>
        </p:nvSpPr>
        <p:spPr>
          <a:xfrm>
            <a:off x="4273618" y="3454763"/>
            <a:ext cx="936900" cy="395700"/>
          </a:xfrm>
          <a:prstGeom prst="rect">
            <a:avLst/>
          </a:prstGeom>
          <a:noFill/>
          <a:ln>
            <a:noFill/>
          </a:ln>
        </p:spPr>
        <p:txBody>
          <a:bodyPr lIns="91425" tIns="91425" rIns="91425" bIns="91425" anchor="t" anchorCtr="0">
            <a:noAutofit/>
          </a:bodyPr>
          <a:lstStyle/>
          <a:p>
            <a:pPr lvl="0" rtl="0">
              <a:spcBef>
                <a:spcPts val="0"/>
              </a:spcBef>
              <a:buNone/>
            </a:pPr>
            <a:r>
              <a:rPr lang="en"/>
              <a:t>WordNet</a:t>
            </a:r>
          </a:p>
        </p:txBody>
      </p:sp>
      <p:sp>
        <p:nvSpPr>
          <p:cNvPr id="99" name="Shape 99"/>
          <p:cNvSpPr txBox="1"/>
          <p:nvPr/>
        </p:nvSpPr>
        <p:spPr>
          <a:xfrm>
            <a:off x="3960796" y="4600626"/>
            <a:ext cx="1571100" cy="487500"/>
          </a:xfrm>
          <a:prstGeom prst="rect">
            <a:avLst/>
          </a:prstGeom>
          <a:noFill/>
          <a:ln>
            <a:noFill/>
          </a:ln>
        </p:spPr>
        <p:txBody>
          <a:bodyPr lIns="91425" tIns="91425" rIns="91425" bIns="91425" anchor="t" anchorCtr="0">
            <a:noAutofit/>
          </a:bodyPr>
          <a:lstStyle/>
          <a:p>
            <a:pPr lvl="0" rtl="0">
              <a:spcBef>
                <a:spcPts val="0"/>
              </a:spcBef>
              <a:buNone/>
            </a:pPr>
            <a:r>
              <a:rPr lang="en" sz="1000"/>
              <a:t>Domain with Highest Occurrence Score</a:t>
            </a:r>
          </a:p>
        </p:txBody>
      </p:sp>
      <p:sp>
        <p:nvSpPr>
          <p:cNvPr id="100" name="Shape 100"/>
          <p:cNvSpPr txBox="1"/>
          <p:nvPr/>
        </p:nvSpPr>
        <p:spPr>
          <a:xfrm>
            <a:off x="7787083" y="2493914"/>
            <a:ext cx="783900" cy="346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01" name="Shape 101"/>
          <p:cNvSpPr txBox="1"/>
          <p:nvPr/>
        </p:nvSpPr>
        <p:spPr>
          <a:xfrm>
            <a:off x="7864979" y="2445846"/>
            <a:ext cx="1129500" cy="587700"/>
          </a:xfrm>
          <a:prstGeom prst="rect">
            <a:avLst/>
          </a:prstGeom>
          <a:noFill/>
          <a:ln>
            <a:noFill/>
          </a:ln>
        </p:spPr>
        <p:txBody>
          <a:bodyPr lIns="91425" tIns="91425" rIns="91425" bIns="91425" anchor="t" anchorCtr="0">
            <a:noAutofit/>
          </a:bodyPr>
          <a:lstStyle/>
          <a:p>
            <a:pPr lvl="0" rtl="0">
              <a:spcBef>
                <a:spcPts val="0"/>
              </a:spcBef>
              <a:buNone/>
            </a:pPr>
            <a:r>
              <a:rPr lang="en" sz="1200"/>
              <a:t>Keyword</a:t>
            </a:r>
          </a:p>
          <a:p>
            <a:pPr lvl="0" rtl="0">
              <a:spcBef>
                <a:spcPts val="0"/>
              </a:spcBef>
              <a:buNone/>
            </a:pPr>
            <a:r>
              <a:rPr lang="en" sz="1200"/>
              <a:t>Extraction</a:t>
            </a:r>
          </a:p>
        </p:txBody>
      </p:sp>
      <p:sp>
        <p:nvSpPr>
          <p:cNvPr id="102" name="Shape 102"/>
          <p:cNvSpPr/>
          <p:nvPr/>
        </p:nvSpPr>
        <p:spPr>
          <a:xfrm>
            <a:off x="225975" y="2106025"/>
            <a:ext cx="1590300" cy="393600"/>
          </a:xfrm>
          <a:prstGeom prst="roundRect">
            <a:avLst>
              <a:gd name="adj" fmla="val 16667"/>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Doc</a:t>
            </a:r>
          </a:p>
        </p:txBody>
      </p:sp>
      <p:sp>
        <p:nvSpPr>
          <p:cNvPr id="103" name="Shape 103"/>
          <p:cNvSpPr/>
          <p:nvPr/>
        </p:nvSpPr>
        <p:spPr>
          <a:xfrm>
            <a:off x="225975" y="2721625"/>
            <a:ext cx="1590300" cy="393600"/>
          </a:xfrm>
          <a:prstGeom prst="roundRect">
            <a:avLst>
              <a:gd name="adj" fmla="val 16667"/>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Keywords</a:t>
            </a:r>
          </a:p>
        </p:txBody>
      </p:sp>
      <p:sp>
        <p:nvSpPr>
          <p:cNvPr id="104" name="Shape 104"/>
          <p:cNvSpPr/>
          <p:nvPr/>
        </p:nvSpPr>
        <p:spPr>
          <a:xfrm>
            <a:off x="225975" y="3884274"/>
            <a:ext cx="1559943" cy="687739"/>
          </a:xfrm>
          <a:prstGeom prst="roundRect">
            <a:avLst>
              <a:gd name="adj" fmla="val 16667"/>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dirty="0" smtClean="0"/>
              <a:t>Category.</a:t>
            </a:r>
          </a:p>
          <a:p>
            <a:pPr lvl="0" algn="ctr" rtl="0">
              <a:spcBef>
                <a:spcPts val="0"/>
              </a:spcBef>
              <a:buNone/>
            </a:pPr>
            <a:r>
              <a:rPr lang="en" sz="1200" dirty="0" smtClean="0"/>
              <a:t>(Using Extended Wordnet Domains)</a:t>
            </a:r>
            <a:endParaRPr lang="en" sz="1200" dirty="0"/>
          </a:p>
        </p:txBody>
      </p:sp>
      <p:sp>
        <p:nvSpPr>
          <p:cNvPr id="105" name="Shape 105"/>
          <p:cNvSpPr/>
          <p:nvPr/>
        </p:nvSpPr>
        <p:spPr>
          <a:xfrm>
            <a:off x="225975" y="3255025"/>
            <a:ext cx="1590300" cy="393600"/>
          </a:xfrm>
          <a:prstGeom prst="roundRect">
            <a:avLst>
              <a:gd name="adj" fmla="val 16667"/>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WSD</a:t>
            </a:r>
          </a:p>
        </p:txBody>
      </p:sp>
      <p:cxnSp>
        <p:nvCxnSpPr>
          <p:cNvPr id="106" name="Shape 106"/>
          <p:cNvCxnSpPr>
            <a:endCxn id="103" idx="0"/>
          </p:cNvCxnSpPr>
          <p:nvPr/>
        </p:nvCxnSpPr>
        <p:spPr>
          <a:xfrm>
            <a:off x="1021125" y="2499625"/>
            <a:ext cx="0" cy="222000"/>
          </a:xfrm>
          <a:prstGeom prst="straightConnector1">
            <a:avLst/>
          </a:prstGeom>
          <a:noFill/>
          <a:ln w="9525" cap="flat" cmpd="sng">
            <a:solidFill>
              <a:srgbClr val="595959"/>
            </a:solidFill>
            <a:prstDash val="solid"/>
            <a:round/>
            <a:headEnd type="none" w="lg" len="lg"/>
            <a:tailEnd type="triangle" w="lg" len="lg"/>
          </a:ln>
        </p:spPr>
      </p:cxnSp>
      <p:cxnSp>
        <p:nvCxnSpPr>
          <p:cNvPr id="107" name="Shape 107"/>
          <p:cNvCxnSpPr>
            <a:stCxn id="103" idx="2"/>
            <a:endCxn id="105" idx="0"/>
          </p:cNvCxnSpPr>
          <p:nvPr/>
        </p:nvCxnSpPr>
        <p:spPr>
          <a:xfrm>
            <a:off x="1021125" y="3115225"/>
            <a:ext cx="0" cy="139800"/>
          </a:xfrm>
          <a:prstGeom prst="straightConnector1">
            <a:avLst/>
          </a:prstGeom>
          <a:noFill/>
          <a:ln w="9525" cap="flat" cmpd="sng">
            <a:solidFill>
              <a:srgbClr val="595959"/>
            </a:solidFill>
            <a:prstDash val="solid"/>
            <a:round/>
            <a:headEnd type="none" w="lg" len="lg"/>
            <a:tailEnd type="triangle" w="lg" len="lg"/>
          </a:ln>
        </p:spPr>
      </p:cxnSp>
      <p:cxnSp>
        <p:nvCxnSpPr>
          <p:cNvPr id="108" name="Shape 108"/>
          <p:cNvCxnSpPr>
            <a:stCxn id="105" idx="2"/>
            <a:endCxn id="104" idx="0"/>
          </p:cNvCxnSpPr>
          <p:nvPr/>
        </p:nvCxnSpPr>
        <p:spPr>
          <a:xfrm rot="5400000">
            <a:off x="895712" y="3758860"/>
            <a:ext cx="235649" cy="15178"/>
          </a:xfrm>
          <a:prstGeom prst="straightConnector1">
            <a:avLst/>
          </a:prstGeom>
          <a:noFill/>
          <a:ln w="9525" cap="flat" cmpd="sng">
            <a:solidFill>
              <a:srgbClr val="595959"/>
            </a:solidFill>
            <a:prstDash val="solid"/>
            <a:round/>
            <a:headEnd type="none" w="lg" len="lg"/>
            <a:tailEnd type="triangle" w="lg" len="lg"/>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309875" y="471375"/>
            <a:ext cx="3711300" cy="690000"/>
          </a:xfrm>
          <a:prstGeom prst="rect">
            <a:avLst/>
          </a:prstGeom>
        </p:spPr>
        <p:txBody>
          <a:bodyPr lIns="91425" tIns="91425" rIns="91425" bIns="91425" anchor="b" anchorCtr="0">
            <a:noAutofit/>
          </a:bodyPr>
          <a:lstStyle/>
          <a:p>
            <a:pPr lvl="0" rtl="0">
              <a:spcBef>
                <a:spcPts val="0"/>
              </a:spcBef>
              <a:buNone/>
            </a:pPr>
            <a:r>
              <a:rPr lang="en"/>
              <a:t>TextRank Algorithm</a:t>
            </a:r>
          </a:p>
        </p:txBody>
      </p:sp>
      <p:sp>
        <p:nvSpPr>
          <p:cNvPr id="114" name="Shape 1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latin typeface="Arial"/>
                <a:ea typeface="Arial"/>
                <a:cs typeface="Arial"/>
                <a:sym typeface="Arial"/>
              </a:rPr>
              <a:pPr lvl="0" rtl="0">
                <a:spcBef>
                  <a:spcPts val="0"/>
                </a:spcBef>
                <a:buNone/>
              </a:pPr>
              <a:t>3</a:t>
            </a:fld>
            <a:endParaRPr lang="en">
              <a:latin typeface="Arial"/>
              <a:ea typeface="Arial"/>
              <a:cs typeface="Arial"/>
              <a:sym typeface="Arial"/>
            </a:endParaRPr>
          </a:p>
        </p:txBody>
      </p:sp>
      <p:pic>
        <p:nvPicPr>
          <p:cNvPr id="115" name="Shape 115"/>
          <p:cNvPicPr preferRelativeResize="0"/>
          <p:nvPr/>
        </p:nvPicPr>
        <p:blipFill>
          <a:blip r:embed="rId3">
            <a:alphaModFix/>
          </a:blip>
          <a:stretch>
            <a:fillRect/>
          </a:stretch>
        </p:blipFill>
        <p:spPr>
          <a:xfrm>
            <a:off x="540700" y="2051875"/>
            <a:ext cx="2794000" cy="2006600"/>
          </a:xfrm>
          <a:prstGeom prst="rect">
            <a:avLst/>
          </a:prstGeom>
          <a:noFill/>
          <a:ln>
            <a:noFill/>
          </a:ln>
        </p:spPr>
      </p:pic>
      <p:pic>
        <p:nvPicPr>
          <p:cNvPr id="116" name="Shape 116"/>
          <p:cNvPicPr preferRelativeResize="0"/>
          <p:nvPr/>
        </p:nvPicPr>
        <p:blipFill rotWithShape="1">
          <a:blip r:embed="rId4">
            <a:alphaModFix/>
          </a:blip>
          <a:srcRect l="25323" t="83010" r="11605" b="9337"/>
          <a:stretch/>
        </p:blipFill>
        <p:spPr>
          <a:xfrm>
            <a:off x="29275" y="4726825"/>
            <a:ext cx="5169676" cy="393600"/>
          </a:xfrm>
          <a:prstGeom prst="rect">
            <a:avLst/>
          </a:prstGeom>
          <a:noFill/>
          <a:ln w="9525" cap="flat" cmpd="sng">
            <a:solidFill>
              <a:srgbClr val="000000"/>
            </a:solidFill>
            <a:prstDash val="solid"/>
            <a:round/>
            <a:headEnd type="none" w="med" len="med"/>
            <a:tailEnd type="none" w="med" len="med"/>
          </a:ln>
        </p:spPr>
      </p:pic>
      <p:sp>
        <p:nvSpPr>
          <p:cNvPr id="117" name="Shape 117"/>
          <p:cNvSpPr txBox="1"/>
          <p:nvPr/>
        </p:nvSpPr>
        <p:spPr>
          <a:xfrm>
            <a:off x="20850" y="4374000"/>
            <a:ext cx="5101800" cy="233400"/>
          </a:xfrm>
          <a:prstGeom prst="rect">
            <a:avLst/>
          </a:prstGeom>
          <a:noFill/>
          <a:ln>
            <a:noFill/>
          </a:ln>
        </p:spPr>
        <p:txBody>
          <a:bodyPr lIns="91425" tIns="91425" rIns="91425" bIns="91425" anchor="t" anchorCtr="0">
            <a:noAutofit/>
          </a:bodyPr>
          <a:lstStyle/>
          <a:p>
            <a:pPr lvl="0" rtl="0">
              <a:spcBef>
                <a:spcPts val="0"/>
              </a:spcBef>
              <a:buNone/>
            </a:pPr>
            <a:r>
              <a:rPr lang="en"/>
              <a:t>If docs T1….Tn point to A. </a:t>
            </a:r>
          </a:p>
        </p:txBody>
      </p:sp>
      <p:sp>
        <p:nvSpPr>
          <p:cNvPr id="118" name="Shape 118"/>
          <p:cNvSpPr txBox="1">
            <a:spLocks noGrp="1"/>
          </p:cNvSpPr>
          <p:nvPr>
            <p:ph type="title"/>
          </p:nvPr>
        </p:nvSpPr>
        <p:spPr>
          <a:xfrm>
            <a:off x="509275" y="471375"/>
            <a:ext cx="3711300" cy="690000"/>
          </a:xfrm>
          <a:prstGeom prst="rect">
            <a:avLst/>
          </a:prstGeom>
        </p:spPr>
        <p:txBody>
          <a:bodyPr lIns="91425" tIns="91425" rIns="91425" bIns="91425" anchor="b" anchorCtr="0">
            <a:noAutofit/>
          </a:bodyPr>
          <a:lstStyle/>
          <a:p>
            <a:pPr lvl="0" rtl="0">
              <a:spcBef>
                <a:spcPts val="0"/>
              </a:spcBef>
              <a:buNone/>
            </a:pPr>
            <a:r>
              <a:rPr lang="en"/>
              <a:t>PageRank Algorithm</a:t>
            </a:r>
          </a:p>
        </p:txBody>
      </p:sp>
      <p:pic>
        <p:nvPicPr>
          <p:cNvPr id="119" name="Shape 119"/>
          <p:cNvPicPr preferRelativeResize="0"/>
          <p:nvPr/>
        </p:nvPicPr>
        <p:blipFill rotWithShape="1">
          <a:blip r:embed="rId5">
            <a:alphaModFix/>
          </a:blip>
          <a:srcRect l="12399" t="20968" r="57045" b="1686"/>
          <a:stretch/>
        </p:blipFill>
        <p:spPr>
          <a:xfrm>
            <a:off x="6227149" y="1161375"/>
            <a:ext cx="2793998" cy="397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latin typeface="Arial"/>
                <a:ea typeface="Arial"/>
                <a:cs typeface="Arial"/>
                <a:sym typeface="Arial"/>
              </a:rPr>
              <a:pPr lvl="0" rtl="0">
                <a:spcBef>
                  <a:spcPts val="0"/>
                </a:spcBef>
                <a:buNone/>
              </a:pPr>
              <a:t>4</a:t>
            </a:fld>
            <a:endParaRPr lang="en">
              <a:latin typeface="Arial"/>
              <a:ea typeface="Arial"/>
              <a:cs typeface="Arial"/>
              <a:sym typeface="Arial"/>
            </a:endParaRPr>
          </a:p>
        </p:txBody>
      </p:sp>
      <p:sp>
        <p:nvSpPr>
          <p:cNvPr id="125" name="Shape 125"/>
          <p:cNvSpPr txBox="1">
            <a:spLocks noGrp="1"/>
          </p:cNvSpPr>
          <p:nvPr>
            <p:ph type="title"/>
          </p:nvPr>
        </p:nvSpPr>
        <p:spPr>
          <a:xfrm>
            <a:off x="509275" y="471375"/>
            <a:ext cx="3711300" cy="690000"/>
          </a:xfrm>
          <a:prstGeom prst="rect">
            <a:avLst/>
          </a:prstGeom>
        </p:spPr>
        <p:txBody>
          <a:bodyPr lIns="91425" tIns="91425" rIns="91425" bIns="91425" anchor="b" anchorCtr="0">
            <a:noAutofit/>
          </a:bodyPr>
          <a:lstStyle/>
          <a:p>
            <a:pPr lvl="0" rtl="0">
              <a:spcBef>
                <a:spcPts val="0"/>
              </a:spcBef>
              <a:buNone/>
            </a:pPr>
            <a:r>
              <a:rPr lang="en"/>
              <a:t>Lesk’s Algorithm </a:t>
            </a:r>
          </a:p>
        </p:txBody>
      </p:sp>
      <p:pic>
        <p:nvPicPr>
          <p:cNvPr id="126" name="Shape 126"/>
          <p:cNvPicPr preferRelativeResize="0"/>
          <p:nvPr/>
        </p:nvPicPr>
        <p:blipFill rotWithShape="1">
          <a:blip r:embed="rId3">
            <a:alphaModFix/>
          </a:blip>
          <a:srcRect l="5570" t="44836" r="33687" b="43072"/>
          <a:stretch/>
        </p:blipFill>
        <p:spPr>
          <a:xfrm>
            <a:off x="356875" y="1837063"/>
            <a:ext cx="8115576" cy="908711"/>
          </a:xfrm>
          <a:prstGeom prst="rect">
            <a:avLst/>
          </a:prstGeom>
          <a:noFill/>
          <a:ln>
            <a:noFill/>
          </a:ln>
        </p:spPr>
      </p:pic>
      <p:sp>
        <p:nvSpPr>
          <p:cNvPr id="127" name="Shape 127"/>
          <p:cNvSpPr/>
          <p:nvPr/>
        </p:nvSpPr>
        <p:spPr>
          <a:xfrm>
            <a:off x="356875" y="3192305"/>
            <a:ext cx="1188300" cy="2960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BANK</a:t>
            </a:r>
          </a:p>
        </p:txBody>
      </p:sp>
      <p:sp>
        <p:nvSpPr>
          <p:cNvPr id="128" name="Shape 128"/>
          <p:cNvSpPr/>
          <p:nvPr/>
        </p:nvSpPr>
        <p:spPr>
          <a:xfrm>
            <a:off x="2244056" y="2909650"/>
            <a:ext cx="1593968" cy="406798"/>
          </a:xfrm>
          <a:prstGeom prst="flowChartProcess">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latin typeface="Bree Serif"/>
                <a:ea typeface="Bree Serif"/>
                <a:cs typeface="Bree Serif"/>
                <a:sym typeface="Bree Serif"/>
              </a:rPr>
              <a:t>Financial Bank?</a:t>
            </a:r>
          </a:p>
        </p:txBody>
      </p:sp>
      <p:sp>
        <p:nvSpPr>
          <p:cNvPr id="129" name="Shape 129"/>
          <p:cNvSpPr/>
          <p:nvPr/>
        </p:nvSpPr>
        <p:spPr>
          <a:xfrm>
            <a:off x="2244056" y="3483051"/>
            <a:ext cx="1593968" cy="406798"/>
          </a:xfrm>
          <a:prstGeom prst="flowChartProcess">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latin typeface="Bree Serif"/>
                <a:ea typeface="Bree Serif"/>
                <a:cs typeface="Bree Serif"/>
                <a:sym typeface="Bree Serif"/>
              </a:rPr>
              <a:t>River Bank?</a:t>
            </a:r>
          </a:p>
        </p:txBody>
      </p:sp>
      <p:cxnSp>
        <p:nvCxnSpPr>
          <p:cNvPr id="130" name="Shape 130"/>
          <p:cNvCxnSpPr>
            <a:stCxn id="127" idx="3"/>
            <a:endCxn id="128" idx="1"/>
          </p:cNvCxnSpPr>
          <p:nvPr/>
        </p:nvCxnSpPr>
        <p:spPr>
          <a:xfrm rot="10800000" flipH="1">
            <a:off x="1545175" y="3112955"/>
            <a:ext cx="699000" cy="2274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7" idx="3"/>
            <a:endCxn id="129" idx="1"/>
          </p:cNvCxnSpPr>
          <p:nvPr/>
        </p:nvCxnSpPr>
        <p:spPr>
          <a:xfrm>
            <a:off x="1545175" y="3340355"/>
            <a:ext cx="699000" cy="346200"/>
          </a:xfrm>
          <a:prstGeom prst="straightConnector1">
            <a:avLst/>
          </a:prstGeom>
          <a:noFill/>
          <a:ln w="9525" cap="flat" cmpd="sng">
            <a:solidFill>
              <a:schemeClr val="dk2"/>
            </a:solidFill>
            <a:prstDash val="solid"/>
            <a:round/>
            <a:headEnd type="none" w="lg" len="lg"/>
            <a:tailEnd type="triangle" w="lg" len="lg"/>
          </a:ln>
        </p:spPr>
      </p:cxnSp>
      <p:sp>
        <p:nvSpPr>
          <p:cNvPr id="132" name="Shape 132"/>
          <p:cNvSpPr txBox="1"/>
          <p:nvPr/>
        </p:nvSpPr>
        <p:spPr>
          <a:xfrm>
            <a:off x="356875" y="3889837"/>
            <a:ext cx="3368400" cy="540600"/>
          </a:xfrm>
          <a:prstGeom prst="rect">
            <a:avLst/>
          </a:prstGeom>
          <a:noFill/>
          <a:ln>
            <a:noFill/>
          </a:ln>
        </p:spPr>
        <p:txBody>
          <a:bodyPr lIns="91425" tIns="91425" rIns="91425" bIns="91425" anchor="t" anchorCtr="0">
            <a:noAutofit/>
          </a:bodyPr>
          <a:lstStyle/>
          <a:p>
            <a:pPr lvl="0" rtl="0">
              <a:spcBef>
                <a:spcPts val="0"/>
              </a:spcBef>
              <a:buNone/>
            </a:pPr>
            <a:r>
              <a:rPr lang="en"/>
              <a:t>Domain of a word changes with sense.</a:t>
            </a:r>
          </a:p>
        </p:txBody>
      </p:sp>
      <p:sp>
        <p:nvSpPr>
          <p:cNvPr id="133" name="Shape 133"/>
          <p:cNvSpPr txBox="1"/>
          <p:nvPr/>
        </p:nvSpPr>
        <p:spPr>
          <a:xfrm>
            <a:off x="5461375" y="3501100"/>
            <a:ext cx="3368400" cy="4068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I borrowed money from a </a:t>
            </a:r>
            <a:r>
              <a:rPr lang="en">
                <a:solidFill>
                  <a:srgbClr val="0000FF"/>
                </a:solidFill>
              </a:rPr>
              <a:t>bank.</a:t>
            </a:r>
          </a:p>
        </p:txBody>
      </p:sp>
      <p:sp>
        <p:nvSpPr>
          <p:cNvPr id="134" name="Shape 134"/>
          <p:cNvSpPr txBox="1"/>
          <p:nvPr/>
        </p:nvSpPr>
        <p:spPr>
          <a:xfrm>
            <a:off x="5461375" y="2909650"/>
            <a:ext cx="3368400" cy="4068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The</a:t>
            </a:r>
            <a:r>
              <a:rPr lang="en">
                <a:solidFill>
                  <a:srgbClr val="0000FF"/>
                </a:solidFill>
              </a:rPr>
              <a:t> bank</a:t>
            </a:r>
            <a:r>
              <a:rPr lang="en"/>
              <a:t> of river Ganga is beautiful.</a:t>
            </a:r>
          </a:p>
        </p:txBody>
      </p:sp>
      <p:cxnSp>
        <p:nvCxnSpPr>
          <p:cNvPr id="135" name="Shape 135"/>
          <p:cNvCxnSpPr/>
          <p:nvPr/>
        </p:nvCxnSpPr>
        <p:spPr>
          <a:xfrm>
            <a:off x="3725275" y="2628100"/>
            <a:ext cx="1736100" cy="969900"/>
          </a:xfrm>
          <a:prstGeom prst="straightConnector1">
            <a:avLst/>
          </a:prstGeom>
          <a:noFill/>
          <a:ln w="9525" cap="flat" cmpd="sng">
            <a:solidFill>
              <a:schemeClr val="dk2"/>
            </a:solidFill>
            <a:prstDash val="solid"/>
            <a:round/>
            <a:headEnd type="none" w="lg" len="lg"/>
            <a:tailEnd type="triangle" w="lg" len="lg"/>
          </a:ln>
        </p:spPr>
      </p:cxnSp>
      <p:cxnSp>
        <p:nvCxnSpPr>
          <p:cNvPr id="136" name="Shape 136"/>
          <p:cNvCxnSpPr>
            <a:endCxn id="134" idx="0"/>
          </p:cNvCxnSpPr>
          <p:nvPr/>
        </p:nvCxnSpPr>
        <p:spPr>
          <a:xfrm>
            <a:off x="5461375" y="2514850"/>
            <a:ext cx="1684200" cy="394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24475" y="534550"/>
            <a:ext cx="8355300" cy="665100"/>
          </a:xfrm>
          <a:prstGeom prst="rect">
            <a:avLst/>
          </a:prstGeom>
        </p:spPr>
        <p:txBody>
          <a:bodyPr lIns="91425" tIns="91425" rIns="91425" bIns="91425" anchor="b" anchorCtr="0">
            <a:noAutofit/>
          </a:bodyPr>
          <a:lstStyle/>
          <a:p>
            <a:pPr lvl="0">
              <a:spcBef>
                <a:spcPts val="0"/>
              </a:spcBef>
              <a:buNone/>
            </a:pPr>
            <a:r>
              <a:rPr lang="en" b="0"/>
              <a:t>EXAMPLE: BEFORE THE FLOOD</a:t>
            </a:r>
          </a:p>
        </p:txBody>
      </p:sp>
      <p:sp>
        <p:nvSpPr>
          <p:cNvPr id="142" name="Shape 142"/>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a:spcBef>
                <a:spcPts val="0"/>
              </a:spcBef>
              <a:buAutoNum type="arabicPeriod"/>
            </a:pPr>
            <a:r>
              <a:rPr lang="en"/>
              <a:t>INPUT:    Subtitle files in  ‘.vtt’ format</a:t>
            </a:r>
          </a:p>
        </p:txBody>
      </p:sp>
      <p:pic>
        <p:nvPicPr>
          <p:cNvPr id="143" name="Shape 143"/>
          <p:cNvPicPr preferRelativeResize="0"/>
          <p:nvPr/>
        </p:nvPicPr>
        <p:blipFill rotWithShape="1">
          <a:blip r:embed="rId3">
            <a:alphaModFix/>
          </a:blip>
          <a:srcRect l="17319" t="21757" r="23304" b="23615"/>
          <a:stretch/>
        </p:blipFill>
        <p:spPr>
          <a:xfrm>
            <a:off x="916775" y="2428875"/>
            <a:ext cx="7381876" cy="2500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24475" y="581850"/>
            <a:ext cx="8494800" cy="712800"/>
          </a:xfrm>
          <a:prstGeom prst="rect">
            <a:avLst/>
          </a:prstGeom>
        </p:spPr>
        <p:txBody>
          <a:bodyPr lIns="91425" tIns="91425" rIns="91425" bIns="91425" anchor="b" anchorCtr="0">
            <a:noAutofit/>
          </a:bodyPr>
          <a:lstStyle/>
          <a:p>
            <a:pPr lvl="0">
              <a:spcBef>
                <a:spcPts val="0"/>
              </a:spcBef>
              <a:buClr>
                <a:schemeClr val="dk1"/>
              </a:buClr>
              <a:buSzPct val="39285"/>
              <a:buFont typeface="Arial"/>
              <a:buNone/>
            </a:pPr>
            <a:r>
              <a:rPr lang="en" b="0">
                <a:solidFill>
                  <a:schemeClr val="lt1"/>
                </a:solidFill>
              </a:rPr>
              <a:t>EXAMPLE: BEFORE THE FLOOD</a:t>
            </a:r>
          </a:p>
        </p:txBody>
      </p:sp>
      <p:sp>
        <p:nvSpPr>
          <p:cNvPr id="149" name="Shape 149"/>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lvl="0">
              <a:spcBef>
                <a:spcPts val="0"/>
              </a:spcBef>
              <a:buNone/>
            </a:pPr>
            <a:r>
              <a:rPr lang="en"/>
              <a:t>2. Corresponding text file:</a:t>
            </a:r>
          </a:p>
          <a:p>
            <a:pPr lvl="0">
              <a:spcBef>
                <a:spcPts val="0"/>
              </a:spcBef>
              <a:buNone/>
            </a:pPr>
            <a:r>
              <a:rPr lang="en" sz="1000"/>
              <a:t>we've known about this for decades for over half a century try to have a conversation with anyone about climate change people just to now climate change climate change and the problem seems to be getting worse and worse worth the truth is the more I've learned about this issue and everything that contributes to the problem the more I realize how much I don't know oh my God look out violent that is paradise that has been degraded and destroyed or knowingly doing I just want to know how far we've gone and if there's anything we can do to stop it the US has been the biggest emitter of greenhouse gases in history your fossil addicted country we are doing more investment in solar today than the US half the people in office still don't believe in climate change why do you think there is such opposition about the science i think it's politics people are so arrogant to think they can change climate environmental issues have become the biggest reason for mass demonstrations we want to hold them accountable this is the most important issue of our time question is can we change our course in time you need a hundred get back to transition into energy that would make the United States for what the whole world all energy a sense that people all that I've seen on my journey shows us we have the means of stopping this devastation politicians do what the people want them to do what the American people are convinced the politicians will fall in line very quickly if we keep pushing there's no reason why we can't solve this problem the world is now watching we ask you to protect me are we and all living things we cherish our history yeah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24475" y="581850"/>
            <a:ext cx="8494800" cy="712800"/>
          </a:xfrm>
          <a:prstGeom prst="rect">
            <a:avLst/>
          </a:prstGeom>
        </p:spPr>
        <p:txBody>
          <a:bodyPr lIns="91425" tIns="91425" rIns="91425" bIns="91425" anchor="b" anchorCtr="0">
            <a:noAutofit/>
          </a:bodyPr>
          <a:lstStyle/>
          <a:p>
            <a:pPr lvl="0" rtl="0">
              <a:spcBef>
                <a:spcPts val="0"/>
              </a:spcBef>
              <a:buNone/>
            </a:pPr>
            <a:r>
              <a:rPr lang="en" b="0">
                <a:solidFill>
                  <a:schemeClr val="lt1"/>
                </a:solidFill>
              </a:rPr>
              <a:t>EXAMPLE: BEFORE THE FLOOD</a:t>
            </a:r>
          </a:p>
        </p:txBody>
      </p:sp>
      <p:sp>
        <p:nvSpPr>
          <p:cNvPr id="155" name="Shape 155"/>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lvl="0">
              <a:spcBef>
                <a:spcPts val="0"/>
              </a:spcBef>
              <a:buNone/>
            </a:pPr>
            <a:r>
              <a:rPr lang="en"/>
              <a:t>3. Keywords:</a:t>
            </a:r>
          </a:p>
          <a:p>
            <a:pPr lvl="0">
              <a:spcBef>
                <a:spcPts val="0"/>
              </a:spcBef>
              <a:buNone/>
            </a:pPr>
            <a:endParaRPr/>
          </a:p>
          <a:p>
            <a:pPr lvl="0">
              <a:spcBef>
                <a:spcPts val="0"/>
              </a:spcBef>
              <a:buNone/>
            </a:pPr>
            <a:r>
              <a:rPr lang="en"/>
              <a:t>4. Category:</a:t>
            </a:r>
          </a:p>
          <a:p>
            <a:pPr lvl="0">
              <a:spcBef>
                <a:spcPts val="0"/>
              </a:spcBef>
              <a:buNone/>
            </a:pPr>
            <a:r>
              <a:rPr lang="en"/>
              <a:t>ENVIRONMENT.</a:t>
            </a:r>
          </a:p>
          <a:p>
            <a:pPr lvl="0" rtl="0">
              <a:spcBef>
                <a:spcPts val="0"/>
              </a:spcBef>
              <a:buNone/>
            </a:pPr>
            <a:endParaRPr/>
          </a:p>
          <a:p>
            <a:pPr lvl="0" rtl="0">
              <a:spcBef>
                <a:spcPts val="0"/>
              </a:spcBef>
              <a:buNone/>
            </a:pPr>
            <a:endParaRPr sz="1000"/>
          </a:p>
        </p:txBody>
      </p:sp>
      <p:pic>
        <p:nvPicPr>
          <p:cNvPr id="156" name="Shape 156"/>
          <p:cNvPicPr preferRelativeResize="0"/>
          <p:nvPr/>
        </p:nvPicPr>
        <p:blipFill rotWithShape="1">
          <a:blip r:embed="rId3">
            <a:alphaModFix/>
          </a:blip>
          <a:srcRect l="21364" t="23742" r="45163" b="22224"/>
          <a:stretch/>
        </p:blipFill>
        <p:spPr>
          <a:xfrm>
            <a:off x="3127999" y="2043325"/>
            <a:ext cx="3060648" cy="2779199"/>
          </a:xfrm>
          <a:prstGeom prst="rect">
            <a:avLst/>
          </a:prstGeom>
          <a:noFill/>
          <a:ln>
            <a:noFill/>
          </a:ln>
        </p:spPr>
      </p:pic>
      <p:pic>
        <p:nvPicPr>
          <p:cNvPr id="157" name="Shape 157"/>
          <p:cNvPicPr preferRelativeResize="0"/>
          <p:nvPr/>
        </p:nvPicPr>
        <p:blipFill rotWithShape="1">
          <a:blip r:embed="rId4">
            <a:alphaModFix/>
          </a:blip>
          <a:srcRect l="21321" t="40417" r="54021" b="5549"/>
          <a:stretch/>
        </p:blipFill>
        <p:spPr>
          <a:xfrm>
            <a:off x="6188650" y="1996325"/>
            <a:ext cx="2254675" cy="2779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Results:</a:t>
            </a:r>
          </a:p>
        </p:txBody>
      </p:sp>
      <p:sp>
        <p:nvSpPr>
          <p:cNvPr id="163" name="Shape 163"/>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rtl="0">
              <a:spcBef>
                <a:spcPts val="0"/>
              </a:spcBef>
              <a:buChar char="●"/>
            </a:pPr>
            <a:r>
              <a:rPr lang="en" dirty="0"/>
              <a:t>Correctness of the algorithm is about </a:t>
            </a:r>
            <a:r>
              <a:rPr lang="en" dirty="0" smtClean="0"/>
              <a:t>40</a:t>
            </a:r>
            <a:r>
              <a:rPr lang="en" dirty="0"/>
              <a:t>%.</a:t>
            </a:r>
          </a:p>
          <a:p>
            <a:pPr lvl="0" rtl="0">
              <a:spcBef>
                <a:spcPts val="0"/>
              </a:spcBef>
              <a:buNone/>
            </a:pPr>
            <a:r>
              <a:rPr lang="en-IN" b="1" dirty="0" smtClean="0"/>
              <a:t>TO INCREASE ACCURACY</a:t>
            </a:r>
            <a:r>
              <a:rPr lang="en-IN" dirty="0" smtClean="0"/>
              <a:t>:</a:t>
            </a:r>
            <a:endParaRPr/>
          </a:p>
          <a:p>
            <a:pPr marL="457200" lvl="0" indent="-228600" rtl="0">
              <a:spcBef>
                <a:spcPts val="0"/>
              </a:spcBef>
              <a:buChar char="●"/>
            </a:pPr>
            <a:r>
              <a:rPr lang="en" sz="1400" dirty="0"/>
              <a:t>The inputs for the algorithm were auto-generated subtitles and hence contain a lot of errors</a:t>
            </a:r>
            <a:r>
              <a:rPr lang="en" sz="1400" dirty="0" smtClean="0"/>
              <a:t>.</a:t>
            </a:r>
          </a:p>
          <a:p>
            <a:pPr marL="457200" lvl="0" indent="-228600">
              <a:buChar char="●"/>
            </a:pPr>
            <a:r>
              <a:rPr lang="en" sz="1400" dirty="0" smtClean="0"/>
              <a:t>Mapping between 164 Wordnet Domains and some GENERAL CATEGORIES.</a:t>
            </a:r>
            <a:endParaRPr lang="en" sz="1400" dirty="0"/>
          </a:p>
          <a:p>
            <a:pPr marL="457200" lvl="0" indent="-228600" rtl="0">
              <a:spcBef>
                <a:spcPts val="0"/>
              </a:spcBef>
              <a:buChar char="●"/>
            </a:pPr>
            <a:r>
              <a:rPr lang="en" sz="1400" dirty="0"/>
              <a:t>Also videos were very short (2 min).</a:t>
            </a:r>
          </a:p>
          <a:p>
            <a:pPr marL="457200" lvl="0" indent="-228600" rtl="0">
              <a:spcBef>
                <a:spcPts val="0"/>
              </a:spcBef>
              <a:buChar char="●"/>
            </a:pPr>
            <a:r>
              <a:rPr lang="en" sz="1400" dirty="0"/>
              <a:t>Thus improving the input can greatly increase correctness.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187300" y="345350"/>
            <a:ext cx="8520600" cy="2712000"/>
          </a:xfrm>
          <a:prstGeom prst="rect">
            <a:avLst/>
          </a:prstGeom>
        </p:spPr>
        <p:txBody>
          <a:bodyPr lIns="91425" tIns="91425" rIns="91425" bIns="91425" anchor="b" anchorCtr="0">
            <a:noAutofit/>
          </a:bodyPr>
          <a:lstStyle/>
          <a:p>
            <a:pPr lvl="0" rtl="0">
              <a:spcBef>
                <a:spcPts val="0"/>
              </a:spcBef>
              <a:buNone/>
            </a:pPr>
            <a:r>
              <a:rPr lang="en" sz="7200">
                <a:latin typeface="Amatic SC"/>
                <a:ea typeface="Amatic SC"/>
                <a:cs typeface="Amatic SC"/>
                <a:sym typeface="Amatic SC"/>
              </a:rPr>
              <a:t>Thank You!</a:t>
            </a:r>
          </a:p>
        </p:txBody>
      </p:sp>
      <p:sp>
        <p:nvSpPr>
          <p:cNvPr id="169" name="Shape 169"/>
          <p:cNvSpPr txBox="1">
            <a:spLocks noGrp="1"/>
          </p:cNvSpPr>
          <p:nvPr>
            <p:ph type="subTitle" idx="1"/>
          </p:nvPr>
        </p:nvSpPr>
        <p:spPr>
          <a:xfrm>
            <a:off x="311700" y="3904025"/>
            <a:ext cx="8520600" cy="792600"/>
          </a:xfrm>
          <a:prstGeom prst="rect">
            <a:avLst/>
          </a:prstGeom>
        </p:spPr>
        <p:txBody>
          <a:bodyPr lIns="91425" tIns="91425" rIns="91425" bIns="91425" anchor="t" anchorCtr="0">
            <a:noAutofit/>
          </a:bodyPr>
          <a:lstStyle/>
          <a:p>
            <a:pPr marL="914400" lvl="0" indent="457200" algn="l" rtl="0">
              <a:spcBef>
                <a:spcPts val="0"/>
              </a:spcBef>
              <a:buNone/>
            </a:pPr>
            <a:r>
              <a:rPr lang="en"/>
              <a:t>     -</a:t>
            </a:r>
            <a:r>
              <a:rPr lang="en" sz="2600"/>
              <a:t>FIRST PRESENTATION</a:t>
            </a:r>
          </a:p>
        </p:txBody>
      </p:sp>
      <p:sp>
        <p:nvSpPr>
          <p:cNvPr id="170" name="Shape 1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pPr lvl="0" rtl="0">
                <a:spcBef>
                  <a:spcPts val="0"/>
                </a:spcBef>
                <a:buNone/>
              </a:pPr>
              <a:t>9</a:t>
            </a:fld>
            <a:endParaRPr lang="en">
              <a:solidFill>
                <a:schemeClr val="dk2"/>
              </a:solidFill>
              <a:latin typeface="Arial"/>
              <a:ea typeface="Arial"/>
              <a:cs typeface="Arial"/>
              <a:sym typeface="Arial"/>
            </a:endParaRPr>
          </a:p>
        </p:txBody>
      </p:sp>
      <p:sp>
        <p:nvSpPr>
          <p:cNvPr id="171" name="Shape 171"/>
          <p:cNvSpPr txBox="1"/>
          <p:nvPr/>
        </p:nvSpPr>
        <p:spPr>
          <a:xfrm>
            <a:off x="0" y="3575700"/>
            <a:ext cx="9144000" cy="1567800"/>
          </a:xfrm>
          <a:prstGeom prst="rect">
            <a:avLst/>
          </a:prstGeom>
          <a:solidFill>
            <a:srgbClr val="6DFFEC"/>
          </a:solidFill>
          <a:ln>
            <a:noFill/>
          </a:ln>
        </p:spPr>
        <p:txBody>
          <a:bodyPr lIns="91425" tIns="91425" rIns="91425" bIns="91425" anchor="t" anchorCtr="0">
            <a:noAutofit/>
          </a:bodyPr>
          <a:lstStyle/>
          <a:p>
            <a:pPr lvl="0" rtl="0">
              <a:spcBef>
                <a:spcPts val="0"/>
              </a:spcBef>
              <a:buNone/>
            </a:pPr>
            <a:endParaRPr sz="2400">
              <a:latin typeface="Source Code Pro"/>
              <a:ea typeface="Source Code Pro"/>
              <a:cs typeface="Source Code Pro"/>
              <a:sym typeface="Source Code Pro"/>
            </a:endParaRPr>
          </a:p>
          <a:p>
            <a:pPr lvl="0" rtl="0">
              <a:spcBef>
                <a:spcPts val="0"/>
              </a:spcBef>
              <a:buNone/>
            </a:pPr>
            <a:endParaRPr sz="2400">
              <a:latin typeface="Source Code Pro"/>
              <a:ea typeface="Source Code Pro"/>
              <a:cs typeface="Source Code Pro"/>
              <a:sym typeface="Source Code Pro"/>
            </a:endParaRPr>
          </a:p>
        </p:txBody>
      </p:sp>
      <p:sp>
        <p:nvSpPr>
          <p:cNvPr id="172" name="Shape 172"/>
          <p:cNvSpPr txBox="1"/>
          <p:nvPr/>
        </p:nvSpPr>
        <p:spPr>
          <a:xfrm>
            <a:off x="2811625" y="4466250"/>
            <a:ext cx="2961000" cy="393600"/>
          </a:xfrm>
          <a:prstGeom prst="rect">
            <a:avLst/>
          </a:prstGeom>
          <a:noFill/>
          <a:ln>
            <a:noFill/>
          </a:ln>
        </p:spPr>
        <p:txBody>
          <a:bodyPr lIns="91425" tIns="91425" rIns="91425" bIns="91425" anchor="t" anchorCtr="0">
            <a:noAutofit/>
          </a:bodyPr>
          <a:lstStyle/>
          <a:p>
            <a:pPr lvl="0" rtl="0">
              <a:spcBef>
                <a:spcPts val="0"/>
              </a:spcBef>
              <a:buNone/>
            </a:pPr>
            <a:endParaRPr sz="1500"/>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523</Words>
  <PresentationFormat>On-screen Show (16:9)</PresentationFormat>
  <Paragraphs>66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Amatic SC</vt:lpstr>
      <vt:lpstr>Source Code Pro</vt:lpstr>
      <vt:lpstr>Bree Serif</vt:lpstr>
      <vt:lpstr>simple-light-2</vt:lpstr>
      <vt:lpstr>Youtube Documentary Videos</vt:lpstr>
      <vt:lpstr>ALGORITHM:                  COMPLETE PATH : </vt:lpstr>
      <vt:lpstr>TextRank Algorithm</vt:lpstr>
      <vt:lpstr>Lesk’s Algorithm </vt:lpstr>
      <vt:lpstr>EXAMPLE: BEFORE THE FLOOD</vt:lpstr>
      <vt:lpstr>EXAMPLE: BEFORE THE FLOOD</vt:lpstr>
      <vt:lpstr>EXAMPLE: BEFORE THE FLOOD</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Documentary Videos</dc:title>
  <cp:lastModifiedBy>admin</cp:lastModifiedBy>
  <cp:revision>4</cp:revision>
  <dcterms:modified xsi:type="dcterms:W3CDTF">2016-11-14T14:04:43Z</dcterms:modified>
</cp:coreProperties>
</file>