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2" r:id="rId5"/>
    <p:sldId id="271" r:id="rId6"/>
    <p:sldId id="273" r:id="rId7"/>
    <p:sldId id="274" r:id="rId8"/>
    <p:sldId id="275" r:id="rId9"/>
    <p:sldId id="270" r:id="rId10"/>
    <p:sldId id="268"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0" autoAdjust="0"/>
    <p:restoredTop sz="94656"/>
  </p:normalViewPr>
  <p:slideViewPr>
    <p:cSldViewPr snapToGrid="0">
      <p:cViewPr>
        <p:scale>
          <a:sx n="112" d="100"/>
          <a:sy n="112" d="100"/>
        </p:scale>
        <p:origin x="4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pPr algn="l"/>
            <a:r>
              <a:rPr lang="en-US" sz="4000" b="0" i="0" dirty="0">
                <a:solidFill>
                  <a:schemeClr val="bg1"/>
                </a:solidFill>
                <a:effectLst/>
                <a:latin typeface="Lato Extended"/>
              </a:rPr>
              <a:t>G2M insight for Cab Investment firm</a:t>
            </a:r>
          </a:p>
          <a:p>
            <a:endParaRPr lang="en-US" sz="4000" dirty="0"/>
          </a:p>
          <a:p>
            <a:r>
              <a:rPr lang="en-US" sz="2800" b="1" dirty="0">
                <a:solidFill>
                  <a:schemeClr val="bg1"/>
                </a:solidFill>
              </a:rPr>
              <a:t>03/20/2023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Mandar Parkar</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126C-9D57-683C-E2A8-249FBC075867}"/>
              </a:ext>
            </a:extLst>
          </p:cNvPr>
          <p:cNvSpPr>
            <a:spLocks noGrp="1"/>
          </p:cNvSpPr>
          <p:nvPr>
            <p:ph type="title"/>
          </p:nvPr>
        </p:nvSpPr>
        <p:spPr/>
        <p:txBody>
          <a:bodyPr/>
          <a:lstStyle/>
          <a:p>
            <a:r>
              <a:rPr lang="en-US" dirty="0"/>
              <a:t>Rectifications</a:t>
            </a:r>
          </a:p>
        </p:txBody>
      </p:sp>
      <p:sp>
        <p:nvSpPr>
          <p:cNvPr id="3" name="Content Placeholder 2">
            <a:extLst>
              <a:ext uri="{FF2B5EF4-FFF2-40B4-BE49-F238E27FC236}">
                <a16:creationId xmlns:a16="http://schemas.microsoft.com/office/drawing/2014/main" id="{30488FC2-D0DC-AC53-D657-782FC2611DD0}"/>
              </a:ext>
            </a:extLst>
          </p:cNvPr>
          <p:cNvSpPr>
            <a:spLocks noGrp="1"/>
          </p:cNvSpPr>
          <p:nvPr>
            <p:ph idx="1"/>
          </p:nvPr>
        </p:nvSpPr>
        <p:spPr/>
        <p:txBody>
          <a:bodyPr/>
          <a:lstStyle/>
          <a:p>
            <a:r>
              <a:rPr lang="en-US" dirty="0"/>
              <a:t>There are certainly deficiencies in the visualizations and the analysis could also have been better. </a:t>
            </a:r>
          </a:p>
          <a:p>
            <a:r>
              <a:rPr lang="en-US" dirty="0"/>
              <a:t>But I have completed this task in a short time (2 days) since I had my assignments and extracurricular work.</a:t>
            </a:r>
          </a:p>
          <a:p>
            <a:r>
              <a:rPr lang="en-US" dirty="0"/>
              <a:t>Thank you for </a:t>
            </a:r>
            <a:r>
              <a:rPr lang="en-US"/>
              <a:t>your consideration.</a:t>
            </a:r>
          </a:p>
        </p:txBody>
      </p:sp>
    </p:spTree>
    <p:extLst>
      <p:ext uri="{BB962C8B-B14F-4D97-AF65-F5344CB8AC3E}">
        <p14:creationId xmlns:p14="http://schemas.microsoft.com/office/powerpoint/2010/main" val="389879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68"/>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F0C3-1BDD-1343-E5F1-38BD5BD613FF}"/>
              </a:ext>
            </a:extLst>
          </p:cNvPr>
          <p:cNvSpPr>
            <a:spLocks noGrp="1"/>
          </p:cNvSpPr>
          <p:nvPr>
            <p:ph type="title"/>
          </p:nvPr>
        </p:nvSpPr>
        <p:spPr/>
        <p:txBody>
          <a:bodyPr/>
          <a:lstStyle/>
          <a:p>
            <a:r>
              <a:rPr lang="en-US" sz="4400" dirty="0">
                <a:solidFill>
                  <a:srgbClr val="FF6600"/>
                </a:solidFill>
              </a:rPr>
              <a:t>Executive Summary</a:t>
            </a:r>
            <a:endParaRPr lang="en-US" dirty="0"/>
          </a:p>
        </p:txBody>
      </p:sp>
      <p:sp>
        <p:nvSpPr>
          <p:cNvPr id="3" name="Content Placeholder 2">
            <a:extLst>
              <a:ext uri="{FF2B5EF4-FFF2-40B4-BE49-F238E27FC236}">
                <a16:creationId xmlns:a16="http://schemas.microsoft.com/office/drawing/2014/main" id="{4A9B2928-4CA0-BC76-12CA-A731959E5F8E}"/>
              </a:ext>
            </a:extLst>
          </p:cNvPr>
          <p:cNvSpPr>
            <a:spLocks noGrp="1"/>
          </p:cNvSpPr>
          <p:nvPr>
            <p:ph idx="1"/>
          </p:nvPr>
        </p:nvSpPr>
        <p:spPr/>
        <p:txBody>
          <a:bodyPr/>
          <a:lstStyle/>
          <a:p>
            <a:r>
              <a:rPr lang="en-US" dirty="0"/>
              <a:t>We have to analyze two companies, Pink Cab and Yellow Cab, to find out the better performing company to invest in.</a:t>
            </a:r>
          </a:p>
          <a:p>
            <a:r>
              <a:rPr lang="en-US" dirty="0"/>
              <a:t>We have data about the cities, customers, cabs and transactions.</a:t>
            </a:r>
          </a:p>
          <a:p>
            <a:r>
              <a:rPr lang="en-US" dirty="0"/>
              <a:t>Leveraging this data can help us answer the questions.</a:t>
            </a:r>
          </a:p>
          <a:p>
            <a:endParaRPr lang="en-US" dirty="0"/>
          </a:p>
        </p:txBody>
      </p:sp>
    </p:spTree>
    <p:extLst>
      <p:ext uri="{BB962C8B-B14F-4D97-AF65-F5344CB8AC3E}">
        <p14:creationId xmlns:p14="http://schemas.microsoft.com/office/powerpoint/2010/main" val="32311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9623-7C2B-1C42-FC5F-8E2C485A54F4}"/>
              </a:ext>
            </a:extLst>
          </p:cNvPr>
          <p:cNvSpPr>
            <a:spLocks noGrp="1"/>
          </p:cNvSpPr>
          <p:nvPr>
            <p:ph type="title"/>
          </p:nvPr>
        </p:nvSpPr>
        <p:spPr/>
        <p:txBody>
          <a:bodyPr/>
          <a:lstStyle/>
          <a:p>
            <a:r>
              <a:rPr lang="en-US" sz="4400" dirty="0">
                <a:solidFill>
                  <a:srgbClr val="FF6600"/>
                </a:solidFill>
              </a:rPr>
              <a:t>Problem Statement</a:t>
            </a:r>
            <a:endParaRPr lang="en-US" dirty="0"/>
          </a:p>
        </p:txBody>
      </p:sp>
      <p:sp>
        <p:nvSpPr>
          <p:cNvPr id="3" name="Content Placeholder 2">
            <a:extLst>
              <a:ext uri="{FF2B5EF4-FFF2-40B4-BE49-F238E27FC236}">
                <a16:creationId xmlns:a16="http://schemas.microsoft.com/office/drawing/2014/main" id="{99A75003-6774-2B33-34B1-A2681BBB4F3F}"/>
              </a:ext>
            </a:extLst>
          </p:cNvPr>
          <p:cNvSpPr>
            <a:spLocks noGrp="1"/>
          </p:cNvSpPr>
          <p:nvPr>
            <p:ph idx="1"/>
          </p:nvPr>
        </p:nvSpPr>
        <p:spPr/>
        <p:txBody>
          <a:bodyPr/>
          <a:lstStyle/>
          <a:p>
            <a:r>
              <a:rPr lang="en-US" dirty="0"/>
              <a:t>To determine the better investment option, few questions are posed and tried to be answered by analyzing the data that we have:</a:t>
            </a:r>
          </a:p>
          <a:p>
            <a:pPr marL="514350" indent="-514350">
              <a:buFont typeface="+mj-lt"/>
              <a:buAutoNum type="arabicPeriod"/>
            </a:pPr>
            <a:r>
              <a:rPr lang="en-US" dirty="0"/>
              <a:t>How much profit has each company generated in all the years of the data?</a:t>
            </a:r>
          </a:p>
          <a:p>
            <a:pPr marL="514350" indent="-514350">
              <a:buFont typeface="+mj-lt"/>
              <a:buAutoNum type="arabicPeriod"/>
            </a:pPr>
            <a:r>
              <a:rPr lang="en-US" dirty="0"/>
              <a:t>How many customers have used the service of each company across US in years spanning the data?</a:t>
            </a:r>
          </a:p>
          <a:p>
            <a:pPr marL="514350" indent="-514350">
              <a:buFont typeface="+mj-lt"/>
              <a:buAutoNum type="arabicPeriod"/>
            </a:pPr>
            <a:r>
              <a:rPr lang="en-US" dirty="0"/>
              <a:t>Is there a difference in profit margin based on user base of each company?</a:t>
            </a:r>
          </a:p>
        </p:txBody>
      </p:sp>
    </p:spTree>
    <p:extLst>
      <p:ext uri="{BB962C8B-B14F-4D97-AF65-F5344CB8AC3E}">
        <p14:creationId xmlns:p14="http://schemas.microsoft.com/office/powerpoint/2010/main" val="4954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3576-66DC-8BB0-9792-E00A80CF4716}"/>
              </a:ext>
            </a:extLst>
          </p:cNvPr>
          <p:cNvSpPr>
            <a:spLocks noGrp="1"/>
          </p:cNvSpPr>
          <p:nvPr>
            <p:ph type="title"/>
          </p:nvPr>
        </p:nvSpPr>
        <p:spPr/>
        <p:txBody>
          <a:bodyPr/>
          <a:lstStyle/>
          <a:p>
            <a:r>
              <a:rPr lang="en-US" sz="4400" dirty="0">
                <a:solidFill>
                  <a:srgbClr val="FF6600"/>
                </a:solidFill>
              </a:rPr>
              <a:t>Approach</a:t>
            </a:r>
            <a:endParaRPr lang="en-US" dirty="0"/>
          </a:p>
        </p:txBody>
      </p:sp>
      <p:sp>
        <p:nvSpPr>
          <p:cNvPr id="3" name="Content Placeholder 2">
            <a:extLst>
              <a:ext uri="{FF2B5EF4-FFF2-40B4-BE49-F238E27FC236}">
                <a16:creationId xmlns:a16="http://schemas.microsoft.com/office/drawing/2014/main" id="{8C323444-3FF3-5438-86B1-D21B5B5083E5}"/>
              </a:ext>
            </a:extLst>
          </p:cNvPr>
          <p:cNvSpPr>
            <a:spLocks noGrp="1"/>
          </p:cNvSpPr>
          <p:nvPr>
            <p:ph idx="1"/>
          </p:nvPr>
        </p:nvSpPr>
        <p:spPr/>
        <p:txBody>
          <a:bodyPr/>
          <a:lstStyle/>
          <a:p>
            <a:r>
              <a:rPr lang="en-US" dirty="0"/>
              <a:t>To answer the first question, we must calculate the profit for each ride and get the total profit for all the years for each company.</a:t>
            </a:r>
          </a:p>
          <a:p>
            <a:r>
              <a:rPr lang="en-US" dirty="0"/>
              <a:t>The second question can be analyzed by counting the number of transactions made for ride by each company every year.</a:t>
            </a:r>
          </a:p>
          <a:p>
            <a:r>
              <a:rPr lang="en-US" dirty="0"/>
              <a:t>The third question requires us to calculate the profit margin and number of customers for each company for each month of all the years.</a:t>
            </a:r>
          </a:p>
          <a:p>
            <a:r>
              <a:rPr lang="en-US" dirty="0"/>
              <a:t>All the findings are visually displayed in the next slide </a:t>
            </a:r>
          </a:p>
        </p:txBody>
      </p:sp>
    </p:spTree>
    <p:extLst>
      <p:ext uri="{BB962C8B-B14F-4D97-AF65-F5344CB8AC3E}">
        <p14:creationId xmlns:p14="http://schemas.microsoft.com/office/powerpoint/2010/main" val="287686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36FF-76EA-3F51-7940-8C2CABB651AF}"/>
              </a:ext>
            </a:extLst>
          </p:cNvPr>
          <p:cNvSpPr>
            <a:spLocks noGrp="1"/>
          </p:cNvSpPr>
          <p:nvPr>
            <p:ph type="title"/>
          </p:nvPr>
        </p:nvSpPr>
        <p:spPr/>
        <p:txBody>
          <a:bodyPr/>
          <a:lstStyle/>
          <a:p>
            <a:r>
              <a:rPr lang="en-US" sz="4400" dirty="0">
                <a:solidFill>
                  <a:srgbClr val="FF6600"/>
                </a:solidFill>
              </a:rPr>
              <a:t>EDA</a:t>
            </a:r>
            <a:endParaRPr lang="en-US" dirty="0"/>
          </a:p>
        </p:txBody>
      </p:sp>
      <p:pic>
        <p:nvPicPr>
          <p:cNvPr id="5" name="Content Placeholder 4">
            <a:extLst>
              <a:ext uri="{FF2B5EF4-FFF2-40B4-BE49-F238E27FC236}">
                <a16:creationId xmlns:a16="http://schemas.microsoft.com/office/drawing/2014/main" id="{87AD8FBC-A480-F9F4-1BCC-8FD7A696C0B8}"/>
              </a:ext>
            </a:extLst>
          </p:cNvPr>
          <p:cNvPicPr>
            <a:picLocks noGrp="1" noChangeAspect="1"/>
          </p:cNvPicPr>
          <p:nvPr>
            <p:ph idx="1"/>
          </p:nvPr>
        </p:nvPicPr>
        <p:blipFill>
          <a:blip r:embed="rId2"/>
          <a:stretch>
            <a:fillRect/>
          </a:stretch>
        </p:blipFill>
        <p:spPr>
          <a:xfrm>
            <a:off x="442133" y="1756119"/>
            <a:ext cx="5296039" cy="4169338"/>
          </a:xfrm>
        </p:spPr>
      </p:pic>
      <p:sp>
        <p:nvSpPr>
          <p:cNvPr id="6" name="TextBox 5">
            <a:extLst>
              <a:ext uri="{FF2B5EF4-FFF2-40B4-BE49-F238E27FC236}">
                <a16:creationId xmlns:a16="http://schemas.microsoft.com/office/drawing/2014/main" id="{C40AEDE3-4D68-5127-DC5E-815FEC562381}"/>
              </a:ext>
            </a:extLst>
          </p:cNvPr>
          <p:cNvSpPr txBox="1"/>
          <p:nvPr/>
        </p:nvSpPr>
        <p:spPr>
          <a:xfrm>
            <a:off x="6453830" y="3039894"/>
            <a:ext cx="3876472" cy="1200329"/>
          </a:xfrm>
          <a:prstGeom prst="rect">
            <a:avLst/>
          </a:prstGeom>
          <a:noFill/>
        </p:spPr>
        <p:txBody>
          <a:bodyPr wrap="square" rtlCol="0">
            <a:spAutoFit/>
          </a:bodyPr>
          <a:lstStyle/>
          <a:p>
            <a:r>
              <a:rPr lang="en-US" dirty="0"/>
              <a:t>Here we see that Yellow Cab is generating more profit than Pink Cab for all the years. This profit is substantial.</a:t>
            </a:r>
          </a:p>
        </p:txBody>
      </p:sp>
    </p:spTree>
    <p:extLst>
      <p:ext uri="{BB962C8B-B14F-4D97-AF65-F5344CB8AC3E}">
        <p14:creationId xmlns:p14="http://schemas.microsoft.com/office/powerpoint/2010/main" val="230597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36FF-76EA-3F51-7940-8C2CABB651AF}"/>
              </a:ext>
            </a:extLst>
          </p:cNvPr>
          <p:cNvSpPr>
            <a:spLocks noGrp="1"/>
          </p:cNvSpPr>
          <p:nvPr>
            <p:ph type="title"/>
          </p:nvPr>
        </p:nvSpPr>
        <p:spPr/>
        <p:txBody>
          <a:bodyPr/>
          <a:lstStyle/>
          <a:p>
            <a:r>
              <a:rPr lang="en-US" sz="4400" dirty="0">
                <a:solidFill>
                  <a:srgbClr val="FF6600"/>
                </a:solidFill>
              </a:rPr>
              <a:t>EDA</a:t>
            </a:r>
            <a:endParaRPr lang="en-US" dirty="0"/>
          </a:p>
        </p:txBody>
      </p:sp>
      <p:sp>
        <p:nvSpPr>
          <p:cNvPr id="6" name="TextBox 5">
            <a:extLst>
              <a:ext uri="{FF2B5EF4-FFF2-40B4-BE49-F238E27FC236}">
                <a16:creationId xmlns:a16="http://schemas.microsoft.com/office/drawing/2014/main" id="{C40AEDE3-4D68-5127-DC5E-815FEC562381}"/>
              </a:ext>
            </a:extLst>
          </p:cNvPr>
          <p:cNvSpPr txBox="1"/>
          <p:nvPr/>
        </p:nvSpPr>
        <p:spPr>
          <a:xfrm>
            <a:off x="558869" y="5538594"/>
            <a:ext cx="8453808" cy="923330"/>
          </a:xfrm>
          <a:prstGeom prst="rect">
            <a:avLst/>
          </a:prstGeom>
          <a:noFill/>
        </p:spPr>
        <p:txBody>
          <a:bodyPr wrap="square" rtlCol="0">
            <a:spAutoFit/>
          </a:bodyPr>
          <a:lstStyle/>
          <a:p>
            <a:r>
              <a:rPr lang="en-US" dirty="0"/>
              <a:t>Also, the number of users for Yellow Cab is significantly more than the Pink Cab. Not only this but also the number of users in the top five cities with highest transactions is also greater for Yellow Cab.</a:t>
            </a:r>
          </a:p>
        </p:txBody>
      </p:sp>
      <p:pic>
        <p:nvPicPr>
          <p:cNvPr id="10" name="Picture 9">
            <a:extLst>
              <a:ext uri="{FF2B5EF4-FFF2-40B4-BE49-F238E27FC236}">
                <a16:creationId xmlns:a16="http://schemas.microsoft.com/office/drawing/2014/main" id="{75D35B62-6BA6-4E79-2C77-5DABE59C3CC3}"/>
              </a:ext>
            </a:extLst>
          </p:cNvPr>
          <p:cNvPicPr>
            <a:picLocks noChangeAspect="1"/>
          </p:cNvPicPr>
          <p:nvPr/>
        </p:nvPicPr>
        <p:blipFill>
          <a:blip r:embed="rId2"/>
          <a:stretch>
            <a:fillRect/>
          </a:stretch>
        </p:blipFill>
        <p:spPr>
          <a:xfrm>
            <a:off x="383126" y="1467552"/>
            <a:ext cx="4676960" cy="3211452"/>
          </a:xfrm>
          <a:prstGeom prst="rect">
            <a:avLst/>
          </a:prstGeom>
        </p:spPr>
      </p:pic>
      <p:pic>
        <p:nvPicPr>
          <p:cNvPr id="12" name="Picture 11">
            <a:extLst>
              <a:ext uri="{FF2B5EF4-FFF2-40B4-BE49-F238E27FC236}">
                <a16:creationId xmlns:a16="http://schemas.microsoft.com/office/drawing/2014/main" id="{340DFAD5-F74F-B825-4445-06FB849D3146}"/>
              </a:ext>
            </a:extLst>
          </p:cNvPr>
          <p:cNvPicPr>
            <a:picLocks noChangeAspect="1"/>
          </p:cNvPicPr>
          <p:nvPr/>
        </p:nvPicPr>
        <p:blipFill>
          <a:blip r:embed="rId3"/>
          <a:stretch>
            <a:fillRect/>
          </a:stretch>
        </p:blipFill>
        <p:spPr>
          <a:xfrm>
            <a:off x="5515160" y="1091729"/>
            <a:ext cx="4622794" cy="4042642"/>
          </a:xfrm>
          <a:prstGeom prst="rect">
            <a:avLst/>
          </a:prstGeom>
        </p:spPr>
      </p:pic>
    </p:spTree>
    <p:extLst>
      <p:ext uri="{BB962C8B-B14F-4D97-AF65-F5344CB8AC3E}">
        <p14:creationId xmlns:p14="http://schemas.microsoft.com/office/powerpoint/2010/main" val="401341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36FF-76EA-3F51-7940-8C2CABB651AF}"/>
              </a:ext>
            </a:extLst>
          </p:cNvPr>
          <p:cNvSpPr>
            <a:spLocks noGrp="1"/>
          </p:cNvSpPr>
          <p:nvPr>
            <p:ph type="title"/>
          </p:nvPr>
        </p:nvSpPr>
        <p:spPr/>
        <p:txBody>
          <a:bodyPr/>
          <a:lstStyle/>
          <a:p>
            <a:r>
              <a:rPr lang="en-US" sz="4400" dirty="0">
                <a:solidFill>
                  <a:srgbClr val="FF6600"/>
                </a:solidFill>
              </a:rPr>
              <a:t>EDA</a:t>
            </a:r>
            <a:endParaRPr lang="en-US" dirty="0"/>
          </a:p>
        </p:txBody>
      </p:sp>
      <p:sp>
        <p:nvSpPr>
          <p:cNvPr id="6" name="TextBox 5">
            <a:extLst>
              <a:ext uri="{FF2B5EF4-FFF2-40B4-BE49-F238E27FC236}">
                <a16:creationId xmlns:a16="http://schemas.microsoft.com/office/drawing/2014/main" id="{C40AEDE3-4D68-5127-DC5E-815FEC562381}"/>
              </a:ext>
            </a:extLst>
          </p:cNvPr>
          <p:cNvSpPr txBox="1"/>
          <p:nvPr/>
        </p:nvSpPr>
        <p:spPr>
          <a:xfrm>
            <a:off x="6453830" y="3039894"/>
            <a:ext cx="3876472" cy="646331"/>
          </a:xfrm>
          <a:prstGeom prst="rect">
            <a:avLst/>
          </a:prstGeom>
          <a:noFill/>
        </p:spPr>
        <p:txBody>
          <a:bodyPr wrap="square" rtlCol="0">
            <a:spAutoFit/>
          </a:bodyPr>
          <a:lstStyle/>
          <a:p>
            <a:r>
              <a:rPr lang="en-US" dirty="0"/>
              <a:t>Yellow cab which has more users also has higher profit margins.</a:t>
            </a:r>
          </a:p>
        </p:txBody>
      </p:sp>
      <p:pic>
        <p:nvPicPr>
          <p:cNvPr id="8" name="Picture 7">
            <a:extLst>
              <a:ext uri="{FF2B5EF4-FFF2-40B4-BE49-F238E27FC236}">
                <a16:creationId xmlns:a16="http://schemas.microsoft.com/office/drawing/2014/main" id="{5E886B61-CF8A-4EEB-B049-8B27DAC0136B}"/>
              </a:ext>
            </a:extLst>
          </p:cNvPr>
          <p:cNvPicPr>
            <a:picLocks noChangeAspect="1"/>
          </p:cNvPicPr>
          <p:nvPr/>
        </p:nvPicPr>
        <p:blipFill>
          <a:blip r:embed="rId2"/>
          <a:stretch>
            <a:fillRect/>
          </a:stretch>
        </p:blipFill>
        <p:spPr>
          <a:xfrm>
            <a:off x="550526" y="2170915"/>
            <a:ext cx="5361355" cy="4006048"/>
          </a:xfrm>
          <a:prstGeom prst="rect">
            <a:avLst/>
          </a:prstGeom>
        </p:spPr>
      </p:pic>
    </p:spTree>
    <p:extLst>
      <p:ext uri="{BB962C8B-B14F-4D97-AF65-F5344CB8AC3E}">
        <p14:creationId xmlns:p14="http://schemas.microsoft.com/office/powerpoint/2010/main" val="117469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7CDE-0385-1B8E-435D-F3A5F11A3C66}"/>
              </a:ext>
            </a:extLst>
          </p:cNvPr>
          <p:cNvSpPr>
            <a:spLocks noGrp="1"/>
          </p:cNvSpPr>
          <p:nvPr>
            <p:ph type="title"/>
          </p:nvPr>
        </p:nvSpPr>
        <p:spPr/>
        <p:txBody>
          <a:bodyPr/>
          <a:lstStyle/>
          <a:p>
            <a:r>
              <a:rPr lang="en-US" sz="4400" dirty="0">
                <a:solidFill>
                  <a:srgbClr val="FF6600"/>
                </a:solidFill>
              </a:rPr>
              <a:t>EDA Summary</a:t>
            </a:r>
            <a:endParaRPr lang="en-US" dirty="0"/>
          </a:p>
        </p:txBody>
      </p:sp>
      <p:sp>
        <p:nvSpPr>
          <p:cNvPr id="3" name="Content Placeholder 2">
            <a:extLst>
              <a:ext uri="{FF2B5EF4-FFF2-40B4-BE49-F238E27FC236}">
                <a16:creationId xmlns:a16="http://schemas.microsoft.com/office/drawing/2014/main" id="{C721D1BC-A3B1-04FE-6D1E-9361E4D0B4A5}"/>
              </a:ext>
            </a:extLst>
          </p:cNvPr>
          <p:cNvSpPr>
            <a:spLocks noGrp="1"/>
          </p:cNvSpPr>
          <p:nvPr>
            <p:ph idx="1"/>
          </p:nvPr>
        </p:nvSpPr>
        <p:spPr/>
        <p:txBody>
          <a:bodyPr/>
          <a:lstStyle/>
          <a:p>
            <a:r>
              <a:rPr lang="en-US" dirty="0"/>
              <a:t>The analysis shows that Yellow Cab can be a profitable investment.</a:t>
            </a:r>
          </a:p>
          <a:p>
            <a:r>
              <a:rPr lang="en-US" dirty="0"/>
              <a:t>There are major cities like San Francisco whose markets are open to be captured and Yellow Cabs owing to its profitable nature can do that easily.</a:t>
            </a:r>
          </a:p>
          <a:p>
            <a:r>
              <a:rPr lang="en-US" dirty="0"/>
              <a:t>Higher customer turnover will also result in higher profit margins al is shown by the visualizations.</a:t>
            </a:r>
          </a:p>
          <a:p>
            <a:r>
              <a:rPr lang="en-US" dirty="0"/>
              <a:t>This will make the investment furthermore appealing.</a:t>
            </a:r>
          </a:p>
        </p:txBody>
      </p:sp>
    </p:spTree>
    <p:extLst>
      <p:ext uri="{BB962C8B-B14F-4D97-AF65-F5344CB8AC3E}">
        <p14:creationId xmlns:p14="http://schemas.microsoft.com/office/powerpoint/2010/main" val="1483650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
  <TotalTime>103</TotalTime>
  <Words>433</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Lato Extended</vt:lpstr>
      <vt:lpstr>Office Theme</vt:lpstr>
      <vt:lpstr>PowerPoint Presentation</vt:lpstr>
      <vt:lpstr>   Agenda</vt:lpstr>
      <vt:lpstr>Executive Summary</vt:lpstr>
      <vt:lpstr>Problem Statement</vt:lpstr>
      <vt:lpstr>Approach</vt:lpstr>
      <vt:lpstr>EDA</vt:lpstr>
      <vt:lpstr>EDA</vt:lpstr>
      <vt:lpstr>EDA</vt:lpstr>
      <vt:lpstr>EDA Summary</vt:lpstr>
      <vt:lpstr>Mandar Parkar</vt:lpstr>
      <vt:lpstr>Rectifications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Parkar, Mandar Bhushan</dc:creator>
  <cp:lastModifiedBy>Parkar, Mandar Bhushan</cp:lastModifiedBy>
  <cp:revision>1</cp:revision>
  <dcterms:created xsi:type="dcterms:W3CDTF">2023-03-21T04:12:46Z</dcterms:created>
  <dcterms:modified xsi:type="dcterms:W3CDTF">2023-03-21T05:56:10Z</dcterms:modified>
</cp:coreProperties>
</file>