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60" r:id="rId5"/>
    <p:sldId id="259" r:id="rId6"/>
    <p:sldId id="263" r:id="rId7"/>
    <p:sldId id="269" r:id="rId8"/>
    <p:sldId id="261" r:id="rId9"/>
    <p:sldId id="265" r:id="rId10"/>
    <p:sldId id="266" r:id="rId11"/>
    <p:sldId id="267" r:id="rId12"/>
    <p:sldId id="268" r:id="rId13"/>
    <p:sldId id="264" r:id="rId14"/>
    <p:sldId id="272" r:id="rId15"/>
    <p:sldId id="273" r:id="rId16"/>
    <p:sldId id="274" r:id="rId17"/>
    <p:sldId id="276" r:id="rId18"/>
    <p:sldId id="277" r:id="rId19"/>
    <p:sldId id="278" r:id="rId20"/>
    <p:sldId id="279" r:id="rId21"/>
    <p:sldId id="280" r:id="rId22"/>
    <p:sldId id="281" r:id="rId23"/>
    <p:sldId id="282" r:id="rId24"/>
    <p:sldId id="262" r:id="rId25"/>
    <p:sldId id="283" r:id="rId26"/>
    <p:sldId id="284" r:id="rId27"/>
    <p:sldId id="271"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869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417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0265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28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780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218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0929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1393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602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558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176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5362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1519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2416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185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0964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655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983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742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440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01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716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1194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7422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63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66765" y="-649828"/>
            <a:ext cx="8469021" cy="353182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Global </a:t>
            </a:r>
            <a:r>
              <a:rPr lang="en-GB" sz="3600" b="1" dirty="0">
                <a:solidFill>
                  <a:schemeClr val="bg1"/>
                </a:solidFill>
                <a:latin typeface="Montserrat"/>
                <a:ea typeface="Montserrat"/>
                <a:cs typeface="Montserrat"/>
                <a:sym typeface="Montserrat"/>
              </a:rPr>
              <a:t>Terrorism</a:t>
            </a:r>
            <a:r>
              <a:rPr lang="en-GB" sz="3600" b="1" dirty="0">
                <a:solidFill>
                  <a:schemeClr val="lt1"/>
                </a:solidFill>
                <a:latin typeface="Montserrat"/>
                <a:ea typeface="Montserrat"/>
                <a:cs typeface="Montserrat"/>
                <a:sym typeface="Montserrat"/>
              </a:rPr>
              <a:t>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(Exploratory Data Analysis)</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C83C6B6-0AFF-3EE3-F834-73E07808DE8D}"/>
              </a:ext>
            </a:extLst>
          </p:cNvPr>
          <p:cNvSpPr txBox="1"/>
          <p:nvPr/>
        </p:nvSpPr>
        <p:spPr>
          <a:xfrm>
            <a:off x="2064236" y="2881993"/>
            <a:ext cx="4874078" cy="1384995"/>
          </a:xfrm>
          <a:prstGeom prst="rect">
            <a:avLst/>
          </a:prstGeom>
          <a:noFill/>
        </p:spPr>
        <p:txBody>
          <a:bodyPr wrap="square" rtlCol="0">
            <a:spAutoFit/>
          </a:bodyPr>
          <a:lstStyle/>
          <a:p>
            <a:pPr algn="ctr"/>
            <a:r>
              <a:rPr lang="en-US" sz="2000" b="1" u="sng" dirty="0">
                <a:solidFill>
                  <a:schemeClr val="tx1"/>
                </a:solidFill>
              </a:rPr>
              <a:t>Team Members</a:t>
            </a:r>
          </a:p>
          <a:p>
            <a:pPr algn="ctr"/>
            <a:r>
              <a:rPr lang="en-US" sz="1600" b="1" dirty="0">
                <a:solidFill>
                  <a:schemeClr val="bg1"/>
                </a:solidFill>
              </a:rPr>
              <a:t>Mandar Pate</a:t>
            </a:r>
          </a:p>
          <a:p>
            <a:pPr algn="ctr"/>
            <a:r>
              <a:rPr lang="en-US" sz="1600" b="1" dirty="0">
                <a:solidFill>
                  <a:schemeClr val="bg1"/>
                </a:solidFill>
              </a:rPr>
              <a:t>Tejas Chaudhary</a:t>
            </a:r>
          </a:p>
          <a:p>
            <a:pPr algn="ctr"/>
            <a:r>
              <a:rPr lang="en-US" sz="1600" b="1" dirty="0">
                <a:solidFill>
                  <a:schemeClr val="bg1"/>
                </a:solidFill>
              </a:rPr>
              <a:t> Shivam Jadhav</a:t>
            </a:r>
          </a:p>
          <a:p>
            <a:pPr algn="ctr"/>
            <a:r>
              <a:rPr lang="en-US" sz="1600" b="1" dirty="0">
                <a:solidFill>
                  <a:schemeClr val="bg1"/>
                </a:solidFill>
              </a:rPr>
              <a:t>Pranav Gade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3"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Regions with Highest Attacks</a:t>
            </a:r>
          </a:p>
        </p:txBody>
      </p:sp>
      <p:sp>
        <p:nvSpPr>
          <p:cNvPr id="7" name="TextBox 6">
            <a:extLst>
              <a:ext uri="{FF2B5EF4-FFF2-40B4-BE49-F238E27FC236}">
                <a16:creationId xmlns:a16="http://schemas.microsoft.com/office/drawing/2014/main" id="{B80C6DCF-A40A-4B6A-B890-6752938DF6A3}"/>
              </a:ext>
            </a:extLst>
          </p:cNvPr>
          <p:cNvSpPr txBox="1"/>
          <p:nvPr/>
        </p:nvSpPr>
        <p:spPr>
          <a:xfrm>
            <a:off x="601500" y="4383882"/>
            <a:ext cx="8093464" cy="528213"/>
          </a:xfrm>
          <a:prstGeom prst="rect">
            <a:avLst/>
          </a:prstGeom>
          <a:noFill/>
        </p:spPr>
        <p:txBody>
          <a:bodyPr wrap="square" rtlCol="0">
            <a:spAutoFit/>
          </a:bodyPr>
          <a:lstStyle/>
          <a:p>
            <a:r>
              <a:rPr lang="en-US" b="1" dirty="0">
                <a:solidFill>
                  <a:schemeClr val="bg1"/>
                </a:solidFill>
              </a:rPr>
              <a:t>Middle East &amp; North Africa is the Region that has the maximum number of attacks in the world followed by South Asia between the years 1970 and 2017</a:t>
            </a:r>
          </a:p>
        </p:txBody>
      </p:sp>
      <p:pic>
        <p:nvPicPr>
          <p:cNvPr id="3" name="Picture 2">
            <a:extLst>
              <a:ext uri="{FF2B5EF4-FFF2-40B4-BE49-F238E27FC236}">
                <a16:creationId xmlns:a16="http://schemas.microsoft.com/office/drawing/2014/main" id="{09B78C83-0511-F8F3-DCDA-1E2C32871CFA}"/>
              </a:ext>
            </a:extLst>
          </p:cNvPr>
          <p:cNvPicPr>
            <a:picLocks noChangeAspect="1"/>
          </p:cNvPicPr>
          <p:nvPr/>
        </p:nvPicPr>
        <p:blipFill>
          <a:blip r:embed="rId3"/>
          <a:stretch>
            <a:fillRect/>
          </a:stretch>
        </p:blipFill>
        <p:spPr>
          <a:xfrm>
            <a:off x="1653269" y="585446"/>
            <a:ext cx="5837464" cy="3798436"/>
          </a:xfrm>
          <a:prstGeom prst="rect">
            <a:avLst/>
          </a:prstGeom>
        </p:spPr>
      </p:pic>
      <p:pic>
        <p:nvPicPr>
          <p:cNvPr id="8" name="Picture 7">
            <a:extLst>
              <a:ext uri="{FF2B5EF4-FFF2-40B4-BE49-F238E27FC236}">
                <a16:creationId xmlns:a16="http://schemas.microsoft.com/office/drawing/2014/main" id="{E9182905-513B-2DDB-BB87-45248FD77DEB}"/>
              </a:ext>
            </a:extLst>
          </p:cNvPr>
          <p:cNvPicPr>
            <a:picLocks noChangeAspect="1"/>
          </p:cNvPicPr>
          <p:nvPr/>
        </p:nvPicPr>
        <p:blipFill>
          <a:blip r:embed="rId4"/>
          <a:stretch>
            <a:fillRect/>
          </a:stretch>
        </p:blipFill>
        <p:spPr>
          <a:xfrm>
            <a:off x="5579283" y="759618"/>
            <a:ext cx="1911448" cy="1149409"/>
          </a:xfrm>
          <a:prstGeom prst="rect">
            <a:avLst/>
          </a:prstGeom>
        </p:spPr>
      </p:pic>
    </p:spTree>
    <p:extLst>
      <p:ext uri="{BB962C8B-B14F-4D97-AF65-F5344CB8AC3E}">
        <p14:creationId xmlns:p14="http://schemas.microsoft.com/office/powerpoint/2010/main" val="137634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Increase in Terror Attacks</a:t>
            </a:r>
          </a:p>
        </p:txBody>
      </p:sp>
      <p:sp>
        <p:nvSpPr>
          <p:cNvPr id="7" name="TextBox 6">
            <a:extLst>
              <a:ext uri="{FF2B5EF4-FFF2-40B4-BE49-F238E27FC236}">
                <a16:creationId xmlns:a16="http://schemas.microsoft.com/office/drawing/2014/main" id="{B80C6DCF-A40A-4B6A-B890-6752938DF6A3}"/>
              </a:ext>
            </a:extLst>
          </p:cNvPr>
          <p:cNvSpPr txBox="1"/>
          <p:nvPr/>
        </p:nvSpPr>
        <p:spPr>
          <a:xfrm>
            <a:off x="601500" y="4383882"/>
            <a:ext cx="8093464" cy="523220"/>
          </a:xfrm>
          <a:prstGeom prst="rect">
            <a:avLst/>
          </a:prstGeom>
          <a:noFill/>
        </p:spPr>
        <p:txBody>
          <a:bodyPr wrap="square" rtlCol="0">
            <a:spAutoFit/>
          </a:bodyPr>
          <a:lstStyle/>
          <a:p>
            <a:r>
              <a:rPr lang="en-US" b="1" dirty="0">
                <a:solidFill>
                  <a:schemeClr val="bg1"/>
                </a:solidFill>
              </a:rPr>
              <a:t>Year 2014 has recorded the utmost number of attacks near 16000 worldwide but , major increase in attack was from 2011 to 2012 i.e. 39%  </a:t>
            </a:r>
          </a:p>
        </p:txBody>
      </p:sp>
      <p:pic>
        <p:nvPicPr>
          <p:cNvPr id="4" name="Picture 3">
            <a:extLst>
              <a:ext uri="{FF2B5EF4-FFF2-40B4-BE49-F238E27FC236}">
                <a16:creationId xmlns:a16="http://schemas.microsoft.com/office/drawing/2014/main" id="{6DC3515A-744D-DF1F-0849-5B8AC85A50E9}"/>
              </a:ext>
            </a:extLst>
          </p:cNvPr>
          <p:cNvPicPr>
            <a:picLocks noChangeAspect="1"/>
          </p:cNvPicPr>
          <p:nvPr/>
        </p:nvPicPr>
        <p:blipFill>
          <a:blip r:embed="rId3"/>
          <a:stretch>
            <a:fillRect/>
          </a:stretch>
        </p:blipFill>
        <p:spPr>
          <a:xfrm>
            <a:off x="1155603" y="534218"/>
            <a:ext cx="6832794" cy="3791985"/>
          </a:xfrm>
          <a:prstGeom prst="rect">
            <a:avLst/>
          </a:prstGeom>
        </p:spPr>
      </p:pic>
    </p:spTree>
    <p:extLst>
      <p:ext uri="{BB962C8B-B14F-4D97-AF65-F5344CB8AC3E}">
        <p14:creationId xmlns:p14="http://schemas.microsoft.com/office/powerpoint/2010/main" val="13947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027773" y="49542"/>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Success rate of Terrorist attacks</a:t>
            </a:r>
          </a:p>
        </p:txBody>
      </p:sp>
      <p:sp>
        <p:nvSpPr>
          <p:cNvPr id="7" name="TextBox 6">
            <a:extLst>
              <a:ext uri="{FF2B5EF4-FFF2-40B4-BE49-F238E27FC236}">
                <a16:creationId xmlns:a16="http://schemas.microsoft.com/office/drawing/2014/main" id="{B80C6DCF-A40A-4B6A-B890-6752938DF6A3}"/>
              </a:ext>
            </a:extLst>
          </p:cNvPr>
          <p:cNvSpPr txBox="1"/>
          <p:nvPr/>
        </p:nvSpPr>
        <p:spPr>
          <a:xfrm>
            <a:off x="631404" y="4249518"/>
            <a:ext cx="8093464" cy="523220"/>
          </a:xfrm>
          <a:prstGeom prst="rect">
            <a:avLst/>
          </a:prstGeom>
          <a:noFill/>
        </p:spPr>
        <p:txBody>
          <a:bodyPr wrap="square" rtlCol="0">
            <a:spAutoFit/>
          </a:bodyPr>
          <a:lstStyle/>
          <a:p>
            <a:r>
              <a:rPr lang="en-US" b="1" dirty="0">
                <a:solidFill>
                  <a:schemeClr val="bg1"/>
                </a:solidFill>
              </a:rPr>
              <a:t>Terrorist has low success rate while attacking on Gambia , Ireland having 33% and 45% respectively</a:t>
            </a:r>
          </a:p>
        </p:txBody>
      </p:sp>
      <p:pic>
        <p:nvPicPr>
          <p:cNvPr id="3" name="Picture 2">
            <a:extLst>
              <a:ext uri="{FF2B5EF4-FFF2-40B4-BE49-F238E27FC236}">
                <a16:creationId xmlns:a16="http://schemas.microsoft.com/office/drawing/2014/main" id="{DACBFEFE-74D0-F780-800E-812182E0D740}"/>
              </a:ext>
            </a:extLst>
          </p:cNvPr>
          <p:cNvPicPr>
            <a:picLocks noChangeAspect="1"/>
          </p:cNvPicPr>
          <p:nvPr/>
        </p:nvPicPr>
        <p:blipFill>
          <a:blip r:embed="rId3"/>
          <a:stretch>
            <a:fillRect/>
          </a:stretch>
        </p:blipFill>
        <p:spPr>
          <a:xfrm>
            <a:off x="373453" y="533879"/>
            <a:ext cx="8248032" cy="3682868"/>
          </a:xfrm>
          <a:prstGeom prst="rect">
            <a:avLst/>
          </a:prstGeom>
        </p:spPr>
      </p:pic>
    </p:spTree>
    <p:extLst>
      <p:ext uri="{BB962C8B-B14F-4D97-AF65-F5344CB8AC3E}">
        <p14:creationId xmlns:p14="http://schemas.microsoft.com/office/powerpoint/2010/main" val="294205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42900" y="285750"/>
            <a:ext cx="8049986" cy="75927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9FADE91-C88C-0B07-2CFE-4944DEF36F79}"/>
              </a:ext>
            </a:extLst>
          </p:cNvPr>
          <p:cNvPicPr>
            <a:picLocks noChangeAspect="1"/>
          </p:cNvPicPr>
          <p:nvPr/>
        </p:nvPicPr>
        <p:blipFill>
          <a:blip r:embed="rId3"/>
          <a:stretch>
            <a:fillRect/>
          </a:stretch>
        </p:blipFill>
        <p:spPr>
          <a:xfrm>
            <a:off x="555171" y="1230474"/>
            <a:ext cx="3780064" cy="3627276"/>
          </a:xfrm>
          <a:prstGeom prst="rect">
            <a:avLst/>
          </a:prstGeom>
        </p:spPr>
      </p:pic>
      <p:sp>
        <p:nvSpPr>
          <p:cNvPr id="4" name="TextBox 3">
            <a:extLst>
              <a:ext uri="{FF2B5EF4-FFF2-40B4-BE49-F238E27FC236}">
                <a16:creationId xmlns:a16="http://schemas.microsoft.com/office/drawing/2014/main" id="{00F8B339-CF61-225C-EDB6-E17B705FC536}"/>
              </a:ext>
            </a:extLst>
          </p:cNvPr>
          <p:cNvSpPr txBox="1"/>
          <p:nvPr/>
        </p:nvSpPr>
        <p:spPr>
          <a:xfrm>
            <a:off x="469445" y="308289"/>
            <a:ext cx="7731579" cy="738664"/>
          </a:xfrm>
          <a:prstGeom prst="rect">
            <a:avLst/>
          </a:prstGeom>
          <a:noFill/>
        </p:spPr>
        <p:txBody>
          <a:bodyPr wrap="square" rtlCol="0">
            <a:spAutoFit/>
          </a:bodyPr>
          <a:lstStyle/>
          <a:p>
            <a:r>
              <a:rPr lang="en-US" sz="1400" b="1" dirty="0">
                <a:solidFill>
                  <a:schemeClr val="lt1"/>
                </a:solidFill>
                <a:latin typeface="Montserrat"/>
                <a:ea typeface="Montserrat"/>
                <a:cs typeface="Montserrat"/>
                <a:sym typeface="Montserrat"/>
              </a:rPr>
              <a:t>Martinique, Singapore, Seychelles, Solomon islands, Iceland , South Yemen , international, Botswana this countries are not that much good at Tackling Attacks as Compared to other Countries</a:t>
            </a:r>
            <a:endParaRPr lang="en-US" dirty="0"/>
          </a:p>
        </p:txBody>
      </p:sp>
      <p:sp>
        <p:nvSpPr>
          <p:cNvPr id="5" name="TextBox 4">
            <a:extLst>
              <a:ext uri="{FF2B5EF4-FFF2-40B4-BE49-F238E27FC236}">
                <a16:creationId xmlns:a16="http://schemas.microsoft.com/office/drawing/2014/main" id="{CA1044E9-3B96-9893-6BDD-EA2BB5F05A44}"/>
              </a:ext>
            </a:extLst>
          </p:cNvPr>
          <p:cNvSpPr txBox="1"/>
          <p:nvPr/>
        </p:nvSpPr>
        <p:spPr>
          <a:xfrm>
            <a:off x="4808767" y="2212522"/>
            <a:ext cx="4147457" cy="1015663"/>
          </a:xfrm>
          <a:prstGeom prst="rect">
            <a:avLst/>
          </a:prstGeom>
          <a:noFill/>
        </p:spPr>
        <p:txBody>
          <a:bodyPr wrap="square" rtlCol="0">
            <a:spAutoFit/>
          </a:bodyPr>
          <a:lstStyle/>
          <a:p>
            <a:r>
              <a:rPr lang="en-US" sz="2000" b="1" dirty="0">
                <a:solidFill>
                  <a:schemeClr val="bg1"/>
                </a:solidFill>
              </a:rPr>
              <a:t>Between 1970 to 2017 , nearly 88% of Terrorist Attacks were seen Successful.</a:t>
            </a:r>
          </a:p>
        </p:txBody>
      </p:sp>
    </p:spTree>
    <p:extLst>
      <p:ext uri="{BB962C8B-B14F-4D97-AF65-F5344CB8AC3E}">
        <p14:creationId xmlns:p14="http://schemas.microsoft.com/office/powerpoint/2010/main" val="38916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Attack Types</a:t>
            </a:r>
          </a:p>
        </p:txBody>
      </p:sp>
      <p:sp>
        <p:nvSpPr>
          <p:cNvPr id="7" name="TextBox 6">
            <a:extLst>
              <a:ext uri="{FF2B5EF4-FFF2-40B4-BE49-F238E27FC236}">
                <a16:creationId xmlns:a16="http://schemas.microsoft.com/office/drawing/2014/main" id="{B80C6DCF-A40A-4B6A-B890-6752938DF6A3}"/>
              </a:ext>
            </a:extLst>
          </p:cNvPr>
          <p:cNvSpPr txBox="1"/>
          <p:nvPr/>
        </p:nvSpPr>
        <p:spPr>
          <a:xfrm>
            <a:off x="658650" y="4343171"/>
            <a:ext cx="8093464" cy="738664"/>
          </a:xfrm>
          <a:prstGeom prst="rect">
            <a:avLst/>
          </a:prstGeom>
          <a:noFill/>
        </p:spPr>
        <p:txBody>
          <a:bodyPr wrap="square" rtlCol="0">
            <a:spAutoFit/>
          </a:bodyPr>
          <a:lstStyle/>
          <a:p>
            <a:r>
              <a:rPr lang="en-US" b="1" dirty="0">
                <a:solidFill>
                  <a:schemeClr val="bg1"/>
                </a:solidFill>
              </a:rPr>
              <a:t>Terrorist mostly preferred attacking through ‘Bombing’ followed by ‘Armed Assault’ throughout the Years </a:t>
            </a:r>
          </a:p>
          <a:p>
            <a:endParaRPr lang="en-US" b="1" dirty="0">
              <a:solidFill>
                <a:schemeClr val="bg1"/>
              </a:solidFill>
            </a:endParaRPr>
          </a:p>
        </p:txBody>
      </p:sp>
      <p:pic>
        <p:nvPicPr>
          <p:cNvPr id="3" name="Picture 2">
            <a:extLst>
              <a:ext uri="{FF2B5EF4-FFF2-40B4-BE49-F238E27FC236}">
                <a16:creationId xmlns:a16="http://schemas.microsoft.com/office/drawing/2014/main" id="{D9FF4030-3527-C843-9557-8D391FF52EE6}"/>
              </a:ext>
            </a:extLst>
          </p:cNvPr>
          <p:cNvPicPr>
            <a:picLocks noChangeAspect="1"/>
          </p:cNvPicPr>
          <p:nvPr/>
        </p:nvPicPr>
        <p:blipFill>
          <a:blip r:embed="rId3"/>
          <a:stretch>
            <a:fillRect/>
          </a:stretch>
        </p:blipFill>
        <p:spPr>
          <a:xfrm>
            <a:off x="2339910" y="534218"/>
            <a:ext cx="4583404" cy="3553352"/>
          </a:xfrm>
          <a:prstGeom prst="rect">
            <a:avLst/>
          </a:prstGeom>
        </p:spPr>
      </p:pic>
    </p:spTree>
    <p:extLst>
      <p:ext uri="{BB962C8B-B14F-4D97-AF65-F5344CB8AC3E}">
        <p14:creationId xmlns:p14="http://schemas.microsoft.com/office/powerpoint/2010/main" val="157596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Target Types</a:t>
            </a:r>
          </a:p>
        </p:txBody>
      </p:sp>
      <p:sp>
        <p:nvSpPr>
          <p:cNvPr id="7" name="TextBox 6">
            <a:extLst>
              <a:ext uri="{FF2B5EF4-FFF2-40B4-BE49-F238E27FC236}">
                <a16:creationId xmlns:a16="http://schemas.microsoft.com/office/drawing/2014/main" id="{B80C6DCF-A40A-4B6A-B890-6752938DF6A3}"/>
              </a:ext>
            </a:extLst>
          </p:cNvPr>
          <p:cNvSpPr txBox="1"/>
          <p:nvPr/>
        </p:nvSpPr>
        <p:spPr>
          <a:xfrm>
            <a:off x="658650" y="4343171"/>
            <a:ext cx="8093464" cy="738664"/>
          </a:xfrm>
          <a:prstGeom prst="rect">
            <a:avLst/>
          </a:prstGeom>
          <a:noFill/>
        </p:spPr>
        <p:txBody>
          <a:bodyPr wrap="square" rtlCol="0">
            <a:spAutoFit/>
          </a:bodyPr>
          <a:lstStyle/>
          <a:p>
            <a:r>
              <a:rPr lang="en-US" b="1" dirty="0">
                <a:solidFill>
                  <a:schemeClr val="bg1"/>
                </a:solidFill>
              </a:rPr>
              <a:t>Terrorist mostly Attacked on ‘Private Citizens &amp; Property’ and ‘Military’, ‘Police’.</a:t>
            </a:r>
          </a:p>
          <a:p>
            <a:r>
              <a:rPr lang="en-US" b="1" dirty="0">
                <a:solidFill>
                  <a:schemeClr val="bg1"/>
                </a:solidFill>
              </a:rPr>
              <a:t>31.6% attacks</a:t>
            </a:r>
          </a:p>
          <a:p>
            <a:endParaRPr lang="en-US" b="1" dirty="0">
              <a:solidFill>
                <a:schemeClr val="bg1"/>
              </a:solidFill>
            </a:endParaRPr>
          </a:p>
        </p:txBody>
      </p:sp>
      <p:pic>
        <p:nvPicPr>
          <p:cNvPr id="4" name="Picture 3">
            <a:extLst>
              <a:ext uri="{FF2B5EF4-FFF2-40B4-BE49-F238E27FC236}">
                <a16:creationId xmlns:a16="http://schemas.microsoft.com/office/drawing/2014/main" id="{3FB4714E-1EF8-81AE-A642-7F3BE2CE6C4E}"/>
              </a:ext>
            </a:extLst>
          </p:cNvPr>
          <p:cNvPicPr>
            <a:picLocks noChangeAspect="1"/>
          </p:cNvPicPr>
          <p:nvPr/>
        </p:nvPicPr>
        <p:blipFill>
          <a:blip r:embed="rId3"/>
          <a:stretch>
            <a:fillRect/>
          </a:stretch>
        </p:blipFill>
        <p:spPr>
          <a:xfrm>
            <a:off x="2551520" y="474270"/>
            <a:ext cx="4040960" cy="3796923"/>
          </a:xfrm>
          <a:prstGeom prst="rect">
            <a:avLst/>
          </a:prstGeom>
        </p:spPr>
      </p:pic>
    </p:spTree>
    <p:extLst>
      <p:ext uri="{BB962C8B-B14F-4D97-AF65-F5344CB8AC3E}">
        <p14:creationId xmlns:p14="http://schemas.microsoft.com/office/powerpoint/2010/main" val="165238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Terrorist Groups</a:t>
            </a:r>
          </a:p>
        </p:txBody>
      </p:sp>
      <p:sp>
        <p:nvSpPr>
          <p:cNvPr id="7" name="TextBox 6">
            <a:extLst>
              <a:ext uri="{FF2B5EF4-FFF2-40B4-BE49-F238E27FC236}">
                <a16:creationId xmlns:a16="http://schemas.microsoft.com/office/drawing/2014/main" id="{B80C6DCF-A40A-4B6A-B890-6752938DF6A3}"/>
              </a:ext>
            </a:extLst>
          </p:cNvPr>
          <p:cNvSpPr txBox="1"/>
          <p:nvPr/>
        </p:nvSpPr>
        <p:spPr>
          <a:xfrm>
            <a:off x="734786" y="4411394"/>
            <a:ext cx="8093464" cy="523220"/>
          </a:xfrm>
          <a:prstGeom prst="rect">
            <a:avLst/>
          </a:prstGeom>
          <a:noFill/>
        </p:spPr>
        <p:txBody>
          <a:bodyPr wrap="square" rtlCol="0">
            <a:spAutoFit/>
          </a:bodyPr>
          <a:lstStyle/>
          <a:p>
            <a:r>
              <a:rPr lang="en-US" b="1" dirty="0">
                <a:solidFill>
                  <a:schemeClr val="bg1"/>
                </a:solidFill>
              </a:rPr>
              <a:t>Most of the groups were unidentified </a:t>
            </a:r>
          </a:p>
          <a:p>
            <a:r>
              <a:rPr lang="en-US" b="1" dirty="0">
                <a:solidFill>
                  <a:schemeClr val="bg1"/>
                </a:solidFill>
              </a:rPr>
              <a:t>Taliban is in fact contributing to the more Attacks </a:t>
            </a:r>
          </a:p>
        </p:txBody>
      </p:sp>
      <p:pic>
        <p:nvPicPr>
          <p:cNvPr id="3" name="Picture 2">
            <a:extLst>
              <a:ext uri="{FF2B5EF4-FFF2-40B4-BE49-F238E27FC236}">
                <a16:creationId xmlns:a16="http://schemas.microsoft.com/office/drawing/2014/main" id="{7B6D6581-73A2-5BA4-A1D0-1A7BB66B2E34}"/>
              </a:ext>
            </a:extLst>
          </p:cNvPr>
          <p:cNvPicPr>
            <a:picLocks noChangeAspect="1"/>
          </p:cNvPicPr>
          <p:nvPr/>
        </p:nvPicPr>
        <p:blipFill>
          <a:blip r:embed="rId3"/>
          <a:stretch>
            <a:fillRect/>
          </a:stretch>
        </p:blipFill>
        <p:spPr>
          <a:xfrm>
            <a:off x="1118721" y="484882"/>
            <a:ext cx="6523050" cy="3864325"/>
          </a:xfrm>
          <a:prstGeom prst="rect">
            <a:avLst/>
          </a:prstGeom>
        </p:spPr>
      </p:pic>
      <p:pic>
        <p:nvPicPr>
          <p:cNvPr id="5" name="Picture 4">
            <a:extLst>
              <a:ext uri="{FF2B5EF4-FFF2-40B4-BE49-F238E27FC236}">
                <a16:creationId xmlns:a16="http://schemas.microsoft.com/office/drawing/2014/main" id="{29138ADB-3C2A-745D-F308-27AD2A4BFA5B}"/>
              </a:ext>
            </a:extLst>
          </p:cNvPr>
          <p:cNvPicPr>
            <a:picLocks noChangeAspect="1"/>
          </p:cNvPicPr>
          <p:nvPr/>
        </p:nvPicPr>
        <p:blipFill>
          <a:blip r:embed="rId4"/>
          <a:stretch>
            <a:fillRect/>
          </a:stretch>
        </p:blipFill>
        <p:spPr>
          <a:xfrm>
            <a:off x="4854807" y="2765202"/>
            <a:ext cx="2640008" cy="1032311"/>
          </a:xfrm>
          <a:prstGeom prst="rect">
            <a:avLst/>
          </a:prstGeom>
        </p:spPr>
      </p:pic>
    </p:spTree>
    <p:extLst>
      <p:ext uri="{BB962C8B-B14F-4D97-AF65-F5344CB8AC3E}">
        <p14:creationId xmlns:p14="http://schemas.microsoft.com/office/powerpoint/2010/main" val="339872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Weapon Types</a:t>
            </a:r>
          </a:p>
        </p:txBody>
      </p:sp>
      <p:sp>
        <p:nvSpPr>
          <p:cNvPr id="7" name="TextBox 6">
            <a:extLst>
              <a:ext uri="{FF2B5EF4-FFF2-40B4-BE49-F238E27FC236}">
                <a16:creationId xmlns:a16="http://schemas.microsoft.com/office/drawing/2014/main" id="{B80C6DCF-A40A-4B6A-B890-6752938DF6A3}"/>
              </a:ext>
            </a:extLst>
          </p:cNvPr>
          <p:cNvSpPr txBox="1"/>
          <p:nvPr/>
        </p:nvSpPr>
        <p:spPr>
          <a:xfrm>
            <a:off x="658650" y="4335007"/>
            <a:ext cx="8093464" cy="738664"/>
          </a:xfrm>
          <a:prstGeom prst="rect">
            <a:avLst/>
          </a:prstGeom>
          <a:noFill/>
        </p:spPr>
        <p:txBody>
          <a:bodyPr wrap="square" rtlCol="0">
            <a:spAutoFit/>
          </a:bodyPr>
          <a:lstStyle/>
          <a:p>
            <a:r>
              <a:rPr lang="en-US" b="1" dirty="0">
                <a:solidFill>
                  <a:schemeClr val="bg1"/>
                </a:solidFill>
              </a:rPr>
              <a:t>As we seen in Attack types, Terrorist groups preferred  ‘Explosives’ as a weapon in most of the time</a:t>
            </a:r>
          </a:p>
          <a:p>
            <a:endParaRPr lang="en-US" b="1" dirty="0">
              <a:solidFill>
                <a:schemeClr val="bg1"/>
              </a:solidFill>
            </a:endParaRPr>
          </a:p>
        </p:txBody>
      </p:sp>
      <p:pic>
        <p:nvPicPr>
          <p:cNvPr id="4" name="Picture 3">
            <a:extLst>
              <a:ext uri="{FF2B5EF4-FFF2-40B4-BE49-F238E27FC236}">
                <a16:creationId xmlns:a16="http://schemas.microsoft.com/office/drawing/2014/main" id="{B6A61391-A2E7-1210-BCFA-38DFFA5456B8}"/>
              </a:ext>
            </a:extLst>
          </p:cNvPr>
          <p:cNvPicPr>
            <a:picLocks noChangeAspect="1"/>
          </p:cNvPicPr>
          <p:nvPr/>
        </p:nvPicPr>
        <p:blipFill>
          <a:blip r:embed="rId3"/>
          <a:stretch>
            <a:fillRect/>
          </a:stretch>
        </p:blipFill>
        <p:spPr>
          <a:xfrm>
            <a:off x="2685995" y="566650"/>
            <a:ext cx="3772009" cy="3572643"/>
          </a:xfrm>
          <a:prstGeom prst="rect">
            <a:avLst/>
          </a:prstGeom>
        </p:spPr>
      </p:pic>
    </p:spTree>
    <p:extLst>
      <p:ext uri="{BB962C8B-B14F-4D97-AF65-F5344CB8AC3E}">
        <p14:creationId xmlns:p14="http://schemas.microsoft.com/office/powerpoint/2010/main" val="63311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Before &amp; After War(2001)</a:t>
            </a:r>
          </a:p>
        </p:txBody>
      </p:sp>
      <p:sp>
        <p:nvSpPr>
          <p:cNvPr id="7" name="TextBox 6">
            <a:extLst>
              <a:ext uri="{FF2B5EF4-FFF2-40B4-BE49-F238E27FC236}">
                <a16:creationId xmlns:a16="http://schemas.microsoft.com/office/drawing/2014/main" id="{B80C6DCF-A40A-4B6A-B890-6752938DF6A3}"/>
              </a:ext>
            </a:extLst>
          </p:cNvPr>
          <p:cNvSpPr txBox="1"/>
          <p:nvPr/>
        </p:nvSpPr>
        <p:spPr>
          <a:xfrm>
            <a:off x="658650" y="4335007"/>
            <a:ext cx="8093464" cy="523220"/>
          </a:xfrm>
          <a:prstGeom prst="rect">
            <a:avLst/>
          </a:prstGeom>
          <a:noFill/>
        </p:spPr>
        <p:txBody>
          <a:bodyPr wrap="square" rtlCol="0">
            <a:spAutoFit/>
          </a:bodyPr>
          <a:lstStyle/>
          <a:p>
            <a:r>
              <a:rPr lang="en-US" b="1" dirty="0">
                <a:solidFill>
                  <a:schemeClr val="bg1"/>
                </a:solidFill>
              </a:rPr>
              <a:t>Major Regions seems Suddenly increase in Terror Attacks after United States took strict action against Terrorism in 2001</a:t>
            </a:r>
          </a:p>
        </p:txBody>
      </p:sp>
      <p:pic>
        <p:nvPicPr>
          <p:cNvPr id="8" name="Picture 7">
            <a:extLst>
              <a:ext uri="{FF2B5EF4-FFF2-40B4-BE49-F238E27FC236}">
                <a16:creationId xmlns:a16="http://schemas.microsoft.com/office/drawing/2014/main" id="{04CD1DF2-E5F1-8A5E-628D-177CB1C53BE8}"/>
              </a:ext>
            </a:extLst>
          </p:cNvPr>
          <p:cNvPicPr>
            <a:picLocks noChangeAspect="1"/>
          </p:cNvPicPr>
          <p:nvPr/>
        </p:nvPicPr>
        <p:blipFill>
          <a:blip r:embed="rId3"/>
          <a:stretch>
            <a:fillRect/>
          </a:stretch>
        </p:blipFill>
        <p:spPr>
          <a:xfrm>
            <a:off x="1098386" y="487307"/>
            <a:ext cx="6375728" cy="3727642"/>
          </a:xfrm>
          <a:prstGeom prst="rect">
            <a:avLst/>
          </a:prstGeom>
        </p:spPr>
      </p:pic>
    </p:spTree>
    <p:extLst>
      <p:ext uri="{BB962C8B-B14F-4D97-AF65-F5344CB8AC3E}">
        <p14:creationId xmlns:p14="http://schemas.microsoft.com/office/powerpoint/2010/main" val="131170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132004"/>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War Statement</a:t>
            </a:r>
          </a:p>
        </p:txBody>
      </p:sp>
      <p:sp>
        <p:nvSpPr>
          <p:cNvPr id="7" name="TextBox 6">
            <a:extLst>
              <a:ext uri="{FF2B5EF4-FFF2-40B4-BE49-F238E27FC236}">
                <a16:creationId xmlns:a16="http://schemas.microsoft.com/office/drawing/2014/main" id="{B80C6DCF-A40A-4B6A-B890-6752938DF6A3}"/>
              </a:ext>
            </a:extLst>
          </p:cNvPr>
          <p:cNvSpPr txBox="1"/>
          <p:nvPr/>
        </p:nvSpPr>
        <p:spPr>
          <a:xfrm>
            <a:off x="315750" y="697278"/>
            <a:ext cx="8436364" cy="2246769"/>
          </a:xfrm>
          <a:prstGeom prst="rect">
            <a:avLst/>
          </a:prstGeom>
          <a:noFill/>
        </p:spPr>
        <p:txBody>
          <a:bodyPr wrap="square" rtlCol="0">
            <a:spAutoFit/>
          </a:bodyPr>
          <a:lstStyle/>
          <a:p>
            <a:pPr algn="l">
              <a:buFont typeface="Arial" panose="020B0604020202020204" pitchFamily="34" charset="0"/>
              <a:buChar char="•"/>
            </a:pPr>
            <a:r>
              <a:rPr lang="en-US" sz="1800" b="1" i="0" dirty="0">
                <a:solidFill>
                  <a:schemeClr val="bg1"/>
                </a:solidFill>
                <a:effectLst/>
                <a:latin typeface="+mn-lt"/>
              </a:rPr>
              <a:t>The war on terror is an ongoing international counterterrorism military    campaign initiated by the United States following the September 2001  attacks. The targets of the campaign are primarily Islamic terrorist groups,  with prominent targets including al-Qaeda and the Islamic State of Iraq and the Levant.</a:t>
            </a:r>
          </a:p>
          <a:p>
            <a:pPr algn="l"/>
            <a:endParaRPr lang="en-US" sz="1800" b="1" i="0" dirty="0">
              <a:solidFill>
                <a:schemeClr val="bg1"/>
              </a:solidFill>
              <a:effectLst/>
              <a:latin typeface="+mn-lt"/>
            </a:endParaRPr>
          </a:p>
          <a:p>
            <a:pPr algn="l">
              <a:buFont typeface="Arial" panose="020B0604020202020204" pitchFamily="34" charset="0"/>
              <a:buChar char="•"/>
            </a:pPr>
            <a:r>
              <a:rPr lang="en-US" sz="1800" b="1" i="0" dirty="0">
                <a:solidFill>
                  <a:schemeClr val="bg1"/>
                </a:solidFill>
                <a:effectLst/>
                <a:latin typeface="+mn-lt"/>
              </a:rPr>
              <a:t>The Same War Took Placed in 2001</a:t>
            </a:r>
          </a:p>
          <a:p>
            <a:endParaRPr lang="en-US" b="1" dirty="0">
              <a:solidFill>
                <a:schemeClr val="bg1"/>
              </a:solidFill>
            </a:endParaRPr>
          </a:p>
        </p:txBody>
      </p:sp>
    </p:spTree>
    <p:extLst>
      <p:ext uri="{BB962C8B-B14F-4D97-AF65-F5344CB8AC3E}">
        <p14:creationId xmlns:p14="http://schemas.microsoft.com/office/powerpoint/2010/main" val="51292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1AA718CA-16B0-2459-52E1-F034D8038B8A}"/>
              </a:ext>
            </a:extLst>
          </p:cNvPr>
          <p:cNvSpPr txBox="1"/>
          <p:nvPr/>
        </p:nvSpPr>
        <p:spPr>
          <a:xfrm flipH="1">
            <a:off x="2325188" y="79259"/>
            <a:ext cx="4483826"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Approach</a:t>
            </a:r>
          </a:p>
        </p:txBody>
      </p:sp>
      <p:sp>
        <p:nvSpPr>
          <p:cNvPr id="12" name="Google Shape;60;p14">
            <a:extLst>
              <a:ext uri="{FF2B5EF4-FFF2-40B4-BE49-F238E27FC236}">
                <a16:creationId xmlns:a16="http://schemas.microsoft.com/office/drawing/2014/main" id="{4946C98A-9A12-995D-FC34-B72A76560959}"/>
              </a:ext>
            </a:extLst>
          </p:cNvPr>
          <p:cNvSpPr txBox="1">
            <a:spLocks noGrp="1"/>
          </p:cNvSpPr>
          <p:nvPr>
            <p:ph type="ctrTitle"/>
          </p:nvPr>
        </p:nvSpPr>
        <p:spPr>
          <a:xfrm>
            <a:off x="170860" y="618253"/>
            <a:ext cx="8802279" cy="3906994"/>
          </a:xfrm>
          <a:prstGeom prst="rect">
            <a:avLst/>
          </a:prstGeom>
          <a:noFill/>
          <a:ln>
            <a:noFill/>
          </a:ln>
        </p:spPr>
        <p:txBody>
          <a:bodyPr spcFirstLastPara="1" wrap="square" lIns="91425" tIns="91425" rIns="91425" bIns="91425" anchor="b" anchorCtr="0">
            <a:noAutofit/>
          </a:bodyPr>
          <a:lstStyle/>
          <a:p>
            <a:pPr lvl="0" algn="l" rtl="0">
              <a:lnSpc>
                <a:spcPct val="200000"/>
              </a:lnSpc>
              <a:spcBef>
                <a:spcPts val="0"/>
              </a:spcBef>
              <a:spcAft>
                <a:spcPts val="0"/>
              </a:spcAft>
              <a:buClr>
                <a:schemeClr val="bg1"/>
              </a:buClr>
              <a:buSzPct val="147000"/>
            </a:pPr>
            <a:br>
              <a:rPr lang="en-US" sz="2000" b="1" dirty="0">
                <a:solidFill>
                  <a:schemeClr val="lt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1) The Problem Statement</a:t>
            </a:r>
            <a:br>
              <a:rPr lang="en-US" sz="1800" b="1" dirty="0">
                <a:solidFill>
                  <a:schemeClr val="bg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2) Data Exploration</a:t>
            </a:r>
            <a:br>
              <a:rPr lang="en-US" sz="1800" b="1" dirty="0">
                <a:solidFill>
                  <a:schemeClr val="bg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3) Data Cleaning &amp; Preprocessing</a:t>
            </a:r>
            <a:br>
              <a:rPr lang="en-US" sz="1800" b="1" dirty="0">
                <a:solidFill>
                  <a:schemeClr val="bg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4) Data Analysis &amp; Visualization</a:t>
            </a:r>
            <a:br>
              <a:rPr lang="en-US" sz="1800" b="1" dirty="0">
                <a:solidFill>
                  <a:schemeClr val="bg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5) Challenges faced</a:t>
            </a:r>
            <a:br>
              <a:rPr lang="en-US" sz="1800" b="1" dirty="0">
                <a:solidFill>
                  <a:schemeClr val="bg1"/>
                </a:solidFill>
                <a:latin typeface="Montserrat"/>
                <a:ea typeface="Montserrat"/>
                <a:cs typeface="Montserrat"/>
                <a:sym typeface="Montserrat"/>
              </a:rPr>
            </a:br>
            <a:r>
              <a:rPr lang="en-US" sz="1800" b="1" dirty="0">
                <a:solidFill>
                  <a:schemeClr val="bg1"/>
                </a:solidFill>
                <a:latin typeface="Montserrat"/>
                <a:ea typeface="Montserrat"/>
                <a:cs typeface="Montserrat"/>
                <a:sym typeface="Montserrat"/>
              </a:rPr>
              <a:t>6) Conclusion</a:t>
            </a: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436364" cy="32460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78304"/>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Most Attacked States of India</a:t>
            </a:r>
          </a:p>
        </p:txBody>
      </p:sp>
      <p:sp>
        <p:nvSpPr>
          <p:cNvPr id="7" name="TextBox 6">
            <a:extLst>
              <a:ext uri="{FF2B5EF4-FFF2-40B4-BE49-F238E27FC236}">
                <a16:creationId xmlns:a16="http://schemas.microsoft.com/office/drawing/2014/main" id="{B80C6DCF-A40A-4B6A-B890-6752938DF6A3}"/>
              </a:ext>
            </a:extLst>
          </p:cNvPr>
          <p:cNvSpPr txBox="1"/>
          <p:nvPr/>
        </p:nvSpPr>
        <p:spPr>
          <a:xfrm>
            <a:off x="658650" y="3994184"/>
            <a:ext cx="8093464" cy="523220"/>
          </a:xfrm>
          <a:prstGeom prst="rect">
            <a:avLst/>
          </a:prstGeom>
          <a:noFill/>
        </p:spPr>
        <p:txBody>
          <a:bodyPr wrap="square" rtlCol="0">
            <a:spAutoFit/>
          </a:bodyPr>
          <a:lstStyle/>
          <a:p>
            <a:r>
              <a:rPr lang="en-US" b="1" dirty="0">
                <a:solidFill>
                  <a:schemeClr val="bg1"/>
                </a:solidFill>
              </a:rPr>
              <a:t>Jammu &amp; Kashmir  suffering most terrorist attacks in India followed by Assam , Manipur because of their Geopolitical locations </a:t>
            </a:r>
          </a:p>
        </p:txBody>
      </p:sp>
      <p:pic>
        <p:nvPicPr>
          <p:cNvPr id="3" name="Picture 2">
            <a:extLst>
              <a:ext uri="{FF2B5EF4-FFF2-40B4-BE49-F238E27FC236}">
                <a16:creationId xmlns:a16="http://schemas.microsoft.com/office/drawing/2014/main" id="{5307CC08-F479-F8AD-1732-284E48E63933}"/>
              </a:ext>
            </a:extLst>
          </p:cNvPr>
          <p:cNvPicPr>
            <a:picLocks noChangeAspect="1"/>
          </p:cNvPicPr>
          <p:nvPr/>
        </p:nvPicPr>
        <p:blipFill>
          <a:blip r:embed="rId3"/>
          <a:stretch>
            <a:fillRect/>
          </a:stretch>
        </p:blipFill>
        <p:spPr>
          <a:xfrm>
            <a:off x="1828214" y="566650"/>
            <a:ext cx="5112013" cy="3308520"/>
          </a:xfrm>
          <a:prstGeom prst="rect">
            <a:avLst/>
          </a:prstGeom>
        </p:spPr>
      </p:pic>
    </p:spTree>
    <p:extLst>
      <p:ext uri="{BB962C8B-B14F-4D97-AF65-F5344CB8AC3E}">
        <p14:creationId xmlns:p14="http://schemas.microsoft.com/office/powerpoint/2010/main" val="321956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436364" cy="32460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78304"/>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Most Attacked cities of India</a:t>
            </a:r>
          </a:p>
        </p:txBody>
      </p:sp>
      <p:sp>
        <p:nvSpPr>
          <p:cNvPr id="7" name="TextBox 6">
            <a:extLst>
              <a:ext uri="{FF2B5EF4-FFF2-40B4-BE49-F238E27FC236}">
                <a16:creationId xmlns:a16="http://schemas.microsoft.com/office/drawing/2014/main" id="{B80C6DCF-A40A-4B6A-B890-6752938DF6A3}"/>
              </a:ext>
            </a:extLst>
          </p:cNvPr>
          <p:cNvSpPr txBox="1"/>
          <p:nvPr/>
        </p:nvSpPr>
        <p:spPr>
          <a:xfrm>
            <a:off x="726383" y="4128049"/>
            <a:ext cx="8093464" cy="307777"/>
          </a:xfrm>
          <a:prstGeom prst="rect">
            <a:avLst/>
          </a:prstGeom>
          <a:noFill/>
        </p:spPr>
        <p:txBody>
          <a:bodyPr wrap="square" rtlCol="0">
            <a:spAutoFit/>
          </a:bodyPr>
          <a:lstStyle/>
          <a:p>
            <a:r>
              <a:rPr lang="en-US" b="1" dirty="0">
                <a:solidFill>
                  <a:schemeClr val="bg1"/>
                </a:solidFill>
              </a:rPr>
              <a:t>In Jammu &amp; Kashmir state , Srinagar is the city which at most affected by Terror Attacks.</a:t>
            </a:r>
          </a:p>
        </p:txBody>
      </p:sp>
      <p:pic>
        <p:nvPicPr>
          <p:cNvPr id="3" name="Picture 2">
            <a:extLst>
              <a:ext uri="{FF2B5EF4-FFF2-40B4-BE49-F238E27FC236}">
                <a16:creationId xmlns:a16="http://schemas.microsoft.com/office/drawing/2014/main" id="{87B3930D-F884-369A-639B-0C423AE85DB6}"/>
              </a:ext>
            </a:extLst>
          </p:cNvPr>
          <p:cNvPicPr>
            <a:picLocks noChangeAspect="1"/>
          </p:cNvPicPr>
          <p:nvPr/>
        </p:nvPicPr>
        <p:blipFill>
          <a:blip r:embed="rId3"/>
          <a:stretch>
            <a:fillRect/>
          </a:stretch>
        </p:blipFill>
        <p:spPr>
          <a:xfrm>
            <a:off x="1747739" y="566650"/>
            <a:ext cx="5293957" cy="3459516"/>
          </a:xfrm>
          <a:prstGeom prst="rect">
            <a:avLst/>
          </a:prstGeom>
        </p:spPr>
      </p:pic>
    </p:spTree>
    <p:extLst>
      <p:ext uri="{BB962C8B-B14F-4D97-AF65-F5344CB8AC3E}">
        <p14:creationId xmlns:p14="http://schemas.microsoft.com/office/powerpoint/2010/main" val="295683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436364" cy="32460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78304"/>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Active groups of India</a:t>
            </a:r>
          </a:p>
        </p:txBody>
      </p:sp>
      <p:sp>
        <p:nvSpPr>
          <p:cNvPr id="7" name="TextBox 6">
            <a:extLst>
              <a:ext uri="{FF2B5EF4-FFF2-40B4-BE49-F238E27FC236}">
                <a16:creationId xmlns:a16="http://schemas.microsoft.com/office/drawing/2014/main" id="{B80C6DCF-A40A-4B6A-B890-6752938DF6A3}"/>
              </a:ext>
            </a:extLst>
          </p:cNvPr>
          <p:cNvSpPr txBox="1"/>
          <p:nvPr/>
        </p:nvSpPr>
        <p:spPr>
          <a:xfrm>
            <a:off x="1356575" y="4053630"/>
            <a:ext cx="8093464" cy="523220"/>
          </a:xfrm>
          <a:prstGeom prst="rect">
            <a:avLst/>
          </a:prstGeom>
          <a:noFill/>
        </p:spPr>
        <p:txBody>
          <a:bodyPr wrap="square" rtlCol="0">
            <a:spAutoFit/>
          </a:bodyPr>
          <a:lstStyle/>
          <a:p>
            <a:r>
              <a:rPr lang="en-US" b="1" dirty="0">
                <a:solidFill>
                  <a:schemeClr val="bg1"/>
                </a:solidFill>
              </a:rPr>
              <a:t>Communist party of India and Maoist were seen Active during 1970 to 2017.</a:t>
            </a:r>
          </a:p>
          <a:p>
            <a:r>
              <a:rPr lang="en-US" b="1" dirty="0">
                <a:solidFill>
                  <a:schemeClr val="bg1"/>
                </a:solidFill>
              </a:rPr>
              <a:t>Let's see about them , </a:t>
            </a:r>
          </a:p>
        </p:txBody>
      </p:sp>
      <p:pic>
        <p:nvPicPr>
          <p:cNvPr id="5" name="Picture 4">
            <a:extLst>
              <a:ext uri="{FF2B5EF4-FFF2-40B4-BE49-F238E27FC236}">
                <a16:creationId xmlns:a16="http://schemas.microsoft.com/office/drawing/2014/main" id="{7DFBED3B-94C6-4103-2F3A-BFF4FF680FB6}"/>
              </a:ext>
            </a:extLst>
          </p:cNvPr>
          <p:cNvPicPr>
            <a:picLocks noChangeAspect="1"/>
          </p:cNvPicPr>
          <p:nvPr/>
        </p:nvPicPr>
        <p:blipFill>
          <a:blip r:embed="rId3"/>
          <a:stretch>
            <a:fillRect/>
          </a:stretch>
        </p:blipFill>
        <p:spPr>
          <a:xfrm>
            <a:off x="1356575" y="619746"/>
            <a:ext cx="6144891" cy="3376313"/>
          </a:xfrm>
          <a:prstGeom prst="rect">
            <a:avLst/>
          </a:prstGeom>
        </p:spPr>
      </p:pic>
    </p:spTree>
    <p:extLst>
      <p:ext uri="{BB962C8B-B14F-4D97-AF65-F5344CB8AC3E}">
        <p14:creationId xmlns:p14="http://schemas.microsoft.com/office/powerpoint/2010/main" val="39294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436364" cy="32460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4" y="78304"/>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Communist Party of India-Maoist</a:t>
            </a:r>
          </a:p>
        </p:txBody>
      </p:sp>
      <p:sp>
        <p:nvSpPr>
          <p:cNvPr id="7" name="TextBox 6">
            <a:extLst>
              <a:ext uri="{FF2B5EF4-FFF2-40B4-BE49-F238E27FC236}">
                <a16:creationId xmlns:a16="http://schemas.microsoft.com/office/drawing/2014/main" id="{B80C6DCF-A40A-4B6A-B890-6752938DF6A3}"/>
              </a:ext>
            </a:extLst>
          </p:cNvPr>
          <p:cNvSpPr txBox="1"/>
          <p:nvPr/>
        </p:nvSpPr>
        <p:spPr>
          <a:xfrm>
            <a:off x="1480007" y="3825599"/>
            <a:ext cx="8093464" cy="523220"/>
          </a:xfrm>
          <a:prstGeom prst="rect">
            <a:avLst/>
          </a:prstGeom>
          <a:noFill/>
        </p:spPr>
        <p:txBody>
          <a:bodyPr wrap="square" rtlCol="0">
            <a:spAutoFit/>
          </a:bodyPr>
          <a:lstStyle/>
          <a:p>
            <a:r>
              <a:rPr lang="en-US" b="1" dirty="0">
                <a:solidFill>
                  <a:schemeClr val="bg1"/>
                </a:solidFill>
              </a:rPr>
              <a:t>Cpi-Maoist mostly attacks using Armed Assault and Bombing/Explosion.</a:t>
            </a:r>
          </a:p>
          <a:p>
            <a:r>
              <a:rPr lang="en-US" b="1" dirty="0">
                <a:solidFill>
                  <a:schemeClr val="bg1"/>
                </a:solidFill>
              </a:rPr>
              <a:t>Jharkhand , Bihar , Chhattisgarh are their prime locations of Attacks</a:t>
            </a:r>
          </a:p>
        </p:txBody>
      </p:sp>
      <p:pic>
        <p:nvPicPr>
          <p:cNvPr id="4" name="Picture 3">
            <a:extLst>
              <a:ext uri="{FF2B5EF4-FFF2-40B4-BE49-F238E27FC236}">
                <a16:creationId xmlns:a16="http://schemas.microsoft.com/office/drawing/2014/main" id="{77DDE4A7-259E-16D6-D220-1371EBB9FAA9}"/>
              </a:ext>
            </a:extLst>
          </p:cNvPr>
          <p:cNvPicPr>
            <a:picLocks noChangeAspect="1"/>
          </p:cNvPicPr>
          <p:nvPr/>
        </p:nvPicPr>
        <p:blipFill>
          <a:blip r:embed="rId3"/>
          <a:stretch>
            <a:fillRect/>
          </a:stretch>
        </p:blipFill>
        <p:spPr>
          <a:xfrm>
            <a:off x="730053" y="677328"/>
            <a:ext cx="3841947" cy="2844946"/>
          </a:xfrm>
          <a:prstGeom prst="rect">
            <a:avLst/>
          </a:prstGeom>
        </p:spPr>
      </p:pic>
      <p:pic>
        <p:nvPicPr>
          <p:cNvPr id="8" name="Picture 7">
            <a:extLst>
              <a:ext uri="{FF2B5EF4-FFF2-40B4-BE49-F238E27FC236}">
                <a16:creationId xmlns:a16="http://schemas.microsoft.com/office/drawing/2014/main" id="{59D52FCD-B744-7A5F-3608-50C1880C6DC9}"/>
              </a:ext>
            </a:extLst>
          </p:cNvPr>
          <p:cNvPicPr>
            <a:picLocks noChangeAspect="1"/>
          </p:cNvPicPr>
          <p:nvPr/>
        </p:nvPicPr>
        <p:blipFill>
          <a:blip r:embed="rId4"/>
          <a:stretch>
            <a:fillRect/>
          </a:stretch>
        </p:blipFill>
        <p:spPr>
          <a:xfrm>
            <a:off x="5526739" y="1407417"/>
            <a:ext cx="2722860" cy="1384769"/>
          </a:xfrm>
          <a:prstGeom prst="rect">
            <a:avLst/>
          </a:prstGeom>
        </p:spPr>
      </p:pic>
    </p:spTree>
    <p:extLst>
      <p:ext uri="{BB962C8B-B14F-4D97-AF65-F5344CB8AC3E}">
        <p14:creationId xmlns:p14="http://schemas.microsoft.com/office/powerpoint/2010/main" val="74197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95673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5F8F79F7-4C9C-303F-976C-1EB7AF4BC9FC}"/>
              </a:ext>
            </a:extLst>
          </p:cNvPr>
          <p:cNvSpPr txBox="1"/>
          <p:nvPr/>
        </p:nvSpPr>
        <p:spPr>
          <a:xfrm>
            <a:off x="1657350" y="278667"/>
            <a:ext cx="5649685"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Challenges faced</a:t>
            </a:r>
          </a:p>
        </p:txBody>
      </p:sp>
      <p:sp>
        <p:nvSpPr>
          <p:cNvPr id="2" name="TextBox 1">
            <a:extLst>
              <a:ext uri="{FF2B5EF4-FFF2-40B4-BE49-F238E27FC236}">
                <a16:creationId xmlns:a16="http://schemas.microsoft.com/office/drawing/2014/main" id="{8810336A-F037-AF52-4689-7C283C4B6796}"/>
              </a:ext>
            </a:extLst>
          </p:cNvPr>
          <p:cNvSpPr txBox="1"/>
          <p:nvPr/>
        </p:nvSpPr>
        <p:spPr>
          <a:xfrm>
            <a:off x="457200" y="956733"/>
            <a:ext cx="8371050" cy="2062103"/>
          </a:xfrm>
          <a:prstGeom prst="rect">
            <a:avLst/>
          </a:prstGeom>
          <a:noFill/>
        </p:spPr>
        <p:txBody>
          <a:bodyPr wrap="square" rtlCol="0">
            <a:spAutoFit/>
          </a:bodyPr>
          <a:lstStyle/>
          <a:p>
            <a:endParaRPr lang="en-US" sz="1600" b="1" dirty="0">
              <a:solidFill>
                <a:schemeClr val="bg1"/>
              </a:solidFill>
            </a:endParaRPr>
          </a:p>
          <a:p>
            <a:r>
              <a:rPr lang="en-US" sz="1600" b="1" dirty="0">
                <a:solidFill>
                  <a:schemeClr val="bg1"/>
                </a:solidFill>
              </a:rPr>
              <a:t>As this was our first project at AlmaBetter , Team Building was a bit difficult. </a:t>
            </a:r>
          </a:p>
          <a:p>
            <a:r>
              <a:rPr lang="en-US" sz="1600" b="1" dirty="0">
                <a:solidFill>
                  <a:schemeClr val="bg1"/>
                </a:solidFill>
              </a:rPr>
              <a:t> </a:t>
            </a:r>
          </a:p>
          <a:p>
            <a:r>
              <a:rPr lang="en-US" sz="1600" b="1" dirty="0">
                <a:solidFill>
                  <a:schemeClr val="bg1"/>
                </a:solidFill>
              </a:rPr>
              <a:t>Sharing and Implementing Accepted thoughts , Ideas were bit confusing.</a:t>
            </a:r>
          </a:p>
          <a:p>
            <a:endParaRPr lang="en-US" sz="1600" b="1" dirty="0">
              <a:solidFill>
                <a:schemeClr val="bg1"/>
              </a:solidFill>
            </a:endParaRPr>
          </a:p>
          <a:p>
            <a:r>
              <a:rPr lang="en-US" sz="1600" b="1" dirty="0">
                <a:solidFill>
                  <a:schemeClr val="bg1"/>
                </a:solidFill>
              </a:rPr>
              <a:t>Gaining meaningful Insights from Data set as it was not a cleaned data.</a:t>
            </a:r>
          </a:p>
          <a:p>
            <a:endParaRPr lang="en-US" sz="1600" b="1" dirty="0">
              <a:solidFill>
                <a:schemeClr val="bg1"/>
              </a:solidFill>
            </a:endParaRPr>
          </a:p>
          <a:p>
            <a:r>
              <a:rPr lang="en-US" sz="1600" b="1" dirty="0">
                <a:solidFill>
                  <a:schemeClr val="bg1"/>
                </a:solidFill>
              </a:rPr>
              <a:t>Technical difficulties such as Conceptualizing Data Visualization methods.</a:t>
            </a:r>
          </a:p>
        </p:txBody>
      </p:sp>
    </p:spTree>
    <p:extLst>
      <p:ext uri="{BB962C8B-B14F-4D97-AF65-F5344CB8AC3E}">
        <p14:creationId xmlns:p14="http://schemas.microsoft.com/office/powerpoint/2010/main" val="306261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81004" y="693965"/>
            <a:ext cx="8862996" cy="5196951"/>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chemeClr val="lt1"/>
                </a:solidFill>
                <a:latin typeface="Montserrat"/>
                <a:ea typeface="Montserrat"/>
                <a:cs typeface="Montserrat"/>
                <a:sym typeface="Montserrat"/>
              </a:rPr>
              <a:t>Iraq and Pakistan suffered the most terror attacks during 1970 to 2017.</a:t>
            </a:r>
            <a:br>
              <a:rPr lang="en-US" sz="1400" b="1" dirty="0">
                <a:solidFill>
                  <a:schemeClr val="lt1"/>
                </a:solidFill>
                <a:latin typeface="Montserrat"/>
                <a:ea typeface="Montserrat"/>
                <a:cs typeface="Montserrat"/>
                <a:sym typeface="Montserrat"/>
              </a:rPr>
            </a:br>
            <a:br>
              <a:rPr lang="en-US" sz="1400" b="1" dirty="0">
                <a:solidFill>
                  <a:schemeClr val="lt1"/>
                </a:solidFill>
                <a:latin typeface="Montserrat"/>
                <a:ea typeface="Montserrat"/>
                <a:cs typeface="Montserrat"/>
                <a:sym typeface="Montserrat"/>
              </a:rPr>
            </a:br>
            <a:r>
              <a:rPr lang="en-US" sz="1400" b="1" dirty="0">
                <a:solidFill>
                  <a:schemeClr val="lt1"/>
                </a:solidFill>
                <a:latin typeface="Montserrat"/>
                <a:ea typeface="Montserrat"/>
                <a:cs typeface="Montserrat"/>
                <a:sym typeface="Montserrat"/>
              </a:rPr>
              <a:t>Baghdad located in Iraq has the most kills and count of attacks .</a:t>
            </a:r>
            <a:br>
              <a:rPr lang="en-US" sz="1400" b="1" dirty="0">
                <a:solidFill>
                  <a:schemeClr val="lt1"/>
                </a:solidFill>
                <a:latin typeface="Montserrat"/>
                <a:ea typeface="Montserrat"/>
                <a:cs typeface="Montserrat"/>
                <a:sym typeface="Montserrat"/>
              </a:rPr>
            </a:br>
            <a:br>
              <a:rPr lang="en-US" sz="1400" b="1" dirty="0">
                <a:solidFill>
                  <a:schemeClr val="lt1"/>
                </a:solidFill>
                <a:latin typeface="Montserrat"/>
                <a:ea typeface="Montserrat"/>
                <a:cs typeface="Montserrat"/>
                <a:sym typeface="Montserrat"/>
              </a:rPr>
            </a:br>
            <a:r>
              <a:rPr lang="en-US" sz="1400" b="1" dirty="0">
                <a:solidFill>
                  <a:schemeClr val="bg1"/>
                </a:solidFill>
              </a:rPr>
              <a:t>Middle East &amp; North Africa is the Region that has the maximum number of attacks in the world.</a:t>
            </a:r>
            <a:br>
              <a:rPr lang="en-US" sz="1400" b="1" dirty="0">
                <a:solidFill>
                  <a:schemeClr val="bg1"/>
                </a:solidFill>
              </a:rPr>
            </a:br>
            <a:br>
              <a:rPr lang="en-US" sz="1400" b="1" dirty="0">
                <a:solidFill>
                  <a:schemeClr val="bg1"/>
                </a:solidFill>
              </a:rPr>
            </a:br>
            <a:r>
              <a:rPr lang="en-US" sz="1400" b="1" dirty="0">
                <a:solidFill>
                  <a:schemeClr val="bg1"/>
                </a:solidFill>
              </a:rPr>
              <a:t>Year 2014 has recorded the utmost number of attacks near 16000 worldwide but , major increase in attacks was from 2011 to 2012 i.e., 39%.</a:t>
            </a:r>
            <a:br>
              <a:rPr lang="en-US" sz="1400" b="1" dirty="0">
                <a:solidFill>
                  <a:schemeClr val="bg1"/>
                </a:solidFill>
              </a:rPr>
            </a:br>
            <a:br>
              <a:rPr lang="en-US" sz="1400" b="1" dirty="0">
                <a:solidFill>
                  <a:schemeClr val="bg1"/>
                </a:solidFill>
              </a:rPr>
            </a:br>
            <a:r>
              <a:rPr lang="en-US" sz="1400" b="1" dirty="0">
                <a:solidFill>
                  <a:schemeClr val="bg1"/>
                </a:solidFill>
              </a:rPr>
              <a:t>Countries like Gambia, North Ireland were able to tackle most of the attacks successfully.</a:t>
            </a:r>
            <a:br>
              <a:rPr lang="en-US" sz="1600" b="1" dirty="0">
                <a:solidFill>
                  <a:schemeClr val="bg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400" b="1" dirty="0">
                <a:solidFill>
                  <a:schemeClr val="lt1"/>
                </a:solidFill>
                <a:latin typeface="+mn-lt"/>
                <a:ea typeface="Montserrat"/>
                <a:cs typeface="Montserrat"/>
                <a:sym typeface="Montserrat"/>
              </a:rPr>
              <a:t>88.5% of attacks were successful from terrorist side.</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400" b="1" dirty="0">
                <a:solidFill>
                  <a:schemeClr val="lt1"/>
                </a:solidFill>
                <a:latin typeface="+mn-lt"/>
                <a:ea typeface="Montserrat"/>
                <a:cs typeface="Montserrat"/>
                <a:sym typeface="Montserrat"/>
              </a:rPr>
              <a:t>Terrorist groups preferring Bombing and armed assault while attacking targeting Private citizens &amp; property and military throughout the years.</a:t>
            </a:r>
            <a:br>
              <a:rPr lang="en-US" sz="1400" b="1" dirty="0">
                <a:solidFill>
                  <a:schemeClr val="lt1"/>
                </a:solidFill>
                <a:latin typeface="+mn-lt"/>
                <a:ea typeface="Montserrat"/>
                <a:cs typeface="Montserrat"/>
                <a:sym typeface="Montserrat"/>
              </a:rPr>
            </a:br>
            <a:br>
              <a:rPr lang="en-US" sz="1400" b="1" dirty="0">
                <a:solidFill>
                  <a:schemeClr val="lt1"/>
                </a:solidFill>
                <a:latin typeface="+mn-lt"/>
                <a:ea typeface="Montserrat"/>
                <a:cs typeface="Montserrat"/>
                <a:sym typeface="Montserrat"/>
              </a:rPr>
            </a:br>
            <a:r>
              <a:rPr kumimoji="0" lang="en-US" sz="1400" b="1" i="0" u="none" strike="noStrike" kern="0" cap="none" spc="0" normalizeH="0" baseline="0" noProof="0" dirty="0">
                <a:ln>
                  <a:noFill/>
                </a:ln>
                <a:solidFill>
                  <a:srgbClr val="134F5C"/>
                </a:solidFill>
                <a:effectLst/>
                <a:uLnTx/>
                <a:uFillTx/>
                <a:latin typeface="Arial"/>
                <a:cs typeface="Arial"/>
                <a:sym typeface="Arial"/>
              </a:rPr>
              <a:t>Major Regions seems Suddenly increase in Terror Attacks after United States took strict action against Terrorism in 2001</a:t>
            </a:r>
            <a:br>
              <a:rPr kumimoji="0" lang="en-US" sz="1400" b="1" i="0" u="none" strike="noStrike" kern="0" cap="none" spc="0" normalizeH="0" baseline="0" noProof="0" dirty="0">
                <a:ln>
                  <a:noFill/>
                </a:ln>
                <a:solidFill>
                  <a:srgbClr val="134F5C"/>
                </a:solidFill>
                <a:effectLst/>
                <a:uLnTx/>
                <a:uFillTx/>
                <a:latin typeface="Arial"/>
                <a:cs typeface="Arial"/>
                <a:sym typeface="Arial"/>
              </a:rPr>
            </a:br>
            <a:br>
              <a:rPr kumimoji="0" lang="en-US" sz="1400" b="1" i="0" u="none" strike="noStrike" kern="0" cap="none" spc="0" normalizeH="0" baseline="0" noProof="0" dirty="0">
                <a:ln>
                  <a:noFill/>
                </a:ln>
                <a:solidFill>
                  <a:srgbClr val="134F5C"/>
                </a:solidFill>
                <a:effectLst/>
                <a:uLnTx/>
                <a:uFillTx/>
                <a:latin typeface="Arial"/>
                <a:cs typeface="Arial"/>
                <a:sym typeface="Arial"/>
              </a:rPr>
            </a:br>
            <a:endParaRPr lang="en-US" sz="1400" b="1" dirty="0">
              <a:solidFill>
                <a:schemeClr val="lt1"/>
              </a:solidFill>
              <a:latin typeface="+mn-lt"/>
              <a:ea typeface="Montserrat"/>
              <a:cs typeface="Montserrat"/>
              <a:sym typeface="Montserrat"/>
            </a:endParaRPr>
          </a:p>
          <a:p>
            <a:pPr marL="0" lvl="0" indent="0" algn="ctr" rtl="0">
              <a:lnSpc>
                <a:spcPct val="100000"/>
              </a:lnSpc>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5F8F79F7-4C9C-303F-976C-1EB7AF4BC9FC}"/>
              </a:ext>
            </a:extLst>
          </p:cNvPr>
          <p:cNvSpPr txBox="1"/>
          <p:nvPr/>
        </p:nvSpPr>
        <p:spPr>
          <a:xfrm>
            <a:off x="1649185" y="158820"/>
            <a:ext cx="5649685"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Conclusion</a:t>
            </a:r>
          </a:p>
        </p:txBody>
      </p:sp>
    </p:spTree>
    <p:extLst>
      <p:ext uri="{BB962C8B-B14F-4D97-AF65-F5344CB8AC3E}">
        <p14:creationId xmlns:p14="http://schemas.microsoft.com/office/powerpoint/2010/main" val="92288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78096" y="991961"/>
            <a:ext cx="8587808" cy="3159578"/>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134F5C"/>
                </a:solidFill>
                <a:effectLst/>
                <a:uLnTx/>
                <a:uFillTx/>
                <a:latin typeface="Arial"/>
                <a:cs typeface="Arial"/>
                <a:sym typeface="Arial"/>
              </a:rPr>
              <a:t>Jammu &amp; Kashmir is the most attacked State of India </a:t>
            </a:r>
            <a:r>
              <a:rPr lang="en-US" sz="1400" b="1" dirty="0">
                <a:solidFill>
                  <a:srgbClr val="134F5C"/>
                </a:solidFill>
              </a:rPr>
              <a:t>in which Srinagar has the most of the attacks carried out by terrorists and their groups.</a:t>
            </a:r>
            <a:br>
              <a:rPr lang="en-US" sz="1400" b="1" dirty="0">
                <a:solidFill>
                  <a:srgbClr val="134F5C"/>
                </a:solidFill>
              </a:rPr>
            </a:br>
            <a:br>
              <a:rPr lang="en-US" sz="1400" b="1" dirty="0">
                <a:solidFill>
                  <a:srgbClr val="134F5C"/>
                </a:solidFill>
              </a:rPr>
            </a:br>
            <a:r>
              <a:rPr kumimoji="0" lang="en-US" sz="1400" b="1" i="0" u="none" strike="noStrike" kern="0" cap="none" spc="0" normalizeH="0" baseline="0" noProof="0" dirty="0">
                <a:ln>
                  <a:noFill/>
                </a:ln>
                <a:solidFill>
                  <a:srgbClr val="134F5C"/>
                </a:solidFill>
                <a:effectLst/>
                <a:uLnTx/>
                <a:uFillTx/>
                <a:latin typeface="Arial"/>
                <a:cs typeface="Arial"/>
                <a:sym typeface="Arial"/>
              </a:rPr>
              <a:t>Communist party of India and Maoist were seen Active during 1970 to 2017.</a:t>
            </a:r>
            <a:br>
              <a:rPr kumimoji="0" lang="en-US" sz="1400" b="1" i="0" u="none" strike="noStrike" kern="0" cap="none" spc="0" normalizeH="0" baseline="0" noProof="0" dirty="0">
                <a:ln>
                  <a:noFill/>
                </a:ln>
                <a:solidFill>
                  <a:srgbClr val="134F5C"/>
                </a:solidFill>
                <a:effectLst/>
                <a:uLnTx/>
                <a:uFillTx/>
                <a:latin typeface="Arial"/>
                <a:cs typeface="Arial"/>
                <a:sym typeface="Arial"/>
              </a:rPr>
            </a:br>
            <a:br>
              <a:rPr kumimoji="0" lang="en-US" sz="1400" b="1" i="0" u="none" strike="noStrike" kern="0" cap="none" spc="0" normalizeH="0" baseline="0" noProof="0" dirty="0">
                <a:ln>
                  <a:noFill/>
                </a:ln>
                <a:solidFill>
                  <a:srgbClr val="134F5C"/>
                </a:solidFill>
                <a:effectLst/>
                <a:uLnTx/>
                <a:uFillTx/>
                <a:latin typeface="Arial"/>
                <a:cs typeface="Arial"/>
                <a:sym typeface="Arial"/>
              </a:rPr>
            </a:br>
            <a:r>
              <a:rPr kumimoji="0" lang="en-US" sz="1400" b="1" i="0" u="none" strike="noStrike" kern="0" cap="none" spc="0" normalizeH="0" baseline="0" noProof="0" dirty="0">
                <a:ln>
                  <a:noFill/>
                </a:ln>
                <a:solidFill>
                  <a:srgbClr val="134F5C"/>
                </a:solidFill>
                <a:effectLst/>
                <a:uLnTx/>
                <a:uFillTx/>
                <a:latin typeface="Arial"/>
                <a:cs typeface="Arial"/>
                <a:sym typeface="Arial"/>
              </a:rPr>
              <a:t>Cpi-Maoist mostly attacks using Armed Assault and Bombing/Explosion.</a:t>
            </a:r>
            <a:br>
              <a:rPr kumimoji="0" lang="en-US" sz="1400" b="1" i="0" u="none" strike="noStrike" kern="0" cap="none" spc="0" normalizeH="0" baseline="0" noProof="0" dirty="0">
                <a:ln>
                  <a:noFill/>
                </a:ln>
                <a:solidFill>
                  <a:srgbClr val="134F5C"/>
                </a:solidFill>
                <a:effectLst/>
                <a:uLnTx/>
                <a:uFillTx/>
                <a:latin typeface="Arial"/>
                <a:cs typeface="Arial"/>
                <a:sym typeface="Arial"/>
              </a:rPr>
            </a:br>
            <a:r>
              <a:rPr kumimoji="0" lang="en-US" sz="1400" b="1" i="0" u="none" strike="noStrike" kern="0" cap="none" spc="0" normalizeH="0" baseline="0" noProof="0" dirty="0">
                <a:ln>
                  <a:noFill/>
                </a:ln>
                <a:solidFill>
                  <a:srgbClr val="134F5C"/>
                </a:solidFill>
                <a:effectLst/>
                <a:uLnTx/>
                <a:uFillTx/>
                <a:latin typeface="Arial"/>
                <a:cs typeface="Arial"/>
                <a:sym typeface="Arial"/>
              </a:rPr>
              <a:t>Jharkhand , Bihar , Chhattisgarh are their prime locations of Attacks</a:t>
            </a:r>
            <a:br>
              <a:rPr kumimoji="0" lang="en-US" sz="1400" b="1" i="0" u="none" strike="noStrike" kern="0" cap="none" spc="0" normalizeH="0" baseline="0" noProof="0" dirty="0">
                <a:ln>
                  <a:noFill/>
                </a:ln>
                <a:solidFill>
                  <a:srgbClr val="134F5C"/>
                </a:solidFill>
                <a:effectLst/>
                <a:uLnTx/>
                <a:uFillTx/>
                <a:latin typeface="Arial"/>
                <a:cs typeface="Arial"/>
                <a:sym typeface="Arial"/>
              </a:rPr>
            </a:br>
            <a:br>
              <a:rPr kumimoji="0" lang="en-US" sz="1400" b="1" i="0" u="none" strike="noStrike" kern="0" cap="none" spc="0" normalizeH="0" baseline="0" noProof="0" dirty="0">
                <a:ln>
                  <a:noFill/>
                </a:ln>
                <a:solidFill>
                  <a:srgbClr val="134F5C"/>
                </a:solidFill>
                <a:effectLst/>
                <a:uLnTx/>
                <a:uFillTx/>
                <a:latin typeface="Arial"/>
                <a:cs typeface="Arial"/>
                <a:sym typeface="Arial"/>
              </a:rPr>
            </a:br>
            <a:br>
              <a:rPr kumimoji="0" lang="en-US" sz="1400" b="1" i="0" u="none" strike="noStrike" kern="0" cap="none" spc="0" normalizeH="0" baseline="0" noProof="0" dirty="0">
                <a:ln>
                  <a:noFill/>
                </a:ln>
                <a:solidFill>
                  <a:srgbClr val="134F5C"/>
                </a:solidFill>
                <a:effectLst/>
                <a:uLnTx/>
                <a:uFillTx/>
                <a:latin typeface="Arial"/>
                <a:cs typeface="Arial"/>
                <a:sym typeface="Arial"/>
              </a:rPr>
            </a:br>
            <a:br>
              <a:rPr kumimoji="0" lang="en-US" sz="1400" b="1" i="0" u="none" strike="noStrike" kern="0" cap="none" spc="0" normalizeH="0" baseline="0" noProof="0" dirty="0">
                <a:ln>
                  <a:noFill/>
                </a:ln>
                <a:solidFill>
                  <a:srgbClr val="134F5C"/>
                </a:solidFill>
                <a:effectLst/>
                <a:uLnTx/>
                <a:uFillTx/>
                <a:latin typeface="Arial"/>
                <a:cs typeface="Arial"/>
                <a:sym typeface="Arial"/>
              </a:rPr>
            </a:br>
            <a:endParaRPr lang="en-US" sz="1400" b="1" dirty="0">
              <a:solidFill>
                <a:schemeClr val="lt1"/>
              </a:solidFill>
              <a:latin typeface="+mn-lt"/>
              <a:ea typeface="Montserrat"/>
              <a:cs typeface="Montserrat"/>
              <a:sym typeface="Montserrat"/>
            </a:endParaRPr>
          </a:p>
          <a:p>
            <a:pPr marL="0" lvl="0" indent="0" algn="ctr" rtl="0">
              <a:lnSpc>
                <a:spcPct val="100000"/>
              </a:lnSpc>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5F8F79F7-4C9C-303F-976C-1EB7AF4BC9FC}"/>
              </a:ext>
            </a:extLst>
          </p:cNvPr>
          <p:cNvSpPr txBox="1"/>
          <p:nvPr/>
        </p:nvSpPr>
        <p:spPr>
          <a:xfrm>
            <a:off x="1649185" y="158820"/>
            <a:ext cx="5649685"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End note -India</a:t>
            </a:r>
          </a:p>
        </p:txBody>
      </p:sp>
    </p:spTree>
    <p:extLst>
      <p:ext uri="{BB962C8B-B14F-4D97-AF65-F5344CB8AC3E}">
        <p14:creationId xmlns:p14="http://schemas.microsoft.com/office/powerpoint/2010/main" val="2301431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583266" y="947472"/>
            <a:ext cx="6223000" cy="19712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A01F4F46-F620-384D-95A5-812897E6B298}"/>
              </a:ext>
            </a:extLst>
          </p:cNvPr>
          <p:cNvSpPr txBox="1"/>
          <p:nvPr/>
        </p:nvSpPr>
        <p:spPr>
          <a:xfrm>
            <a:off x="1337734" y="1726048"/>
            <a:ext cx="7120467" cy="1200329"/>
          </a:xfrm>
          <a:prstGeom prst="rect">
            <a:avLst/>
          </a:prstGeom>
          <a:noFill/>
        </p:spPr>
        <p:txBody>
          <a:bodyPr wrap="square" rtlCol="0">
            <a:spAutoFit/>
          </a:bodyPr>
          <a:lstStyle/>
          <a:p>
            <a:pPr algn="ctr"/>
            <a:r>
              <a:rPr lang="en-US" sz="7200" b="1" dirty="0">
                <a:solidFill>
                  <a:schemeClr val="tx1"/>
                </a:solidFill>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184628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39518" y="816430"/>
            <a:ext cx="8664964" cy="41400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000" b="1" dirty="0">
                <a:solidFill>
                  <a:schemeClr val="bg1"/>
                </a:solidFill>
              </a:rPr>
              <a:t>Global Terrorism Database is the most comprehensive database of terrorist attacks in the world. This database provides information on the domestic and international terrorist attacks around the world since 1970 and includes more than 180,000 events.</a:t>
            </a:r>
            <a:br>
              <a:rPr lang="en-US" sz="2000" b="1" dirty="0">
                <a:solidFill>
                  <a:schemeClr val="bg1"/>
                </a:solidFill>
              </a:rPr>
            </a:br>
            <a:br>
              <a:rPr lang="en-US" sz="2000" b="1" dirty="0">
                <a:solidFill>
                  <a:schemeClr val="bg1"/>
                </a:solidFill>
              </a:rPr>
            </a:br>
            <a:r>
              <a:rPr lang="en-US" sz="2000" b="1" dirty="0">
                <a:solidFill>
                  <a:schemeClr val="bg1"/>
                </a:solidFill>
              </a:rPr>
              <a:t>The idea of this project is to use the database and provide the most valuable insights about the terrorism and their groups in the world. To achieve our goal we have divided the analysis into three parts Terrorism on World level, Terrorism in India, Attacks and Damage done by the Terrorist groups.</a:t>
            </a:r>
            <a:endParaRPr sz="2000" b="1" dirty="0">
              <a:solidFill>
                <a:schemeClr val="bg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1A98FA3-81DB-19E8-C2A7-D822901522C2}"/>
              </a:ext>
            </a:extLst>
          </p:cNvPr>
          <p:cNvSpPr txBox="1"/>
          <p:nvPr/>
        </p:nvSpPr>
        <p:spPr>
          <a:xfrm>
            <a:off x="2102304" y="121696"/>
            <a:ext cx="4939392"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Problem Statement</a:t>
            </a:r>
          </a:p>
        </p:txBody>
      </p:sp>
    </p:spTree>
    <p:extLst>
      <p:ext uri="{BB962C8B-B14F-4D97-AF65-F5344CB8AC3E}">
        <p14:creationId xmlns:p14="http://schemas.microsoft.com/office/powerpoint/2010/main" val="69769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35405" y="714760"/>
            <a:ext cx="8673189" cy="185699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1800" b="1" dirty="0">
                <a:solidFill>
                  <a:schemeClr val="bg1"/>
                </a:solidFill>
              </a:rPr>
              <a:t>The dataset contains data of more than 180000 terrorist events happened since 1970 and has around 135 features describing each attack. Some of the key attributes consisting those features which are used for this project are listed below</a:t>
            </a:r>
            <a:r>
              <a:rPr lang="en-US" sz="800" dirty="0"/>
              <a:t>:</a:t>
            </a:r>
            <a:endParaRPr sz="1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1A98FA3-81DB-19E8-C2A7-D822901522C2}"/>
              </a:ext>
            </a:extLst>
          </p:cNvPr>
          <p:cNvSpPr txBox="1"/>
          <p:nvPr/>
        </p:nvSpPr>
        <p:spPr>
          <a:xfrm>
            <a:off x="2102304" y="121696"/>
            <a:ext cx="4939392"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Data Exploration</a:t>
            </a:r>
          </a:p>
        </p:txBody>
      </p:sp>
      <p:graphicFrame>
        <p:nvGraphicFramePr>
          <p:cNvPr id="3" name="Table 3">
            <a:extLst>
              <a:ext uri="{FF2B5EF4-FFF2-40B4-BE49-F238E27FC236}">
                <a16:creationId xmlns:a16="http://schemas.microsoft.com/office/drawing/2014/main" id="{151B2B06-B2F2-BAA0-C716-AF0144817D23}"/>
              </a:ext>
            </a:extLst>
          </p:cNvPr>
          <p:cNvGraphicFramePr>
            <a:graphicFrameLocks noGrp="1"/>
          </p:cNvGraphicFramePr>
          <p:nvPr>
            <p:extLst>
              <p:ext uri="{D42A27DB-BD31-4B8C-83A1-F6EECF244321}">
                <p14:modId xmlns:p14="http://schemas.microsoft.com/office/powerpoint/2010/main" val="3523514195"/>
              </p:ext>
            </p:extLst>
          </p:nvPr>
        </p:nvGraphicFramePr>
        <p:xfrm>
          <a:off x="1523999" y="2203700"/>
          <a:ext cx="7007680" cy="2490762"/>
        </p:xfrm>
        <a:graphic>
          <a:graphicData uri="http://schemas.openxmlformats.org/drawingml/2006/table">
            <a:tbl>
              <a:tblPr firstRow="1" bandRow="1">
                <a:tableStyleId>{5C22544A-7EE6-4342-B048-85BDC9FD1C3A}</a:tableStyleId>
              </a:tblPr>
              <a:tblGrid>
                <a:gridCol w="2045276">
                  <a:extLst>
                    <a:ext uri="{9D8B030D-6E8A-4147-A177-3AD203B41FA5}">
                      <a16:colId xmlns:a16="http://schemas.microsoft.com/office/drawing/2014/main" val="2979050002"/>
                    </a:ext>
                  </a:extLst>
                </a:gridCol>
                <a:gridCol w="4962404">
                  <a:extLst>
                    <a:ext uri="{9D8B030D-6E8A-4147-A177-3AD203B41FA5}">
                      <a16:colId xmlns:a16="http://schemas.microsoft.com/office/drawing/2014/main" val="226491819"/>
                    </a:ext>
                  </a:extLst>
                </a:gridCol>
              </a:tblGrid>
              <a:tr h="415127">
                <a:tc>
                  <a:txBody>
                    <a:bodyPr/>
                    <a:lstStyle/>
                    <a:p>
                      <a:pPr algn="ctr"/>
                      <a:r>
                        <a:rPr lang="en-US" dirty="0"/>
                        <a:t>Column Name</a:t>
                      </a:r>
                    </a:p>
                  </a:txBody>
                  <a:tcPr/>
                </a:tc>
                <a:tc>
                  <a:txBody>
                    <a:bodyPr/>
                    <a:lstStyle/>
                    <a:p>
                      <a:pPr algn="ctr"/>
                      <a:r>
                        <a:rPr lang="en-US" dirty="0"/>
                        <a:t>Description</a:t>
                      </a:r>
                    </a:p>
                  </a:txBody>
                  <a:tcPr/>
                </a:tc>
                <a:extLst>
                  <a:ext uri="{0D108BD9-81ED-4DB2-BD59-A6C34878D82A}">
                    <a16:rowId xmlns:a16="http://schemas.microsoft.com/office/drawing/2014/main" val="1365538770"/>
                  </a:ext>
                </a:extLst>
              </a:tr>
              <a:tr h="415127">
                <a:tc>
                  <a:txBody>
                    <a:bodyPr/>
                    <a:lstStyle/>
                    <a:p>
                      <a:r>
                        <a:rPr lang="en-US" b="1" dirty="0">
                          <a:solidFill>
                            <a:schemeClr val="bg1"/>
                          </a:solidFill>
                        </a:rPr>
                        <a:t>iyear</a:t>
                      </a:r>
                    </a:p>
                  </a:txBody>
                  <a:tcPr/>
                </a:tc>
                <a:tc>
                  <a:txBody>
                    <a:bodyPr/>
                    <a:lstStyle/>
                    <a:p>
                      <a:r>
                        <a:rPr lang="en-US" b="1" dirty="0">
                          <a:solidFill>
                            <a:schemeClr val="bg1"/>
                          </a:solidFill>
                        </a:rPr>
                        <a:t>Year of the Attack</a:t>
                      </a:r>
                    </a:p>
                  </a:txBody>
                  <a:tcPr/>
                </a:tc>
                <a:extLst>
                  <a:ext uri="{0D108BD9-81ED-4DB2-BD59-A6C34878D82A}">
                    <a16:rowId xmlns:a16="http://schemas.microsoft.com/office/drawing/2014/main" val="3485421389"/>
                  </a:ext>
                </a:extLst>
              </a:tr>
              <a:tr h="415127">
                <a:tc>
                  <a:txBody>
                    <a:bodyPr/>
                    <a:lstStyle/>
                    <a:p>
                      <a:r>
                        <a:rPr lang="en-US" b="1" dirty="0">
                          <a:solidFill>
                            <a:schemeClr val="bg1"/>
                          </a:solidFill>
                        </a:rPr>
                        <a:t>imonth</a:t>
                      </a:r>
                    </a:p>
                  </a:txBody>
                  <a:tcPr/>
                </a:tc>
                <a:tc>
                  <a:txBody>
                    <a:bodyPr/>
                    <a:lstStyle/>
                    <a:p>
                      <a:r>
                        <a:rPr lang="en-US" b="1" dirty="0">
                          <a:solidFill>
                            <a:schemeClr val="bg1"/>
                          </a:solidFill>
                        </a:rPr>
                        <a:t>Month of the attack</a:t>
                      </a:r>
                    </a:p>
                  </a:txBody>
                  <a:tcPr/>
                </a:tc>
                <a:extLst>
                  <a:ext uri="{0D108BD9-81ED-4DB2-BD59-A6C34878D82A}">
                    <a16:rowId xmlns:a16="http://schemas.microsoft.com/office/drawing/2014/main" val="876875209"/>
                  </a:ext>
                </a:extLst>
              </a:tr>
              <a:tr h="415127">
                <a:tc>
                  <a:txBody>
                    <a:bodyPr/>
                    <a:lstStyle/>
                    <a:p>
                      <a:r>
                        <a:rPr lang="en-US" b="1" dirty="0">
                          <a:solidFill>
                            <a:schemeClr val="bg1"/>
                          </a:solidFill>
                        </a:rPr>
                        <a:t>iday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rPr>
                        <a:t>Day of the attack</a:t>
                      </a:r>
                    </a:p>
                  </a:txBody>
                  <a:tcPr/>
                </a:tc>
                <a:extLst>
                  <a:ext uri="{0D108BD9-81ED-4DB2-BD59-A6C34878D82A}">
                    <a16:rowId xmlns:a16="http://schemas.microsoft.com/office/drawing/2014/main" val="591037714"/>
                  </a:ext>
                </a:extLst>
              </a:tr>
              <a:tr h="415127">
                <a:tc>
                  <a:txBody>
                    <a:bodyPr/>
                    <a:lstStyle/>
                    <a:p>
                      <a:r>
                        <a:rPr lang="en-US" b="1" dirty="0">
                          <a:solidFill>
                            <a:schemeClr val="bg1"/>
                          </a:solidFill>
                        </a:rPr>
                        <a:t>country_txt</a:t>
                      </a:r>
                    </a:p>
                  </a:txBody>
                  <a:tcPr/>
                </a:tc>
                <a:tc>
                  <a:txBody>
                    <a:bodyPr/>
                    <a:lstStyle/>
                    <a:p>
                      <a:r>
                        <a:rPr lang="en-US" b="1" dirty="0">
                          <a:solidFill>
                            <a:schemeClr val="bg1"/>
                          </a:solidFill>
                        </a:rPr>
                        <a:t>Country on which Attack is executed</a:t>
                      </a:r>
                    </a:p>
                  </a:txBody>
                  <a:tcPr/>
                </a:tc>
                <a:extLst>
                  <a:ext uri="{0D108BD9-81ED-4DB2-BD59-A6C34878D82A}">
                    <a16:rowId xmlns:a16="http://schemas.microsoft.com/office/drawing/2014/main" val="2368150014"/>
                  </a:ext>
                </a:extLst>
              </a:tr>
              <a:tr h="415127">
                <a:tc>
                  <a:txBody>
                    <a:bodyPr/>
                    <a:lstStyle/>
                    <a:p>
                      <a:r>
                        <a:rPr lang="en-US" b="1" dirty="0">
                          <a:solidFill>
                            <a:schemeClr val="bg1"/>
                          </a:solidFill>
                        </a:rPr>
                        <a:t>region_txt</a:t>
                      </a:r>
                      <a:endParaRPr lang="en-US" dirty="0">
                        <a:solidFill>
                          <a:schemeClr val="bg1"/>
                        </a:solidFill>
                      </a:endParaRPr>
                    </a:p>
                  </a:txBody>
                  <a:tcPr/>
                </a:tc>
                <a:tc>
                  <a:txBody>
                    <a:bodyPr/>
                    <a:lstStyle/>
                    <a:p>
                      <a:r>
                        <a:rPr lang="en-US" b="1" dirty="0">
                          <a:solidFill>
                            <a:schemeClr val="bg1"/>
                          </a:solidFill>
                        </a:rPr>
                        <a:t>Region of world on which Attack is Executed</a:t>
                      </a:r>
                    </a:p>
                  </a:txBody>
                  <a:tcPr/>
                </a:tc>
                <a:extLst>
                  <a:ext uri="{0D108BD9-81ED-4DB2-BD59-A6C34878D82A}">
                    <a16:rowId xmlns:a16="http://schemas.microsoft.com/office/drawing/2014/main" val="544994006"/>
                  </a:ext>
                </a:extLst>
              </a:tr>
            </a:tbl>
          </a:graphicData>
        </a:graphic>
      </p:graphicFrame>
    </p:spTree>
    <p:extLst>
      <p:ext uri="{BB962C8B-B14F-4D97-AF65-F5344CB8AC3E}">
        <p14:creationId xmlns:p14="http://schemas.microsoft.com/office/powerpoint/2010/main" val="41452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511692" y="542156"/>
            <a:ext cx="8346558" cy="41931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graphicFrame>
        <p:nvGraphicFramePr>
          <p:cNvPr id="2" name="Table 2">
            <a:extLst>
              <a:ext uri="{FF2B5EF4-FFF2-40B4-BE49-F238E27FC236}">
                <a16:creationId xmlns:a16="http://schemas.microsoft.com/office/drawing/2014/main" id="{163FD67E-3F20-D09E-09E9-99260911C8FA}"/>
              </a:ext>
            </a:extLst>
          </p:cNvPr>
          <p:cNvGraphicFramePr>
            <a:graphicFrameLocks noGrp="1"/>
          </p:cNvGraphicFramePr>
          <p:nvPr>
            <p:extLst>
              <p:ext uri="{D42A27DB-BD31-4B8C-83A1-F6EECF244321}">
                <p14:modId xmlns:p14="http://schemas.microsoft.com/office/powerpoint/2010/main" val="249273420"/>
              </p:ext>
            </p:extLst>
          </p:nvPr>
        </p:nvGraphicFramePr>
        <p:xfrm>
          <a:off x="699407" y="542156"/>
          <a:ext cx="7745186" cy="4291977"/>
        </p:xfrm>
        <a:graphic>
          <a:graphicData uri="http://schemas.openxmlformats.org/drawingml/2006/table">
            <a:tbl>
              <a:tblPr firstRow="1" bandRow="1">
                <a:tableStyleId>{5C22544A-7EE6-4342-B048-85BDC9FD1C3A}</a:tableStyleId>
              </a:tblPr>
              <a:tblGrid>
                <a:gridCol w="1919537">
                  <a:extLst>
                    <a:ext uri="{9D8B030D-6E8A-4147-A177-3AD203B41FA5}">
                      <a16:colId xmlns:a16="http://schemas.microsoft.com/office/drawing/2014/main" val="2952052944"/>
                    </a:ext>
                  </a:extLst>
                </a:gridCol>
                <a:gridCol w="5825649">
                  <a:extLst>
                    <a:ext uri="{9D8B030D-6E8A-4147-A177-3AD203B41FA5}">
                      <a16:colId xmlns:a16="http://schemas.microsoft.com/office/drawing/2014/main" val="3804970673"/>
                    </a:ext>
                  </a:extLst>
                </a:gridCol>
              </a:tblGrid>
              <a:tr h="419313">
                <a:tc>
                  <a:txBody>
                    <a:bodyPr/>
                    <a:lstStyle/>
                    <a:p>
                      <a:pPr algn="ctr"/>
                      <a:r>
                        <a:rPr lang="en-US" dirty="0"/>
                        <a:t>Column Name</a:t>
                      </a:r>
                    </a:p>
                  </a:txBody>
                  <a:tcPr/>
                </a:tc>
                <a:tc>
                  <a:txBody>
                    <a:bodyPr/>
                    <a:lstStyle/>
                    <a:p>
                      <a:pPr algn="ctr"/>
                      <a:r>
                        <a:rPr lang="en-US" dirty="0"/>
                        <a:t>Description</a:t>
                      </a:r>
                    </a:p>
                  </a:txBody>
                  <a:tcPr/>
                </a:tc>
                <a:extLst>
                  <a:ext uri="{0D108BD9-81ED-4DB2-BD59-A6C34878D82A}">
                    <a16:rowId xmlns:a16="http://schemas.microsoft.com/office/drawing/2014/main" val="529651982"/>
                  </a:ext>
                </a:extLst>
              </a:tr>
              <a:tr h="419313">
                <a:tc>
                  <a:txBody>
                    <a:bodyPr/>
                    <a:lstStyle/>
                    <a:p>
                      <a:r>
                        <a:rPr lang="en-US" b="1" dirty="0">
                          <a:solidFill>
                            <a:schemeClr val="bg1"/>
                          </a:solidFill>
                        </a:rPr>
                        <a:t>provstate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bg1"/>
                          </a:solidFill>
                          <a:effectLst/>
                          <a:latin typeface="+mn-lt"/>
                          <a:ea typeface="+mn-ea"/>
                          <a:cs typeface="+mn-cs"/>
                          <a:sym typeface="Arial"/>
                        </a:rPr>
                        <a:t>Name of the State where attack was took placed (Categorical )</a:t>
                      </a:r>
                      <a:endParaRPr lang="en-US" sz="1400" b="0" i="0" u="none" strike="noStrike" cap="none" dirty="0">
                        <a:solidFill>
                          <a:schemeClr val="dk1"/>
                        </a:solidFill>
                        <a:effectLst/>
                        <a:latin typeface="+mn-lt"/>
                        <a:ea typeface="+mn-ea"/>
                        <a:cs typeface="+mn-cs"/>
                        <a:sym typeface="Arial"/>
                      </a:endParaRPr>
                    </a:p>
                  </a:txBody>
                  <a:tcPr/>
                </a:tc>
                <a:extLst>
                  <a:ext uri="{0D108BD9-81ED-4DB2-BD59-A6C34878D82A}">
                    <a16:rowId xmlns:a16="http://schemas.microsoft.com/office/drawing/2014/main" val="2934320208"/>
                  </a:ext>
                </a:extLst>
              </a:tr>
              <a:tr h="419313">
                <a:tc>
                  <a:txBody>
                    <a:bodyPr/>
                    <a:lstStyle/>
                    <a:p>
                      <a:r>
                        <a:rPr lang="en-US" b="1" dirty="0">
                          <a:solidFill>
                            <a:schemeClr val="bg1"/>
                          </a:solidFill>
                        </a:rPr>
                        <a:t>city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bg1"/>
                          </a:solidFill>
                          <a:effectLst/>
                          <a:latin typeface="+mn-lt"/>
                          <a:ea typeface="+mn-ea"/>
                          <a:cs typeface="+mn-cs"/>
                          <a:sym typeface="Arial"/>
                        </a:rPr>
                        <a:t>Name of the City where attack was took placed (Categorical )</a:t>
                      </a:r>
                      <a:endParaRPr lang="en-US" sz="1400" b="0" i="0" u="none" strike="noStrike" cap="none" dirty="0">
                        <a:solidFill>
                          <a:schemeClr val="dk1"/>
                        </a:solidFill>
                        <a:effectLst/>
                        <a:latin typeface="+mn-lt"/>
                        <a:ea typeface="+mn-ea"/>
                        <a:cs typeface="+mn-cs"/>
                        <a:sym typeface="Arial"/>
                      </a:endParaRPr>
                    </a:p>
                  </a:txBody>
                  <a:tcPr/>
                </a:tc>
                <a:extLst>
                  <a:ext uri="{0D108BD9-81ED-4DB2-BD59-A6C34878D82A}">
                    <a16:rowId xmlns:a16="http://schemas.microsoft.com/office/drawing/2014/main" val="4172744876"/>
                  </a:ext>
                </a:extLst>
              </a:tr>
              <a:tr h="4193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bg1"/>
                          </a:solidFill>
                          <a:effectLst/>
                          <a:latin typeface="+mn-lt"/>
                          <a:ea typeface="+mn-ea"/>
                          <a:cs typeface="+mn-cs"/>
                          <a:sym typeface="Arial"/>
                        </a:rPr>
                        <a:t>attacktype1_txt</a:t>
                      </a:r>
                    </a:p>
                    <a:p>
                      <a:endParaRPr lang="en-US" dirty="0"/>
                    </a:p>
                  </a:txBody>
                  <a:tcPr/>
                </a:tc>
                <a:tc>
                  <a:txBody>
                    <a:bodyPr/>
                    <a:lstStyle/>
                    <a:p>
                      <a:r>
                        <a:rPr lang="en-US" b="1" dirty="0">
                          <a:solidFill>
                            <a:schemeClr val="bg1"/>
                          </a:solidFill>
                        </a:rPr>
                        <a:t>Preferred Attack types by Terrorist while Attacking (Categorical var)</a:t>
                      </a:r>
                    </a:p>
                  </a:txBody>
                  <a:tcPr/>
                </a:tc>
                <a:extLst>
                  <a:ext uri="{0D108BD9-81ED-4DB2-BD59-A6C34878D82A}">
                    <a16:rowId xmlns:a16="http://schemas.microsoft.com/office/drawing/2014/main" val="489316360"/>
                  </a:ext>
                </a:extLst>
              </a:tr>
              <a:tr h="419313">
                <a:tc>
                  <a:txBody>
                    <a:bodyPr/>
                    <a:lstStyle/>
                    <a:p>
                      <a:r>
                        <a:rPr lang="en-US" b="1" dirty="0">
                          <a:solidFill>
                            <a:schemeClr val="bg1"/>
                          </a:solidFill>
                        </a:rPr>
                        <a:t>targettype1_txt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rPr>
                        <a:t>Preferred Target types by Terrorist while Attacking (Categorical)</a:t>
                      </a:r>
                    </a:p>
                  </a:txBody>
                  <a:tcPr/>
                </a:tc>
                <a:extLst>
                  <a:ext uri="{0D108BD9-81ED-4DB2-BD59-A6C34878D82A}">
                    <a16:rowId xmlns:a16="http://schemas.microsoft.com/office/drawing/2014/main" val="1671447532"/>
                  </a:ext>
                </a:extLst>
              </a:tr>
              <a:tr h="419313">
                <a:tc>
                  <a:txBody>
                    <a:bodyPr/>
                    <a:lstStyle/>
                    <a:p>
                      <a:r>
                        <a:rPr lang="en-US" b="1" dirty="0">
                          <a:solidFill>
                            <a:schemeClr val="bg1"/>
                          </a:solidFill>
                        </a:rPr>
                        <a:t>gname</a:t>
                      </a:r>
                    </a:p>
                  </a:txBody>
                  <a:tcPr/>
                </a:tc>
                <a:tc>
                  <a:txBody>
                    <a:bodyPr/>
                    <a:lstStyle/>
                    <a:p>
                      <a:r>
                        <a:rPr lang="en-US" b="1" dirty="0">
                          <a:solidFill>
                            <a:schemeClr val="bg1"/>
                          </a:solidFill>
                        </a:rPr>
                        <a:t>Group name of terrorist who Attacked (Categorical)</a:t>
                      </a:r>
                    </a:p>
                  </a:txBody>
                  <a:tcPr/>
                </a:tc>
                <a:extLst>
                  <a:ext uri="{0D108BD9-81ED-4DB2-BD59-A6C34878D82A}">
                    <a16:rowId xmlns:a16="http://schemas.microsoft.com/office/drawing/2014/main" val="2970540077"/>
                  </a:ext>
                </a:extLst>
              </a:tr>
              <a:tr h="419313">
                <a:tc>
                  <a:txBody>
                    <a:bodyPr/>
                    <a:lstStyle/>
                    <a:p>
                      <a:r>
                        <a:rPr lang="en-US" b="1" dirty="0">
                          <a:solidFill>
                            <a:schemeClr val="bg1"/>
                          </a:solidFill>
                        </a:rPr>
                        <a:t>weaptype1_txt</a:t>
                      </a:r>
                    </a:p>
                  </a:txBody>
                  <a:tcPr/>
                </a:tc>
                <a:tc>
                  <a:txBody>
                    <a:bodyPr/>
                    <a:lstStyle/>
                    <a:p>
                      <a:r>
                        <a:rPr lang="en-US" b="1" dirty="0">
                          <a:solidFill>
                            <a:schemeClr val="bg1"/>
                          </a:solidFill>
                        </a:rPr>
                        <a:t>Weapon used by terrorists to attack (Categorical)</a:t>
                      </a:r>
                    </a:p>
                  </a:txBody>
                  <a:tcPr/>
                </a:tc>
                <a:extLst>
                  <a:ext uri="{0D108BD9-81ED-4DB2-BD59-A6C34878D82A}">
                    <a16:rowId xmlns:a16="http://schemas.microsoft.com/office/drawing/2014/main" val="4224344063"/>
                  </a:ext>
                </a:extLst>
              </a:tr>
              <a:tr h="419313">
                <a:tc>
                  <a:txBody>
                    <a:bodyPr/>
                    <a:lstStyle/>
                    <a:p>
                      <a:r>
                        <a:rPr lang="en-US" b="1" dirty="0">
                          <a:solidFill>
                            <a:schemeClr val="bg1"/>
                          </a:solidFill>
                        </a:rPr>
                        <a:t>nkilled</a:t>
                      </a:r>
                    </a:p>
                  </a:txBody>
                  <a:tcPr/>
                </a:tc>
                <a:tc>
                  <a:txBody>
                    <a:bodyPr/>
                    <a:lstStyle/>
                    <a:p>
                      <a:r>
                        <a:rPr lang="en-US" b="1" dirty="0">
                          <a:solidFill>
                            <a:schemeClr val="bg1"/>
                          </a:solidFill>
                        </a:rPr>
                        <a:t>Number of Deaths in attack (Numerical)</a:t>
                      </a:r>
                    </a:p>
                  </a:txBody>
                  <a:tcPr/>
                </a:tc>
                <a:extLst>
                  <a:ext uri="{0D108BD9-81ED-4DB2-BD59-A6C34878D82A}">
                    <a16:rowId xmlns:a16="http://schemas.microsoft.com/office/drawing/2014/main" val="1961729943"/>
                  </a:ext>
                </a:extLst>
              </a:tr>
              <a:tr h="419313">
                <a:tc>
                  <a:txBody>
                    <a:bodyPr/>
                    <a:lstStyle/>
                    <a:p>
                      <a:r>
                        <a:rPr lang="en-US" b="1" dirty="0">
                          <a:solidFill>
                            <a:schemeClr val="bg1"/>
                          </a:solidFill>
                        </a:rPr>
                        <a:t>nwound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rPr>
                        <a:t>Number of Injured people in attack (Numerical)</a:t>
                      </a:r>
                    </a:p>
                  </a:txBody>
                  <a:tcPr/>
                </a:tc>
                <a:extLst>
                  <a:ext uri="{0D108BD9-81ED-4DB2-BD59-A6C34878D82A}">
                    <a16:rowId xmlns:a16="http://schemas.microsoft.com/office/drawing/2014/main" val="1490505834"/>
                  </a:ext>
                </a:extLst>
              </a:tr>
              <a:tr h="419313">
                <a:tc>
                  <a:txBody>
                    <a:bodyPr/>
                    <a:lstStyle/>
                    <a:p>
                      <a:r>
                        <a:rPr lang="en-US" b="1" dirty="0">
                          <a:solidFill>
                            <a:schemeClr val="bg1"/>
                          </a:solidFill>
                        </a:rPr>
                        <a:t>success</a:t>
                      </a:r>
                    </a:p>
                  </a:txBody>
                  <a:tcPr/>
                </a:tc>
                <a:tc>
                  <a:txBody>
                    <a:bodyPr/>
                    <a:lstStyle/>
                    <a:p>
                      <a:r>
                        <a:rPr lang="en-US" b="1" dirty="0">
                          <a:solidFill>
                            <a:schemeClr val="bg1"/>
                          </a:solidFill>
                        </a:rPr>
                        <a:t>1: attack is successful , 0 : attack is unsuccessful</a:t>
                      </a:r>
                    </a:p>
                  </a:txBody>
                  <a:tcPr/>
                </a:tc>
                <a:extLst>
                  <a:ext uri="{0D108BD9-81ED-4DB2-BD59-A6C34878D82A}">
                    <a16:rowId xmlns:a16="http://schemas.microsoft.com/office/drawing/2014/main" val="2490965497"/>
                  </a:ext>
                </a:extLst>
              </a:tr>
            </a:tbl>
          </a:graphicData>
        </a:graphic>
      </p:graphicFrame>
    </p:spTree>
    <p:extLst>
      <p:ext uri="{BB962C8B-B14F-4D97-AF65-F5344CB8AC3E}">
        <p14:creationId xmlns:p14="http://schemas.microsoft.com/office/powerpoint/2010/main" val="56756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08189" y="1364204"/>
            <a:ext cx="8727622" cy="3657600"/>
          </a:xfrm>
          <a:prstGeom prst="rect">
            <a:avLst/>
          </a:prstGeom>
          <a:noFill/>
          <a:ln>
            <a:noFill/>
          </a:ln>
        </p:spPr>
        <p:txBody>
          <a:bodyPr spcFirstLastPara="1" wrap="square" lIns="91425" tIns="91425" rIns="91425" bIns="91425" anchor="b" anchorCtr="0">
            <a:noAutofit/>
          </a:bodyPr>
          <a:lstStyle/>
          <a:p>
            <a:pPr algn="l"/>
            <a:r>
              <a:rPr lang="en-US" sz="1800" b="1" dirty="0">
                <a:solidFill>
                  <a:schemeClr val="bg1"/>
                </a:solidFill>
              </a:rPr>
              <a:t>Data preprocessing is the first step to be done after collecting data. It is a set of operations performed on the dataset to modify ambiguous data which can be a bottleneck to analytical results.</a:t>
            </a:r>
            <a:br>
              <a:rPr lang="en-US" sz="1800" b="1" dirty="0">
                <a:solidFill>
                  <a:schemeClr val="bg1"/>
                </a:solidFill>
              </a:rPr>
            </a:br>
            <a:br>
              <a:rPr lang="en-US" sz="1800" b="1" dirty="0">
                <a:solidFill>
                  <a:schemeClr val="bg1"/>
                </a:solidFill>
              </a:rPr>
            </a:br>
            <a:r>
              <a:rPr lang="en-US" sz="1800" b="1" dirty="0">
                <a:solidFill>
                  <a:schemeClr val="bg1"/>
                </a:solidFill>
              </a:rPr>
              <a:t>This data is often unorganized and contains a lot of information which is irrelevant to the project requirements. Data preprocessing methodology helps in converting this raw data into a more meaningful, focused, interpretable and readable format.</a:t>
            </a:r>
            <a:br>
              <a:rPr lang="en-US" sz="1800" b="1" dirty="0">
                <a:solidFill>
                  <a:schemeClr val="bg1"/>
                </a:solidFill>
              </a:rPr>
            </a:br>
            <a:br>
              <a:rPr lang="en-US" sz="1800" b="1" dirty="0">
                <a:solidFill>
                  <a:schemeClr val="bg1"/>
                </a:solidFill>
              </a:rPr>
            </a:br>
            <a:r>
              <a:rPr lang="en-US" sz="1800" b="1" i="0" dirty="0">
                <a:solidFill>
                  <a:schemeClr val="bg1"/>
                </a:solidFill>
                <a:effectLst/>
                <a:latin typeface="+mn-lt"/>
                <a:cs typeface="Mongolian Baiti" panose="03000500000000000000" pitchFamily="66" charset="0"/>
              </a:rPr>
              <a:t>Data cleaning is the process of fixing or removing incorrect, corrupted, incorrectly formatted, duplicate, or incomplete data within a dataset.</a:t>
            </a:r>
            <a:br>
              <a:rPr lang="en-US" sz="1800" b="1" i="0" dirty="0">
                <a:solidFill>
                  <a:schemeClr val="bg1"/>
                </a:solidFill>
                <a:effectLst/>
                <a:latin typeface="+mn-lt"/>
                <a:cs typeface="Mongolian Baiti" panose="03000500000000000000" pitchFamily="66" charset="0"/>
              </a:rPr>
            </a:br>
            <a:r>
              <a:rPr lang="en-US" sz="1800" b="1" i="0" dirty="0">
                <a:solidFill>
                  <a:schemeClr val="bg1"/>
                </a:solidFill>
                <a:effectLst/>
                <a:latin typeface="+mn-lt"/>
                <a:cs typeface="Mongolian Baiti" panose="03000500000000000000" pitchFamily="66" charset="0"/>
              </a:rPr>
              <a:t>In this Case We reduced the number of columns from 135 to 14 that results</a:t>
            </a:r>
            <a:br>
              <a:rPr lang="en-US" sz="1800" b="1" i="0" dirty="0">
                <a:solidFill>
                  <a:schemeClr val="bg1"/>
                </a:solidFill>
                <a:effectLst/>
                <a:latin typeface="+mn-lt"/>
                <a:cs typeface="Mongolian Baiti" panose="03000500000000000000" pitchFamily="66" charset="0"/>
              </a:rPr>
            </a:br>
            <a:r>
              <a:rPr lang="en-US" sz="1800" b="1" i="0" dirty="0">
                <a:solidFill>
                  <a:schemeClr val="bg1"/>
                </a:solidFill>
                <a:effectLst/>
                <a:latin typeface="+mn-lt"/>
                <a:cs typeface="Mongolian Baiti" panose="03000500000000000000" pitchFamily="66" charset="0"/>
              </a:rPr>
              <a:t>to reducing the missing values from 56% to 0.30% and Readable column names with Readable Dataset .</a:t>
            </a:r>
            <a:endParaRPr sz="1800" b="1" dirty="0">
              <a:solidFill>
                <a:schemeClr val="bg1"/>
              </a:solidFill>
              <a:latin typeface="+mn-lt"/>
              <a:ea typeface="Montserrat"/>
              <a:cs typeface="Mongolian Baiti" panose="03000500000000000000" pitchFamily="66"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1A98FA3-81DB-19E8-C2A7-D822901522C2}"/>
              </a:ext>
            </a:extLst>
          </p:cNvPr>
          <p:cNvSpPr txBox="1"/>
          <p:nvPr/>
        </p:nvSpPr>
        <p:spPr>
          <a:xfrm>
            <a:off x="2102304" y="121696"/>
            <a:ext cx="4939392"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Data Preprocessing &amp; Cleaning</a:t>
            </a:r>
          </a:p>
        </p:txBody>
      </p:sp>
    </p:spTree>
    <p:extLst>
      <p:ext uri="{BB962C8B-B14F-4D97-AF65-F5344CB8AC3E}">
        <p14:creationId xmlns:p14="http://schemas.microsoft.com/office/powerpoint/2010/main" val="232952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08189" y="1364204"/>
            <a:ext cx="8727622" cy="3657600"/>
          </a:xfrm>
          <a:prstGeom prst="rect">
            <a:avLst/>
          </a:prstGeom>
          <a:noFill/>
          <a:ln>
            <a:noFill/>
          </a:ln>
        </p:spPr>
        <p:txBody>
          <a:bodyPr spcFirstLastPara="1" wrap="square" lIns="91425" tIns="91425" rIns="91425" bIns="91425" anchor="b" anchorCtr="0">
            <a:noAutofit/>
          </a:bodyPr>
          <a:lstStyle/>
          <a:p>
            <a:pPr algn="l"/>
            <a:r>
              <a:rPr lang="en-US" sz="1800" b="1" dirty="0">
                <a:solidFill>
                  <a:schemeClr val="bg1"/>
                </a:solidFill>
              </a:rPr>
              <a:t>Data preprocessing is the first step to be done after collecting data. It is a set of operations performed on the dataset to modify ambiguous data which can be a bottleneck to analytical results.</a:t>
            </a:r>
            <a:br>
              <a:rPr lang="en-US" sz="1800" b="1" dirty="0">
                <a:solidFill>
                  <a:schemeClr val="bg1"/>
                </a:solidFill>
              </a:rPr>
            </a:br>
            <a:br>
              <a:rPr lang="en-US" sz="1800" b="1" dirty="0">
                <a:solidFill>
                  <a:schemeClr val="bg1"/>
                </a:solidFill>
              </a:rPr>
            </a:br>
            <a:r>
              <a:rPr lang="en-US" sz="1800" b="1" dirty="0">
                <a:solidFill>
                  <a:schemeClr val="bg1"/>
                </a:solidFill>
              </a:rPr>
              <a:t>This data is often unorganized and contains a lot of information which is irrelevant to the project requirements. Data preprocessing methodology helps in converting this raw data into a more meaningful, focused, interpretable and readable format.</a:t>
            </a:r>
            <a:br>
              <a:rPr lang="en-US" sz="1800" b="1" dirty="0">
                <a:solidFill>
                  <a:schemeClr val="bg1"/>
                </a:solidFill>
              </a:rPr>
            </a:br>
            <a:br>
              <a:rPr lang="en-US" sz="1800" b="1" dirty="0">
                <a:solidFill>
                  <a:schemeClr val="bg1"/>
                </a:solidFill>
              </a:rPr>
            </a:br>
            <a:r>
              <a:rPr lang="en-US" sz="1800" b="1" i="0" dirty="0">
                <a:solidFill>
                  <a:schemeClr val="bg1"/>
                </a:solidFill>
                <a:effectLst/>
                <a:latin typeface="+mn-lt"/>
                <a:cs typeface="Mongolian Baiti" panose="03000500000000000000" pitchFamily="66" charset="0"/>
              </a:rPr>
              <a:t>Data cleaning is the process of fixing or removing incorrect, corrupted, incorrectly formatted, duplicate, or incomplete data within a dataset.</a:t>
            </a:r>
            <a:br>
              <a:rPr lang="en-US" sz="1800" b="1" i="0" dirty="0">
                <a:solidFill>
                  <a:schemeClr val="bg1"/>
                </a:solidFill>
                <a:effectLst/>
                <a:latin typeface="+mn-lt"/>
                <a:cs typeface="Mongolian Baiti" panose="03000500000000000000" pitchFamily="66" charset="0"/>
              </a:rPr>
            </a:br>
            <a:r>
              <a:rPr lang="en-US" sz="1800" b="1" i="0" dirty="0">
                <a:solidFill>
                  <a:schemeClr val="bg1"/>
                </a:solidFill>
                <a:effectLst/>
                <a:latin typeface="+mn-lt"/>
                <a:cs typeface="Mongolian Baiti" panose="03000500000000000000" pitchFamily="66" charset="0"/>
              </a:rPr>
              <a:t>In this Case We reduced the number of columns from 135 to 14 that results</a:t>
            </a:r>
            <a:br>
              <a:rPr lang="en-US" sz="1800" b="1" i="0" dirty="0">
                <a:solidFill>
                  <a:schemeClr val="bg1"/>
                </a:solidFill>
                <a:effectLst/>
                <a:latin typeface="+mn-lt"/>
                <a:cs typeface="Mongolian Baiti" panose="03000500000000000000" pitchFamily="66" charset="0"/>
              </a:rPr>
            </a:br>
            <a:r>
              <a:rPr lang="en-US" sz="1800" b="1" i="0" dirty="0">
                <a:solidFill>
                  <a:schemeClr val="bg1"/>
                </a:solidFill>
                <a:effectLst/>
                <a:latin typeface="+mn-lt"/>
                <a:cs typeface="Mongolian Baiti" panose="03000500000000000000" pitchFamily="66" charset="0"/>
              </a:rPr>
              <a:t>to reducing the missing values from 56% to 0.30% and Readable column names with Readable Dataset .</a:t>
            </a:r>
            <a:endParaRPr sz="1800" b="1" dirty="0">
              <a:solidFill>
                <a:schemeClr val="bg1"/>
              </a:solidFill>
              <a:latin typeface="+mn-lt"/>
              <a:ea typeface="Montserrat"/>
              <a:cs typeface="Mongolian Baiti" panose="03000500000000000000" pitchFamily="66"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1A98FA3-81DB-19E8-C2A7-D822901522C2}"/>
              </a:ext>
            </a:extLst>
          </p:cNvPr>
          <p:cNvSpPr txBox="1"/>
          <p:nvPr/>
        </p:nvSpPr>
        <p:spPr>
          <a:xfrm>
            <a:off x="2102304" y="121696"/>
            <a:ext cx="4939392" cy="461665"/>
          </a:xfrm>
          <a:prstGeom prst="rect">
            <a:avLst/>
          </a:prstGeom>
          <a:noFill/>
        </p:spPr>
        <p:txBody>
          <a:bodyPr wrap="square" rtlCol="0">
            <a:spAutoFit/>
          </a:bodyPr>
          <a:lstStyle/>
          <a:p>
            <a:pPr algn="ctr"/>
            <a:r>
              <a:rPr lang="en-US" sz="2400" b="1" u="sng" dirty="0">
                <a:solidFill>
                  <a:schemeClr val="tx1"/>
                </a:solidFill>
                <a:effectLst>
                  <a:outerShdw blurRad="38100" dist="38100" dir="2700000" algn="tl">
                    <a:srgbClr val="000000">
                      <a:alpha val="43137"/>
                    </a:srgbClr>
                  </a:outerShdw>
                </a:effectLst>
              </a:rPr>
              <a:t>Data Preprocessing &amp; Cleaning</a:t>
            </a:r>
          </a:p>
        </p:txBody>
      </p:sp>
    </p:spTree>
    <p:extLst>
      <p:ext uri="{BB962C8B-B14F-4D97-AF65-F5344CB8AC3E}">
        <p14:creationId xmlns:p14="http://schemas.microsoft.com/office/powerpoint/2010/main" val="217826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13B1606-84E4-05FB-E0BD-16CA45DB975B}"/>
              </a:ext>
            </a:extLst>
          </p:cNvPr>
          <p:cNvPicPr>
            <a:picLocks noChangeAspect="1"/>
          </p:cNvPicPr>
          <p:nvPr/>
        </p:nvPicPr>
        <p:blipFill>
          <a:blip r:embed="rId3"/>
          <a:stretch>
            <a:fillRect/>
          </a:stretch>
        </p:blipFill>
        <p:spPr>
          <a:xfrm>
            <a:off x="1362243" y="518601"/>
            <a:ext cx="6419513" cy="3832849"/>
          </a:xfrm>
          <a:prstGeom prst="rect">
            <a:avLst/>
          </a:prstGeom>
        </p:spPr>
      </p:pic>
      <p:pic>
        <p:nvPicPr>
          <p:cNvPr id="5" name="Picture 4">
            <a:extLst>
              <a:ext uri="{FF2B5EF4-FFF2-40B4-BE49-F238E27FC236}">
                <a16:creationId xmlns:a16="http://schemas.microsoft.com/office/drawing/2014/main" id="{9F2CA81F-CA95-6E53-A8E1-5B20F0332CA5}"/>
              </a:ext>
            </a:extLst>
          </p:cNvPr>
          <p:cNvPicPr>
            <a:picLocks noChangeAspect="1"/>
          </p:cNvPicPr>
          <p:nvPr/>
        </p:nvPicPr>
        <p:blipFill>
          <a:blip r:embed="rId4"/>
          <a:stretch>
            <a:fillRect/>
          </a:stretch>
        </p:blipFill>
        <p:spPr>
          <a:xfrm>
            <a:off x="6335486" y="865528"/>
            <a:ext cx="1243566" cy="1167379"/>
          </a:xfrm>
          <a:prstGeom prst="rect">
            <a:avLst/>
          </a:prstGeom>
        </p:spPr>
      </p:pic>
      <p:sp>
        <p:nvSpPr>
          <p:cNvPr id="6" name="TextBox 5">
            <a:extLst>
              <a:ext uri="{FF2B5EF4-FFF2-40B4-BE49-F238E27FC236}">
                <a16:creationId xmlns:a16="http://schemas.microsoft.com/office/drawing/2014/main" id="{E42495E6-C029-44EF-4FD2-CEE3279C1284}"/>
              </a:ext>
            </a:extLst>
          </p:cNvPr>
          <p:cNvSpPr txBox="1"/>
          <p:nvPr/>
        </p:nvSpPr>
        <p:spPr>
          <a:xfrm>
            <a:off x="2102303"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Countries with Highest Attacks</a:t>
            </a:r>
          </a:p>
        </p:txBody>
      </p:sp>
      <p:sp>
        <p:nvSpPr>
          <p:cNvPr id="7" name="TextBox 6">
            <a:extLst>
              <a:ext uri="{FF2B5EF4-FFF2-40B4-BE49-F238E27FC236}">
                <a16:creationId xmlns:a16="http://schemas.microsoft.com/office/drawing/2014/main" id="{B80C6DCF-A40A-4B6A-B890-6752938DF6A3}"/>
              </a:ext>
            </a:extLst>
          </p:cNvPr>
          <p:cNvSpPr txBox="1"/>
          <p:nvPr/>
        </p:nvSpPr>
        <p:spPr>
          <a:xfrm>
            <a:off x="601500" y="4383882"/>
            <a:ext cx="8093464" cy="528213"/>
          </a:xfrm>
          <a:prstGeom prst="rect">
            <a:avLst/>
          </a:prstGeom>
          <a:noFill/>
        </p:spPr>
        <p:txBody>
          <a:bodyPr wrap="square" rtlCol="0">
            <a:spAutoFit/>
          </a:bodyPr>
          <a:lstStyle/>
          <a:p>
            <a:r>
              <a:rPr lang="en-US" b="1" dirty="0">
                <a:solidFill>
                  <a:schemeClr val="bg1"/>
                </a:solidFill>
              </a:rPr>
              <a:t>Iraq is the country that has the maximum number of attacks in the world followed by Pakistan between the years 1970 and 2017</a:t>
            </a:r>
          </a:p>
        </p:txBody>
      </p:sp>
    </p:spTree>
    <p:extLst>
      <p:ext uri="{BB962C8B-B14F-4D97-AF65-F5344CB8AC3E}">
        <p14:creationId xmlns:p14="http://schemas.microsoft.com/office/powerpoint/2010/main" val="196677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6665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42495E6-C029-44EF-4FD2-CEE3279C1284}"/>
              </a:ext>
            </a:extLst>
          </p:cNvPr>
          <p:cNvSpPr txBox="1"/>
          <p:nvPr/>
        </p:nvSpPr>
        <p:spPr>
          <a:xfrm>
            <a:off x="2102303" y="53363"/>
            <a:ext cx="4939392" cy="369332"/>
          </a:xfrm>
          <a:prstGeom prst="rect">
            <a:avLst/>
          </a:prstGeom>
          <a:noFill/>
        </p:spPr>
        <p:txBody>
          <a:bodyPr wrap="square" rtlCol="0">
            <a:spAutoFit/>
          </a:bodyPr>
          <a:lstStyle/>
          <a:p>
            <a:pPr algn="ctr"/>
            <a:r>
              <a:rPr lang="en-US" sz="1800" b="1" u="sng" dirty="0">
                <a:solidFill>
                  <a:schemeClr val="tx1"/>
                </a:solidFill>
                <a:effectLst>
                  <a:outerShdw blurRad="38100" dist="38100" dir="2700000" algn="tl">
                    <a:srgbClr val="000000">
                      <a:alpha val="43137"/>
                    </a:srgbClr>
                  </a:outerShdw>
                </a:effectLst>
              </a:rPr>
              <a:t>States with Highest Attacks</a:t>
            </a:r>
          </a:p>
        </p:txBody>
      </p:sp>
      <p:sp>
        <p:nvSpPr>
          <p:cNvPr id="7" name="TextBox 6">
            <a:extLst>
              <a:ext uri="{FF2B5EF4-FFF2-40B4-BE49-F238E27FC236}">
                <a16:creationId xmlns:a16="http://schemas.microsoft.com/office/drawing/2014/main" id="{B80C6DCF-A40A-4B6A-B890-6752938DF6A3}"/>
              </a:ext>
            </a:extLst>
          </p:cNvPr>
          <p:cNvSpPr txBox="1"/>
          <p:nvPr/>
        </p:nvSpPr>
        <p:spPr>
          <a:xfrm>
            <a:off x="601500" y="4383882"/>
            <a:ext cx="8093464" cy="528213"/>
          </a:xfrm>
          <a:prstGeom prst="rect">
            <a:avLst/>
          </a:prstGeom>
          <a:noFill/>
        </p:spPr>
        <p:txBody>
          <a:bodyPr wrap="square" rtlCol="0">
            <a:spAutoFit/>
          </a:bodyPr>
          <a:lstStyle/>
          <a:p>
            <a:r>
              <a:rPr lang="en-US" b="1" dirty="0">
                <a:solidFill>
                  <a:schemeClr val="bg1"/>
                </a:solidFill>
              </a:rPr>
              <a:t>Baghdad is the State that has the maximum number of attacks in the world followed by Northern Ireland between the years 1970 and 2017</a:t>
            </a:r>
          </a:p>
        </p:txBody>
      </p:sp>
      <p:pic>
        <p:nvPicPr>
          <p:cNvPr id="4" name="Picture 3">
            <a:extLst>
              <a:ext uri="{FF2B5EF4-FFF2-40B4-BE49-F238E27FC236}">
                <a16:creationId xmlns:a16="http://schemas.microsoft.com/office/drawing/2014/main" id="{8B687578-A074-76E8-5AB0-D032C38852E9}"/>
              </a:ext>
            </a:extLst>
          </p:cNvPr>
          <p:cNvPicPr>
            <a:picLocks noChangeAspect="1"/>
          </p:cNvPicPr>
          <p:nvPr/>
        </p:nvPicPr>
        <p:blipFill>
          <a:blip r:embed="rId3"/>
          <a:stretch>
            <a:fillRect/>
          </a:stretch>
        </p:blipFill>
        <p:spPr>
          <a:xfrm>
            <a:off x="1649185" y="621193"/>
            <a:ext cx="5845628" cy="3762689"/>
          </a:xfrm>
          <a:prstGeom prst="rect">
            <a:avLst/>
          </a:prstGeom>
        </p:spPr>
      </p:pic>
      <p:pic>
        <p:nvPicPr>
          <p:cNvPr id="11" name="Picture 10">
            <a:extLst>
              <a:ext uri="{FF2B5EF4-FFF2-40B4-BE49-F238E27FC236}">
                <a16:creationId xmlns:a16="http://schemas.microsoft.com/office/drawing/2014/main" id="{F8308E7D-F66B-C963-2026-B1DE6DE11132}"/>
              </a:ext>
            </a:extLst>
          </p:cNvPr>
          <p:cNvPicPr>
            <a:picLocks noChangeAspect="1"/>
          </p:cNvPicPr>
          <p:nvPr/>
        </p:nvPicPr>
        <p:blipFill>
          <a:blip r:embed="rId4"/>
          <a:stretch>
            <a:fillRect/>
          </a:stretch>
        </p:blipFill>
        <p:spPr>
          <a:xfrm>
            <a:off x="6322650" y="759619"/>
            <a:ext cx="1092753" cy="954882"/>
          </a:xfrm>
          <a:prstGeom prst="rect">
            <a:avLst/>
          </a:prstGeom>
        </p:spPr>
      </p:pic>
    </p:spTree>
    <p:extLst>
      <p:ext uri="{BB962C8B-B14F-4D97-AF65-F5344CB8AC3E}">
        <p14:creationId xmlns:p14="http://schemas.microsoft.com/office/powerpoint/2010/main" val="391462570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1370</Words>
  <Application>Microsoft Office PowerPoint</Application>
  <PresentationFormat>On-screen Show (16:9)</PresentationFormat>
  <Paragraphs>142</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Montserrat</vt:lpstr>
      <vt:lpstr>Arial</vt:lpstr>
      <vt:lpstr>Simple Light</vt:lpstr>
      <vt:lpstr>           Capstone Project Global Terrorism Analysis (Exploratory Data Analysis)  </vt:lpstr>
      <vt:lpstr> 1) The Problem Statement 2) Data Exploration 3) Data Cleaning &amp; Preprocessing 4) Data Analysis &amp; Visualization 5) Challenges faced 6) Conclusion  </vt:lpstr>
      <vt:lpstr>Global Terrorism Database is the most comprehensive database of terrorist attacks in the world. This database provides information on the domestic and international terrorist attacks around the world since 1970 and includes more than 180,000 events.  The idea of this project is to use the database and provide the most valuable insights about the terrorism and their groups in the world. To achieve our goal we have divided the analysis into three parts Terrorism on World level, Terrorism in India, Attacks and Damage done by the Terrorist groups.   </vt:lpstr>
      <vt:lpstr>The dataset contains data of more than 180000 terrorist events happened since 1970 and has around 135 features describing each attack. Some of the key attributes consisting those features which are used for this project are listed below:  </vt:lpstr>
      <vt:lpstr>   </vt:lpstr>
      <vt:lpstr>Data preprocessing is the first step to be done after collecting data. It is a set of operations performed on the dataset to modify ambiguous data which can be a bottleneck to analytical results.  This data is often unorganized and contains a lot of information which is irrelevant to the project requirements. Data preprocessing methodology helps in converting this raw data into a more meaningful, focused, interpretable and readable format.  Data cleaning is the process of fixing or removing incorrect, corrupted, incorrectly formatted, duplicate, or incomplete data within a dataset. In this Case We reduced the number of columns from 135 to 14 that results to reducing the missing values from 56% to 0.30% and Readable column names with Readable Dataset . </vt:lpstr>
      <vt:lpstr>Data preprocessing is the first step to be done after collecting data. It is a set of operations performed on the dataset to modify ambiguous data which can be a bottleneck to analytical results.  This data is often unorganized and contains a lot of information which is irrelevant to the project requirements. Data preprocessing methodology helps in converting this raw data into a more meaningful, focused, interpretable and readable format.  Data cleaning is the process of fixing or removing incorrect, corrupted, incorrectly formatted, duplicate, or incomplete data within a dataset. In this Case We reduced the number of columns from 135 to 14 that results to reducing the missing values from 56% to 0.30% and Readable column names with Readable Dataset .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Iraq and Pakistan suffered the most terror attacks during 1970 to 2017.  Baghdad located in Iraq has the most kills and count of attacks .  Middle East &amp; North Africa is the Region that has the maximum number of attacks in the world.  Year 2014 has recorded the utmost number of attacks near 16000 worldwide but , major increase in attacks was from 2011 to 2012 i.e., 39%.  Countries like Gambia, North Ireland were able to tackle most of the attacks successfully.  88.5% of attacks were successful from terrorist side.  Terrorist groups preferring Bombing and armed assault while attacking targeting Private citizens &amp; property and military throughout the years.  Major Regions seems Suddenly increase in Terror Attacks after United States took strict action against Terrorism in 2001     </vt:lpstr>
      <vt:lpstr>Jammu &amp; Kashmir is the most attacked State of India in which Srinagar has the most of the attacks carried out by terrorists and their groups.  Communist party of India and Maoist were seen Active during 1970 to 2017.  Cpi-Maoist mostly attacks using Armed Assault and Bombing/Explosion. Jharkhand , Bihar , Chhattisgarh are their prime locations of Attacks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Analysis (Exploratory Data Analysis)  </dc:title>
  <cp:lastModifiedBy>Pate, Mandar Anil</cp:lastModifiedBy>
  <cp:revision>17</cp:revision>
  <dcterms:modified xsi:type="dcterms:W3CDTF">2022-11-20T15:23:50Z</dcterms:modified>
</cp:coreProperties>
</file>