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5/11/2022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C260-4249-0F9B-76B3-A6C416A575B4}"/>
              </a:ext>
            </a:extLst>
          </p:cNvPr>
          <p:cNvSpPr>
            <a:spLocks noGrp="1"/>
          </p:cNvSpPr>
          <p:nvPr>
            <p:ph type="ctrTitle"/>
          </p:nvPr>
        </p:nvSpPr>
        <p:spPr>
          <a:xfrm>
            <a:off x="1595269" y="251927"/>
            <a:ext cx="9001462" cy="1082351"/>
          </a:xfrm>
        </p:spPr>
        <p:txBody>
          <a:bodyPr>
            <a:normAutofit fontScale="90000"/>
          </a:bodyPr>
          <a:lstStyle/>
          <a:p>
            <a:r>
              <a:rPr lang="en-IN" dirty="0"/>
              <a:t>Human Detection and counting</a:t>
            </a:r>
          </a:p>
        </p:txBody>
      </p:sp>
      <p:sp>
        <p:nvSpPr>
          <p:cNvPr id="3" name="Subtitle 2">
            <a:extLst>
              <a:ext uri="{FF2B5EF4-FFF2-40B4-BE49-F238E27FC236}">
                <a16:creationId xmlns:a16="http://schemas.microsoft.com/office/drawing/2014/main" id="{877DE38F-7633-63C4-BF20-83B5E566DB88}"/>
              </a:ext>
            </a:extLst>
          </p:cNvPr>
          <p:cNvSpPr>
            <a:spLocks noGrp="1"/>
          </p:cNvSpPr>
          <p:nvPr>
            <p:ph type="subTitle" idx="1"/>
          </p:nvPr>
        </p:nvSpPr>
        <p:spPr>
          <a:xfrm>
            <a:off x="1595269" y="4049486"/>
            <a:ext cx="9001462" cy="2808514"/>
          </a:xfrm>
        </p:spPr>
        <p:txBody>
          <a:bodyPr/>
          <a:lstStyle/>
          <a:p>
            <a:r>
              <a:rPr lang="en-IN" dirty="0"/>
              <a:t>PRESENTED BY –</a:t>
            </a:r>
          </a:p>
          <a:p>
            <a:r>
              <a:rPr lang="en-IN" sz="1600" dirty="0"/>
              <a:t>Koushal Rudrawar - S19031431</a:t>
            </a:r>
          </a:p>
          <a:p>
            <a:pPr algn="l"/>
            <a:r>
              <a:rPr lang="en-IN" sz="1600" dirty="0"/>
              <a:t>                                                           Mandar Paygude   - S19031</a:t>
            </a:r>
          </a:p>
          <a:p>
            <a:pPr algn="l"/>
            <a:r>
              <a:rPr lang="en-IN" sz="1600" dirty="0"/>
              <a:t>                                                           Pragati Pate            - S19031</a:t>
            </a:r>
          </a:p>
          <a:p>
            <a:pPr algn="l"/>
            <a:r>
              <a:rPr lang="en-IN" sz="1600" dirty="0"/>
              <a:t>                                                           Vinayak Oza           - S19031</a:t>
            </a:r>
          </a:p>
          <a:p>
            <a:r>
              <a:rPr lang="en-IN" sz="1600" dirty="0"/>
              <a:t>ACADEMIC YEAR – 2021-2022</a:t>
            </a:r>
          </a:p>
        </p:txBody>
      </p:sp>
      <p:pic>
        <p:nvPicPr>
          <p:cNvPr id="9" name="image4.jpeg">
            <a:extLst>
              <a:ext uri="{FF2B5EF4-FFF2-40B4-BE49-F238E27FC236}">
                <a16:creationId xmlns:a16="http://schemas.microsoft.com/office/drawing/2014/main" id="{61467411-0493-5E41-217B-D9C2E0CBF7BB}"/>
              </a:ext>
            </a:extLst>
          </p:cNvPr>
          <p:cNvPicPr>
            <a:picLocks noChangeAspect="1"/>
          </p:cNvPicPr>
          <p:nvPr/>
        </p:nvPicPr>
        <p:blipFill>
          <a:blip r:embed="rId2" cstate="print"/>
          <a:stretch>
            <a:fillRect/>
          </a:stretch>
        </p:blipFill>
        <p:spPr>
          <a:xfrm>
            <a:off x="5631808" y="2316511"/>
            <a:ext cx="1146097" cy="1539974"/>
          </a:xfrm>
          <a:prstGeom prst="rect">
            <a:avLst/>
          </a:prstGeom>
        </p:spPr>
      </p:pic>
      <p:sp>
        <p:nvSpPr>
          <p:cNvPr id="8" name="TextBox 7">
            <a:extLst>
              <a:ext uri="{FF2B5EF4-FFF2-40B4-BE49-F238E27FC236}">
                <a16:creationId xmlns:a16="http://schemas.microsoft.com/office/drawing/2014/main" id="{3407C8F6-7B28-3B0B-F588-2EA0C4DADB68}"/>
              </a:ext>
            </a:extLst>
          </p:cNvPr>
          <p:cNvSpPr txBox="1"/>
          <p:nvPr/>
        </p:nvSpPr>
        <p:spPr>
          <a:xfrm>
            <a:off x="1408922" y="1502229"/>
            <a:ext cx="9591870" cy="646331"/>
          </a:xfrm>
          <a:prstGeom prst="rect">
            <a:avLst/>
          </a:prstGeom>
          <a:noFill/>
        </p:spPr>
        <p:txBody>
          <a:bodyPr wrap="square" rtlCol="0">
            <a:spAutoFit/>
          </a:bodyPr>
          <a:lstStyle/>
          <a:p>
            <a:pPr algn="ctr"/>
            <a:r>
              <a:rPr lang="en-IN" dirty="0"/>
              <a:t>UNDER THE GUIDANCE OF</a:t>
            </a:r>
          </a:p>
          <a:p>
            <a:pPr algn="ctr"/>
            <a:r>
              <a:rPr lang="en-IN" dirty="0"/>
              <a:t>Prof. Prachi Dusa </a:t>
            </a:r>
          </a:p>
        </p:txBody>
      </p:sp>
    </p:spTree>
    <p:extLst>
      <p:ext uri="{BB962C8B-B14F-4D97-AF65-F5344CB8AC3E}">
        <p14:creationId xmlns:p14="http://schemas.microsoft.com/office/powerpoint/2010/main" val="1224034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6CDB3-B39A-42C3-489C-1A4B0F7F7BDB}"/>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9711BDE2-DF39-0CEF-E4A4-880C13399D96}"/>
              </a:ext>
            </a:extLst>
          </p:cNvPr>
          <p:cNvSpPr>
            <a:spLocks noGrp="1"/>
          </p:cNvSpPr>
          <p:nvPr>
            <p:ph idx="1"/>
          </p:nvPr>
        </p:nvSpPr>
        <p:spPr/>
        <p:txBody>
          <a:bodyPr/>
          <a:lstStyle/>
          <a:p>
            <a:r>
              <a:rPr lang="en-US" dirty="0"/>
              <a:t>Developed the project where you can supply the input as: video, image, or even live camera and you will give get the human count.</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587536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0DD85-AE0A-5040-E3AA-C440FA3948D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5FC170E-6F55-4FE0-8081-1D0C69D8C62E}"/>
              </a:ext>
            </a:extLst>
          </p:cNvPr>
          <p:cNvSpPr>
            <a:spLocks noGrp="1"/>
          </p:cNvSpPr>
          <p:nvPr>
            <p:ph idx="1"/>
          </p:nvPr>
        </p:nvSpPr>
        <p:spPr/>
        <p:txBody>
          <a:bodyPr/>
          <a:lstStyle/>
          <a:p>
            <a:r>
              <a:rPr lang="en-US" dirty="0"/>
              <a:t>We have learned how to create a people counter using HOG and OpenCV to generate an efficient people counter.</a:t>
            </a:r>
          </a:p>
          <a:p>
            <a:r>
              <a:rPr lang="en-US" dirty="0"/>
              <a:t>Detecting human beings accurately  is one of the major topics of vision research due to its wide range of applications.</a:t>
            </a:r>
          </a:p>
          <a:p>
            <a:r>
              <a:rPr lang="en-US" dirty="0"/>
              <a:t>Major applications of human detection in surveillance video are reviewed.</a:t>
            </a:r>
          </a:p>
        </p:txBody>
      </p:sp>
    </p:spTree>
    <p:extLst>
      <p:ext uri="{BB962C8B-B14F-4D97-AF65-F5344CB8AC3E}">
        <p14:creationId xmlns:p14="http://schemas.microsoft.com/office/powerpoint/2010/main" val="2768679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45F65-45C0-A2D5-DE4C-FCD555C4C0DD}"/>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07172E94-EE84-AED3-8C24-74C8684D902E}"/>
              </a:ext>
            </a:extLst>
          </p:cNvPr>
          <p:cNvSpPr>
            <a:spLocks noGrp="1"/>
          </p:cNvSpPr>
          <p:nvPr>
            <p:ph idx="1"/>
          </p:nvPr>
        </p:nvSpPr>
        <p:spPr/>
        <p:txBody>
          <a:bodyPr/>
          <a:lstStyle/>
          <a:p>
            <a:r>
              <a:rPr lang="en-US" dirty="0"/>
              <a:t>1. https://ieeexplore.ieee.org/Xplore/home.jsp </a:t>
            </a:r>
          </a:p>
          <a:p>
            <a:r>
              <a:rPr lang="en-US" dirty="0"/>
              <a:t>2. https://docs.opencv.org/</a:t>
            </a:r>
          </a:p>
          <a:p>
            <a:r>
              <a:rPr lang="en-US" dirty="0"/>
              <a:t>3. [Dalal2005] Navneet </a:t>
            </a:r>
            <a:r>
              <a:rPr lang="en-US" dirty="0" err="1"/>
              <a:t>Dalal</a:t>
            </a:r>
            <a:r>
              <a:rPr lang="en-US" dirty="0"/>
              <a:t> and Bill </a:t>
            </a:r>
            <a:r>
              <a:rPr lang="en-US" dirty="0" err="1"/>
              <a:t>Triggs</a:t>
            </a:r>
            <a:r>
              <a:rPr lang="en-US" dirty="0"/>
              <a:t>. Histogram of </a:t>
            </a:r>
          </a:p>
          <a:p>
            <a:pPr marL="0" indent="0">
              <a:buNone/>
            </a:pPr>
            <a:r>
              <a:rPr lang="en-US" dirty="0"/>
              <a:t>        oriented gradients for human detection. 2005. </a:t>
            </a:r>
          </a:p>
          <a:p>
            <a:r>
              <a:rPr lang="en-US" dirty="0"/>
              <a:t>4. https://viso.ai/deep-learning/object-detection/</a:t>
            </a:r>
            <a:endParaRPr lang="en-IN" dirty="0"/>
          </a:p>
        </p:txBody>
      </p:sp>
    </p:spTree>
    <p:extLst>
      <p:ext uri="{BB962C8B-B14F-4D97-AF65-F5344CB8AC3E}">
        <p14:creationId xmlns:p14="http://schemas.microsoft.com/office/powerpoint/2010/main" val="378520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9F25-5F61-FA1D-19B2-52C7238456A6}"/>
              </a:ext>
            </a:extLst>
          </p:cNvPr>
          <p:cNvSpPr>
            <a:spLocks noGrp="1"/>
          </p:cNvSpPr>
          <p:nvPr>
            <p:ph type="title"/>
          </p:nvPr>
        </p:nvSpPr>
        <p:spPr>
          <a:xfrm>
            <a:off x="913795" y="609600"/>
            <a:ext cx="10353761" cy="4802155"/>
          </a:xfrm>
        </p:spPr>
        <p:txBody>
          <a:bodyPr>
            <a:normAutofit/>
          </a:bodyPr>
          <a:lstStyle/>
          <a:p>
            <a:r>
              <a:rPr lang="en-IN" sz="4800" dirty="0"/>
              <a:t>THANKYOU !!!</a:t>
            </a:r>
          </a:p>
        </p:txBody>
      </p:sp>
    </p:spTree>
    <p:extLst>
      <p:ext uri="{BB962C8B-B14F-4D97-AF65-F5344CB8AC3E}">
        <p14:creationId xmlns:p14="http://schemas.microsoft.com/office/powerpoint/2010/main" val="3653980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37B86-B243-DB9A-D793-D6A8BF4962A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8385EF4-557A-4CB1-DBA9-6CDF4C46DEE2}"/>
              </a:ext>
            </a:extLst>
          </p:cNvPr>
          <p:cNvSpPr>
            <a:spLocks noGrp="1"/>
          </p:cNvSpPr>
          <p:nvPr>
            <p:ph idx="1"/>
          </p:nvPr>
        </p:nvSpPr>
        <p:spPr/>
        <p:txBody>
          <a:bodyPr/>
          <a:lstStyle/>
          <a:p>
            <a:r>
              <a:rPr lang="en-US" dirty="0"/>
              <a:t>The real-time detection of humans is emerging as a significant trend with data scientists and across widespread industries</a:t>
            </a:r>
          </a:p>
          <a:p>
            <a:r>
              <a:rPr lang="en-US" dirty="0"/>
              <a:t>Real-time human detection and counting is a vast, challenging and important field of research</a:t>
            </a:r>
          </a:p>
          <a:p>
            <a:r>
              <a:rPr lang="en-US" dirty="0"/>
              <a:t>In this project, we are going to build the Human Detection and Counting System with python through video/images .</a:t>
            </a:r>
          </a:p>
          <a:p>
            <a:endParaRPr lang="en-IN" dirty="0"/>
          </a:p>
        </p:txBody>
      </p:sp>
    </p:spTree>
    <p:extLst>
      <p:ext uri="{BB962C8B-B14F-4D97-AF65-F5344CB8AC3E}">
        <p14:creationId xmlns:p14="http://schemas.microsoft.com/office/powerpoint/2010/main" val="1989531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43E48-0A18-10C5-C67F-326687FA7928}"/>
              </a:ext>
            </a:extLst>
          </p:cNvPr>
          <p:cNvSpPr>
            <a:spLocks noGrp="1"/>
          </p:cNvSpPr>
          <p:nvPr>
            <p:ph type="title"/>
          </p:nvPr>
        </p:nvSpPr>
        <p:spPr/>
        <p:txBody>
          <a:bodyPr>
            <a:normAutofit/>
          </a:bodyPr>
          <a:lstStyle/>
          <a:p>
            <a:r>
              <a:rPr lang="en-IN" sz="4400" dirty="0"/>
              <a:t>PROBLEM STATEMENT</a:t>
            </a:r>
          </a:p>
        </p:txBody>
      </p:sp>
      <p:sp>
        <p:nvSpPr>
          <p:cNvPr id="3" name="Content Placeholder 2">
            <a:extLst>
              <a:ext uri="{FF2B5EF4-FFF2-40B4-BE49-F238E27FC236}">
                <a16:creationId xmlns:a16="http://schemas.microsoft.com/office/drawing/2014/main" id="{96C3DDB2-78C3-7CA1-B86A-3C8C3F7C116E}"/>
              </a:ext>
            </a:extLst>
          </p:cNvPr>
          <p:cNvSpPr>
            <a:spLocks noGrp="1"/>
          </p:cNvSpPr>
          <p:nvPr>
            <p:ph idx="1"/>
          </p:nvPr>
        </p:nvSpPr>
        <p:spPr/>
        <p:txBody>
          <a:bodyPr>
            <a:normAutofit/>
          </a:bodyPr>
          <a:lstStyle/>
          <a:p>
            <a:r>
              <a:rPr lang="en-US" sz="2800" dirty="0"/>
              <a:t>To build the Human Detection and Counting System . Detect the human present in the given image/video or live camera and give the total count of the people .</a:t>
            </a:r>
            <a:endParaRPr lang="en-IN" sz="2800" dirty="0"/>
          </a:p>
        </p:txBody>
      </p:sp>
    </p:spTree>
    <p:extLst>
      <p:ext uri="{BB962C8B-B14F-4D97-AF65-F5344CB8AC3E}">
        <p14:creationId xmlns:p14="http://schemas.microsoft.com/office/powerpoint/2010/main" val="1620008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B3E4B-7078-D155-84BC-FFBE727E3FC0}"/>
              </a:ext>
            </a:extLst>
          </p:cNvPr>
          <p:cNvSpPr>
            <a:spLocks noGrp="1"/>
          </p:cNvSpPr>
          <p:nvPr>
            <p:ph type="title"/>
          </p:nvPr>
        </p:nvSpPr>
        <p:spPr/>
        <p:txBody>
          <a:bodyPr>
            <a:normAutofit/>
          </a:bodyPr>
          <a:lstStyle/>
          <a:p>
            <a:r>
              <a:rPr lang="en-IN" sz="4400" dirty="0"/>
              <a:t>SCOPE</a:t>
            </a:r>
          </a:p>
        </p:txBody>
      </p:sp>
      <p:sp>
        <p:nvSpPr>
          <p:cNvPr id="3" name="Content Placeholder 2">
            <a:extLst>
              <a:ext uri="{FF2B5EF4-FFF2-40B4-BE49-F238E27FC236}">
                <a16:creationId xmlns:a16="http://schemas.microsoft.com/office/drawing/2014/main" id="{A3CAE2C4-CE8E-81EF-33F9-E5910E350EF4}"/>
              </a:ext>
            </a:extLst>
          </p:cNvPr>
          <p:cNvSpPr>
            <a:spLocks noGrp="1"/>
          </p:cNvSpPr>
          <p:nvPr>
            <p:ph idx="1"/>
          </p:nvPr>
        </p:nvSpPr>
        <p:spPr/>
        <p:txBody>
          <a:bodyPr/>
          <a:lstStyle/>
          <a:p>
            <a:r>
              <a:rPr lang="en-US" sz="2400" dirty="0"/>
              <a:t>It has a wide scope due to it’s application’s in various domains.</a:t>
            </a:r>
          </a:p>
          <a:p>
            <a:r>
              <a:rPr lang="en-US" sz="2400" dirty="0"/>
              <a:t>To develop more accurate models with more efficiency.</a:t>
            </a:r>
          </a:p>
          <a:p>
            <a:r>
              <a:rPr lang="en-US" sz="2400" dirty="0"/>
              <a:t>Scope for development in adverse condition .</a:t>
            </a:r>
          </a:p>
          <a:p>
            <a:endParaRPr lang="en-IN" dirty="0"/>
          </a:p>
        </p:txBody>
      </p:sp>
    </p:spTree>
    <p:extLst>
      <p:ext uri="{BB962C8B-B14F-4D97-AF65-F5344CB8AC3E}">
        <p14:creationId xmlns:p14="http://schemas.microsoft.com/office/powerpoint/2010/main" val="6142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19215-E588-09AE-F8A1-7EA448EEFF63}"/>
              </a:ext>
            </a:extLst>
          </p:cNvPr>
          <p:cNvSpPr>
            <a:spLocks noGrp="1"/>
          </p:cNvSpPr>
          <p:nvPr>
            <p:ph type="title"/>
          </p:nvPr>
        </p:nvSpPr>
        <p:spPr/>
        <p:txBody>
          <a:bodyPr>
            <a:normAutofit/>
          </a:bodyPr>
          <a:lstStyle/>
          <a:p>
            <a:r>
              <a:rPr lang="en-IN" sz="5400" dirty="0"/>
              <a:t>NEED</a:t>
            </a:r>
          </a:p>
        </p:txBody>
      </p:sp>
      <p:sp>
        <p:nvSpPr>
          <p:cNvPr id="3" name="Content Placeholder 2">
            <a:extLst>
              <a:ext uri="{FF2B5EF4-FFF2-40B4-BE49-F238E27FC236}">
                <a16:creationId xmlns:a16="http://schemas.microsoft.com/office/drawing/2014/main" id="{D95F1F14-35C9-B824-C66A-B87E895E1529}"/>
              </a:ext>
            </a:extLst>
          </p:cNvPr>
          <p:cNvSpPr>
            <a:spLocks noGrp="1"/>
          </p:cNvSpPr>
          <p:nvPr>
            <p:ph idx="1"/>
          </p:nvPr>
        </p:nvSpPr>
        <p:spPr/>
        <p:txBody>
          <a:bodyPr/>
          <a:lstStyle/>
          <a:p>
            <a:r>
              <a:rPr lang="en-US" sz="2800" dirty="0"/>
              <a:t>Analysis</a:t>
            </a:r>
          </a:p>
          <a:p>
            <a:r>
              <a:rPr lang="en-US" sz="2800" dirty="0"/>
              <a:t>Security purpose.</a:t>
            </a:r>
          </a:p>
          <a:p>
            <a:r>
              <a:rPr lang="en-US" sz="2800" dirty="0"/>
              <a:t>Surveillance.</a:t>
            </a:r>
          </a:p>
          <a:p>
            <a:endParaRPr lang="en-IN" dirty="0"/>
          </a:p>
        </p:txBody>
      </p:sp>
    </p:spTree>
    <p:extLst>
      <p:ext uri="{BB962C8B-B14F-4D97-AF65-F5344CB8AC3E}">
        <p14:creationId xmlns:p14="http://schemas.microsoft.com/office/powerpoint/2010/main" val="921656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12B7C-AE08-8057-CD1A-43F67959201D}"/>
              </a:ext>
            </a:extLst>
          </p:cNvPr>
          <p:cNvSpPr>
            <a:spLocks noGrp="1"/>
          </p:cNvSpPr>
          <p:nvPr>
            <p:ph type="title"/>
          </p:nvPr>
        </p:nvSpPr>
        <p:spPr/>
        <p:txBody>
          <a:bodyPr>
            <a:normAutofit/>
          </a:bodyPr>
          <a:lstStyle/>
          <a:p>
            <a:r>
              <a:rPr lang="en-IN" sz="4400" dirty="0"/>
              <a:t>MOTIVATION</a:t>
            </a:r>
          </a:p>
        </p:txBody>
      </p:sp>
      <p:sp>
        <p:nvSpPr>
          <p:cNvPr id="3" name="Content Placeholder 2">
            <a:extLst>
              <a:ext uri="{FF2B5EF4-FFF2-40B4-BE49-F238E27FC236}">
                <a16:creationId xmlns:a16="http://schemas.microsoft.com/office/drawing/2014/main" id="{5C6F69AE-D49E-E4E5-051C-9D2EBD09E845}"/>
              </a:ext>
            </a:extLst>
          </p:cNvPr>
          <p:cNvSpPr>
            <a:spLocks noGrp="1"/>
          </p:cNvSpPr>
          <p:nvPr>
            <p:ph idx="1"/>
          </p:nvPr>
        </p:nvSpPr>
        <p:spPr/>
        <p:txBody>
          <a:bodyPr/>
          <a:lstStyle/>
          <a:p>
            <a:r>
              <a:rPr lang="en-US" dirty="0"/>
              <a:t>To solve the issues to related to security , surveillance and analysis.</a:t>
            </a:r>
          </a:p>
          <a:p>
            <a:r>
              <a:rPr lang="en-US" dirty="0"/>
              <a:t>To build a system which could work in low intense light.</a:t>
            </a:r>
          </a:p>
          <a:p>
            <a:r>
              <a:rPr lang="en-US" dirty="0"/>
              <a:t>So we decided to make a REAL TIME HUMAN DETECTION System. We are interested in this project after we went through few papers in this area. As a result we are highly motivated to develop a system that recognizes objects in the real time environment</a:t>
            </a:r>
          </a:p>
          <a:p>
            <a:pPr marL="0" indent="0">
              <a:buNone/>
            </a:pPr>
            <a:endParaRPr lang="en-IN" dirty="0"/>
          </a:p>
        </p:txBody>
      </p:sp>
    </p:spTree>
    <p:extLst>
      <p:ext uri="{BB962C8B-B14F-4D97-AF65-F5344CB8AC3E}">
        <p14:creationId xmlns:p14="http://schemas.microsoft.com/office/powerpoint/2010/main" val="166212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AD994-281C-E332-4C9D-58EC32B3E892}"/>
              </a:ext>
            </a:extLst>
          </p:cNvPr>
          <p:cNvSpPr>
            <a:spLocks noGrp="1"/>
          </p:cNvSpPr>
          <p:nvPr>
            <p:ph type="title"/>
          </p:nvPr>
        </p:nvSpPr>
        <p:spPr>
          <a:xfrm>
            <a:off x="922521" y="124408"/>
            <a:ext cx="10353761" cy="1326321"/>
          </a:xfrm>
        </p:spPr>
        <p:txBody>
          <a:bodyPr/>
          <a:lstStyle/>
          <a:p>
            <a:r>
              <a:rPr lang="en-IN" dirty="0"/>
              <a:t>Literature SURVEY</a:t>
            </a:r>
          </a:p>
        </p:txBody>
      </p:sp>
      <p:graphicFrame>
        <p:nvGraphicFramePr>
          <p:cNvPr id="4" name="Content Placeholder 3">
            <a:extLst>
              <a:ext uri="{FF2B5EF4-FFF2-40B4-BE49-F238E27FC236}">
                <a16:creationId xmlns:a16="http://schemas.microsoft.com/office/drawing/2014/main" id="{A16DB487-362C-667B-FF98-3DF2FA82A1DB}"/>
              </a:ext>
            </a:extLst>
          </p:cNvPr>
          <p:cNvGraphicFramePr>
            <a:graphicFrameLocks noGrp="1"/>
          </p:cNvGraphicFramePr>
          <p:nvPr>
            <p:ph idx="1"/>
            <p:extLst>
              <p:ext uri="{D42A27DB-BD31-4B8C-83A1-F6EECF244321}">
                <p14:modId xmlns:p14="http://schemas.microsoft.com/office/powerpoint/2010/main" val="371398251"/>
              </p:ext>
            </p:extLst>
          </p:nvPr>
        </p:nvGraphicFramePr>
        <p:xfrm>
          <a:off x="913795" y="1632857"/>
          <a:ext cx="9844401" cy="4943284"/>
        </p:xfrm>
        <a:graphic>
          <a:graphicData uri="http://schemas.openxmlformats.org/drawingml/2006/table">
            <a:tbl>
              <a:tblPr firstRow="1" firstCol="1" bandRow="1">
                <a:tableStyleId>{5C22544A-7EE6-4342-B048-85BDC9FD1C3A}</a:tableStyleId>
              </a:tblPr>
              <a:tblGrid>
                <a:gridCol w="700401">
                  <a:extLst>
                    <a:ext uri="{9D8B030D-6E8A-4147-A177-3AD203B41FA5}">
                      <a16:colId xmlns:a16="http://schemas.microsoft.com/office/drawing/2014/main" val="410078016"/>
                    </a:ext>
                  </a:extLst>
                </a:gridCol>
                <a:gridCol w="2510307">
                  <a:extLst>
                    <a:ext uri="{9D8B030D-6E8A-4147-A177-3AD203B41FA5}">
                      <a16:colId xmlns:a16="http://schemas.microsoft.com/office/drawing/2014/main" val="1789517775"/>
                    </a:ext>
                  </a:extLst>
                </a:gridCol>
                <a:gridCol w="1778850">
                  <a:extLst>
                    <a:ext uri="{9D8B030D-6E8A-4147-A177-3AD203B41FA5}">
                      <a16:colId xmlns:a16="http://schemas.microsoft.com/office/drawing/2014/main" val="901788691"/>
                    </a:ext>
                  </a:extLst>
                </a:gridCol>
                <a:gridCol w="1628826">
                  <a:extLst>
                    <a:ext uri="{9D8B030D-6E8A-4147-A177-3AD203B41FA5}">
                      <a16:colId xmlns:a16="http://schemas.microsoft.com/office/drawing/2014/main" val="3092789576"/>
                    </a:ext>
                  </a:extLst>
                </a:gridCol>
                <a:gridCol w="1585965">
                  <a:extLst>
                    <a:ext uri="{9D8B030D-6E8A-4147-A177-3AD203B41FA5}">
                      <a16:colId xmlns:a16="http://schemas.microsoft.com/office/drawing/2014/main" val="786291950"/>
                    </a:ext>
                  </a:extLst>
                </a:gridCol>
                <a:gridCol w="1640052">
                  <a:extLst>
                    <a:ext uri="{9D8B030D-6E8A-4147-A177-3AD203B41FA5}">
                      <a16:colId xmlns:a16="http://schemas.microsoft.com/office/drawing/2014/main" val="3029451493"/>
                    </a:ext>
                  </a:extLst>
                </a:gridCol>
              </a:tblGrid>
              <a:tr h="597159">
                <a:tc>
                  <a:txBody>
                    <a:bodyPr/>
                    <a:lstStyle/>
                    <a:p>
                      <a:pPr>
                        <a:lnSpc>
                          <a:spcPct val="107000"/>
                        </a:lnSpc>
                        <a:spcAft>
                          <a:spcPts val="800"/>
                        </a:spcAft>
                      </a:pPr>
                      <a:r>
                        <a:rPr lang="en-IN" sz="1100" dirty="0">
                          <a:effectLst/>
                        </a:rPr>
                        <a:t> </a:t>
                      </a:r>
                    </a:p>
                    <a:p>
                      <a:pPr algn="ctr">
                        <a:lnSpc>
                          <a:spcPct val="107000"/>
                        </a:lnSpc>
                        <a:spcAft>
                          <a:spcPts val="800"/>
                        </a:spcAft>
                      </a:pPr>
                      <a:r>
                        <a:rPr lang="en-IN" sz="1100" dirty="0">
                          <a:effectLst/>
                        </a:rPr>
                        <a:t>Sr.</a:t>
                      </a:r>
                    </a:p>
                    <a:p>
                      <a:pPr algn="ct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39864" marR="39864" marT="0" marB="0">
                    <a:gradFill>
                      <a:gsLst>
                        <a:gs pos="72843">
                          <a:srgbClr val="D4E6AD"/>
                        </a:gs>
                        <a:gs pos="72265">
                          <a:schemeClr val="tx2"/>
                        </a:gs>
                        <a:gs pos="71687">
                          <a:srgbClr val="00B0F0"/>
                        </a:gs>
                        <a:gs pos="74000">
                          <a:schemeClr val="tx2"/>
                        </a:gs>
                        <a:gs pos="83000">
                          <a:schemeClr val="tx2"/>
                        </a:gs>
                        <a:gs pos="100000">
                          <a:schemeClr val="accent1">
                            <a:lumMod val="30000"/>
                            <a:lumOff val="70000"/>
                          </a:schemeClr>
                        </a:gs>
                      </a:gsLst>
                      <a:lin ang="5400000" scaled="1"/>
                    </a:gradFill>
                  </a:tcPr>
                </a:tc>
                <a:tc>
                  <a:txBody>
                    <a:bodyPr/>
                    <a:lstStyle/>
                    <a:p>
                      <a:pPr>
                        <a:lnSpc>
                          <a:spcPct val="107000"/>
                        </a:lnSpc>
                        <a:spcAft>
                          <a:spcPts val="800"/>
                        </a:spcAft>
                      </a:pPr>
                      <a:r>
                        <a:rPr lang="en-IN" sz="1100" dirty="0">
                          <a:effectLst/>
                        </a:rPr>
                        <a:t> </a:t>
                      </a:r>
                    </a:p>
                    <a:p>
                      <a:pPr>
                        <a:lnSpc>
                          <a:spcPct val="107000"/>
                        </a:lnSpc>
                        <a:spcAft>
                          <a:spcPts val="800"/>
                        </a:spcAft>
                      </a:pPr>
                      <a:r>
                        <a:rPr lang="en-IN" sz="1100" dirty="0">
                          <a:effectLst/>
                        </a:rPr>
                        <a:t>Title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39864" marR="39864" marT="0" marB="0">
                    <a:gradFill>
                      <a:gsLst>
                        <a:gs pos="72843">
                          <a:srgbClr val="D4E6AD"/>
                        </a:gs>
                        <a:gs pos="72265">
                          <a:schemeClr val="tx2"/>
                        </a:gs>
                        <a:gs pos="71687">
                          <a:srgbClr val="00B0F0"/>
                        </a:gs>
                        <a:gs pos="74000">
                          <a:schemeClr val="tx2"/>
                        </a:gs>
                        <a:gs pos="83000">
                          <a:schemeClr val="tx2"/>
                        </a:gs>
                        <a:gs pos="100000">
                          <a:schemeClr val="accent1">
                            <a:lumMod val="30000"/>
                            <a:lumOff val="70000"/>
                          </a:schemeClr>
                        </a:gs>
                      </a:gsLst>
                      <a:lin ang="5400000" scaled="1"/>
                    </a:gradFill>
                  </a:tcPr>
                </a:tc>
                <a:tc>
                  <a:txBody>
                    <a:bodyPr/>
                    <a:lstStyle/>
                    <a:p>
                      <a:pPr>
                        <a:lnSpc>
                          <a:spcPct val="107000"/>
                        </a:lnSpc>
                        <a:spcAft>
                          <a:spcPts val="800"/>
                        </a:spcAft>
                      </a:pPr>
                      <a:r>
                        <a:rPr lang="en-IN" sz="1100">
                          <a:effectLst/>
                        </a:rPr>
                        <a:t> </a:t>
                      </a:r>
                    </a:p>
                    <a:p>
                      <a:pPr>
                        <a:lnSpc>
                          <a:spcPct val="107000"/>
                        </a:lnSpc>
                        <a:spcAft>
                          <a:spcPts val="800"/>
                        </a:spcAft>
                      </a:pPr>
                      <a:r>
                        <a:rPr lang="en-IN" sz="1100">
                          <a:effectLst/>
                        </a:rPr>
                        <a:t>Authors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39864" marR="39864" marT="0" marB="0">
                    <a:gradFill>
                      <a:gsLst>
                        <a:gs pos="72843">
                          <a:srgbClr val="D4E6AD"/>
                        </a:gs>
                        <a:gs pos="72265">
                          <a:schemeClr val="tx2"/>
                        </a:gs>
                        <a:gs pos="71687">
                          <a:srgbClr val="00B0F0"/>
                        </a:gs>
                        <a:gs pos="74000">
                          <a:schemeClr val="tx2"/>
                        </a:gs>
                        <a:gs pos="83000">
                          <a:schemeClr val="tx2"/>
                        </a:gs>
                        <a:gs pos="100000">
                          <a:schemeClr val="accent1">
                            <a:lumMod val="30000"/>
                            <a:lumOff val="70000"/>
                          </a:schemeClr>
                        </a:gs>
                      </a:gsLst>
                      <a:lin ang="5400000" scaled="1"/>
                    </a:gradFill>
                  </a:tcPr>
                </a:tc>
                <a:tc>
                  <a:txBody>
                    <a:bodyPr/>
                    <a:lstStyle/>
                    <a:p>
                      <a:pPr>
                        <a:lnSpc>
                          <a:spcPct val="107000"/>
                        </a:lnSpc>
                        <a:spcAft>
                          <a:spcPts val="800"/>
                        </a:spcAft>
                      </a:pPr>
                      <a:r>
                        <a:rPr lang="en-IN" sz="1100" dirty="0">
                          <a:effectLst/>
                        </a:rPr>
                        <a:t> </a:t>
                      </a:r>
                    </a:p>
                    <a:p>
                      <a:pPr>
                        <a:lnSpc>
                          <a:spcPct val="107000"/>
                        </a:lnSpc>
                        <a:spcAft>
                          <a:spcPts val="800"/>
                        </a:spcAft>
                      </a:pPr>
                      <a:r>
                        <a:rPr lang="en-IN" sz="1100" dirty="0">
                          <a:effectLst/>
                        </a:rPr>
                        <a:t>Publications</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39864" marR="39864" marT="0" marB="0">
                    <a:gradFill>
                      <a:gsLst>
                        <a:gs pos="72843">
                          <a:srgbClr val="D4E6AD"/>
                        </a:gs>
                        <a:gs pos="72265">
                          <a:schemeClr val="tx2"/>
                        </a:gs>
                        <a:gs pos="71687">
                          <a:srgbClr val="00B0F0"/>
                        </a:gs>
                        <a:gs pos="74000">
                          <a:schemeClr val="tx2"/>
                        </a:gs>
                        <a:gs pos="83000">
                          <a:schemeClr val="tx2"/>
                        </a:gs>
                        <a:gs pos="100000">
                          <a:schemeClr val="accent1">
                            <a:lumMod val="30000"/>
                            <a:lumOff val="70000"/>
                          </a:schemeClr>
                        </a:gs>
                      </a:gsLst>
                      <a:lin ang="5400000" scaled="1"/>
                    </a:gradFill>
                  </a:tcPr>
                </a:tc>
                <a:tc>
                  <a:txBody>
                    <a:bodyPr/>
                    <a:lstStyle/>
                    <a:p>
                      <a:pPr>
                        <a:lnSpc>
                          <a:spcPct val="107000"/>
                        </a:lnSpc>
                        <a:spcAft>
                          <a:spcPts val="800"/>
                        </a:spcAft>
                      </a:pPr>
                      <a:r>
                        <a:rPr lang="en-IN" sz="1100" dirty="0">
                          <a:effectLst/>
                        </a:rPr>
                        <a:t> </a:t>
                      </a:r>
                    </a:p>
                    <a:p>
                      <a:pPr>
                        <a:lnSpc>
                          <a:spcPct val="107000"/>
                        </a:lnSpc>
                        <a:spcAft>
                          <a:spcPts val="800"/>
                        </a:spcAft>
                      </a:pPr>
                      <a:r>
                        <a:rPr lang="en-IN" sz="1100" dirty="0">
                          <a:effectLst/>
                        </a:rPr>
                        <a:t>Year</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39864" marR="39864" marT="0" marB="0">
                    <a:gradFill>
                      <a:gsLst>
                        <a:gs pos="72843">
                          <a:srgbClr val="D4E6AD"/>
                        </a:gs>
                        <a:gs pos="72265">
                          <a:schemeClr val="tx2"/>
                        </a:gs>
                        <a:gs pos="71687">
                          <a:srgbClr val="00B0F0"/>
                        </a:gs>
                        <a:gs pos="74000">
                          <a:schemeClr val="tx2"/>
                        </a:gs>
                        <a:gs pos="83000">
                          <a:schemeClr val="tx2"/>
                        </a:gs>
                        <a:gs pos="100000">
                          <a:schemeClr val="accent1">
                            <a:lumMod val="30000"/>
                            <a:lumOff val="70000"/>
                          </a:schemeClr>
                        </a:gs>
                      </a:gsLst>
                      <a:lin ang="5400000" scaled="1"/>
                    </a:gradFill>
                  </a:tcPr>
                </a:tc>
                <a:tc>
                  <a:txBody>
                    <a:bodyPr/>
                    <a:lstStyle/>
                    <a:p>
                      <a:pPr>
                        <a:lnSpc>
                          <a:spcPct val="107000"/>
                        </a:lnSpc>
                        <a:spcAft>
                          <a:spcPts val="800"/>
                        </a:spcAft>
                      </a:pPr>
                      <a:r>
                        <a:rPr lang="en-IN" sz="1100">
                          <a:effectLst/>
                        </a:rPr>
                        <a:t> </a:t>
                      </a:r>
                    </a:p>
                    <a:p>
                      <a:pPr>
                        <a:lnSpc>
                          <a:spcPct val="107000"/>
                        </a:lnSpc>
                        <a:spcAft>
                          <a:spcPts val="800"/>
                        </a:spcAft>
                      </a:pPr>
                      <a:r>
                        <a:rPr lang="en-IN" sz="1100">
                          <a:effectLst/>
                        </a:rPr>
                        <a:t>Description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39864" marR="39864" marT="0" marB="0">
                    <a:gradFill>
                      <a:gsLst>
                        <a:gs pos="72843">
                          <a:srgbClr val="D4E6AD"/>
                        </a:gs>
                        <a:gs pos="72265">
                          <a:schemeClr val="tx2"/>
                        </a:gs>
                        <a:gs pos="71687">
                          <a:srgbClr val="00B0F0"/>
                        </a:gs>
                        <a:gs pos="74000">
                          <a:schemeClr val="tx2"/>
                        </a:gs>
                        <a:gs pos="83000">
                          <a:schemeClr val="tx2"/>
                        </a:gs>
                        <a:gs pos="100000">
                          <a:schemeClr val="accent1">
                            <a:lumMod val="30000"/>
                            <a:lumOff val="70000"/>
                          </a:schemeClr>
                        </a:gs>
                      </a:gsLst>
                      <a:lin ang="5400000" scaled="1"/>
                    </a:gradFill>
                  </a:tcPr>
                </a:tc>
                <a:extLst>
                  <a:ext uri="{0D108BD9-81ED-4DB2-BD59-A6C34878D82A}">
                    <a16:rowId xmlns:a16="http://schemas.microsoft.com/office/drawing/2014/main" val="2379738485"/>
                  </a:ext>
                </a:extLst>
              </a:tr>
              <a:tr h="2143824">
                <a:tc>
                  <a:txBody>
                    <a:bodyPr/>
                    <a:lstStyle/>
                    <a:p>
                      <a:pPr>
                        <a:lnSpc>
                          <a:spcPct val="107000"/>
                        </a:lnSpc>
                        <a:spcAft>
                          <a:spcPts val="800"/>
                        </a:spcAft>
                      </a:pPr>
                      <a:r>
                        <a:rPr lang="en-IN" sz="1100">
                          <a:effectLst/>
                        </a:rPr>
                        <a:t> </a:t>
                      </a:r>
                    </a:p>
                    <a:p>
                      <a:pPr>
                        <a:lnSpc>
                          <a:spcPct val="107000"/>
                        </a:lnSpc>
                        <a:spcAft>
                          <a:spcPts val="800"/>
                        </a:spcAft>
                      </a:pPr>
                      <a:r>
                        <a:rPr lang="en-IN" sz="1100">
                          <a:effectLst/>
                        </a:rPr>
                        <a:t> </a:t>
                      </a:r>
                    </a:p>
                    <a:p>
                      <a:pP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39864" marR="39864" marT="0" marB="0">
                    <a:gradFill>
                      <a:gsLst>
                        <a:gs pos="72843">
                          <a:srgbClr val="D4E6AD"/>
                        </a:gs>
                        <a:gs pos="72265">
                          <a:schemeClr val="tx2"/>
                        </a:gs>
                        <a:gs pos="71687">
                          <a:srgbClr val="00B0F0"/>
                        </a:gs>
                        <a:gs pos="74000">
                          <a:schemeClr val="tx2"/>
                        </a:gs>
                        <a:gs pos="83000">
                          <a:schemeClr val="tx2"/>
                        </a:gs>
                        <a:gs pos="100000">
                          <a:schemeClr val="accent1">
                            <a:lumMod val="30000"/>
                            <a:lumOff val="70000"/>
                          </a:schemeClr>
                        </a:gs>
                      </a:gsLst>
                      <a:lin ang="5400000" scaled="1"/>
                    </a:gradFill>
                  </a:tcPr>
                </a:tc>
                <a:tc>
                  <a:txBody>
                    <a:bodyPr/>
                    <a:lstStyle/>
                    <a:p>
                      <a:pPr>
                        <a:lnSpc>
                          <a:spcPct val="107000"/>
                        </a:lnSpc>
                        <a:spcAft>
                          <a:spcPts val="800"/>
                        </a:spcAft>
                      </a:pPr>
                      <a:r>
                        <a:rPr lang="en-IN" sz="1100" dirty="0">
                          <a:effectLst/>
                        </a:rPr>
                        <a:t>Human Detection using Histogram of oriented gradients and Human body ratio</a:t>
                      </a:r>
                    </a:p>
                    <a:p>
                      <a:pPr>
                        <a:lnSpc>
                          <a:spcPct val="107000"/>
                        </a:lnSpc>
                        <a:spcAft>
                          <a:spcPts val="800"/>
                        </a:spcAft>
                      </a:pPr>
                      <a:r>
                        <a:rPr lang="en-IN" sz="1100" dirty="0">
                          <a:effectLst/>
                        </a:rPr>
                        <a:t>estimation</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39864" marR="39864" marT="0" marB="0">
                    <a:gradFill>
                      <a:gsLst>
                        <a:gs pos="72843">
                          <a:srgbClr val="D4E6AD"/>
                        </a:gs>
                        <a:gs pos="72265">
                          <a:schemeClr val="tx2"/>
                        </a:gs>
                        <a:gs pos="71687">
                          <a:srgbClr val="00B0F0"/>
                        </a:gs>
                        <a:gs pos="74000">
                          <a:schemeClr val="tx2"/>
                        </a:gs>
                        <a:gs pos="83000">
                          <a:schemeClr val="tx2"/>
                        </a:gs>
                        <a:gs pos="100000">
                          <a:schemeClr val="accent1">
                            <a:lumMod val="30000"/>
                            <a:lumOff val="70000"/>
                          </a:schemeClr>
                        </a:gs>
                      </a:gsLst>
                      <a:lin ang="5400000" scaled="1"/>
                    </a:gradFill>
                  </a:tcPr>
                </a:tc>
                <a:tc>
                  <a:txBody>
                    <a:bodyPr/>
                    <a:lstStyle/>
                    <a:p>
                      <a:pPr>
                        <a:lnSpc>
                          <a:spcPct val="107000"/>
                        </a:lnSpc>
                        <a:spcAft>
                          <a:spcPts val="800"/>
                        </a:spcAft>
                      </a:pPr>
                      <a:r>
                        <a:rPr lang="en-IN" sz="1100" dirty="0">
                          <a:effectLst/>
                        </a:rPr>
                        <a:t>Kelvin Lee, Che Yon Choo, Hui Qing See, </a:t>
                      </a:r>
                      <a:r>
                        <a:rPr lang="en-IN" sz="1100" dirty="0" err="1">
                          <a:effectLst/>
                        </a:rPr>
                        <a:t>Zhuan</a:t>
                      </a:r>
                      <a:r>
                        <a:rPr lang="en-IN" sz="1100" dirty="0">
                          <a:effectLst/>
                        </a:rPr>
                        <a:t> Jiang Tan, </a:t>
                      </a:r>
                      <a:r>
                        <a:rPr lang="en-IN" sz="1100" dirty="0" err="1">
                          <a:effectLst/>
                        </a:rPr>
                        <a:t>Yunli</a:t>
                      </a:r>
                      <a:r>
                        <a:rPr lang="en-IN" sz="1100" dirty="0">
                          <a:effectLst/>
                        </a:rPr>
                        <a:t> Lee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39864" marR="39864" marT="0" marB="0">
                    <a:gradFill>
                      <a:gsLst>
                        <a:gs pos="72843">
                          <a:srgbClr val="D4E6AD"/>
                        </a:gs>
                        <a:gs pos="72265">
                          <a:schemeClr val="tx2"/>
                        </a:gs>
                        <a:gs pos="71687">
                          <a:srgbClr val="00B0F0"/>
                        </a:gs>
                        <a:gs pos="74000">
                          <a:schemeClr val="tx2"/>
                        </a:gs>
                        <a:gs pos="83000">
                          <a:schemeClr val="tx2"/>
                        </a:gs>
                        <a:gs pos="100000">
                          <a:schemeClr val="accent1">
                            <a:lumMod val="30000"/>
                            <a:lumOff val="70000"/>
                          </a:schemeClr>
                        </a:gs>
                      </a:gsLst>
                      <a:lin ang="5400000" scaled="1"/>
                    </a:gradFill>
                  </a:tcPr>
                </a:tc>
                <a:tc>
                  <a:txBody>
                    <a:bodyPr/>
                    <a:lstStyle/>
                    <a:p>
                      <a:pPr>
                        <a:lnSpc>
                          <a:spcPct val="107000"/>
                        </a:lnSpc>
                        <a:spcAft>
                          <a:spcPts val="800"/>
                        </a:spcAft>
                      </a:pPr>
                      <a:r>
                        <a:rPr lang="en-IN" sz="1100" dirty="0">
                          <a:effectLst/>
                        </a:rPr>
                        <a:t>IEEE Xplore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39864" marR="39864" marT="0" marB="0">
                    <a:gradFill>
                      <a:gsLst>
                        <a:gs pos="72843">
                          <a:srgbClr val="D4E6AD"/>
                        </a:gs>
                        <a:gs pos="72265">
                          <a:schemeClr val="tx2"/>
                        </a:gs>
                        <a:gs pos="71687">
                          <a:srgbClr val="00B0F0"/>
                        </a:gs>
                        <a:gs pos="74000">
                          <a:schemeClr val="tx2"/>
                        </a:gs>
                        <a:gs pos="83000">
                          <a:schemeClr val="tx2"/>
                        </a:gs>
                        <a:gs pos="100000">
                          <a:schemeClr val="accent1">
                            <a:lumMod val="30000"/>
                            <a:lumOff val="70000"/>
                          </a:schemeClr>
                        </a:gs>
                      </a:gsLst>
                      <a:lin ang="5400000" scaled="1"/>
                    </a:gradFill>
                  </a:tcPr>
                </a:tc>
                <a:tc>
                  <a:txBody>
                    <a:bodyPr/>
                    <a:lstStyle/>
                    <a:p>
                      <a:pPr>
                        <a:lnSpc>
                          <a:spcPct val="107000"/>
                        </a:lnSpc>
                        <a:spcAft>
                          <a:spcPts val="800"/>
                        </a:spcAft>
                      </a:pPr>
                      <a:r>
                        <a:rPr lang="en-IN" sz="1100">
                          <a:effectLst/>
                        </a:rPr>
                        <a:t>2010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39864" marR="39864" marT="0" marB="0">
                    <a:gradFill>
                      <a:gsLst>
                        <a:gs pos="72843">
                          <a:srgbClr val="D4E6AD"/>
                        </a:gs>
                        <a:gs pos="72265">
                          <a:schemeClr val="tx2"/>
                        </a:gs>
                        <a:gs pos="71687">
                          <a:srgbClr val="00B0F0"/>
                        </a:gs>
                        <a:gs pos="74000">
                          <a:schemeClr val="tx2"/>
                        </a:gs>
                        <a:gs pos="83000">
                          <a:schemeClr val="tx2"/>
                        </a:gs>
                        <a:gs pos="100000">
                          <a:schemeClr val="accent1">
                            <a:lumMod val="30000"/>
                            <a:lumOff val="70000"/>
                          </a:schemeClr>
                        </a:gs>
                      </a:gsLst>
                      <a:lin ang="5400000" scaled="1"/>
                    </a:gradFill>
                  </a:tcPr>
                </a:tc>
                <a:tc>
                  <a:txBody>
                    <a:bodyPr/>
                    <a:lstStyle/>
                    <a:p>
                      <a:pPr>
                        <a:lnSpc>
                          <a:spcPct val="107000"/>
                        </a:lnSpc>
                        <a:spcAft>
                          <a:spcPts val="800"/>
                        </a:spcAft>
                      </a:pPr>
                      <a:r>
                        <a:rPr lang="en-IN" sz="1100">
                          <a:effectLst/>
                        </a:rPr>
                        <a:t>In this paper, we present a human detection system using</a:t>
                      </a:r>
                    </a:p>
                    <a:p>
                      <a:pPr>
                        <a:lnSpc>
                          <a:spcPct val="107000"/>
                        </a:lnSpc>
                        <a:spcAft>
                          <a:spcPts val="800"/>
                        </a:spcAft>
                      </a:pPr>
                      <a:r>
                        <a:rPr lang="en-IN" sz="1100">
                          <a:effectLst/>
                        </a:rPr>
                        <a:t>motion extraction and Histogram of Oriented Gradients</a:t>
                      </a:r>
                    </a:p>
                    <a:p>
                      <a:pPr>
                        <a:lnSpc>
                          <a:spcPct val="107000"/>
                        </a:lnSpc>
                        <a:spcAft>
                          <a:spcPts val="800"/>
                        </a:spcAft>
                      </a:pPr>
                      <a:r>
                        <a:rPr lang="en-IN" sz="1100">
                          <a:effectLst/>
                        </a:rPr>
                        <a:t>features (HoG). </a:t>
                      </a:r>
                    </a:p>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39864" marR="39864" marT="0" marB="0">
                    <a:gradFill>
                      <a:gsLst>
                        <a:gs pos="72843">
                          <a:srgbClr val="D4E6AD"/>
                        </a:gs>
                        <a:gs pos="72265">
                          <a:schemeClr val="tx2"/>
                        </a:gs>
                        <a:gs pos="71687">
                          <a:srgbClr val="00B0F0"/>
                        </a:gs>
                        <a:gs pos="74000">
                          <a:schemeClr val="tx2"/>
                        </a:gs>
                        <a:gs pos="83000">
                          <a:schemeClr val="tx2"/>
                        </a:gs>
                        <a:gs pos="100000">
                          <a:schemeClr val="accent1">
                            <a:lumMod val="30000"/>
                            <a:lumOff val="70000"/>
                          </a:schemeClr>
                        </a:gs>
                      </a:gsLst>
                      <a:lin ang="5400000" scaled="1"/>
                    </a:gradFill>
                  </a:tcPr>
                </a:tc>
                <a:extLst>
                  <a:ext uri="{0D108BD9-81ED-4DB2-BD59-A6C34878D82A}">
                    <a16:rowId xmlns:a16="http://schemas.microsoft.com/office/drawing/2014/main" val="910466144"/>
                  </a:ext>
                </a:extLst>
              </a:tr>
              <a:tr h="2067114">
                <a:tc>
                  <a:txBody>
                    <a:bodyPr/>
                    <a:lstStyle/>
                    <a:p>
                      <a:pPr>
                        <a:lnSpc>
                          <a:spcPct val="107000"/>
                        </a:lnSpc>
                        <a:spcAft>
                          <a:spcPts val="800"/>
                        </a:spcAft>
                      </a:pPr>
                      <a:r>
                        <a:rPr lang="en-IN" sz="1100">
                          <a:effectLst/>
                        </a:rPr>
                        <a:t> </a:t>
                      </a:r>
                    </a:p>
                    <a:p>
                      <a:pPr>
                        <a:lnSpc>
                          <a:spcPct val="107000"/>
                        </a:lnSpc>
                        <a:spcAft>
                          <a:spcPts val="800"/>
                        </a:spcAft>
                      </a:pPr>
                      <a:r>
                        <a:rPr lang="en-IN" sz="1100">
                          <a:effectLst/>
                        </a:rPr>
                        <a:t> </a:t>
                      </a:r>
                    </a:p>
                    <a:p>
                      <a:pP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39864" marR="39864" marT="0" marB="0">
                    <a:gradFill>
                      <a:gsLst>
                        <a:gs pos="72843">
                          <a:srgbClr val="D4E6AD"/>
                        </a:gs>
                        <a:gs pos="72265">
                          <a:schemeClr val="tx2"/>
                        </a:gs>
                        <a:gs pos="71687">
                          <a:srgbClr val="00B0F0"/>
                        </a:gs>
                        <a:gs pos="74000">
                          <a:schemeClr val="tx2"/>
                        </a:gs>
                        <a:gs pos="83000">
                          <a:schemeClr val="tx2"/>
                        </a:gs>
                        <a:gs pos="100000">
                          <a:schemeClr val="accent1">
                            <a:lumMod val="30000"/>
                            <a:lumOff val="70000"/>
                          </a:schemeClr>
                        </a:gs>
                      </a:gsLst>
                      <a:lin ang="5400000" scaled="1"/>
                    </a:gradFill>
                  </a:tcPr>
                </a:tc>
                <a:tc>
                  <a:txBody>
                    <a:bodyPr/>
                    <a:lstStyle/>
                    <a:p>
                      <a:pPr>
                        <a:lnSpc>
                          <a:spcPct val="107000"/>
                        </a:lnSpc>
                        <a:spcAft>
                          <a:spcPts val="800"/>
                        </a:spcAft>
                      </a:pPr>
                      <a:r>
                        <a:rPr lang="en-IN" sz="1100">
                          <a:effectLst/>
                        </a:rPr>
                        <a:t>Human detection in surveillance videos and its</a:t>
                      </a:r>
                    </a:p>
                    <a:p>
                      <a:pPr>
                        <a:lnSpc>
                          <a:spcPct val="107000"/>
                        </a:lnSpc>
                        <a:spcAft>
                          <a:spcPts val="800"/>
                        </a:spcAft>
                      </a:pPr>
                      <a:r>
                        <a:rPr lang="en-IN" sz="1100">
                          <a:effectLst/>
                        </a:rPr>
                        <a:t>applications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39864" marR="39864" marT="0" marB="0">
                    <a:gradFill>
                      <a:gsLst>
                        <a:gs pos="72843">
                          <a:srgbClr val="D4E6AD"/>
                        </a:gs>
                        <a:gs pos="72265">
                          <a:schemeClr val="tx2"/>
                        </a:gs>
                        <a:gs pos="71687">
                          <a:srgbClr val="00B0F0"/>
                        </a:gs>
                        <a:gs pos="74000">
                          <a:schemeClr val="tx2"/>
                        </a:gs>
                        <a:gs pos="83000">
                          <a:schemeClr val="tx2"/>
                        </a:gs>
                        <a:gs pos="100000">
                          <a:schemeClr val="accent1">
                            <a:lumMod val="30000"/>
                            <a:lumOff val="70000"/>
                          </a:schemeClr>
                        </a:gs>
                      </a:gsLst>
                      <a:lin ang="5400000" scaled="1"/>
                    </a:gradFill>
                  </a:tcPr>
                </a:tc>
                <a:tc>
                  <a:txBody>
                    <a:bodyPr/>
                    <a:lstStyle/>
                    <a:p>
                      <a:pPr>
                        <a:lnSpc>
                          <a:spcPct val="107000"/>
                        </a:lnSpc>
                        <a:spcAft>
                          <a:spcPts val="800"/>
                        </a:spcAft>
                      </a:pPr>
                      <a:r>
                        <a:rPr lang="en-IN" sz="1100" dirty="0" err="1">
                          <a:effectLst/>
                        </a:rPr>
                        <a:t>Manoranjan</a:t>
                      </a:r>
                      <a:r>
                        <a:rPr lang="en-IN" sz="1100" dirty="0">
                          <a:effectLst/>
                        </a:rPr>
                        <a:t> Paul*, Shah M E Haque and Subrata Chakraborty</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39864" marR="39864" marT="0" marB="0">
                    <a:gradFill>
                      <a:gsLst>
                        <a:gs pos="72843">
                          <a:srgbClr val="D4E6AD"/>
                        </a:gs>
                        <a:gs pos="72265">
                          <a:schemeClr val="tx2"/>
                        </a:gs>
                        <a:gs pos="71687">
                          <a:srgbClr val="00B0F0"/>
                        </a:gs>
                        <a:gs pos="74000">
                          <a:schemeClr val="tx2"/>
                        </a:gs>
                        <a:gs pos="83000">
                          <a:schemeClr val="tx2"/>
                        </a:gs>
                        <a:gs pos="100000">
                          <a:schemeClr val="accent1">
                            <a:lumMod val="30000"/>
                            <a:lumOff val="70000"/>
                          </a:schemeClr>
                        </a:gs>
                      </a:gsLst>
                      <a:lin ang="5400000" scaled="1"/>
                    </a:gradFill>
                  </a:tcPr>
                </a:tc>
                <a:tc>
                  <a:txBody>
                    <a:bodyPr/>
                    <a:lstStyle/>
                    <a:p>
                      <a:pPr>
                        <a:lnSpc>
                          <a:spcPct val="107000"/>
                        </a:lnSpc>
                        <a:spcAft>
                          <a:spcPts val="800"/>
                        </a:spcAft>
                      </a:pPr>
                      <a:r>
                        <a:rPr lang="en-IN" sz="1100" dirty="0">
                          <a:effectLst/>
                        </a:rPr>
                        <a:t>Springer</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39864" marR="39864" marT="0" marB="0">
                    <a:gradFill>
                      <a:gsLst>
                        <a:gs pos="72843">
                          <a:srgbClr val="D4E6AD"/>
                        </a:gs>
                        <a:gs pos="72265">
                          <a:schemeClr val="tx2"/>
                        </a:gs>
                        <a:gs pos="71687">
                          <a:srgbClr val="00B0F0"/>
                        </a:gs>
                        <a:gs pos="74000">
                          <a:schemeClr val="tx2"/>
                        </a:gs>
                        <a:gs pos="83000">
                          <a:schemeClr val="tx2"/>
                        </a:gs>
                        <a:gs pos="100000">
                          <a:schemeClr val="accent1">
                            <a:lumMod val="30000"/>
                            <a:lumOff val="70000"/>
                          </a:schemeClr>
                        </a:gs>
                      </a:gsLst>
                      <a:lin ang="5400000" scaled="1"/>
                    </a:gradFill>
                  </a:tcPr>
                </a:tc>
                <a:tc>
                  <a:txBody>
                    <a:bodyPr/>
                    <a:lstStyle/>
                    <a:p>
                      <a:pPr>
                        <a:lnSpc>
                          <a:spcPct val="107000"/>
                        </a:lnSpc>
                        <a:spcAft>
                          <a:spcPts val="800"/>
                        </a:spcAft>
                      </a:pPr>
                      <a:r>
                        <a:rPr lang="en-IN" sz="1100" dirty="0">
                          <a:effectLst/>
                        </a:rPr>
                        <a:t>2013</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39864" marR="39864" marT="0" marB="0">
                    <a:gradFill>
                      <a:gsLst>
                        <a:gs pos="72843">
                          <a:srgbClr val="D4E6AD"/>
                        </a:gs>
                        <a:gs pos="72265">
                          <a:schemeClr val="tx2"/>
                        </a:gs>
                        <a:gs pos="71687">
                          <a:srgbClr val="00B0F0"/>
                        </a:gs>
                        <a:gs pos="74000">
                          <a:schemeClr val="tx2"/>
                        </a:gs>
                        <a:gs pos="83000">
                          <a:schemeClr val="tx2"/>
                        </a:gs>
                        <a:gs pos="100000">
                          <a:schemeClr val="accent1">
                            <a:lumMod val="30000"/>
                            <a:lumOff val="70000"/>
                          </a:schemeClr>
                        </a:gs>
                      </a:gsLst>
                      <a:lin ang="5400000" scaled="1"/>
                    </a:gradFill>
                  </a:tcPr>
                </a:tc>
                <a:tc>
                  <a:txBody>
                    <a:bodyPr/>
                    <a:lstStyle/>
                    <a:p>
                      <a:pPr>
                        <a:lnSpc>
                          <a:spcPct val="107000"/>
                        </a:lnSpc>
                        <a:spcAft>
                          <a:spcPts val="800"/>
                        </a:spcAft>
                      </a:pPr>
                      <a:r>
                        <a:rPr lang="en-IN" sz="1100" dirty="0">
                          <a:effectLst/>
                        </a:rPr>
                        <a:t>The characteristics of the benchmark</a:t>
                      </a:r>
                    </a:p>
                    <a:p>
                      <a:pPr>
                        <a:lnSpc>
                          <a:spcPct val="107000"/>
                        </a:lnSpc>
                        <a:spcAft>
                          <a:spcPts val="800"/>
                        </a:spcAft>
                      </a:pPr>
                      <a:r>
                        <a:rPr lang="en-IN" sz="1100" dirty="0">
                          <a:effectLst/>
                        </a:rPr>
                        <a:t>datasets are presented, and major applications of human</a:t>
                      </a:r>
                    </a:p>
                    <a:p>
                      <a:pPr>
                        <a:lnSpc>
                          <a:spcPct val="107000"/>
                        </a:lnSpc>
                        <a:spcAft>
                          <a:spcPts val="800"/>
                        </a:spcAft>
                      </a:pPr>
                      <a:r>
                        <a:rPr lang="en-IN" sz="1100" dirty="0">
                          <a:effectLst/>
                        </a:rPr>
                        <a:t>detection in surveillance video are reviewed.</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39864" marR="39864" marT="0" marB="0">
                    <a:gradFill>
                      <a:gsLst>
                        <a:gs pos="72843">
                          <a:srgbClr val="D4E6AD"/>
                        </a:gs>
                        <a:gs pos="72265">
                          <a:schemeClr val="tx2"/>
                        </a:gs>
                        <a:gs pos="71687">
                          <a:srgbClr val="00B0F0"/>
                        </a:gs>
                        <a:gs pos="74000">
                          <a:schemeClr val="tx2"/>
                        </a:gs>
                        <a:gs pos="83000">
                          <a:schemeClr val="tx2"/>
                        </a:gs>
                        <a:gs pos="100000">
                          <a:schemeClr val="accent1">
                            <a:lumMod val="30000"/>
                            <a:lumOff val="70000"/>
                          </a:schemeClr>
                        </a:gs>
                      </a:gsLst>
                      <a:lin ang="5400000" scaled="1"/>
                    </a:gradFill>
                  </a:tcPr>
                </a:tc>
                <a:extLst>
                  <a:ext uri="{0D108BD9-81ED-4DB2-BD59-A6C34878D82A}">
                    <a16:rowId xmlns:a16="http://schemas.microsoft.com/office/drawing/2014/main" val="468068508"/>
                  </a:ext>
                </a:extLst>
              </a:tr>
            </a:tbl>
          </a:graphicData>
        </a:graphic>
      </p:graphicFrame>
    </p:spTree>
    <p:extLst>
      <p:ext uri="{BB962C8B-B14F-4D97-AF65-F5344CB8AC3E}">
        <p14:creationId xmlns:p14="http://schemas.microsoft.com/office/powerpoint/2010/main" val="2211713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505A8-F09A-ABD0-1412-F0C62FCF3978}"/>
              </a:ext>
            </a:extLst>
          </p:cNvPr>
          <p:cNvSpPr>
            <a:spLocks noGrp="1"/>
          </p:cNvSpPr>
          <p:nvPr>
            <p:ph type="title"/>
          </p:nvPr>
        </p:nvSpPr>
        <p:spPr>
          <a:xfrm>
            <a:off x="913795" y="205274"/>
            <a:ext cx="10353761" cy="1063689"/>
          </a:xfrm>
        </p:spPr>
        <p:txBody>
          <a:bodyPr>
            <a:normAutofit/>
          </a:bodyPr>
          <a:lstStyle/>
          <a:p>
            <a:r>
              <a:rPr lang="en-IN" sz="4400" dirty="0"/>
              <a:t>ARCHITECTURE DIAGRAM</a:t>
            </a:r>
          </a:p>
        </p:txBody>
      </p:sp>
      <p:pic>
        <p:nvPicPr>
          <p:cNvPr id="5" name="Content Placeholder 4">
            <a:extLst>
              <a:ext uri="{FF2B5EF4-FFF2-40B4-BE49-F238E27FC236}">
                <a16:creationId xmlns:a16="http://schemas.microsoft.com/office/drawing/2014/main" id="{95FA4A59-3C96-B904-DC96-E34CBE52B955}"/>
              </a:ext>
            </a:extLst>
          </p:cNvPr>
          <p:cNvPicPr>
            <a:picLocks noGrp="1" noChangeAspect="1"/>
          </p:cNvPicPr>
          <p:nvPr>
            <p:ph idx="1"/>
          </p:nvPr>
        </p:nvPicPr>
        <p:blipFill>
          <a:blip r:embed="rId2">
            <a:duotone>
              <a:prstClr val="black"/>
              <a:schemeClr val="tx2">
                <a:tint val="45000"/>
                <a:satMod val="400000"/>
              </a:schemeClr>
            </a:duotone>
          </a:blip>
          <a:stretch>
            <a:fillRect/>
          </a:stretch>
        </p:blipFill>
        <p:spPr>
          <a:xfrm>
            <a:off x="2388636" y="1628048"/>
            <a:ext cx="7212563" cy="4894050"/>
          </a:xfrm>
        </p:spPr>
      </p:pic>
    </p:spTree>
    <p:extLst>
      <p:ext uri="{BB962C8B-B14F-4D97-AF65-F5344CB8AC3E}">
        <p14:creationId xmlns:p14="http://schemas.microsoft.com/office/powerpoint/2010/main" val="4200968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6789F-7C32-AAB4-2B08-AB13B7EDC063}"/>
              </a:ext>
            </a:extLst>
          </p:cNvPr>
          <p:cNvSpPr>
            <a:spLocks noGrp="1"/>
          </p:cNvSpPr>
          <p:nvPr>
            <p:ph type="title"/>
          </p:nvPr>
        </p:nvSpPr>
        <p:spPr/>
        <p:txBody>
          <a:bodyPr/>
          <a:lstStyle/>
          <a:p>
            <a:r>
              <a:rPr lang="en-IN" dirty="0"/>
              <a:t>ALGORITHMIC APPROACH</a:t>
            </a:r>
          </a:p>
        </p:txBody>
      </p:sp>
      <p:sp>
        <p:nvSpPr>
          <p:cNvPr id="3" name="Content Placeholder 2">
            <a:extLst>
              <a:ext uri="{FF2B5EF4-FFF2-40B4-BE49-F238E27FC236}">
                <a16:creationId xmlns:a16="http://schemas.microsoft.com/office/drawing/2014/main" id="{8346C84F-9D95-2ADD-F18B-D02592A564A9}"/>
              </a:ext>
            </a:extLst>
          </p:cNvPr>
          <p:cNvSpPr>
            <a:spLocks noGrp="1"/>
          </p:cNvSpPr>
          <p:nvPr>
            <p:ph idx="1"/>
          </p:nvPr>
        </p:nvSpPr>
        <p:spPr/>
        <p:txBody>
          <a:bodyPr/>
          <a:lstStyle/>
          <a:p>
            <a:r>
              <a:rPr lang="en-US" dirty="0"/>
              <a:t>Histogram of Oriented Gradient Descriptor.</a:t>
            </a:r>
          </a:p>
          <a:p>
            <a:r>
              <a:rPr lang="en-US" dirty="0"/>
              <a:t>HOG is a feature descriptor used in computer vision and image processing for the purpose of object detection. This is one of the most popular techniques for object detection, to our fortune, OpenCV has already been implemented in an efficient way to combine the HOG Descriptor algorithm with Support Vector Machine or SVM.</a:t>
            </a:r>
            <a:endParaRPr lang="en-IN" dirty="0"/>
          </a:p>
        </p:txBody>
      </p:sp>
    </p:spTree>
    <p:extLst>
      <p:ext uri="{BB962C8B-B14F-4D97-AF65-F5344CB8AC3E}">
        <p14:creationId xmlns:p14="http://schemas.microsoft.com/office/powerpoint/2010/main" val="2347070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78</TotalTime>
  <Words>568</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Bookman Old Style</vt:lpstr>
      <vt:lpstr>Calibri</vt:lpstr>
      <vt:lpstr>Rockwell</vt:lpstr>
      <vt:lpstr>Damask</vt:lpstr>
      <vt:lpstr>Human Detection and counting</vt:lpstr>
      <vt:lpstr>INTRODUCTION</vt:lpstr>
      <vt:lpstr>PROBLEM STATEMENT</vt:lpstr>
      <vt:lpstr>SCOPE</vt:lpstr>
      <vt:lpstr>NEED</vt:lpstr>
      <vt:lpstr>MOTIVATION</vt:lpstr>
      <vt:lpstr>Literature SURVEY</vt:lpstr>
      <vt:lpstr>ARCHITECTURE DIAGRAM</vt:lpstr>
      <vt:lpstr>ALGORITHMIC APPROACH</vt:lpstr>
      <vt:lpstr>RESULT</vt:lpstr>
      <vt:lpstr>CONCLUSION</vt:lpstr>
      <vt:lpstr>REFERENCES</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Detection and counting</dc:title>
  <dc:creator>Koushal Rudrawar</dc:creator>
  <cp:lastModifiedBy>Koushal Rudrawar</cp:lastModifiedBy>
  <cp:revision>2</cp:revision>
  <dcterms:created xsi:type="dcterms:W3CDTF">2022-05-10T13:10:54Z</dcterms:created>
  <dcterms:modified xsi:type="dcterms:W3CDTF">2022-05-10T23:49:54Z</dcterms:modified>
</cp:coreProperties>
</file>