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41c3d12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41c3d1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b="1" lang="en">
                <a:solidFill>
                  <a:schemeClr val="dk1"/>
                </a:solidFill>
              </a:rPr>
              <a:t>In conclusion:</a:t>
            </a:r>
            <a:endParaRPr b="1">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We extended the Pokemon Top Trumps program beyond the required tasks by:</a:t>
            </a:r>
            <a:endParaRPr>
              <a:solidFill>
                <a:schemeClr val="dk1"/>
              </a:solidFill>
            </a:endParaRPr>
          </a:p>
          <a:p>
            <a:pPr indent="-228600" lvl="0" marL="1130300" rtl="0" algn="l">
              <a:lnSpc>
                <a:spcPct val="115000"/>
              </a:lnSpc>
              <a:spcBef>
                <a:spcPts val="1200"/>
              </a:spcBef>
              <a:spcAft>
                <a:spcPts val="0"/>
              </a:spcAft>
              <a:buClr>
                <a:schemeClr val="dk1"/>
              </a:buClr>
              <a:buSzPts val="1100"/>
              <a:buFont typeface="Arial"/>
              <a:buNone/>
            </a:pPr>
            <a:r>
              <a:rPr lang="en">
                <a:solidFill>
                  <a:schemeClr val="dk1"/>
                </a:solidFill>
              </a:rPr>
              <a:t>ONE.</a:t>
            </a:r>
            <a:r>
              <a:rPr lang="en" sz="700">
                <a:solidFill>
                  <a:schemeClr val="dk1"/>
                </a:solidFill>
              </a:rPr>
              <a:t>     	</a:t>
            </a:r>
            <a:r>
              <a:rPr lang="en">
                <a:solidFill>
                  <a:schemeClr val="dk1"/>
                </a:solidFill>
              </a:rPr>
              <a:t>Generating multiple random Pokemon for both the player and opponent to choose from.</a:t>
            </a:r>
            <a:endParaRPr>
              <a:solidFill>
                <a:schemeClr val="dk1"/>
              </a:solidFill>
            </a:endParaRPr>
          </a:p>
          <a:p>
            <a:pPr indent="-228600" lvl="0" marL="1130300" rtl="0" algn="l">
              <a:lnSpc>
                <a:spcPct val="115000"/>
              </a:lnSpc>
              <a:spcBef>
                <a:spcPts val="1200"/>
              </a:spcBef>
              <a:spcAft>
                <a:spcPts val="0"/>
              </a:spcAft>
              <a:buClr>
                <a:schemeClr val="dk1"/>
              </a:buClr>
              <a:buSzPts val="1100"/>
              <a:buFont typeface="Arial"/>
              <a:buNone/>
            </a:pPr>
            <a:r>
              <a:rPr lang="en">
                <a:solidFill>
                  <a:schemeClr val="dk1"/>
                </a:solidFill>
              </a:rPr>
              <a:t>TWO.</a:t>
            </a:r>
            <a:r>
              <a:rPr lang="en" sz="700">
                <a:solidFill>
                  <a:schemeClr val="dk1"/>
                </a:solidFill>
              </a:rPr>
              <a:t>       </a:t>
            </a:r>
            <a:r>
              <a:rPr lang="en">
                <a:solidFill>
                  <a:schemeClr val="dk1"/>
                </a:solidFill>
              </a:rPr>
              <a:t>Including Pokemon ‘Type’ in the output from the API request and unlocking a bonus ‘rock-paper-scissor’ style game if both Pokemon Types are grass, fire, or water.</a:t>
            </a:r>
            <a:endParaRPr>
              <a:solidFill>
                <a:schemeClr val="dk1"/>
              </a:solidFill>
            </a:endParaRPr>
          </a:p>
          <a:p>
            <a:pPr indent="-228600" lvl="0" marL="1130300" rtl="0" algn="l">
              <a:lnSpc>
                <a:spcPct val="115000"/>
              </a:lnSpc>
              <a:spcBef>
                <a:spcPts val="1200"/>
              </a:spcBef>
              <a:spcAft>
                <a:spcPts val="0"/>
              </a:spcAft>
              <a:buClr>
                <a:schemeClr val="dk1"/>
              </a:buClr>
              <a:buSzPts val="1100"/>
              <a:buFont typeface="Arial"/>
              <a:buNone/>
            </a:pPr>
            <a:r>
              <a:rPr lang="en">
                <a:solidFill>
                  <a:schemeClr val="dk1"/>
                </a:solidFill>
              </a:rPr>
              <a:t>THREE.</a:t>
            </a:r>
            <a:r>
              <a:rPr lang="en" sz="700">
                <a:solidFill>
                  <a:schemeClr val="dk1"/>
                </a:solidFill>
              </a:rPr>
              <a:t>       </a:t>
            </a:r>
            <a:r>
              <a:rPr lang="en">
                <a:solidFill>
                  <a:schemeClr val="dk1"/>
                </a:solidFill>
              </a:rPr>
              <a:t>Playing three rounds of the game before logging the trio of results (and also any bonus game results) in a text file. </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Time permitting we would have extended the project further by:</a:t>
            </a:r>
            <a:endParaRPr>
              <a:solidFill>
                <a:schemeClr val="dk1"/>
              </a:solidFill>
            </a:endParaRPr>
          </a:p>
          <a:p>
            <a:pPr indent="-228600" lvl="0" marL="914400" rtl="0" algn="l">
              <a:lnSpc>
                <a:spcPct val="115000"/>
              </a:lnSpc>
              <a:spcBef>
                <a:spcPts val="12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rPr>
              <a:t>Assigning numerical scores to the players for the game outcomes and logging them in csv file...  </a:t>
            </a:r>
            <a:br>
              <a:rPr lang="en">
                <a:solidFill>
                  <a:schemeClr val="dk1"/>
                </a:solidFill>
              </a:rPr>
            </a:br>
            <a:r>
              <a:rPr lang="en">
                <a:solidFill>
                  <a:srgbClr val="A6A6A6"/>
                </a:solidFill>
              </a:rPr>
              <a:t>(# so they could be viewed in a spreadsheet)</a:t>
            </a:r>
            <a:endParaRPr>
              <a:solidFill>
                <a:srgbClr val="A6A6A6"/>
              </a:solidFill>
            </a:endParaRPr>
          </a:p>
          <a:p>
            <a:pPr indent="-228600" lvl="0" marL="914400" rtl="0" algn="l">
              <a:lnSpc>
                <a:spcPct val="115000"/>
              </a:lnSpc>
              <a:spcBef>
                <a:spcPts val="120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a:solidFill>
                  <a:schemeClr val="dk1"/>
                </a:solidFill>
              </a:rPr>
              <a:t>and allowing the computer to select a stat to play.</a:t>
            </a:r>
            <a:endParaRPr>
              <a:solidFill>
                <a:schemeClr val="dk1"/>
              </a:solidFill>
            </a:endParaRPr>
          </a:p>
          <a:p>
            <a:pPr indent="-228600" lvl="0" marL="0" rtl="0" algn="l">
              <a:lnSpc>
                <a:spcPct val="115000"/>
              </a:lnSpc>
              <a:spcBef>
                <a:spcPts val="1200"/>
              </a:spcBef>
              <a:spcAft>
                <a:spcPts val="0"/>
              </a:spcAft>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One way we think we could improve our code is by making the function names more descriptive i.e.</a:t>
            </a:r>
            <a:r>
              <a:rPr b="1" i="1" lang="en">
                <a:solidFill>
                  <a:schemeClr val="dk1"/>
                </a:solidFill>
              </a:rPr>
              <a:t> get</a:t>
            </a:r>
            <a:r>
              <a:rPr lang="en">
                <a:solidFill>
                  <a:schemeClr val="dk1"/>
                </a:solidFill>
              </a:rPr>
              <a:t>_pokemon_id and</a:t>
            </a:r>
            <a:r>
              <a:rPr b="1" i="1" lang="en">
                <a:solidFill>
                  <a:schemeClr val="dk1"/>
                </a:solidFill>
              </a:rPr>
              <a:t> play</a:t>
            </a:r>
            <a:r>
              <a:rPr lang="en">
                <a:solidFill>
                  <a:schemeClr val="dk1"/>
                </a:solidFill>
              </a:rPr>
              <a:t>_game rather than just pokemon_id and game.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that’s everything from Group 7, thanks for listening!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First up, Amanda is going to run through the game on pycharm.</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Then we’ll briefly go over the code we wrote for the extended tasks.</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And conclude with a few ideas to extend the project further.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In our project the player and opponent could both select their Pokemon from a list of 4 random Pokemon.</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To do this we:</a:t>
            </a:r>
            <a:endParaRPr>
              <a:solidFill>
                <a:schemeClr val="dk1"/>
              </a:solidFill>
            </a:endParaRPr>
          </a:p>
          <a:p>
            <a:pPr indent="-228600" lvl="0" marL="0" rtl="0" algn="l">
              <a:lnSpc>
                <a:spcPct val="115000"/>
              </a:lnSpc>
              <a:spcBef>
                <a:spcPts val="1200"/>
              </a:spcBef>
              <a:spcAft>
                <a:spcPts val="0"/>
              </a:spcAft>
              <a:buNone/>
            </a:pPr>
            <a:r>
              <a:rPr lang="en">
                <a:solidFill>
                  <a:schemeClr val="dk1"/>
                </a:solidFill>
              </a:rPr>
              <a:t>·</a:t>
            </a:r>
            <a:r>
              <a:rPr lang="en" sz="700">
                <a:solidFill>
                  <a:schemeClr val="dk1"/>
                </a:solidFill>
                <a:latin typeface="Times New Roman"/>
                <a:ea typeface="Times New Roman"/>
                <a:cs typeface="Times New Roman"/>
                <a:sym typeface="Times New Roman"/>
              </a:rPr>
              <a:t>       		</a:t>
            </a:r>
            <a:r>
              <a:rPr lang="en">
                <a:solidFill>
                  <a:schemeClr val="dk1"/>
                </a:solidFill>
              </a:rPr>
              <a:t> Created a list of 8 random non-repeating numbers and called the pokemon API for each of these numbers using a for loop.</a:t>
            </a:r>
            <a:br>
              <a:rPr lang="en">
                <a:solidFill>
                  <a:schemeClr val="dk1"/>
                </a:solidFill>
              </a:rPr>
            </a:br>
            <a:r>
              <a:rPr lang="en">
                <a:solidFill>
                  <a:schemeClr val="dk1"/>
                </a:solidFill>
              </a:rPr>
              <a:t>	And then appended a list with all of the Pokemon Information that we wanted to use in our game.</a:t>
            </a: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br>
              <a:rPr lang="en">
                <a:solidFill>
                  <a:schemeClr val="dk1"/>
                </a:solidFill>
              </a:rPr>
            </a:br>
            <a:endParaRPr>
              <a:solidFill>
                <a:schemeClr val="dk1"/>
              </a:solidFill>
            </a:endParaRPr>
          </a:p>
          <a:p>
            <a:pPr indent="-22860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683df4a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683df4a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a:t>
            </a:r>
            <a:r>
              <a:rPr lang="en">
                <a:solidFill>
                  <a:srgbClr val="999999"/>
                </a:solidFill>
              </a:rPr>
              <a:t> (#in a function to play the top trumps game)</a:t>
            </a:r>
            <a:r>
              <a:rPr lang="en"/>
              <a:t> we: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a:solidFill>
                  <a:srgbClr val="999999"/>
                </a:solidFill>
              </a:rPr>
              <a:t>(#Use list slicing to:)</a:t>
            </a:r>
            <a:endParaRPr>
              <a:solidFill>
                <a:srgbClr val="999999"/>
              </a:solidFill>
            </a:endParaRPr>
          </a:p>
          <a:p>
            <a:pPr indent="0" lvl="0" marL="0" rtl="0" algn="l">
              <a:spcBef>
                <a:spcPts val="0"/>
              </a:spcBef>
              <a:spcAft>
                <a:spcPts val="0"/>
              </a:spcAft>
              <a:buNone/>
            </a:pPr>
            <a:r>
              <a:rPr lang="en"/>
              <a:t>	Assign the first four random pokemon from our list of eight to the player.</a:t>
            </a:r>
            <a:br>
              <a:rPr lang="en"/>
            </a:br>
            <a:r>
              <a:rPr lang="en"/>
              <a:t>	And assign the second four random pokemon from our list of eight to the opponent.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player then chooses their pokemon with input, and the computer chooses their pokemon with the random.choice function.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841c3d12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841c3d12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a:t>
            </a:r>
            <a:r>
              <a:rPr lang="en"/>
              <a:t>next part of the script is playing a bonus round depending on if the opponent and player pokemon are both fire, water or grass type.</a:t>
            </a:r>
            <a:endParaRPr/>
          </a:p>
          <a:p>
            <a:pPr indent="0" lvl="0" marL="0" rtl="0" algn="l">
              <a:spcBef>
                <a:spcPts val="0"/>
              </a:spcBef>
              <a:spcAft>
                <a:spcPts val="0"/>
              </a:spcAft>
              <a:buNone/>
            </a:pPr>
            <a:r>
              <a:rPr lang="en"/>
              <a:t>We limited to these three types since a) it’s the starting pokemon types so the most well known and b) doing this for all 18 types would behighly complicated, especially since they don’t all have the same rock, paper, scissors type relationship!</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We assign the pokemon type to a variable, this is pulled out of the dictionary we have already created in the first stage when we assigned the pokemon to both the player and the opponent</a:t>
            </a:r>
            <a:endParaRPr/>
          </a:p>
          <a:p>
            <a:pPr indent="-317500" lvl="0" marL="457200" rtl="0" algn="l">
              <a:spcBef>
                <a:spcPts val="0"/>
              </a:spcBef>
              <a:spcAft>
                <a:spcPts val="0"/>
              </a:spcAft>
              <a:buSzPts val="1400"/>
              <a:buAutoNum type="arabicParenR"/>
            </a:pPr>
            <a:r>
              <a:rPr lang="en"/>
              <a:t>We then create a while loop - this is so that the code will rerun if the player mistypes their answer. To get this work I have initially created a variable called valid_input and assigned this as false, and then the while loop will run as long as valid_input = false. More on this in the next slide. We ask the player to decide if they want to play the Pokemon Type Battle bonus round, but ONLY IF both the player and opponent pokemon types are fire, water or grass. So if we go onto the next slide we can see what the while loop does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683df4a2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683df4a2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a:t>While loop - if the player selects Y, they want to play the game, the game is played and the outcome determined based on the if </a:t>
            </a:r>
            <a:r>
              <a:rPr lang="en"/>
              <a:t>statement</a:t>
            </a:r>
            <a:r>
              <a:rPr lang="en"/>
              <a:t>. If the player selects N, they do not want to play the game, and it automatically breaks the code and </a:t>
            </a:r>
            <a:r>
              <a:rPr lang="en"/>
              <a:t>displays</a:t>
            </a:r>
            <a:r>
              <a:rPr lang="en"/>
              <a:t> a game over message. </a:t>
            </a:r>
            <a:endParaRPr/>
          </a:p>
          <a:p>
            <a:pPr indent="-317500" lvl="0" marL="457200" rtl="0" algn="l">
              <a:spcBef>
                <a:spcPts val="0"/>
              </a:spcBef>
              <a:spcAft>
                <a:spcPts val="0"/>
              </a:spcAft>
              <a:buSzPts val="1400"/>
              <a:buAutoNum type="arabicParenR"/>
            </a:pPr>
            <a:r>
              <a:rPr lang="en"/>
              <a:t>When player selects Y or N, I have assigned valid input = true. This way, the criteria required for the while loop to run is no longer true (as the while loop runs if valid_input = false) and the loop will not run again. If the player types in something that is neither Y or N, an error message is displayed, and they are again asked if they want to play the game. This will run indefinitely until Y or N is selected, based on the logic of the while loop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683df4a2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683df4a2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part accounts for if the player selects no, they do not want to play the bonus round, or anything else that the program doesn’t recognise - we’ll either end the game if they don’t want to play, or send them back to make the choice again.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41c3d1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41c3d1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task we chose to extend by was to repeat the whole game three times, then print out the final series of results - so e.g. ‘loss, loss, win’ or ‘win, draw, loss’ through the ‘for number in range’ code.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83df4a2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83df4a2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then also added in a line to save each outcome of results to log the results in a separate file, which we named ‘pokemon_game_log’. We did have ideas about how to extend this logging of results for next time, which we’ll go into in our conclusion.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3733525" y="5714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7</a:t>
            </a:r>
            <a:br>
              <a:rPr lang="en"/>
            </a:br>
            <a:br>
              <a:rPr lang="en"/>
            </a:br>
            <a:r>
              <a:rPr lang="en"/>
              <a:t>Top Trumps</a:t>
            </a:r>
            <a:endParaRPr/>
          </a:p>
        </p:txBody>
      </p:sp>
      <p:sp>
        <p:nvSpPr>
          <p:cNvPr id="73" name="Google Shape;73;p13"/>
          <p:cNvSpPr txBox="1"/>
          <p:nvPr>
            <p:ph idx="1" type="subTitle"/>
          </p:nvPr>
        </p:nvSpPr>
        <p:spPr>
          <a:xfrm>
            <a:off x="3869642" y="316987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Amanda, Jenna &amp; Elaine</a:t>
            </a:r>
            <a:endParaRPr b="1" sz="2400"/>
          </a:p>
        </p:txBody>
      </p:sp>
      <p:pic>
        <p:nvPicPr>
          <p:cNvPr id="74" name="Google Shape;74;p13"/>
          <p:cNvPicPr preferRelativeResize="0"/>
          <p:nvPr/>
        </p:nvPicPr>
        <p:blipFill>
          <a:blip r:embed="rId3">
            <a:alphaModFix/>
          </a:blip>
          <a:stretch>
            <a:fillRect/>
          </a:stretch>
        </p:blipFill>
        <p:spPr>
          <a:xfrm>
            <a:off x="220975" y="791418"/>
            <a:ext cx="3364775" cy="3364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5" name="Google Shape;135;p22"/>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6" name="Google Shape;136;p22"/>
          <p:cNvSpPr txBox="1"/>
          <p:nvPr/>
        </p:nvSpPr>
        <p:spPr>
          <a:xfrm>
            <a:off x="2657825" y="1248225"/>
            <a:ext cx="3787800" cy="2539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700">
                <a:solidFill>
                  <a:schemeClr val="dk2"/>
                </a:solidFill>
                <a:latin typeface="Raleway"/>
                <a:ea typeface="Raleway"/>
                <a:cs typeface="Raleway"/>
                <a:sym typeface="Raleway"/>
              </a:rPr>
              <a:t>Conclusion / </a:t>
            </a:r>
            <a:br>
              <a:rPr b="1" lang="en" sz="2700">
                <a:solidFill>
                  <a:schemeClr val="dk2"/>
                </a:solidFill>
                <a:latin typeface="Raleway"/>
                <a:ea typeface="Raleway"/>
                <a:cs typeface="Raleway"/>
                <a:sym typeface="Raleway"/>
              </a:rPr>
            </a:br>
            <a:r>
              <a:rPr b="1" lang="en" sz="2700">
                <a:solidFill>
                  <a:schemeClr val="dk2"/>
                </a:solidFill>
                <a:latin typeface="Raleway"/>
                <a:ea typeface="Raleway"/>
                <a:cs typeface="Raleway"/>
                <a:sym typeface="Raleway"/>
              </a:rPr>
              <a:t>Next steps</a:t>
            </a:r>
            <a:br>
              <a:rPr b="1" lang="en" sz="3000">
                <a:solidFill>
                  <a:schemeClr val="dk2"/>
                </a:solidFill>
                <a:latin typeface="Raleway"/>
                <a:ea typeface="Raleway"/>
                <a:cs typeface="Raleway"/>
                <a:sym typeface="Raleway"/>
              </a:rPr>
            </a:br>
            <a:endParaRPr b="1" sz="3000">
              <a:solidFill>
                <a:schemeClr val="dk2"/>
              </a:solidFill>
              <a:latin typeface="Raleway"/>
              <a:ea typeface="Raleway"/>
              <a:cs typeface="Raleway"/>
              <a:sym typeface="Raleway"/>
            </a:endParaRPr>
          </a:p>
          <a:p>
            <a:pPr indent="-342900" lvl="0" marL="457200" rtl="0" algn="ctr">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Opponent goes first</a:t>
            </a:r>
            <a:endParaRPr sz="1800">
              <a:solidFill>
                <a:schemeClr val="dk2"/>
              </a:solidFill>
              <a:latin typeface="Raleway"/>
              <a:ea typeface="Raleway"/>
              <a:cs typeface="Raleway"/>
              <a:sym typeface="Raleway"/>
            </a:endParaRPr>
          </a:p>
          <a:p>
            <a:pPr indent="-342900" lvl="0" marL="457200" rtl="0" algn="ctr">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High scores / point system </a:t>
            </a:r>
            <a:endParaRPr sz="1800">
              <a:solidFill>
                <a:schemeClr val="dk2"/>
              </a:solidFill>
              <a:latin typeface="Raleway"/>
              <a:ea typeface="Raleway"/>
              <a:cs typeface="Raleway"/>
              <a:sym typeface="Raleway"/>
            </a:endParaRPr>
          </a:p>
          <a:p>
            <a:pPr indent="-342900" lvl="0" marL="457200" rtl="0" algn="ctr">
              <a:spcBef>
                <a:spcPts val="0"/>
              </a:spcBef>
              <a:spcAft>
                <a:spcPts val="0"/>
              </a:spcAft>
              <a:buClr>
                <a:schemeClr val="dk2"/>
              </a:buClr>
              <a:buSzPts val="1800"/>
              <a:buFont typeface="Raleway"/>
              <a:buChar char="-"/>
            </a:pPr>
            <a:r>
              <a:rPr lang="en" sz="1800">
                <a:solidFill>
                  <a:schemeClr val="dk2"/>
                </a:solidFill>
                <a:latin typeface="Raleway"/>
                <a:ea typeface="Raleway"/>
                <a:cs typeface="Raleway"/>
                <a:sym typeface="Raleway"/>
              </a:rPr>
              <a:t>Be more descriptive</a:t>
            </a:r>
            <a:endParaRPr sz="1800">
              <a:solidFill>
                <a:schemeClr val="dk2"/>
              </a:solidFill>
              <a:latin typeface="Raleway"/>
              <a:ea typeface="Raleway"/>
              <a:cs typeface="Raleway"/>
              <a:sym typeface="Raleway"/>
            </a:endParaRPr>
          </a:p>
        </p:txBody>
      </p:sp>
      <p:pic>
        <p:nvPicPr>
          <p:cNvPr id="137" name="Google Shape;137;p22"/>
          <p:cNvPicPr preferRelativeResize="0"/>
          <p:nvPr/>
        </p:nvPicPr>
        <p:blipFill>
          <a:blip r:embed="rId5">
            <a:alphaModFix/>
          </a:blip>
          <a:stretch>
            <a:fillRect/>
          </a:stretch>
        </p:blipFill>
        <p:spPr>
          <a:xfrm>
            <a:off x="6699300" y="2571750"/>
            <a:ext cx="2139900" cy="23282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8" name="Shape 78"/>
        <p:cNvGrpSpPr/>
        <p:nvPr/>
      </p:nvGrpSpPr>
      <p:grpSpPr>
        <a:xfrm>
          <a:off x="0" y="0"/>
          <a:ext cx="0" cy="0"/>
          <a:chOff x="0" y="0"/>
          <a:chExt cx="0" cy="0"/>
        </a:xfrm>
      </p:grpSpPr>
      <p:pic>
        <p:nvPicPr>
          <p:cNvPr id="79" name="Google Shape;79;p1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0" name="Google Shape;80;p1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1" name="Google Shape;81;p14"/>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FF9900"/>
                </a:solidFill>
                <a:latin typeface="Raleway"/>
                <a:ea typeface="Raleway"/>
                <a:cs typeface="Raleway"/>
                <a:sym typeface="Raleway"/>
              </a:rPr>
              <a:t>Agenda</a:t>
            </a:r>
            <a:endParaRPr b="1" sz="3000">
              <a:solidFill>
                <a:srgbClr val="FF9900"/>
              </a:solidFill>
              <a:latin typeface="Raleway"/>
              <a:ea typeface="Raleway"/>
              <a:cs typeface="Raleway"/>
              <a:sym typeface="Raleway"/>
            </a:endParaRPr>
          </a:p>
        </p:txBody>
      </p:sp>
      <p:sp>
        <p:nvSpPr>
          <p:cNvPr id="82" name="Google Shape;82;p14"/>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00000"/>
              </a:solidFill>
              <a:latin typeface="Raleway"/>
              <a:ea typeface="Raleway"/>
              <a:cs typeface="Raleway"/>
              <a:sym typeface="Raleway"/>
            </a:endParaRPr>
          </a:p>
          <a:p>
            <a:pPr indent="-317500" lvl="0" marL="457200" rtl="0" algn="l">
              <a:spcBef>
                <a:spcPts val="1600"/>
              </a:spcBef>
              <a:spcAft>
                <a:spcPts val="0"/>
              </a:spcAft>
              <a:buClr>
                <a:srgbClr val="000000"/>
              </a:buClr>
              <a:buSzPts val="1400"/>
              <a:buFont typeface="Raleway"/>
              <a:buChar char="➔"/>
            </a:pPr>
            <a:r>
              <a:rPr b="1" lang="en" sz="1400">
                <a:solidFill>
                  <a:srgbClr val="000000"/>
                </a:solidFill>
                <a:latin typeface="Raleway"/>
                <a:ea typeface="Raleway"/>
                <a:cs typeface="Raleway"/>
                <a:sym typeface="Raleway"/>
              </a:rPr>
              <a:t>Run-through of entire program (including extended tasks we chose)</a:t>
            </a:r>
            <a:endParaRPr sz="1200">
              <a:solidFill>
                <a:srgbClr val="000000"/>
              </a:solidFill>
              <a:latin typeface="Raleway"/>
              <a:ea typeface="Raleway"/>
              <a:cs typeface="Raleway"/>
              <a:sym typeface="Raleway"/>
            </a:endParaRPr>
          </a:p>
          <a:p>
            <a:pPr indent="-317500" lvl="0" marL="457200" rtl="0" algn="l">
              <a:spcBef>
                <a:spcPts val="1000"/>
              </a:spcBef>
              <a:spcAft>
                <a:spcPts val="0"/>
              </a:spcAft>
              <a:buClr>
                <a:srgbClr val="000000"/>
              </a:buClr>
              <a:buSzPts val="1400"/>
              <a:buFont typeface="Raleway"/>
              <a:buChar char="➔"/>
            </a:pPr>
            <a:r>
              <a:rPr b="1" lang="en" sz="1400">
                <a:solidFill>
                  <a:srgbClr val="000000"/>
                </a:solidFill>
                <a:latin typeface="Raleway"/>
                <a:ea typeface="Raleway"/>
                <a:cs typeface="Raleway"/>
                <a:sym typeface="Raleway"/>
              </a:rPr>
              <a:t>Break-down of each extended task</a:t>
            </a:r>
            <a:endParaRPr sz="1200">
              <a:solidFill>
                <a:srgbClr val="000000"/>
              </a:solidFill>
              <a:latin typeface="Raleway"/>
              <a:ea typeface="Raleway"/>
              <a:cs typeface="Raleway"/>
              <a:sym typeface="Raleway"/>
            </a:endParaRPr>
          </a:p>
          <a:p>
            <a:pPr indent="-317500" lvl="0" marL="457200" rtl="0" algn="l">
              <a:spcBef>
                <a:spcPts val="1000"/>
              </a:spcBef>
              <a:spcAft>
                <a:spcPts val="1000"/>
              </a:spcAft>
              <a:buClr>
                <a:srgbClr val="000000"/>
              </a:buClr>
              <a:buSzPts val="1400"/>
              <a:buFont typeface="Raleway"/>
              <a:buChar char="➔"/>
            </a:pPr>
            <a:r>
              <a:rPr b="1" lang="en" sz="1400">
                <a:solidFill>
                  <a:srgbClr val="000000"/>
                </a:solidFill>
                <a:latin typeface="Raleway"/>
                <a:ea typeface="Raleway"/>
                <a:cs typeface="Raleway"/>
                <a:sym typeface="Raleway"/>
              </a:rPr>
              <a:t>Conclusion</a:t>
            </a:r>
            <a:endParaRPr sz="1200">
              <a:solidFill>
                <a:srgbClr val="000000"/>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idx="4294967295" type="title"/>
          </p:nvPr>
        </p:nvSpPr>
        <p:spPr>
          <a:xfrm>
            <a:off x="535775" y="989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solidFill>
                  <a:schemeClr val="dk1"/>
                </a:solidFill>
              </a:rPr>
              <a:t>Extended tasks</a:t>
            </a:r>
            <a:endParaRPr sz="1500"/>
          </a:p>
        </p:txBody>
      </p:sp>
      <p:sp>
        <p:nvSpPr>
          <p:cNvPr id="88" name="Google Shape;88;p15"/>
          <p:cNvSpPr txBox="1"/>
          <p:nvPr>
            <p:ph idx="4294967295" type="title"/>
          </p:nvPr>
        </p:nvSpPr>
        <p:spPr>
          <a:xfrm>
            <a:off x="535775" y="554150"/>
            <a:ext cx="6066000" cy="9855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Font typeface="Lato"/>
              <a:buAutoNum type="arabicParenR"/>
            </a:pPr>
            <a:r>
              <a:rPr b="0" lang="en" sz="1200">
                <a:latin typeface="Lato"/>
                <a:ea typeface="Lato"/>
                <a:cs typeface="Lato"/>
                <a:sym typeface="Lato"/>
              </a:rPr>
              <a:t>Enabled player and opponent to choose their Pokemon out of 4 options. We expanded the range to 491 Pokemon because Amanda’s favourites are from Gen4.</a:t>
            </a:r>
            <a:br>
              <a:rPr b="0" lang="en" sz="1100">
                <a:latin typeface="Lato"/>
                <a:ea typeface="Lato"/>
                <a:cs typeface="Lato"/>
                <a:sym typeface="Lato"/>
              </a:rPr>
            </a:br>
            <a:br>
              <a:rPr b="0" lang="en" sz="1100">
                <a:latin typeface="Lato"/>
                <a:ea typeface="Lato"/>
                <a:cs typeface="Lato"/>
                <a:sym typeface="Lato"/>
              </a:rPr>
            </a:br>
            <a:r>
              <a:rPr lang="en" sz="1100" u="sng">
                <a:latin typeface="Lato"/>
                <a:ea typeface="Lato"/>
                <a:cs typeface="Lato"/>
                <a:sym typeface="Lato"/>
              </a:rPr>
              <a:t>Code</a:t>
            </a:r>
            <a:r>
              <a:rPr lang="en" sz="1100">
                <a:latin typeface="Lato"/>
                <a:ea typeface="Lato"/>
                <a:cs typeface="Lato"/>
                <a:sym typeface="Lato"/>
              </a:rPr>
              <a:t> - selecting 8 random Pokemon</a:t>
            </a:r>
            <a:endParaRPr sz="1100">
              <a:latin typeface="Lato"/>
              <a:ea typeface="Lato"/>
              <a:cs typeface="Lato"/>
              <a:sym typeface="Lato"/>
            </a:endParaRPr>
          </a:p>
          <a:p>
            <a:pPr indent="0" lvl="0" marL="0" rtl="0" algn="l">
              <a:lnSpc>
                <a:spcPct val="115000"/>
              </a:lnSpc>
              <a:spcBef>
                <a:spcPts val="1600"/>
              </a:spcBef>
              <a:spcAft>
                <a:spcPts val="0"/>
              </a:spcAft>
              <a:buNone/>
            </a:pPr>
            <a:br>
              <a:rPr lang="en" sz="1100">
                <a:latin typeface="Lato"/>
                <a:ea typeface="Lato"/>
                <a:cs typeface="Lato"/>
                <a:sym typeface="Lato"/>
              </a:rPr>
            </a:br>
            <a:r>
              <a:rPr lang="en" sz="1100">
                <a:latin typeface="Lato"/>
                <a:ea typeface="Lato"/>
                <a:cs typeface="Lato"/>
                <a:sym typeface="Lato"/>
              </a:rPr>
              <a:t>	</a:t>
            </a:r>
            <a:endParaRPr b="0" sz="1100">
              <a:latin typeface="Courier New"/>
              <a:ea typeface="Courier New"/>
              <a:cs typeface="Courier New"/>
              <a:sym typeface="Courier New"/>
            </a:endParaRPr>
          </a:p>
          <a:p>
            <a:pPr indent="0" lvl="0" marL="0" rtl="0" algn="l">
              <a:lnSpc>
                <a:spcPct val="100000"/>
              </a:lnSpc>
              <a:spcBef>
                <a:spcPts val="1600"/>
              </a:spcBef>
              <a:spcAft>
                <a:spcPts val="0"/>
              </a:spcAft>
              <a:buNone/>
            </a:pPr>
            <a:br>
              <a:rPr lang="en" sz="1600" u="sng">
                <a:latin typeface="Lato"/>
                <a:ea typeface="Lato"/>
                <a:cs typeface="Lato"/>
                <a:sym typeface="Lato"/>
              </a:rPr>
            </a:br>
            <a:endParaRPr sz="1600" u="sng">
              <a:latin typeface="Lato"/>
              <a:ea typeface="Lato"/>
              <a:cs typeface="Lato"/>
              <a:sym typeface="Lato"/>
            </a:endParaRPr>
          </a:p>
        </p:txBody>
      </p:sp>
      <p:pic>
        <p:nvPicPr>
          <p:cNvPr id="89" name="Google Shape;89;p15"/>
          <p:cNvPicPr preferRelativeResize="0"/>
          <p:nvPr/>
        </p:nvPicPr>
        <p:blipFill>
          <a:blip r:embed="rId3">
            <a:alphaModFix/>
          </a:blip>
          <a:stretch>
            <a:fillRect/>
          </a:stretch>
        </p:blipFill>
        <p:spPr>
          <a:xfrm>
            <a:off x="7129650" y="2971252"/>
            <a:ext cx="1803175" cy="1941374"/>
          </a:xfrm>
          <a:prstGeom prst="rect">
            <a:avLst/>
          </a:prstGeom>
          <a:noFill/>
          <a:ln>
            <a:noFill/>
          </a:ln>
        </p:spPr>
      </p:pic>
      <p:sp>
        <p:nvSpPr>
          <p:cNvPr id="90" name="Google Shape;90;p15"/>
          <p:cNvSpPr txBox="1"/>
          <p:nvPr/>
        </p:nvSpPr>
        <p:spPr>
          <a:xfrm>
            <a:off x="1088500" y="1506350"/>
            <a:ext cx="6092400" cy="32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def pokemon_id():</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pokemon_list =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a:t>
            </a:r>
            <a:r>
              <a:rPr lang="en" sz="1100">
                <a:solidFill>
                  <a:schemeClr val="dk2"/>
                </a:solidFill>
                <a:highlight>
                  <a:srgbClr val="FFF2CC"/>
                </a:highlight>
                <a:latin typeface="Courier New"/>
                <a:ea typeface="Courier New"/>
                <a:cs typeface="Courier New"/>
                <a:sym typeface="Courier New"/>
              </a:rPr>
              <a:t>random_numbers = random.sample(range(1,491), 8)</a:t>
            </a:r>
            <a:endParaRPr sz="1100">
              <a:solidFill>
                <a:schemeClr val="dk2"/>
              </a:solidFill>
              <a:highlight>
                <a:srgbClr val="FFF2CC"/>
              </a:highlight>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highlight>
                  <a:srgbClr val="FFF2CC"/>
                </a:highlight>
                <a:latin typeface="Courier New"/>
                <a:ea typeface="Courier New"/>
                <a:cs typeface="Courier New"/>
                <a:sym typeface="Courier New"/>
              </a:rPr>
              <a:t>	for number in random_numbers:</a:t>
            </a:r>
            <a:endParaRPr sz="1100">
              <a:solidFill>
                <a:schemeClr val="dk2"/>
              </a:solidFill>
              <a:highlight>
                <a:srgbClr val="FFF2CC"/>
              </a:highlight>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highlight>
                  <a:srgbClr val="FFF2CC"/>
                </a:highlight>
                <a:latin typeface="Courier New"/>
                <a:ea typeface="Courier New"/>
                <a:cs typeface="Courier New"/>
                <a:sym typeface="Courier New"/>
              </a:rPr>
              <a:t>    	   url = f'https://pokeapi.co/api/v2/pokemon/{number}/'</a:t>
            </a:r>
            <a:endParaRPr sz="1100">
              <a:solidFill>
                <a:schemeClr val="dk2"/>
              </a:solidFill>
              <a:highlight>
                <a:srgbClr val="FFF2CC"/>
              </a:highlight>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response = requests.get(url)</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pokemon = response.json()</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pokemon_dictionary =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'ID': pokemon['id'],</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'name': pokemon['name'],</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'height': pokemon['height'],</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'weight': pokemon['weight'],</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'pokemon_type': pokemon['types'][0]['type']['name']</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a:t>
            </a:r>
            <a:endParaRPr sz="11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a:t>
            </a:r>
            <a:r>
              <a:rPr lang="en" sz="1100">
                <a:solidFill>
                  <a:schemeClr val="dk2"/>
                </a:solidFill>
                <a:highlight>
                  <a:srgbClr val="FFF2CC"/>
                </a:highlight>
                <a:latin typeface="Courier New"/>
                <a:ea typeface="Courier New"/>
                <a:cs typeface="Courier New"/>
                <a:sym typeface="Courier New"/>
              </a:rPr>
              <a:t>pokemon_list.append(pokemon_dictionary)</a:t>
            </a:r>
            <a:endParaRPr sz="1100">
              <a:solidFill>
                <a:schemeClr val="dk2"/>
              </a:solidFill>
              <a:highlight>
                <a:srgbClr val="FFF2CC"/>
              </a:highlight>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lang="en" sz="1100">
                <a:solidFill>
                  <a:schemeClr val="dk2"/>
                </a:solidFill>
                <a:latin typeface="Courier New"/>
                <a:ea typeface="Courier New"/>
                <a:cs typeface="Courier New"/>
                <a:sym typeface="Courier New"/>
              </a:rPr>
              <a:t>	return pokemon_list</a:t>
            </a:r>
            <a:endParaRPr sz="1100">
              <a:solidFill>
                <a:schemeClr val="dk2"/>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idx="4294967295" type="title"/>
          </p:nvPr>
        </p:nvSpPr>
        <p:spPr>
          <a:xfrm>
            <a:off x="344325" y="624100"/>
            <a:ext cx="8799900" cy="439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u="sng">
                <a:latin typeface="Lato"/>
                <a:ea typeface="Lato"/>
                <a:cs typeface="Lato"/>
                <a:sym typeface="Lato"/>
              </a:rPr>
              <a:t>Assigning 4 Pokemon to player and 4 to opponent (to avoid duplicates)</a:t>
            </a:r>
            <a:endParaRPr sz="1300" u="sng">
              <a:latin typeface="Lato"/>
              <a:ea typeface="Lato"/>
              <a:cs typeface="Lato"/>
              <a:sym typeface="Lato"/>
            </a:endParaRPr>
          </a:p>
          <a:p>
            <a:pPr indent="0" lvl="0" marL="0" rtl="0" algn="l">
              <a:lnSpc>
                <a:spcPct val="115000"/>
              </a:lnSpc>
              <a:spcBef>
                <a:spcPts val="1600"/>
              </a:spcBef>
              <a:spcAft>
                <a:spcPts val="0"/>
              </a:spcAft>
              <a:buNone/>
            </a:pPr>
            <a:r>
              <a:rPr b="0" lang="en" sz="1100">
                <a:latin typeface="Courier New"/>
                <a:ea typeface="Courier New"/>
                <a:cs typeface="Courier New"/>
                <a:sym typeface="Courier New"/>
              </a:rPr>
              <a:t>def game():</a:t>
            </a:r>
            <a:endParaRPr b="0" sz="1100">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b="0" lang="en" sz="1100">
                <a:latin typeface="Courier New"/>
                <a:ea typeface="Courier New"/>
                <a:cs typeface="Courier New"/>
                <a:sym typeface="Courier New"/>
              </a:rPr>
              <a:t>    eight_pokemon = pokemon_id()</a:t>
            </a:r>
            <a:endParaRPr b="0" sz="1100">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rPr b="0" lang="en" sz="1100">
                <a:latin typeface="Courier New"/>
                <a:ea typeface="Courier New"/>
                <a:cs typeface="Courier New"/>
                <a:sym typeface="Courier New"/>
              </a:rPr>
              <a:t>    </a:t>
            </a:r>
            <a:r>
              <a:rPr b="0" lang="en" sz="1100">
                <a:highlight>
                  <a:srgbClr val="FFF2CC"/>
                </a:highlight>
                <a:latin typeface="Courier New"/>
                <a:ea typeface="Courier New"/>
                <a:cs typeface="Courier New"/>
                <a:sym typeface="Courier New"/>
              </a:rPr>
              <a:t>player_pokemon = (pokemon_id())[:4]</a:t>
            </a:r>
            <a:endParaRPr b="0" sz="1100">
              <a:highlight>
                <a:srgbClr val="FFF2CC"/>
              </a:highlight>
              <a:latin typeface="Courier New"/>
              <a:ea typeface="Courier New"/>
              <a:cs typeface="Courier New"/>
              <a:sym typeface="Courier New"/>
            </a:endParaRPr>
          </a:p>
          <a:p>
            <a:pPr indent="0" lvl="0" marL="0" rtl="0" algn="l">
              <a:lnSpc>
                <a:spcPct val="115000"/>
              </a:lnSpc>
              <a:spcBef>
                <a:spcPts val="0"/>
              </a:spcBef>
              <a:spcAft>
                <a:spcPts val="0"/>
              </a:spcAft>
              <a:buNone/>
            </a:pPr>
            <a:r>
              <a:rPr b="0" lang="en" sz="1100">
                <a:highlight>
                  <a:schemeClr val="lt1"/>
                </a:highlight>
                <a:latin typeface="Courier New"/>
                <a:ea typeface="Courier New"/>
                <a:cs typeface="Courier New"/>
                <a:sym typeface="Courier New"/>
              </a:rPr>
              <a:t>    </a:t>
            </a:r>
            <a:r>
              <a:rPr b="0" lang="en" sz="1100">
                <a:highlight>
                  <a:srgbClr val="FFF2CC"/>
                </a:highlight>
                <a:latin typeface="Courier New"/>
                <a:ea typeface="Courier New"/>
                <a:cs typeface="Courier New"/>
                <a:sym typeface="Courier New"/>
              </a:rPr>
              <a:t>opponent_pokemon = (pokemon_id())[4:]</a:t>
            </a:r>
            <a:br>
              <a:rPr b="0" lang="en" sz="900">
                <a:solidFill>
                  <a:srgbClr val="1D1C1D"/>
                </a:solidFill>
                <a:latin typeface="Courier New"/>
                <a:ea typeface="Courier New"/>
                <a:cs typeface="Courier New"/>
                <a:sym typeface="Courier New"/>
              </a:rPr>
            </a:br>
            <a:br>
              <a:rPr b="0" lang="en" sz="900">
                <a:solidFill>
                  <a:srgbClr val="1D1C1D"/>
                </a:solidFill>
                <a:latin typeface="Courier New"/>
                <a:ea typeface="Courier New"/>
                <a:cs typeface="Courier New"/>
                <a:sym typeface="Courier New"/>
              </a:rPr>
            </a:br>
            <a:r>
              <a:rPr lang="en" sz="1300" u="sng">
                <a:latin typeface="Lato"/>
                <a:ea typeface="Lato"/>
                <a:cs typeface="Lato"/>
                <a:sym typeface="Lato"/>
              </a:rPr>
              <a:t>Player choosing Pokemon out of 4 options</a:t>
            </a:r>
            <a:endParaRPr sz="1300" u="sng">
              <a:latin typeface="Lato"/>
              <a:ea typeface="Lato"/>
              <a:cs typeface="Lato"/>
              <a:sym typeface="Lato"/>
            </a:endParaRPr>
          </a:p>
          <a:p>
            <a:pPr indent="0" lvl="0" marL="0" rtl="0" algn="l">
              <a:lnSpc>
                <a:spcPct val="115000"/>
              </a:lnSpc>
              <a:spcBef>
                <a:spcPts val="0"/>
              </a:spcBef>
              <a:spcAft>
                <a:spcPts val="0"/>
              </a:spcAft>
              <a:buNone/>
            </a:pPr>
            <a:r>
              <a:t/>
            </a:r>
            <a:endParaRPr sz="1200" u="sng">
              <a:latin typeface="Lato"/>
              <a:ea typeface="Lato"/>
              <a:cs typeface="Lato"/>
              <a:sym typeface="Lato"/>
            </a:endParaRPr>
          </a:p>
          <a:p>
            <a:pPr indent="0" lvl="0" marL="0" rtl="0" algn="l">
              <a:lnSpc>
                <a:spcPct val="115000"/>
              </a:lnSpc>
              <a:spcBef>
                <a:spcPts val="0"/>
              </a:spcBef>
              <a:spcAft>
                <a:spcPts val="0"/>
              </a:spcAft>
              <a:buNone/>
            </a:pPr>
            <a:r>
              <a:rPr b="0" lang="en" sz="1100">
                <a:solidFill>
                  <a:srgbClr val="1D1C1D"/>
                </a:solidFill>
                <a:latin typeface="Courier New"/>
                <a:ea typeface="Courier New"/>
                <a:cs typeface="Courier New"/>
                <a:sym typeface="Courier New"/>
              </a:rPr>
              <a:t>    </a:t>
            </a:r>
            <a:r>
              <a:rPr b="0" lang="en" sz="1100">
                <a:solidFill>
                  <a:srgbClr val="1D1C1D"/>
                </a:solidFill>
                <a:highlight>
                  <a:srgbClr val="FFF2CC"/>
                </a:highlight>
                <a:latin typeface="Courier New"/>
                <a:ea typeface="Courier New"/>
                <a:cs typeface="Courier New"/>
                <a:sym typeface="Courier New"/>
              </a:rPr>
              <a:t>player_pokemon_choice = input</a:t>
            </a:r>
            <a:r>
              <a:rPr b="0" lang="en" sz="1100">
                <a:solidFill>
                  <a:srgbClr val="1D1C1D"/>
                </a:solidFill>
                <a:latin typeface="Courier New"/>
                <a:ea typeface="Courier New"/>
                <a:cs typeface="Courier New"/>
                <a:sym typeface="Courier New"/>
              </a:rPr>
              <a:t>(f"Choose your Pokemon: {player_pokemon[0]['name']}, {player_pokemon[1]['name']}, {player_pokemon[2]['name']}, {player_pokemon[3]['name']} (0,1,2,3) ")</a:t>
            </a:r>
            <a:endParaRPr b="0" sz="1100">
              <a:solidFill>
                <a:srgbClr val="1D1C1D"/>
              </a:solidFill>
              <a:latin typeface="Courier New"/>
              <a:ea typeface="Courier New"/>
              <a:cs typeface="Courier New"/>
              <a:sym typeface="Courier New"/>
            </a:endParaRPr>
          </a:p>
          <a:p>
            <a:pPr indent="0" lvl="0" marL="0" rtl="0" algn="l">
              <a:lnSpc>
                <a:spcPct val="115000"/>
              </a:lnSpc>
              <a:spcBef>
                <a:spcPts val="0"/>
              </a:spcBef>
              <a:spcAft>
                <a:spcPts val="0"/>
              </a:spcAft>
              <a:buNone/>
            </a:pPr>
            <a:r>
              <a:rPr b="0" lang="en" sz="1100">
                <a:solidFill>
                  <a:srgbClr val="1D1C1D"/>
                </a:solidFill>
                <a:latin typeface="Courier New"/>
                <a:ea typeface="Courier New"/>
                <a:cs typeface="Courier New"/>
                <a:sym typeface="Courier New"/>
              </a:rPr>
              <a:t>    </a:t>
            </a:r>
            <a:r>
              <a:rPr b="0" lang="en" sz="1100">
                <a:solidFill>
                  <a:srgbClr val="1D1C1D"/>
                </a:solidFill>
                <a:highlight>
                  <a:srgbClr val="FFF2CC"/>
                </a:highlight>
                <a:latin typeface="Courier New"/>
                <a:ea typeface="Courier New"/>
                <a:cs typeface="Courier New"/>
                <a:sym typeface="Courier New"/>
              </a:rPr>
              <a:t>my_pokemon = player_pokemon[int(player_pokemon_choice)]</a:t>
            </a:r>
            <a:endParaRPr b="0" sz="1100">
              <a:solidFill>
                <a:srgbClr val="1D1C1D"/>
              </a:solidFill>
              <a:highlight>
                <a:srgbClr val="FFF2CC"/>
              </a:highlight>
              <a:latin typeface="Courier New"/>
              <a:ea typeface="Courier New"/>
              <a:cs typeface="Courier New"/>
              <a:sym typeface="Courier New"/>
            </a:endParaRPr>
          </a:p>
          <a:p>
            <a:pPr indent="0" lvl="0" marL="0" rtl="0" algn="l">
              <a:lnSpc>
                <a:spcPct val="115000"/>
              </a:lnSpc>
              <a:spcBef>
                <a:spcPts val="0"/>
              </a:spcBef>
              <a:spcAft>
                <a:spcPts val="0"/>
              </a:spcAft>
              <a:buNone/>
            </a:pPr>
            <a:r>
              <a:rPr b="0" lang="en" sz="1100">
                <a:solidFill>
                  <a:srgbClr val="1D1C1D"/>
                </a:solidFill>
                <a:latin typeface="Courier New"/>
                <a:ea typeface="Courier New"/>
                <a:cs typeface="Courier New"/>
                <a:sym typeface="Courier New"/>
              </a:rPr>
              <a:t>    my_pokemon_name = my_pokemon['name']</a:t>
            </a:r>
            <a:endParaRPr b="0" sz="1100">
              <a:solidFill>
                <a:srgbClr val="1D1C1D"/>
              </a:solidFill>
              <a:latin typeface="Courier New"/>
              <a:ea typeface="Courier New"/>
              <a:cs typeface="Courier New"/>
              <a:sym typeface="Courier New"/>
            </a:endParaRPr>
          </a:p>
          <a:p>
            <a:pPr indent="0" lvl="0" marL="0" rtl="0" algn="l">
              <a:lnSpc>
                <a:spcPct val="115000"/>
              </a:lnSpc>
              <a:spcBef>
                <a:spcPts val="0"/>
              </a:spcBef>
              <a:spcAft>
                <a:spcPts val="0"/>
              </a:spcAft>
              <a:buNone/>
            </a:pPr>
            <a:r>
              <a:rPr b="0" lang="en" sz="1100">
                <a:solidFill>
                  <a:srgbClr val="1D1C1D"/>
                </a:solidFill>
                <a:latin typeface="Courier New"/>
                <a:ea typeface="Courier New"/>
                <a:cs typeface="Courier New"/>
                <a:sym typeface="Courier New"/>
              </a:rPr>
              <a:t>    print(f"You chose {my_pokemon['name']}!")</a:t>
            </a:r>
            <a:endParaRPr b="0" sz="900">
              <a:solidFill>
                <a:srgbClr val="1D1C1D"/>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0" sz="900">
              <a:solidFill>
                <a:srgbClr val="1D1C1D"/>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00" u="sng">
                <a:latin typeface="Lato"/>
                <a:ea typeface="Lato"/>
                <a:cs typeface="Lato"/>
                <a:sym typeface="Lato"/>
              </a:rPr>
              <a:t>Opponent choosing Pokemon out of 4 options</a:t>
            </a:r>
            <a:endParaRPr sz="1300" u="sng">
              <a:latin typeface="Lato"/>
              <a:ea typeface="Lato"/>
              <a:cs typeface="Lato"/>
              <a:sym typeface="Lato"/>
            </a:endParaRPr>
          </a:p>
          <a:p>
            <a:pPr indent="0" lvl="0" marL="0" rtl="0" algn="l">
              <a:lnSpc>
                <a:spcPct val="115000"/>
              </a:lnSpc>
              <a:spcBef>
                <a:spcPts val="0"/>
              </a:spcBef>
              <a:spcAft>
                <a:spcPts val="0"/>
              </a:spcAft>
              <a:buNone/>
            </a:pPr>
            <a:br>
              <a:rPr lang="en" sz="1200" u="sng">
                <a:latin typeface="Lato"/>
                <a:ea typeface="Lato"/>
                <a:cs typeface="Lato"/>
                <a:sym typeface="Lato"/>
              </a:rPr>
            </a:br>
            <a:r>
              <a:rPr lang="en" sz="1100">
                <a:latin typeface="Courier New"/>
                <a:ea typeface="Courier New"/>
                <a:cs typeface="Courier New"/>
                <a:sym typeface="Courier New"/>
              </a:rPr>
              <a:t>    </a:t>
            </a:r>
            <a:r>
              <a:rPr b="0" lang="en" sz="1100">
                <a:solidFill>
                  <a:srgbClr val="1D1C1D"/>
                </a:solidFill>
                <a:highlight>
                  <a:srgbClr val="FFF2CC"/>
                </a:highlight>
                <a:latin typeface="Courier New"/>
                <a:ea typeface="Courier New"/>
                <a:cs typeface="Courier New"/>
                <a:sym typeface="Courier New"/>
              </a:rPr>
              <a:t>opp_pokemon = random.choice(opponent_pokemon)</a:t>
            </a:r>
            <a:br>
              <a:rPr b="0" lang="en" sz="1100">
                <a:solidFill>
                  <a:srgbClr val="1D1C1D"/>
                </a:solidFill>
                <a:latin typeface="Courier New"/>
                <a:ea typeface="Courier New"/>
                <a:cs typeface="Courier New"/>
                <a:sym typeface="Courier New"/>
              </a:rPr>
            </a:br>
            <a:r>
              <a:rPr b="0" lang="en" sz="1100">
                <a:solidFill>
                  <a:srgbClr val="1D1C1D"/>
                </a:solidFill>
                <a:latin typeface="Courier New"/>
                <a:ea typeface="Courier New"/>
                <a:cs typeface="Courier New"/>
                <a:sym typeface="Courier New"/>
              </a:rPr>
              <a:t>    opp_pokemon_name = opp_pokemon['name']</a:t>
            </a:r>
            <a:br>
              <a:rPr b="0" lang="en" sz="1100">
                <a:solidFill>
                  <a:srgbClr val="1D1C1D"/>
                </a:solidFill>
                <a:latin typeface="Courier New"/>
                <a:ea typeface="Courier New"/>
                <a:cs typeface="Courier New"/>
                <a:sym typeface="Courier New"/>
              </a:rPr>
            </a:br>
            <a:r>
              <a:rPr b="0" lang="en" sz="1100">
                <a:solidFill>
                  <a:srgbClr val="1D1C1D"/>
                </a:solidFill>
                <a:latin typeface="Courier New"/>
                <a:ea typeface="Courier New"/>
                <a:cs typeface="Courier New"/>
                <a:sym typeface="Courier New"/>
              </a:rPr>
              <a:t>    print(f"Opponent chose {opp_pokemon['name']}!")</a:t>
            </a:r>
            <a:endParaRPr b="0" sz="1100">
              <a:solidFill>
                <a:srgbClr val="1D1C1D"/>
              </a:solidFill>
              <a:latin typeface="Courier New"/>
              <a:ea typeface="Courier New"/>
              <a:cs typeface="Courier New"/>
              <a:sym typeface="Courier New"/>
            </a:endParaRPr>
          </a:p>
          <a:p>
            <a:pPr indent="0" lvl="0" marL="0" rtl="0" algn="l">
              <a:lnSpc>
                <a:spcPct val="115000"/>
              </a:lnSpc>
              <a:spcBef>
                <a:spcPts val="0"/>
              </a:spcBef>
              <a:spcAft>
                <a:spcPts val="0"/>
              </a:spcAft>
              <a:buClr>
                <a:schemeClr val="dk2"/>
              </a:buClr>
              <a:buSzPts val="1100"/>
              <a:buFont typeface="Arial"/>
              <a:buNone/>
            </a:pPr>
            <a:r>
              <a:t/>
            </a:r>
            <a:endParaRPr sz="1200" u="sng">
              <a:latin typeface="Lato"/>
              <a:ea typeface="Lato"/>
              <a:cs typeface="Lato"/>
              <a:sym typeface="Lato"/>
            </a:endParaRPr>
          </a:p>
          <a:p>
            <a:pPr indent="457200" lvl="0" marL="0" rtl="0" algn="l">
              <a:lnSpc>
                <a:spcPct val="115000"/>
              </a:lnSpc>
              <a:spcBef>
                <a:spcPts val="1600"/>
              </a:spcBef>
              <a:spcAft>
                <a:spcPts val="0"/>
              </a:spcAft>
              <a:buNone/>
            </a:pPr>
            <a:r>
              <a:t/>
            </a:r>
            <a:endParaRPr b="0" sz="900">
              <a:solidFill>
                <a:srgbClr val="1D1C1D"/>
              </a:solidFill>
              <a:latin typeface="Courier New"/>
              <a:ea typeface="Courier New"/>
              <a:cs typeface="Courier New"/>
              <a:sym typeface="Courier New"/>
            </a:endParaRPr>
          </a:p>
          <a:p>
            <a:pPr indent="0" lvl="0" marL="457200" rtl="0" algn="l">
              <a:lnSpc>
                <a:spcPct val="115000"/>
              </a:lnSpc>
              <a:spcBef>
                <a:spcPts val="1600"/>
              </a:spcBef>
              <a:spcAft>
                <a:spcPts val="1600"/>
              </a:spcAft>
              <a:buNone/>
            </a:pPr>
            <a:r>
              <a:rPr lang="en" sz="1800" u="sng">
                <a:latin typeface="Lato"/>
                <a:ea typeface="Lato"/>
                <a:cs typeface="Lato"/>
                <a:sym typeface="Lato"/>
              </a:rPr>
              <a:t>  </a:t>
            </a:r>
            <a:endParaRPr sz="1800" u="sng">
              <a:latin typeface="Lato"/>
              <a:ea typeface="Lato"/>
              <a:cs typeface="Lato"/>
              <a:sym typeface="Lato"/>
            </a:endParaRPr>
          </a:p>
        </p:txBody>
      </p:sp>
      <p:pic>
        <p:nvPicPr>
          <p:cNvPr id="96" name="Google Shape;96;p16"/>
          <p:cNvPicPr preferRelativeResize="0"/>
          <p:nvPr/>
        </p:nvPicPr>
        <p:blipFill>
          <a:blip r:embed="rId3">
            <a:alphaModFix/>
          </a:blip>
          <a:stretch>
            <a:fillRect/>
          </a:stretch>
        </p:blipFill>
        <p:spPr>
          <a:xfrm>
            <a:off x="7069975" y="258252"/>
            <a:ext cx="1744474" cy="18781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4294967295" type="title"/>
          </p:nvPr>
        </p:nvSpPr>
        <p:spPr>
          <a:xfrm>
            <a:off x="535775" y="314475"/>
            <a:ext cx="7056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Extended tasks</a:t>
            </a:r>
            <a:endParaRPr sz="2400"/>
          </a:p>
        </p:txBody>
      </p:sp>
      <p:sp>
        <p:nvSpPr>
          <p:cNvPr id="102" name="Google Shape;102;p17"/>
          <p:cNvSpPr txBox="1"/>
          <p:nvPr>
            <p:ph idx="4294967295" type="title"/>
          </p:nvPr>
        </p:nvSpPr>
        <p:spPr>
          <a:xfrm>
            <a:off x="535775" y="1144325"/>
            <a:ext cx="60660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300">
                <a:latin typeface="Lato"/>
                <a:ea typeface="Lato"/>
                <a:cs typeface="Lato"/>
                <a:sym typeface="Lato"/>
              </a:rPr>
              <a:t>2) Program to identify</a:t>
            </a:r>
            <a:r>
              <a:rPr b="0" lang="en" sz="1300">
                <a:latin typeface="Lato"/>
                <a:ea typeface="Lato"/>
                <a:cs typeface="Lato"/>
                <a:sym typeface="Lato"/>
              </a:rPr>
              <a:t> the ‘Pokemon type’ of the chosen Pokemon. If both your choice and opponent’s choice has one of the following types: fire, grass or water, this unlocks the bonus round of the game.</a:t>
            </a:r>
            <a:endParaRPr b="0" sz="1300">
              <a:latin typeface="Lato"/>
              <a:ea typeface="Lato"/>
              <a:cs typeface="Lato"/>
              <a:sym typeface="Lato"/>
            </a:endParaRPr>
          </a:p>
          <a:p>
            <a:pPr indent="0" lvl="0" marL="0" rtl="0" algn="l">
              <a:lnSpc>
                <a:spcPct val="115000"/>
              </a:lnSpc>
              <a:spcBef>
                <a:spcPts val="1600"/>
              </a:spcBef>
              <a:spcAft>
                <a:spcPts val="0"/>
              </a:spcAft>
              <a:buNone/>
            </a:pPr>
            <a:r>
              <a:rPr lang="en" sz="1200" u="sng">
                <a:latin typeface="Lato"/>
                <a:ea typeface="Lato"/>
                <a:cs typeface="Lato"/>
                <a:sym typeface="Lato"/>
              </a:rPr>
              <a:t>Assigning Pokemon type to a variable (to be used as rock, paper, scissors)</a:t>
            </a:r>
            <a:br>
              <a:rPr lang="en" sz="1800" u="sng">
                <a:latin typeface="Lato"/>
                <a:ea typeface="Lato"/>
                <a:cs typeface="Lato"/>
                <a:sym typeface="Lato"/>
              </a:rPr>
            </a:br>
            <a:r>
              <a:rPr b="0" lang="en" sz="900">
                <a:solidFill>
                  <a:srgbClr val="1D1C1D"/>
                </a:solidFill>
                <a:latin typeface="Courier New"/>
                <a:ea typeface="Courier New"/>
                <a:cs typeface="Courier New"/>
                <a:sym typeface="Courier New"/>
              </a:rPr>
              <a:t>my_pokemon_type = my_pokemon['pokemon_type']</a:t>
            </a:r>
            <a:br>
              <a:rPr b="0" lang="en" sz="900">
                <a:solidFill>
                  <a:srgbClr val="1D1C1D"/>
                </a:solidFill>
                <a:latin typeface="Courier New"/>
                <a:ea typeface="Courier New"/>
                <a:cs typeface="Courier New"/>
                <a:sym typeface="Courier New"/>
              </a:rPr>
            </a:br>
            <a:r>
              <a:rPr b="0" lang="en" sz="900">
                <a:solidFill>
                  <a:srgbClr val="1D1C1D"/>
                </a:solidFill>
                <a:latin typeface="Courier New"/>
                <a:ea typeface="Courier New"/>
                <a:cs typeface="Courier New"/>
                <a:sym typeface="Courier New"/>
              </a:rPr>
              <a:t>opponent_pokemon_type = opp_pokemon['pokemon_type']</a:t>
            </a:r>
            <a:endParaRPr b="0" sz="900">
              <a:solidFill>
                <a:srgbClr val="1D1C1D"/>
              </a:solidFill>
              <a:latin typeface="Courier New"/>
              <a:ea typeface="Courier New"/>
              <a:cs typeface="Courier New"/>
              <a:sym typeface="Courier New"/>
            </a:endParaRPr>
          </a:p>
          <a:p>
            <a:pPr indent="0" lvl="0" marL="0" marR="76200" rtl="0" algn="l">
              <a:lnSpc>
                <a:spcPct val="150001"/>
              </a:lnSpc>
              <a:spcBef>
                <a:spcPts val="1600"/>
              </a:spcBef>
              <a:spcAft>
                <a:spcPts val="0"/>
              </a:spcAft>
              <a:buClr>
                <a:schemeClr val="dk2"/>
              </a:buClr>
              <a:buSzPts val="1100"/>
              <a:buFont typeface="Arial"/>
              <a:buNone/>
            </a:pPr>
            <a:r>
              <a:rPr lang="en" sz="1200" u="sng">
                <a:latin typeface="Lato"/>
                <a:ea typeface="Lato"/>
                <a:cs typeface="Lato"/>
                <a:sym typeface="Lato"/>
              </a:rPr>
              <a:t>‘While loop’ to ensure player chooses Y/N to continue game</a:t>
            </a:r>
            <a:br>
              <a:rPr b="0" lang="en" sz="900">
                <a:solidFill>
                  <a:srgbClr val="1D1C1D"/>
                </a:solidFill>
                <a:latin typeface="Courier New"/>
                <a:ea typeface="Courier New"/>
                <a:cs typeface="Courier New"/>
                <a:sym typeface="Courier New"/>
              </a:rPr>
            </a:br>
            <a:r>
              <a:rPr b="0" lang="en" sz="900">
                <a:solidFill>
                  <a:srgbClr val="1D1C1D"/>
                </a:solidFill>
                <a:latin typeface="Courier New"/>
                <a:ea typeface="Courier New"/>
                <a:cs typeface="Courier New"/>
                <a:sym typeface="Courier New"/>
              </a:rPr>
              <a:t>valid_input = False</a:t>
            </a:r>
            <a:endParaRPr b="0" sz="900">
              <a:solidFill>
                <a:srgbClr val="1D1C1D"/>
              </a:solidFill>
              <a:latin typeface="Courier New"/>
              <a:ea typeface="Courier New"/>
              <a:cs typeface="Courier New"/>
              <a:sym typeface="Courier New"/>
            </a:endParaRPr>
          </a:p>
          <a:p>
            <a:pPr indent="0" lvl="0" marL="0" marR="76200" rtl="0" algn="l">
              <a:lnSpc>
                <a:spcPct val="150001"/>
              </a:lnSpc>
              <a:spcBef>
                <a:spcPts val="300"/>
              </a:spcBef>
              <a:spcAft>
                <a:spcPts val="0"/>
              </a:spcAft>
              <a:buNone/>
            </a:pPr>
            <a:r>
              <a:rPr b="0" lang="en" sz="900">
                <a:solidFill>
                  <a:srgbClr val="1D1C1D"/>
                </a:solidFill>
                <a:latin typeface="Courier New"/>
                <a:ea typeface="Courier New"/>
                <a:cs typeface="Courier New"/>
                <a:sym typeface="Courier New"/>
              </a:rPr>
              <a:t>while not valid_input:</a:t>
            </a:r>
            <a:br>
              <a:rPr b="0" lang="en" sz="900">
                <a:solidFill>
                  <a:srgbClr val="1D1C1D"/>
                </a:solidFill>
                <a:latin typeface="Courier New"/>
                <a:ea typeface="Courier New"/>
                <a:cs typeface="Courier New"/>
                <a:sym typeface="Courier New"/>
              </a:rPr>
            </a:br>
            <a:r>
              <a:rPr b="0" lang="en" sz="900">
                <a:solidFill>
                  <a:srgbClr val="1D1C1D"/>
                </a:solidFill>
                <a:latin typeface="Courier New"/>
                <a:ea typeface="Courier New"/>
                <a:cs typeface="Courier New"/>
                <a:sym typeface="Courier New"/>
              </a:rPr>
              <a:t>if (</a:t>
            </a:r>
            <a:r>
              <a:rPr b="0" lang="en" sz="900">
                <a:solidFill>
                  <a:srgbClr val="1D1C1D"/>
                </a:solidFill>
                <a:highlight>
                  <a:srgbClr val="FFE599"/>
                </a:highlight>
                <a:latin typeface="Courier New"/>
                <a:ea typeface="Courier New"/>
                <a:cs typeface="Courier New"/>
                <a:sym typeface="Courier New"/>
              </a:rPr>
              <a:t>my_pokemon_type == 'fire' or my_pokemon_type == 'water' or my_pokemon_type == 'grass') and (opponent_pokemon_type == 'fire' or opponent_pokemon_type == 'water' or opponent_pokemon_type == 'grass'</a:t>
            </a:r>
            <a:r>
              <a:rPr b="0" lang="en" sz="900">
                <a:solidFill>
                  <a:srgbClr val="1D1C1D"/>
                </a:solidFill>
                <a:latin typeface="Courier New"/>
                <a:ea typeface="Courier New"/>
                <a:cs typeface="Courier New"/>
                <a:sym typeface="Courier New"/>
              </a:rPr>
              <a:t>):</a:t>
            </a:r>
            <a:br>
              <a:rPr b="0" lang="en" sz="900">
                <a:solidFill>
                  <a:srgbClr val="1D1C1D"/>
                </a:solidFill>
                <a:latin typeface="Courier New"/>
                <a:ea typeface="Courier New"/>
                <a:cs typeface="Courier New"/>
                <a:sym typeface="Courier New"/>
              </a:rPr>
            </a:br>
            <a:r>
              <a:rPr b="0" lang="en" sz="800">
                <a:solidFill>
                  <a:srgbClr val="1D1C1D"/>
                </a:solidFill>
                <a:latin typeface="Courier New"/>
                <a:ea typeface="Courier New"/>
                <a:cs typeface="Courier New"/>
                <a:sym typeface="Courier New"/>
              </a:rPr>
              <a:t>selection = input('Bonus round! Do you want to play Pokemon Type Battle (!) ? (Y/N)')</a:t>
            </a:r>
            <a:endParaRPr b="0" sz="900">
              <a:solidFill>
                <a:srgbClr val="1D1C1D"/>
              </a:solidFill>
              <a:latin typeface="Courier New"/>
              <a:ea typeface="Courier New"/>
              <a:cs typeface="Courier New"/>
              <a:sym typeface="Courier New"/>
            </a:endParaRPr>
          </a:p>
          <a:p>
            <a:pPr indent="0" lvl="0" marL="0" marR="76200" rtl="0" algn="l">
              <a:lnSpc>
                <a:spcPct val="150001"/>
              </a:lnSpc>
              <a:spcBef>
                <a:spcPts val="300"/>
              </a:spcBef>
              <a:spcAft>
                <a:spcPts val="0"/>
              </a:spcAft>
              <a:buClr>
                <a:schemeClr val="dk2"/>
              </a:buClr>
              <a:buSzPts val="1100"/>
              <a:buFont typeface="Arial"/>
              <a:buNone/>
            </a:pPr>
            <a:r>
              <a:t/>
            </a:r>
            <a:endParaRPr b="0" sz="900">
              <a:solidFill>
                <a:srgbClr val="1D1C1D"/>
              </a:solidFill>
              <a:latin typeface="Courier New"/>
              <a:ea typeface="Courier New"/>
              <a:cs typeface="Courier New"/>
              <a:sym typeface="Courier New"/>
            </a:endParaRPr>
          </a:p>
          <a:p>
            <a:pPr indent="0" lvl="0" marL="0" rtl="0" algn="l">
              <a:lnSpc>
                <a:spcPct val="115000"/>
              </a:lnSpc>
              <a:spcBef>
                <a:spcPts val="300"/>
              </a:spcBef>
              <a:spcAft>
                <a:spcPts val="1600"/>
              </a:spcAft>
              <a:buNone/>
            </a:pPr>
            <a:br>
              <a:rPr b="0" lang="en" sz="900">
                <a:solidFill>
                  <a:srgbClr val="1D1C1D"/>
                </a:solidFill>
                <a:latin typeface="Courier New"/>
                <a:ea typeface="Courier New"/>
                <a:cs typeface="Courier New"/>
                <a:sym typeface="Courier New"/>
              </a:rPr>
            </a:br>
            <a:br>
              <a:rPr b="0" lang="en" sz="900">
                <a:solidFill>
                  <a:srgbClr val="1D1C1D"/>
                </a:solidFill>
                <a:latin typeface="Courier New"/>
                <a:ea typeface="Courier New"/>
                <a:cs typeface="Courier New"/>
                <a:sym typeface="Courier New"/>
              </a:rPr>
            </a:br>
            <a:endParaRPr sz="1800" u="sng">
              <a:latin typeface="Lato"/>
              <a:ea typeface="Lato"/>
              <a:cs typeface="Lato"/>
              <a:sym typeface="Lato"/>
            </a:endParaRPr>
          </a:p>
        </p:txBody>
      </p:sp>
      <p:pic>
        <p:nvPicPr>
          <p:cNvPr id="103" name="Google Shape;103;p17"/>
          <p:cNvPicPr preferRelativeResize="0"/>
          <p:nvPr/>
        </p:nvPicPr>
        <p:blipFill>
          <a:blip r:embed="rId3">
            <a:alphaModFix/>
          </a:blip>
          <a:stretch>
            <a:fillRect/>
          </a:stretch>
        </p:blipFill>
        <p:spPr>
          <a:xfrm>
            <a:off x="6601775" y="2738850"/>
            <a:ext cx="2237424" cy="20736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4294967295" type="title"/>
          </p:nvPr>
        </p:nvSpPr>
        <p:spPr>
          <a:xfrm>
            <a:off x="349600" y="0"/>
            <a:ext cx="8311200" cy="3067500"/>
          </a:xfrm>
          <a:prstGeom prst="rect">
            <a:avLst/>
          </a:prstGeom>
        </p:spPr>
        <p:txBody>
          <a:bodyPr anchorCtr="0" anchor="t" bIns="91425" lIns="91425" spcFirstLastPara="1" rIns="91425" wrap="square" tIns="91425">
            <a:noAutofit/>
          </a:bodyPr>
          <a:lstStyle/>
          <a:p>
            <a:pPr indent="0" lvl="0" marL="76200" marR="76200" rtl="0" algn="l">
              <a:lnSpc>
                <a:spcPct val="150001"/>
              </a:lnSpc>
              <a:spcBef>
                <a:spcPts val="300"/>
              </a:spcBef>
              <a:spcAft>
                <a:spcPts val="0"/>
              </a:spcAft>
              <a:buClr>
                <a:schemeClr val="dk2"/>
              </a:buClr>
              <a:buSzPts val="1100"/>
              <a:buFont typeface="Arial"/>
              <a:buNone/>
            </a:pPr>
            <a:r>
              <a:rPr lang="en" sz="1100" u="sng">
                <a:solidFill>
                  <a:srgbClr val="1D1C1D"/>
                </a:solidFill>
                <a:latin typeface="Lato"/>
                <a:ea typeface="Lato"/>
                <a:cs typeface="Lato"/>
                <a:sym typeface="Lato"/>
              </a:rPr>
              <a:t>‘If statement’ for Pokemon ‘type’ battle based on player choice</a:t>
            </a:r>
            <a:endParaRPr b="0" sz="800" u="sng">
              <a:solidFill>
                <a:schemeClr val="dk1"/>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if selection == 'Y':</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print(f"{my_pokemon_name} type is {my_pokemon_type}, {opp_pokemon_name} type is {opponent_pokemon_type}")</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valid_input = True</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if my_pokemon_type == 'fire' and opponent_pokemon_type == 'grass':</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print('You win!')</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return 'win'</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elif my_pokemon_type == 'grass' and opponent_pokemon_type == 'water':</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print('You win!')</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return 'win'</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elif my_pokemon_type == 'water' and opponent_pokemon_type == 'fire':</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print('You win!')</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return 'win'</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elif my_pokemon_type == opponent_pokemon_type:</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print("It's a draw!")</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return 'draw'</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else:</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800">
                <a:solidFill>
                  <a:srgbClr val="1D1C1D"/>
                </a:solidFill>
                <a:latin typeface="Courier New"/>
                <a:ea typeface="Courier New"/>
                <a:cs typeface="Courier New"/>
                <a:sym typeface="Courier New"/>
              </a:rPr>
              <a:t>                   print('You lose!')</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300"/>
              </a:spcAft>
              <a:buNone/>
            </a:pPr>
            <a:r>
              <a:rPr b="0" lang="en" sz="800">
                <a:solidFill>
                  <a:srgbClr val="1D1C1D"/>
                </a:solidFill>
                <a:latin typeface="Courier New"/>
                <a:ea typeface="Courier New"/>
                <a:cs typeface="Courier New"/>
                <a:sym typeface="Courier New"/>
              </a:rPr>
              <a:t>                   return 'lose'</a:t>
            </a:r>
            <a:endParaRPr sz="1200" u="sng">
              <a:latin typeface="Lato"/>
              <a:ea typeface="Lato"/>
              <a:cs typeface="Lato"/>
              <a:sym typeface="Lato"/>
            </a:endParaRPr>
          </a:p>
        </p:txBody>
      </p:sp>
      <p:pic>
        <p:nvPicPr>
          <p:cNvPr id="109" name="Google Shape;109;p18"/>
          <p:cNvPicPr preferRelativeResize="0"/>
          <p:nvPr/>
        </p:nvPicPr>
        <p:blipFill>
          <a:blip r:embed="rId3">
            <a:alphaModFix/>
          </a:blip>
          <a:stretch>
            <a:fillRect/>
          </a:stretch>
        </p:blipFill>
        <p:spPr>
          <a:xfrm>
            <a:off x="6601775" y="2738850"/>
            <a:ext cx="2237424" cy="20736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idx="4294967295" type="title"/>
          </p:nvPr>
        </p:nvSpPr>
        <p:spPr>
          <a:xfrm>
            <a:off x="349600" y="0"/>
            <a:ext cx="8311200" cy="3067500"/>
          </a:xfrm>
          <a:prstGeom prst="rect">
            <a:avLst/>
          </a:prstGeom>
        </p:spPr>
        <p:txBody>
          <a:bodyPr anchorCtr="0" anchor="t" bIns="91425" lIns="91425" spcFirstLastPara="1" rIns="91425" wrap="square" tIns="91425">
            <a:noAutofit/>
          </a:bodyPr>
          <a:lstStyle/>
          <a:p>
            <a:pPr indent="0" lvl="0" marL="76200" marR="76200" rtl="0" algn="l">
              <a:lnSpc>
                <a:spcPct val="150001"/>
              </a:lnSpc>
              <a:spcBef>
                <a:spcPts val="300"/>
              </a:spcBef>
              <a:spcAft>
                <a:spcPts val="0"/>
              </a:spcAft>
              <a:buNone/>
            </a:pPr>
            <a:r>
              <a:rPr lang="en" sz="1100" u="sng">
                <a:solidFill>
                  <a:srgbClr val="1D1C1D"/>
                </a:solidFill>
                <a:latin typeface="Lato"/>
                <a:ea typeface="Lato"/>
                <a:cs typeface="Lato"/>
                <a:sym typeface="Lato"/>
              </a:rPr>
              <a:t>‘If statement’ for Pokemon ‘type’ battle based on player choice</a:t>
            </a:r>
            <a:endParaRPr b="0" sz="800" u="sng">
              <a:solidFill>
                <a:srgbClr val="FF0000"/>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800">
                <a:solidFill>
                  <a:srgbClr val="1D1C1D"/>
                </a:solidFill>
                <a:latin typeface="Courier New"/>
                <a:ea typeface="Courier New"/>
                <a:cs typeface="Courier New"/>
                <a:sym typeface="Courier New"/>
              </a:rPr>
              <a:t>           </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800">
                <a:solidFill>
                  <a:srgbClr val="1D1C1D"/>
                </a:solidFill>
                <a:latin typeface="Courier New"/>
                <a:ea typeface="Courier New"/>
                <a:cs typeface="Courier New"/>
                <a:sym typeface="Courier New"/>
              </a:rPr>
              <a:t>           elif selection == 'N':</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800">
                <a:solidFill>
                  <a:srgbClr val="1D1C1D"/>
                </a:solidFill>
                <a:latin typeface="Courier New"/>
                <a:ea typeface="Courier New"/>
                <a:cs typeface="Courier New"/>
                <a:sym typeface="Courier New"/>
              </a:rPr>
              <a:t>               valid_input = True</a:t>
            </a:r>
            <a:endParaRPr b="0" sz="8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800">
                <a:solidFill>
                  <a:srgbClr val="1D1C1D"/>
                </a:solidFill>
                <a:latin typeface="Courier New"/>
                <a:ea typeface="Courier New"/>
                <a:cs typeface="Courier New"/>
                <a:sym typeface="Courier New"/>
              </a:rPr>
              <a:t>               print("</a:t>
            </a:r>
            <a:r>
              <a:rPr b="0" lang="en" sz="800">
                <a:solidFill>
                  <a:srgbClr val="1D1C1D"/>
                </a:solidFill>
                <a:highlight>
                  <a:srgbClr val="FFF2CC"/>
                </a:highlight>
                <a:latin typeface="Courier New"/>
                <a:ea typeface="Courier New"/>
                <a:cs typeface="Courier New"/>
                <a:sym typeface="Courier New"/>
              </a:rPr>
              <a:t>Wrong answer! Game Over!</a:t>
            </a:r>
            <a:r>
              <a:rPr b="0" lang="en" sz="800">
                <a:solidFill>
                  <a:srgbClr val="1D1C1D"/>
                </a:solidFill>
                <a:latin typeface="Courier New"/>
                <a:ea typeface="Courier New"/>
                <a:cs typeface="Courier New"/>
                <a:sym typeface="Courier New"/>
              </a:rPr>
              <a:t>")</a:t>
            </a:r>
            <a:br>
              <a:rPr b="0" lang="en" sz="800">
                <a:solidFill>
                  <a:srgbClr val="1D1C1D"/>
                </a:solidFill>
                <a:latin typeface="Courier New"/>
                <a:ea typeface="Courier New"/>
                <a:cs typeface="Courier New"/>
                <a:sym typeface="Courier New"/>
              </a:rPr>
            </a:br>
            <a:r>
              <a:rPr b="0" lang="en" sz="800">
                <a:solidFill>
                  <a:srgbClr val="1D1C1D"/>
                </a:solidFill>
                <a:latin typeface="Courier New"/>
                <a:ea typeface="Courier New"/>
                <a:cs typeface="Courier New"/>
                <a:sym typeface="Courier New"/>
              </a:rPr>
              <a:t>		 exit(0)</a:t>
            </a:r>
            <a:endParaRPr b="0" sz="800">
              <a:solidFill>
                <a:srgbClr val="1D1C1D"/>
              </a:solidFill>
              <a:latin typeface="Courier New"/>
              <a:ea typeface="Courier New"/>
              <a:cs typeface="Courier New"/>
              <a:sym typeface="Courier New"/>
            </a:endParaRPr>
          </a:p>
          <a:p>
            <a:pPr indent="0" lvl="0" marL="533400" marR="76200" rtl="0" algn="l">
              <a:lnSpc>
                <a:spcPct val="150001"/>
              </a:lnSpc>
              <a:spcBef>
                <a:spcPts val="300"/>
              </a:spcBef>
              <a:spcAft>
                <a:spcPts val="0"/>
              </a:spcAft>
              <a:buNone/>
            </a:pPr>
            <a:r>
              <a:rPr b="0" lang="en" sz="900">
                <a:solidFill>
                  <a:srgbClr val="1D1C1D"/>
                </a:solidFill>
                <a:latin typeface="Courier New"/>
                <a:ea typeface="Courier New"/>
                <a:cs typeface="Courier New"/>
                <a:sym typeface="Courier New"/>
              </a:rPr>
              <a:t>   </a:t>
            </a:r>
            <a:r>
              <a:rPr b="0" lang="en" sz="900">
                <a:solidFill>
                  <a:srgbClr val="1D1C1D"/>
                </a:solidFill>
                <a:latin typeface="Courier New"/>
                <a:ea typeface="Courier New"/>
                <a:cs typeface="Courier New"/>
                <a:sym typeface="Courier New"/>
              </a:rPr>
              <a:t>else:</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900">
                <a:solidFill>
                  <a:srgbClr val="1D1C1D"/>
                </a:solidFill>
                <a:latin typeface="Courier New"/>
                <a:ea typeface="Courier New"/>
                <a:cs typeface="Courier New"/>
                <a:sym typeface="Courier New"/>
              </a:rPr>
              <a:t>               print("</a:t>
            </a:r>
            <a:r>
              <a:rPr b="0" lang="en" sz="900">
                <a:solidFill>
                  <a:srgbClr val="1D1C1D"/>
                </a:solidFill>
                <a:highlight>
                  <a:srgbClr val="FFF2CC"/>
                </a:highlight>
                <a:latin typeface="Courier New"/>
                <a:ea typeface="Courier New"/>
                <a:cs typeface="Courier New"/>
                <a:sym typeface="Courier New"/>
              </a:rPr>
              <a:t>We do not understand, please answer Y or N</a:t>
            </a:r>
            <a:r>
              <a:rPr b="0" lang="en" sz="900">
                <a:solidFill>
                  <a:srgbClr val="1D1C1D"/>
                </a:solidFill>
                <a:latin typeface="Courier New"/>
                <a:ea typeface="Courier New"/>
                <a:cs typeface="Courier New"/>
                <a:sym typeface="Courier New"/>
              </a:rPr>
              <a:t>")</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900">
                <a:solidFill>
                  <a:srgbClr val="1D1C1D"/>
                </a:solidFill>
                <a:latin typeface="Courier New"/>
                <a:ea typeface="Courier New"/>
                <a:cs typeface="Courier New"/>
                <a:sym typeface="Courier New"/>
              </a:rPr>
              <a:t>      else:</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900">
                <a:solidFill>
                  <a:srgbClr val="1D1C1D"/>
                </a:solidFill>
                <a:latin typeface="Courier New"/>
                <a:ea typeface="Courier New"/>
                <a:cs typeface="Courier New"/>
                <a:sym typeface="Courier New"/>
              </a:rPr>
              <a:t>           valid_input = True</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900">
                <a:solidFill>
                  <a:srgbClr val="1D1C1D"/>
                </a:solidFill>
                <a:latin typeface="Courier New"/>
                <a:ea typeface="Courier New"/>
                <a:cs typeface="Courier New"/>
                <a:sym typeface="Courier New"/>
              </a:rPr>
              <a:t>           print("No bonus round this time :(")</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900">
                <a:solidFill>
                  <a:srgbClr val="1D1C1D"/>
                </a:solidFill>
                <a:latin typeface="Courier New"/>
                <a:ea typeface="Courier New"/>
                <a:cs typeface="Courier New"/>
                <a:sym typeface="Courier New"/>
              </a:rPr>
              <a:t>           return 'no bonus round'</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t/>
            </a:r>
            <a:endParaRPr b="0" sz="800">
              <a:solidFill>
                <a:srgbClr val="1D1C1D"/>
              </a:solidFill>
              <a:latin typeface="Courier New"/>
              <a:ea typeface="Courier New"/>
              <a:cs typeface="Courier New"/>
              <a:sym typeface="Courier New"/>
            </a:endParaRPr>
          </a:p>
          <a:p>
            <a:pPr indent="0" lvl="0" marL="0" rtl="0" algn="l">
              <a:lnSpc>
                <a:spcPct val="115000"/>
              </a:lnSpc>
              <a:spcBef>
                <a:spcPts val="300"/>
              </a:spcBef>
              <a:spcAft>
                <a:spcPts val="1600"/>
              </a:spcAft>
              <a:buNone/>
            </a:pPr>
            <a:r>
              <a:t/>
            </a:r>
            <a:endParaRPr sz="1200" u="sng">
              <a:latin typeface="Lato"/>
              <a:ea typeface="Lato"/>
              <a:cs typeface="Lato"/>
              <a:sym typeface="Lato"/>
            </a:endParaRPr>
          </a:p>
        </p:txBody>
      </p:sp>
      <p:pic>
        <p:nvPicPr>
          <p:cNvPr id="115" name="Google Shape;115;p19"/>
          <p:cNvPicPr preferRelativeResize="0"/>
          <p:nvPr/>
        </p:nvPicPr>
        <p:blipFill>
          <a:blip r:embed="rId3">
            <a:alphaModFix/>
          </a:blip>
          <a:stretch>
            <a:fillRect/>
          </a:stretch>
        </p:blipFill>
        <p:spPr>
          <a:xfrm>
            <a:off x="6601775" y="2738850"/>
            <a:ext cx="2237424" cy="20736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4294967295" type="title"/>
          </p:nvPr>
        </p:nvSpPr>
        <p:spPr>
          <a:xfrm>
            <a:off x="535775" y="314475"/>
            <a:ext cx="6711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Extended tasks</a:t>
            </a:r>
            <a:endParaRPr sz="2400"/>
          </a:p>
        </p:txBody>
      </p:sp>
      <p:sp>
        <p:nvSpPr>
          <p:cNvPr id="121" name="Google Shape;121;p20"/>
          <p:cNvSpPr txBox="1"/>
          <p:nvPr>
            <p:ph idx="4294967295" type="title"/>
          </p:nvPr>
        </p:nvSpPr>
        <p:spPr>
          <a:xfrm>
            <a:off x="535775" y="1144325"/>
            <a:ext cx="7405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300">
                <a:latin typeface="Lato"/>
                <a:ea typeface="Lato"/>
                <a:cs typeface="Lato"/>
                <a:sym typeface="Lato"/>
              </a:rPr>
              <a:t>3) </a:t>
            </a:r>
            <a:r>
              <a:rPr b="0" lang="en" sz="1300">
                <a:latin typeface="Lato"/>
                <a:ea typeface="Lato"/>
                <a:cs typeface="Lato"/>
                <a:sym typeface="Lato"/>
              </a:rPr>
              <a:t>Repeated the game 3x as a loop, printed the final series of results &amp; logged each set in a new file called ‘pokemon_game_log’.</a:t>
            </a:r>
            <a:endParaRPr b="0" sz="1300">
              <a:latin typeface="Lato"/>
              <a:ea typeface="Lato"/>
              <a:cs typeface="Lato"/>
              <a:sym typeface="Lato"/>
            </a:endParaRPr>
          </a:p>
          <a:p>
            <a:pPr indent="0" lvl="0" marL="0" rtl="0" algn="l">
              <a:lnSpc>
                <a:spcPct val="115000"/>
              </a:lnSpc>
              <a:spcBef>
                <a:spcPts val="1600"/>
              </a:spcBef>
              <a:spcAft>
                <a:spcPts val="0"/>
              </a:spcAft>
              <a:buNone/>
            </a:pPr>
            <a:r>
              <a:rPr lang="en" sz="1800" u="sng">
                <a:latin typeface="Lato"/>
                <a:ea typeface="Lato"/>
                <a:cs typeface="Lato"/>
                <a:sym typeface="Lato"/>
              </a:rPr>
              <a:t>Code</a:t>
            </a:r>
            <a:br>
              <a:rPr lang="en" sz="1800" u="sng">
                <a:latin typeface="Lato"/>
                <a:ea typeface="Lato"/>
                <a:cs typeface="Lato"/>
                <a:sym typeface="Lato"/>
              </a:rPr>
            </a:br>
            <a:r>
              <a:rPr b="0" lang="en" sz="900">
                <a:solidFill>
                  <a:srgbClr val="1D1C1D"/>
                </a:solidFill>
                <a:latin typeface="Courier New"/>
                <a:ea typeface="Courier New"/>
                <a:cs typeface="Courier New"/>
                <a:sym typeface="Courier New"/>
              </a:rPr>
              <a:t>list_of_results_1 = []</a:t>
            </a:r>
            <a:br>
              <a:rPr b="0" lang="en" sz="900">
                <a:solidFill>
                  <a:srgbClr val="1D1C1D"/>
                </a:solidFill>
                <a:latin typeface="Courier New"/>
                <a:ea typeface="Courier New"/>
                <a:cs typeface="Courier New"/>
                <a:sym typeface="Courier New"/>
              </a:rPr>
            </a:br>
            <a:r>
              <a:rPr b="0" lang="en" sz="900">
                <a:solidFill>
                  <a:srgbClr val="1D1C1D"/>
                </a:solidFill>
                <a:latin typeface="Courier New"/>
                <a:ea typeface="Courier New"/>
                <a:cs typeface="Courier New"/>
                <a:sym typeface="Courier New"/>
              </a:rPr>
              <a:t>list_of_results_2 = []</a:t>
            </a:r>
            <a:endParaRPr b="0" sz="900">
              <a:solidFill>
                <a:srgbClr val="1D1C1D"/>
              </a:solidFill>
              <a:latin typeface="Courier New"/>
              <a:ea typeface="Courier New"/>
              <a:cs typeface="Courier New"/>
              <a:sym typeface="Courier New"/>
            </a:endParaRPr>
          </a:p>
          <a:p>
            <a:pPr indent="0" lvl="0" marL="0" marR="76200" rtl="0" algn="l">
              <a:lnSpc>
                <a:spcPct val="150001"/>
              </a:lnSpc>
              <a:spcBef>
                <a:spcPts val="1600"/>
              </a:spcBef>
              <a:spcAft>
                <a:spcPts val="0"/>
              </a:spcAft>
              <a:buClr>
                <a:schemeClr val="dk2"/>
              </a:buClr>
              <a:buSzPts val="1100"/>
              <a:buFont typeface="Arial"/>
              <a:buNone/>
            </a:pPr>
            <a:r>
              <a:rPr b="0" lang="en" sz="900">
                <a:solidFill>
                  <a:srgbClr val="1D1C1D"/>
                </a:solidFill>
                <a:highlight>
                  <a:srgbClr val="FFF2CC"/>
                </a:highlight>
                <a:latin typeface="Courier New"/>
                <a:ea typeface="Courier New"/>
                <a:cs typeface="Courier New"/>
                <a:sym typeface="Courier New"/>
              </a:rPr>
              <a:t>for number in range(3)</a:t>
            </a:r>
            <a:r>
              <a:rPr b="0" lang="en" sz="900">
                <a:solidFill>
                  <a:srgbClr val="1D1C1D"/>
                </a:solidFill>
                <a:latin typeface="Courier New"/>
                <a:ea typeface="Courier New"/>
                <a:cs typeface="Courier New"/>
                <a:sym typeface="Courier New"/>
              </a:rPr>
              <a:t>:</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900">
                <a:solidFill>
                  <a:srgbClr val="1D1C1D"/>
                </a:solidFill>
                <a:latin typeface="Courier New"/>
                <a:ea typeface="Courier New"/>
                <a:cs typeface="Courier New"/>
                <a:sym typeface="Courier New"/>
              </a:rPr>
              <a:t>   result_of_game_1 = game()</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900">
                <a:solidFill>
                  <a:srgbClr val="1D1C1D"/>
                </a:solidFill>
                <a:latin typeface="Courier New"/>
                <a:ea typeface="Courier New"/>
                <a:cs typeface="Courier New"/>
                <a:sym typeface="Courier New"/>
              </a:rPr>
              <a:t>   my_pokemon_type = result_of_game_1[1]</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900">
                <a:solidFill>
                  <a:srgbClr val="1D1C1D"/>
                </a:solidFill>
                <a:latin typeface="Courier New"/>
                <a:ea typeface="Courier New"/>
                <a:cs typeface="Courier New"/>
                <a:sym typeface="Courier New"/>
              </a:rPr>
              <a:t>   opponent_pokemon_type = result_of_game_1[2]</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900">
                <a:solidFill>
                  <a:srgbClr val="1D1C1D"/>
                </a:solidFill>
                <a:latin typeface="Courier New"/>
                <a:ea typeface="Courier New"/>
                <a:cs typeface="Courier New"/>
                <a:sym typeface="Courier New"/>
              </a:rPr>
              <a:t>   my_pokemon_name = result_of_game_1[3]</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900">
                <a:solidFill>
                  <a:srgbClr val="1D1C1D"/>
                </a:solidFill>
                <a:latin typeface="Courier New"/>
                <a:ea typeface="Courier New"/>
                <a:cs typeface="Courier New"/>
                <a:sym typeface="Courier New"/>
              </a:rPr>
              <a:t>   opp_pokemon_name = result_of_game_1[4]</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900">
                <a:solidFill>
                  <a:srgbClr val="1D1C1D"/>
                </a:solidFill>
                <a:latin typeface="Courier New"/>
                <a:ea typeface="Courier New"/>
                <a:cs typeface="Courier New"/>
                <a:sym typeface="Courier New"/>
              </a:rPr>
              <a:t>   result_of_game_2 = type_battle()</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900">
                <a:solidFill>
                  <a:srgbClr val="1D1C1D"/>
                </a:solidFill>
                <a:highlight>
                  <a:srgbClr val="FFF2CC"/>
                </a:highlight>
                <a:latin typeface="Courier New"/>
                <a:ea typeface="Courier New"/>
                <a:cs typeface="Courier New"/>
                <a:sym typeface="Courier New"/>
              </a:rPr>
              <a:t>   list_of_results_1.append(result_of_game_1[0])</a:t>
            </a:r>
            <a:endParaRPr b="0" sz="900">
              <a:solidFill>
                <a:srgbClr val="1D1C1D"/>
              </a:solidFill>
              <a:highlight>
                <a:srgbClr val="FFF2CC"/>
              </a:highlight>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rPr b="0" lang="en" sz="900">
                <a:solidFill>
                  <a:srgbClr val="1D1C1D"/>
                </a:solidFill>
                <a:highlight>
                  <a:srgbClr val="FFF2CC"/>
                </a:highlight>
                <a:latin typeface="Courier New"/>
                <a:ea typeface="Courier New"/>
                <a:cs typeface="Courier New"/>
                <a:sym typeface="Courier New"/>
              </a:rPr>
              <a:t>   list_of_results_2.append(result_of_game_2)</a:t>
            </a:r>
            <a:endParaRPr b="0" sz="900">
              <a:solidFill>
                <a:srgbClr val="1D1C1D"/>
              </a:solidFill>
              <a:highlight>
                <a:srgbClr val="FFF2CC"/>
              </a:highlight>
              <a:latin typeface="Courier New"/>
              <a:ea typeface="Courier New"/>
              <a:cs typeface="Courier New"/>
              <a:sym typeface="Courier New"/>
            </a:endParaRPr>
          </a:p>
          <a:p>
            <a:pPr indent="0" lvl="0" marL="76200" marR="76200" rtl="0" algn="l">
              <a:lnSpc>
                <a:spcPct val="150001"/>
              </a:lnSpc>
              <a:spcBef>
                <a:spcPts val="300"/>
              </a:spcBef>
              <a:spcAft>
                <a:spcPts val="0"/>
              </a:spcAft>
              <a:buClr>
                <a:schemeClr val="dk2"/>
              </a:buClr>
              <a:buSzPts val="1100"/>
              <a:buFont typeface="Arial"/>
              <a:buNone/>
            </a:pPr>
            <a:r>
              <a:t/>
            </a:r>
            <a:endParaRPr b="0" sz="900">
              <a:solidFill>
                <a:srgbClr val="1D1C1D"/>
              </a:solidFill>
              <a:latin typeface="Courier New"/>
              <a:ea typeface="Courier New"/>
              <a:cs typeface="Courier New"/>
              <a:sym typeface="Courier New"/>
            </a:endParaRPr>
          </a:p>
          <a:p>
            <a:pPr indent="0" lvl="0" marL="0" rtl="0" algn="l">
              <a:lnSpc>
                <a:spcPct val="115000"/>
              </a:lnSpc>
              <a:spcBef>
                <a:spcPts val="300"/>
              </a:spcBef>
              <a:spcAft>
                <a:spcPts val="1600"/>
              </a:spcAft>
              <a:buNone/>
            </a:pPr>
            <a:r>
              <a:t/>
            </a:r>
            <a:endParaRPr sz="1800" u="sng">
              <a:latin typeface="Lato"/>
              <a:ea typeface="Lato"/>
              <a:cs typeface="Lato"/>
              <a:sym typeface="Lato"/>
            </a:endParaRPr>
          </a:p>
        </p:txBody>
      </p:sp>
      <p:pic>
        <p:nvPicPr>
          <p:cNvPr id="122" name="Google Shape;122;p20"/>
          <p:cNvPicPr preferRelativeResize="0"/>
          <p:nvPr/>
        </p:nvPicPr>
        <p:blipFill>
          <a:blip r:embed="rId3">
            <a:alphaModFix/>
          </a:blip>
          <a:stretch>
            <a:fillRect/>
          </a:stretch>
        </p:blipFill>
        <p:spPr>
          <a:xfrm>
            <a:off x="6601775" y="2650675"/>
            <a:ext cx="2237424" cy="20509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idx="4294967295" type="title"/>
          </p:nvPr>
        </p:nvSpPr>
        <p:spPr>
          <a:xfrm>
            <a:off x="535775" y="314475"/>
            <a:ext cx="65784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Extended tasks</a:t>
            </a:r>
            <a:endParaRPr sz="2400"/>
          </a:p>
        </p:txBody>
      </p:sp>
      <p:sp>
        <p:nvSpPr>
          <p:cNvPr id="128" name="Google Shape;128;p21"/>
          <p:cNvSpPr txBox="1"/>
          <p:nvPr>
            <p:ph idx="4294967295" type="title"/>
          </p:nvPr>
        </p:nvSpPr>
        <p:spPr>
          <a:xfrm>
            <a:off x="535775" y="1144325"/>
            <a:ext cx="60660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u="sng">
                <a:latin typeface="Lato"/>
                <a:ea typeface="Lato"/>
                <a:cs typeface="Lato"/>
                <a:sym typeface="Lato"/>
              </a:rPr>
              <a:t>Code</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1600"/>
              </a:spcBef>
              <a:spcAft>
                <a:spcPts val="0"/>
              </a:spcAft>
              <a:buNone/>
            </a:pPr>
            <a:r>
              <a:rPr b="0" lang="en" sz="900">
                <a:solidFill>
                  <a:srgbClr val="1D1C1D"/>
                </a:solidFill>
                <a:latin typeface="Courier New"/>
                <a:ea typeface="Courier New"/>
                <a:cs typeface="Courier New"/>
                <a:sym typeface="Courier New"/>
              </a:rPr>
              <a:t>print("Results:", "Top Trumps", list_of_results_1, "Type Battle", list_of_results_2)</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900">
                <a:solidFill>
                  <a:srgbClr val="1D1C1D"/>
                </a:solidFill>
                <a:highlight>
                  <a:srgbClr val="FFF2CC"/>
                </a:highlight>
                <a:latin typeface="Courier New"/>
                <a:ea typeface="Courier New"/>
                <a:cs typeface="Courier New"/>
                <a:sym typeface="Courier New"/>
              </a:rPr>
              <a:t>filename = 'pokemon_game_log.txt'</a:t>
            </a:r>
            <a:endParaRPr b="0" sz="900">
              <a:solidFill>
                <a:srgbClr val="1D1C1D"/>
              </a:solidFill>
              <a:highlight>
                <a:srgbClr val="FFF2CC"/>
              </a:highlight>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900">
                <a:solidFill>
                  <a:srgbClr val="1D1C1D"/>
                </a:solidFill>
                <a:latin typeface="Courier New"/>
                <a:ea typeface="Courier New"/>
                <a:cs typeface="Courier New"/>
                <a:sym typeface="Courier New"/>
              </a:rPr>
              <a:t>with open(filename, 'a') as file_object:</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900">
                <a:solidFill>
                  <a:srgbClr val="1D1C1D"/>
                </a:solidFill>
                <a:latin typeface="Courier New"/>
                <a:ea typeface="Courier New"/>
                <a:cs typeface="Courier New"/>
                <a:sym typeface="Courier New"/>
              </a:rPr>
              <a:t>   file_object.write(f'\n{list_of_results_1}\n')</a:t>
            </a:r>
            <a:endParaRPr b="0" sz="900">
              <a:solidFill>
                <a:srgbClr val="1D1C1D"/>
              </a:solidFill>
              <a:latin typeface="Courier New"/>
              <a:ea typeface="Courier New"/>
              <a:cs typeface="Courier New"/>
              <a:sym typeface="Courier New"/>
            </a:endParaRPr>
          </a:p>
          <a:p>
            <a:pPr indent="0" lvl="0" marL="76200" marR="76200" rtl="0" algn="l">
              <a:lnSpc>
                <a:spcPct val="150001"/>
              </a:lnSpc>
              <a:spcBef>
                <a:spcPts val="300"/>
              </a:spcBef>
              <a:spcAft>
                <a:spcPts val="0"/>
              </a:spcAft>
              <a:buNone/>
            </a:pPr>
            <a:r>
              <a:rPr b="0" lang="en" sz="900">
                <a:solidFill>
                  <a:srgbClr val="1D1C1D"/>
                </a:solidFill>
                <a:latin typeface="Courier New"/>
                <a:ea typeface="Courier New"/>
                <a:cs typeface="Courier New"/>
                <a:sym typeface="Courier New"/>
              </a:rPr>
              <a:t>   file_object.write(f'\n{list_of_results_2}\n')</a:t>
            </a:r>
            <a:endParaRPr b="0" sz="900">
              <a:solidFill>
                <a:srgbClr val="1D1C1D"/>
              </a:solidFill>
              <a:latin typeface="Courier New"/>
              <a:ea typeface="Courier New"/>
              <a:cs typeface="Courier New"/>
              <a:sym typeface="Courier New"/>
            </a:endParaRPr>
          </a:p>
          <a:p>
            <a:pPr indent="0" lvl="0" marL="0" rtl="0" algn="l">
              <a:lnSpc>
                <a:spcPct val="115000"/>
              </a:lnSpc>
              <a:spcBef>
                <a:spcPts val="300"/>
              </a:spcBef>
              <a:spcAft>
                <a:spcPts val="1600"/>
              </a:spcAft>
              <a:buNone/>
            </a:pPr>
            <a:r>
              <a:t/>
            </a:r>
            <a:endParaRPr sz="1800" u="sng">
              <a:latin typeface="Lato"/>
              <a:ea typeface="Lato"/>
              <a:cs typeface="Lato"/>
              <a:sym typeface="Lato"/>
            </a:endParaRPr>
          </a:p>
        </p:txBody>
      </p:sp>
      <p:pic>
        <p:nvPicPr>
          <p:cNvPr id="129" name="Google Shape;129;p21"/>
          <p:cNvPicPr preferRelativeResize="0"/>
          <p:nvPr/>
        </p:nvPicPr>
        <p:blipFill>
          <a:blip r:embed="rId3">
            <a:alphaModFix/>
          </a:blip>
          <a:stretch>
            <a:fillRect/>
          </a:stretch>
        </p:blipFill>
        <p:spPr>
          <a:xfrm>
            <a:off x="6601775" y="2650675"/>
            <a:ext cx="2237424" cy="205097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