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68" r:id="rId5"/>
    <p:sldId id="310" r:id="rId6"/>
    <p:sldId id="334" r:id="rId7"/>
    <p:sldId id="332" r:id="rId8"/>
    <p:sldId id="333" r:id="rId9"/>
    <p:sldId id="326" r:id="rId10"/>
    <p:sldId id="328" r:id="rId11"/>
    <p:sldId id="329" r:id="rId12"/>
    <p:sldId id="330" r:id="rId13"/>
    <p:sldId id="331" r:id="rId14"/>
    <p:sldId id="322" r:id="rId15"/>
    <p:sldId id="335" r:id="rId16"/>
    <p:sldId id="336" r:id="rId17"/>
    <p:sldId id="337" r:id="rId18"/>
    <p:sldId id="338" r:id="rId19"/>
    <p:sldId id="339" r:id="rId20"/>
    <p:sldId id="340" r:id="rId21"/>
    <p:sldId id="341" r:id="rId22"/>
    <p:sldId id="342" r:id="rId23"/>
    <p:sldId id="32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0A006-D09E-474E-A920-0CCE0CF65E5E}"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62914-FFA2-44E5-890D-A5FF93010480}" type="slidenum">
              <a:rPr lang="en-IN" smtClean="0"/>
              <a:t>‹#›</a:t>
            </a:fld>
            <a:endParaRPr lang="en-IN"/>
          </a:p>
        </p:txBody>
      </p:sp>
    </p:spTree>
    <p:extLst>
      <p:ext uri="{BB962C8B-B14F-4D97-AF65-F5344CB8AC3E}">
        <p14:creationId xmlns:p14="http://schemas.microsoft.com/office/powerpoint/2010/main" val="2912247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3059" y="573741"/>
            <a:ext cx="6508376" cy="2985244"/>
          </a:xfrm>
        </p:spPr>
        <p:txBody>
          <a:bodyPr>
            <a:normAutofit fontScale="90000"/>
          </a:bodyPr>
          <a:lstStyle/>
          <a:p>
            <a:r>
              <a:rPr lang="en-US" sz="3600" b="1" dirty="0"/>
              <a:t>Malware detection </a:t>
            </a:r>
            <a:r>
              <a:rPr lang="en-US" sz="3600" dirty="0"/>
              <a:t>like     trojan horse, spyware through memory analysis by using hybrid algorithm of gradient boosting and random forest classifier.</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3765176"/>
            <a:ext cx="6269347" cy="2325524"/>
          </a:xfrm>
        </p:spPr>
        <p:txBody>
          <a:bodyPr>
            <a:normAutofit/>
          </a:bodyPr>
          <a:lstStyle/>
          <a:p>
            <a:r>
              <a:rPr lang="en-US" dirty="0">
                <a:solidFill>
                  <a:schemeClr val="tx1">
                    <a:lumMod val="85000"/>
                    <a:lumOff val="15000"/>
                  </a:schemeClr>
                </a:solidFill>
              </a:rPr>
              <a:t>                                       </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700682" y="1"/>
            <a:ext cx="4491319" cy="6857999"/>
          </a:xfrm>
          <a:prstGeom prst="rect">
            <a:avLst/>
          </a:prstGeom>
        </p:spPr>
      </p:pic>
      <p:sp>
        <p:nvSpPr>
          <p:cNvPr id="4" name="TextBox 3">
            <a:extLst>
              <a:ext uri="{FF2B5EF4-FFF2-40B4-BE49-F238E27FC236}">
                <a16:creationId xmlns:a16="http://schemas.microsoft.com/office/drawing/2014/main" id="{326DDC8E-4B1C-E6A8-1176-939C03D11AFC}"/>
              </a:ext>
            </a:extLst>
          </p:cNvPr>
          <p:cNvSpPr txBox="1"/>
          <p:nvPr/>
        </p:nvSpPr>
        <p:spPr>
          <a:xfrm>
            <a:off x="878541" y="4724400"/>
            <a:ext cx="6508376" cy="1754326"/>
          </a:xfrm>
          <a:prstGeom prst="rect">
            <a:avLst/>
          </a:prstGeom>
          <a:noFill/>
        </p:spPr>
        <p:txBody>
          <a:bodyPr wrap="square" rtlCol="0">
            <a:spAutoFit/>
          </a:bodyPr>
          <a:lstStyle/>
          <a:p>
            <a:r>
              <a:rPr lang="en-IN" dirty="0"/>
              <a:t>                                                  </a:t>
            </a:r>
            <a:r>
              <a:rPr lang="en-IN" dirty="0" err="1"/>
              <a:t>Mandava</a:t>
            </a:r>
            <a:r>
              <a:rPr lang="en-IN" dirty="0"/>
              <a:t> Nidhish - 21BCE5840 </a:t>
            </a:r>
          </a:p>
          <a:p>
            <a:r>
              <a:rPr lang="en-IN" dirty="0"/>
              <a:t>                                                  Kalla Bharath Vardhan-21BCE5846</a:t>
            </a:r>
          </a:p>
          <a:p>
            <a:r>
              <a:rPr lang="en-IN" dirty="0"/>
              <a:t>                                                  Varanasi Sai Charan – 21BCE5870</a:t>
            </a:r>
          </a:p>
          <a:p>
            <a:r>
              <a:rPr lang="en-IN" dirty="0"/>
              <a:t>                                                  C. Surya Kiran  -21BCE1110</a:t>
            </a:r>
            <a:br>
              <a:rPr lang="en-IN" dirty="0"/>
            </a:br>
            <a:r>
              <a:rPr lang="en-IN" dirty="0"/>
              <a:t>                                   </a:t>
            </a:r>
          </a:p>
          <a:p>
            <a:r>
              <a:rPr lang="en-IN" dirty="0"/>
              <a:t>                                                  Mentor- </a:t>
            </a:r>
            <a:r>
              <a:rPr lang="en-IN" dirty="0" err="1"/>
              <a:t>Sobitha</a:t>
            </a:r>
            <a:r>
              <a:rPr lang="en-IN" dirty="0"/>
              <a:t> </a:t>
            </a:r>
            <a:r>
              <a:rPr lang="en-IN" dirty="0" err="1"/>
              <a:t>Ahila</a:t>
            </a:r>
            <a:r>
              <a:rPr lang="en-IN" dirty="0"/>
              <a:t> S</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-5</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092881"/>
          </a:xfrm>
          <a:prstGeom prst="rect">
            <a:avLst/>
          </a:prstGeom>
          <a:noFill/>
        </p:spPr>
        <p:txBody>
          <a:bodyPr wrap="square" rtlCol="0">
            <a:spAutoFit/>
          </a:bodyPr>
          <a:lstStyle/>
          <a:p>
            <a:r>
              <a:rPr lang="en-IN" sz="1600" dirty="0"/>
              <a:t>Detection of malicious software by </a:t>
            </a:r>
            <a:r>
              <a:rPr lang="en-IN" sz="1600" dirty="0" err="1"/>
              <a:t>analyzing</a:t>
            </a:r>
            <a:r>
              <a:rPr lang="en-IN" sz="1600" dirty="0"/>
              <a:t> the </a:t>
            </a:r>
            <a:r>
              <a:rPr lang="en-IN" sz="1600" dirty="0" err="1"/>
              <a:t>behavioral</a:t>
            </a:r>
            <a:r>
              <a:rPr lang="en-IN" sz="1600" dirty="0"/>
              <a:t> artifacts </a:t>
            </a:r>
            <a:r>
              <a:rPr lang="en-IN" sz="1600" dirty="0" err="1"/>
              <a:t>usingmachine</a:t>
            </a:r>
            <a:r>
              <a:rPr lang="en-IN" sz="1600" dirty="0"/>
              <a:t> learning </a:t>
            </a:r>
            <a:r>
              <a:rPr lang="en-IN" sz="1600" dirty="0" err="1"/>
              <a:t>algorithmsJagsir</a:t>
            </a:r>
            <a:r>
              <a:rPr lang="en-IN" sz="1600" dirty="0"/>
              <a:t> </a:t>
            </a:r>
            <a:r>
              <a:rPr lang="en-IN" sz="1600" dirty="0" err="1"/>
              <a:t>Singh,Jaswinder</a:t>
            </a:r>
            <a:r>
              <a:rPr lang="en-IN" sz="1600" dirty="0"/>
              <a:t> Singh January 2020,Information and Software Technology, Science Direct.</a:t>
            </a:r>
          </a:p>
          <a:p>
            <a:endParaRPr lang="en-IN" sz="1600" dirty="0"/>
          </a:p>
          <a:p>
            <a:r>
              <a:rPr lang="en-US" sz="1600" u="sng" dirty="0"/>
              <a:t>Algorithms Used: </a:t>
            </a:r>
            <a:r>
              <a:rPr lang="en-US" sz="1600" dirty="0"/>
              <a:t>Models used are KNN, Navie Baya's, SVM, Decision tree, Random forest, Gradient boosting, Adaptive boosting</a:t>
            </a:r>
          </a:p>
          <a:p>
            <a:endParaRPr lang="en-US" sz="1600" dirty="0"/>
          </a:p>
          <a:p>
            <a:r>
              <a:rPr lang="en-US" sz="1600" u="sng" dirty="0"/>
              <a:t>Results Achieved:</a:t>
            </a:r>
            <a:endParaRPr lang="en-US" sz="1600" dirty="0"/>
          </a:p>
          <a:p>
            <a:endParaRPr lang="en-IN" dirty="0"/>
          </a:p>
        </p:txBody>
      </p:sp>
      <p:sp>
        <p:nvSpPr>
          <p:cNvPr id="6" name="TextBox 5">
            <a:extLst>
              <a:ext uri="{FF2B5EF4-FFF2-40B4-BE49-F238E27FC236}">
                <a16:creationId xmlns:a16="http://schemas.microsoft.com/office/drawing/2014/main" id="{B33A3611-3A1D-74B8-16E9-585C449614AE}"/>
              </a:ext>
            </a:extLst>
          </p:cNvPr>
          <p:cNvSpPr txBox="1"/>
          <p:nvPr/>
        </p:nvSpPr>
        <p:spPr>
          <a:xfrm>
            <a:off x="806823" y="3871951"/>
            <a:ext cx="10552616" cy="1323439"/>
          </a:xfrm>
          <a:prstGeom prst="rect">
            <a:avLst/>
          </a:prstGeom>
          <a:noFill/>
        </p:spPr>
        <p:txBody>
          <a:bodyPr wrap="square" rtlCol="0">
            <a:spAutoFit/>
          </a:bodyPr>
          <a:lstStyle/>
          <a:p>
            <a:r>
              <a:rPr lang="en-IN" sz="1600" u="sng" dirty="0"/>
              <a:t>Challenges Identified:</a:t>
            </a:r>
          </a:p>
          <a:p>
            <a:endParaRPr lang="en-IN" sz="1600" u="sng" dirty="0"/>
          </a:p>
          <a:p>
            <a:r>
              <a:rPr lang="en-US" sz="1600" dirty="0"/>
              <a:t>The challenges in computer security against malware include coping with the exponential growth and complexity of malware, addressing targeted and stealthy attack techniques, managing network-related threats, and handling the complexities of dynamic analysis for malware detection.</a:t>
            </a:r>
            <a:endParaRPr lang="en-IN" sz="1600" dirty="0"/>
          </a:p>
        </p:txBody>
      </p:sp>
      <p:graphicFrame>
        <p:nvGraphicFramePr>
          <p:cNvPr id="4" name="Table 3">
            <a:extLst>
              <a:ext uri="{FF2B5EF4-FFF2-40B4-BE49-F238E27FC236}">
                <a16:creationId xmlns:a16="http://schemas.microsoft.com/office/drawing/2014/main" id="{6B9A59AD-FF13-EB90-ADBA-C7C0C14DAB65}"/>
              </a:ext>
            </a:extLst>
          </p:cNvPr>
          <p:cNvGraphicFramePr>
            <a:graphicFrameLocks noGrp="1"/>
          </p:cNvGraphicFramePr>
          <p:nvPr>
            <p:extLst>
              <p:ext uri="{D42A27DB-BD31-4B8C-83A1-F6EECF244321}">
                <p14:modId xmlns:p14="http://schemas.microsoft.com/office/powerpoint/2010/main" val="1011401270"/>
              </p:ext>
            </p:extLst>
          </p:nvPr>
        </p:nvGraphicFramePr>
        <p:xfrm>
          <a:off x="806823" y="2986050"/>
          <a:ext cx="5725160" cy="681736"/>
        </p:xfrm>
        <a:graphic>
          <a:graphicData uri="http://schemas.openxmlformats.org/drawingml/2006/table">
            <a:tbl>
              <a:tblPr firstRow="1" firstCol="1" bandRow="1">
                <a:tableStyleId>{5C22544A-7EE6-4342-B048-85BDC9FD1C3A}</a:tableStyleId>
              </a:tblPr>
              <a:tblGrid>
                <a:gridCol w="953770">
                  <a:extLst>
                    <a:ext uri="{9D8B030D-6E8A-4147-A177-3AD203B41FA5}">
                      <a16:colId xmlns:a16="http://schemas.microsoft.com/office/drawing/2014/main" val="1311488231"/>
                    </a:ext>
                  </a:extLst>
                </a:gridCol>
                <a:gridCol w="953770">
                  <a:extLst>
                    <a:ext uri="{9D8B030D-6E8A-4147-A177-3AD203B41FA5}">
                      <a16:colId xmlns:a16="http://schemas.microsoft.com/office/drawing/2014/main" val="888276152"/>
                    </a:ext>
                  </a:extLst>
                </a:gridCol>
                <a:gridCol w="954405">
                  <a:extLst>
                    <a:ext uri="{9D8B030D-6E8A-4147-A177-3AD203B41FA5}">
                      <a16:colId xmlns:a16="http://schemas.microsoft.com/office/drawing/2014/main" val="679374338"/>
                    </a:ext>
                  </a:extLst>
                </a:gridCol>
                <a:gridCol w="954405">
                  <a:extLst>
                    <a:ext uri="{9D8B030D-6E8A-4147-A177-3AD203B41FA5}">
                      <a16:colId xmlns:a16="http://schemas.microsoft.com/office/drawing/2014/main" val="1868483631"/>
                    </a:ext>
                  </a:extLst>
                </a:gridCol>
                <a:gridCol w="954405">
                  <a:extLst>
                    <a:ext uri="{9D8B030D-6E8A-4147-A177-3AD203B41FA5}">
                      <a16:colId xmlns:a16="http://schemas.microsoft.com/office/drawing/2014/main" val="1642129072"/>
                    </a:ext>
                  </a:extLst>
                </a:gridCol>
                <a:gridCol w="954405">
                  <a:extLst>
                    <a:ext uri="{9D8B030D-6E8A-4147-A177-3AD203B41FA5}">
                      <a16:colId xmlns:a16="http://schemas.microsoft.com/office/drawing/2014/main" val="499484801"/>
                    </a:ext>
                  </a:extLst>
                </a:gridCol>
              </a:tblGrid>
              <a:tr h="0">
                <a:tc>
                  <a:txBody>
                    <a:bodyPr/>
                    <a:lstStyle/>
                    <a:p>
                      <a:pPr>
                        <a:lnSpc>
                          <a:spcPct val="107000"/>
                        </a:lnSpc>
                        <a:spcAft>
                          <a:spcPts val="800"/>
                        </a:spcAft>
                      </a:pPr>
                      <a:r>
                        <a:rPr lang="en-US"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ROC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1157064"/>
                  </a:ext>
                </a:extLst>
              </a:tr>
              <a:tr h="0">
                <a:tc>
                  <a:txBody>
                    <a:bodyPr/>
                    <a:lstStyle/>
                    <a:p>
                      <a:pPr>
                        <a:lnSpc>
                          <a:spcPct val="107000"/>
                        </a:lnSpc>
                        <a:spcAft>
                          <a:spcPts val="800"/>
                        </a:spcAft>
                      </a:pPr>
                      <a:r>
                        <a:rPr lang="en-US" sz="1100" kern="100">
                          <a:effectLst/>
                        </a:rPr>
                        <a:t>SVMS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98.46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856786"/>
                  </a:ext>
                </a:extLst>
              </a:tr>
              <a:tr h="0">
                <a:tc>
                  <a:txBody>
                    <a:bodyPr/>
                    <a:lstStyle/>
                    <a:p>
                      <a:pPr>
                        <a:lnSpc>
                          <a:spcPct val="107000"/>
                        </a:lnSpc>
                        <a:spcAft>
                          <a:spcPts val="800"/>
                        </a:spcAft>
                      </a:pPr>
                      <a:r>
                        <a:rPr lang="en-US" sz="11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96.08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96.49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855030"/>
                  </a:ext>
                </a:extLst>
              </a:tr>
              <a:tr h="0">
                <a:tc>
                  <a:txBody>
                    <a:bodyPr/>
                    <a:lstStyle/>
                    <a:p>
                      <a:pPr>
                        <a:lnSpc>
                          <a:spcPct val="107000"/>
                        </a:lnSpc>
                        <a:spcAft>
                          <a:spcPts val="800"/>
                        </a:spcAft>
                      </a:pPr>
                      <a:r>
                        <a:rPr lang="en-US" sz="1100" kern="100">
                          <a:effectLst/>
                        </a:rPr>
                        <a:t>N-gram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97.04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97.43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1893222"/>
                  </a:ext>
                </a:extLst>
              </a:tr>
            </a:tbl>
          </a:graphicData>
        </a:graphic>
      </p:graphicFrame>
    </p:spTree>
    <p:extLst>
      <p:ext uri="{BB962C8B-B14F-4D97-AF65-F5344CB8AC3E}">
        <p14:creationId xmlns:p14="http://schemas.microsoft.com/office/powerpoint/2010/main" val="262372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0F41-B846-B50B-C7F6-22952BBCD215}"/>
              </a:ext>
            </a:extLst>
          </p:cNvPr>
          <p:cNvSpPr>
            <a:spLocks noGrp="1"/>
          </p:cNvSpPr>
          <p:nvPr>
            <p:ph type="title"/>
          </p:nvPr>
        </p:nvSpPr>
        <p:spPr>
          <a:xfrm>
            <a:off x="1097280" y="286604"/>
            <a:ext cx="10058400" cy="1273256"/>
          </a:xfrm>
        </p:spPr>
        <p:txBody>
          <a:bodyPr/>
          <a:lstStyle/>
          <a:p>
            <a:r>
              <a:rPr lang="en-IN" dirty="0"/>
              <a:t> Functional Architecture</a:t>
            </a:r>
          </a:p>
        </p:txBody>
      </p:sp>
      <p:pic>
        <p:nvPicPr>
          <p:cNvPr id="9" name="Content Placeholder 8">
            <a:extLst>
              <a:ext uri="{FF2B5EF4-FFF2-40B4-BE49-F238E27FC236}">
                <a16:creationId xmlns:a16="http://schemas.microsoft.com/office/drawing/2014/main" id="{24172EE0-5761-2052-74FD-F355B723B79C}"/>
              </a:ext>
            </a:extLst>
          </p:cNvPr>
          <p:cNvPicPr>
            <a:picLocks noGrp="1" noChangeAspect="1"/>
          </p:cNvPicPr>
          <p:nvPr>
            <p:ph idx="1"/>
          </p:nvPr>
        </p:nvPicPr>
        <p:blipFill>
          <a:blip r:embed="rId2"/>
          <a:stretch>
            <a:fillRect/>
          </a:stretch>
        </p:blipFill>
        <p:spPr>
          <a:xfrm>
            <a:off x="2831080" y="2108200"/>
            <a:ext cx="6590165" cy="3760788"/>
          </a:xfrm>
        </p:spPr>
      </p:pic>
    </p:spTree>
    <p:extLst>
      <p:ext uri="{BB962C8B-B14F-4D97-AF65-F5344CB8AC3E}">
        <p14:creationId xmlns:p14="http://schemas.microsoft.com/office/powerpoint/2010/main" val="155078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C2CD-0539-6134-5DA8-A9F0E007EA5B}"/>
              </a:ext>
            </a:extLst>
          </p:cNvPr>
          <p:cNvSpPr>
            <a:spLocks noGrp="1"/>
          </p:cNvSpPr>
          <p:nvPr>
            <p:ph type="title"/>
          </p:nvPr>
        </p:nvSpPr>
        <p:spPr/>
        <p:txBody>
          <a:bodyPr/>
          <a:lstStyle/>
          <a:p>
            <a:r>
              <a:rPr lang="en-IN" dirty="0"/>
              <a:t>Module wise explanation</a:t>
            </a:r>
          </a:p>
        </p:txBody>
      </p:sp>
      <p:sp>
        <p:nvSpPr>
          <p:cNvPr id="3" name="Content Placeholder 2">
            <a:extLst>
              <a:ext uri="{FF2B5EF4-FFF2-40B4-BE49-F238E27FC236}">
                <a16:creationId xmlns:a16="http://schemas.microsoft.com/office/drawing/2014/main" id="{792C2E64-F8BC-09A6-6EE8-85E9B2CE31D0}"/>
              </a:ext>
            </a:extLst>
          </p:cNvPr>
          <p:cNvSpPr>
            <a:spLocks noGrp="1"/>
          </p:cNvSpPr>
          <p:nvPr>
            <p:ph idx="1"/>
          </p:nvPr>
        </p:nvSpPr>
        <p:spPr/>
        <p:txBody>
          <a:bodyPr>
            <a:normAutofit lnSpcReduction="10000"/>
          </a:bodyPr>
          <a:lstStyle/>
          <a:p>
            <a:r>
              <a:rPr lang="en-US" b="1" dirty="0"/>
              <a:t>Module-1: Data Preprocessing</a:t>
            </a:r>
          </a:p>
          <a:p>
            <a:r>
              <a:rPr lang="en-US" dirty="0"/>
              <a:t>In data preprocessing phase, we cleaned real-world memory dump dataset, ensuring the integrity and quality of the data. This involved removing the irrelevant or duplicate entries, handling missing values, and standardizing the data. Additionally, we conducted exploratory data analysis to gain insights into the underlying distribution and characteristics of the dataset, enabling us to make decisions regarding feature selection and model training. Furthermore, in the data processing stage, we implemented one-hot encoding to transform categorical variables such as malware types (Trojan horse, Spyware) into numerical representations, facilitating their incorporation into machine learning algorithms. We also employed feature scaling techniques to normalize the data, ensuring that all features contribute proportionally to the model's learning process. This meticulous data preprocessing and processing steps are essential for optimizing the performance and accuracy of our hybrid algorithm in detecting and clearing.</a:t>
            </a:r>
            <a:endParaRPr lang="en-IN" dirty="0"/>
          </a:p>
        </p:txBody>
      </p:sp>
    </p:spTree>
    <p:extLst>
      <p:ext uri="{BB962C8B-B14F-4D97-AF65-F5344CB8AC3E}">
        <p14:creationId xmlns:p14="http://schemas.microsoft.com/office/powerpoint/2010/main" val="309409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7570-5ED1-6E3B-579D-50D8DCAC3578}"/>
              </a:ext>
            </a:extLst>
          </p:cNvPr>
          <p:cNvSpPr>
            <a:spLocks noGrp="1"/>
          </p:cNvSpPr>
          <p:nvPr>
            <p:ph type="title"/>
          </p:nvPr>
        </p:nvSpPr>
        <p:spPr/>
        <p:txBody>
          <a:bodyPr/>
          <a:lstStyle/>
          <a:p>
            <a:r>
              <a:rPr lang="en-IN" dirty="0"/>
              <a:t>Module wise explanation</a:t>
            </a:r>
          </a:p>
        </p:txBody>
      </p:sp>
      <p:sp>
        <p:nvSpPr>
          <p:cNvPr id="3" name="Content Placeholder 2">
            <a:extLst>
              <a:ext uri="{FF2B5EF4-FFF2-40B4-BE49-F238E27FC236}">
                <a16:creationId xmlns:a16="http://schemas.microsoft.com/office/drawing/2014/main" id="{CD740C76-892D-C223-E757-7056E50CEABD}"/>
              </a:ext>
            </a:extLst>
          </p:cNvPr>
          <p:cNvSpPr>
            <a:spLocks noGrp="1"/>
          </p:cNvSpPr>
          <p:nvPr>
            <p:ph idx="1"/>
          </p:nvPr>
        </p:nvSpPr>
        <p:spPr/>
        <p:txBody>
          <a:bodyPr>
            <a:normAutofit fontScale="85000" lnSpcReduction="10000"/>
          </a:bodyPr>
          <a:lstStyle/>
          <a:p>
            <a:r>
              <a:rPr lang="en-US" b="1" dirty="0"/>
              <a:t>Module-2: Machine learning algorithms</a:t>
            </a:r>
          </a:p>
          <a:p>
            <a:r>
              <a:rPr lang="en-US" dirty="0"/>
              <a:t>In this module we take the preprocessed data and run it through four different machine learning algorithms,</a:t>
            </a:r>
          </a:p>
          <a:p>
            <a:r>
              <a:rPr lang="en-US" dirty="0"/>
              <a:t>1) Naive Bayes: Naive Bayes offers a straightforward yet effective approach to malware detection through memory analysis. By assuming independence between features, it efficiently calculates the probability of a sample belonging to a particular class based on its feature distribution. Its simplicity and computational efficiency make it a viable option for real-time detection tasks, particularly in scenarios where resource constraints are a concern.</a:t>
            </a:r>
          </a:p>
          <a:p>
            <a:r>
              <a:rPr lang="en-US" dirty="0"/>
              <a:t>2) Decision Trees: Decision trees serve as a versatile tool in the arsenal of malware detection methodologies. Through recursive partitioning of feature space, they delineate decision boundaries that separate benign from malicious behavior. Their interpretability aids in understanding the underlying logic of classification, facilitating insights into malware characteristics and aiding in feature selection. However, they may suffer from overfitting and lack robustness when dealing with complex, high-dimensional data.</a:t>
            </a:r>
          </a:p>
          <a:p>
            <a:endParaRPr lang="en-IN" dirty="0"/>
          </a:p>
        </p:txBody>
      </p:sp>
    </p:spTree>
    <p:extLst>
      <p:ext uri="{BB962C8B-B14F-4D97-AF65-F5344CB8AC3E}">
        <p14:creationId xmlns:p14="http://schemas.microsoft.com/office/powerpoint/2010/main" val="169571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531-AC52-73BC-0993-CA569B9BF19D}"/>
              </a:ext>
            </a:extLst>
          </p:cNvPr>
          <p:cNvSpPr>
            <a:spLocks noGrp="1"/>
          </p:cNvSpPr>
          <p:nvPr>
            <p:ph type="title"/>
          </p:nvPr>
        </p:nvSpPr>
        <p:spPr/>
        <p:txBody>
          <a:bodyPr/>
          <a:lstStyle/>
          <a:p>
            <a:r>
              <a:rPr lang="en-IN" dirty="0" err="1"/>
              <a:t>Contd</a:t>
            </a:r>
            <a:r>
              <a:rPr lang="en-IN" dirty="0"/>
              <a:t> Module-2</a:t>
            </a:r>
          </a:p>
        </p:txBody>
      </p:sp>
      <p:sp>
        <p:nvSpPr>
          <p:cNvPr id="3" name="Content Placeholder 2">
            <a:extLst>
              <a:ext uri="{FF2B5EF4-FFF2-40B4-BE49-F238E27FC236}">
                <a16:creationId xmlns:a16="http://schemas.microsoft.com/office/drawing/2014/main" id="{B6CB63FD-56FB-9E80-2F9D-BA17A3ADF5CF}"/>
              </a:ext>
            </a:extLst>
          </p:cNvPr>
          <p:cNvSpPr>
            <a:spLocks noGrp="1"/>
          </p:cNvSpPr>
          <p:nvPr>
            <p:ph idx="1"/>
          </p:nvPr>
        </p:nvSpPr>
        <p:spPr/>
        <p:txBody>
          <a:bodyPr>
            <a:normAutofit fontScale="92500"/>
          </a:bodyPr>
          <a:lstStyle/>
          <a:p>
            <a:r>
              <a:rPr lang="en-US" dirty="0"/>
              <a:t>3) Random Forest: Random Forest emerges as a powerful ensemble technique for malware detection through memory analysis. By aggregating predictions from a multitude of decision trees, it mitigates overfitting and enhances generalization capabilities. Its inherent robustness to noise and outliers makes it well-suited for handling the intricate and dynamic nature of malware </a:t>
            </a:r>
            <a:r>
              <a:rPr lang="en-US" dirty="0" err="1"/>
              <a:t>behaviour</a:t>
            </a:r>
            <a:r>
              <a:rPr lang="en-US" dirty="0"/>
              <a:t>. Furthermore, its ability to handle large datasets and parallelize computations expedites the detection process.</a:t>
            </a:r>
          </a:p>
          <a:p>
            <a:r>
              <a:rPr lang="en-US" dirty="0"/>
              <a:t>4) Extreme Gradient Boosting: Extreme Gradient Boosting (</a:t>
            </a:r>
            <a:r>
              <a:rPr lang="en-US" dirty="0" err="1"/>
              <a:t>XGBoost</a:t>
            </a:r>
            <a:r>
              <a:rPr lang="en-US" dirty="0"/>
              <a:t>) is a powerful machine learning algorithm renowned for its efficiency and accuracy. It employs a boosting technique, combining weak learners to form a strong model. </a:t>
            </a:r>
            <a:r>
              <a:rPr lang="en-US" dirty="0" err="1"/>
              <a:t>XGBoost</a:t>
            </a:r>
            <a:r>
              <a:rPr lang="en-US" dirty="0"/>
              <a:t> minimizes loss functions using gradient descent optimization, enhancing predictive performance. Its parallelization capabilities make it highly scalable, fitting well with large datasets. With its regularization techniques, </a:t>
            </a:r>
            <a:r>
              <a:rPr lang="en-US" dirty="0" err="1"/>
              <a:t>XGBoost</a:t>
            </a:r>
            <a:r>
              <a:rPr lang="en-US" dirty="0"/>
              <a:t> effectively prevents overfitting, ensuring robust model generalization.</a:t>
            </a:r>
          </a:p>
          <a:p>
            <a:endParaRPr lang="en-IN" dirty="0"/>
          </a:p>
        </p:txBody>
      </p:sp>
    </p:spTree>
    <p:extLst>
      <p:ext uri="{BB962C8B-B14F-4D97-AF65-F5344CB8AC3E}">
        <p14:creationId xmlns:p14="http://schemas.microsoft.com/office/powerpoint/2010/main" val="499198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5D23-E140-3014-F7C6-41B93DE573EF}"/>
              </a:ext>
            </a:extLst>
          </p:cNvPr>
          <p:cNvSpPr>
            <a:spLocks noGrp="1"/>
          </p:cNvSpPr>
          <p:nvPr>
            <p:ph type="title"/>
          </p:nvPr>
        </p:nvSpPr>
        <p:spPr/>
        <p:txBody>
          <a:bodyPr/>
          <a:lstStyle/>
          <a:p>
            <a:r>
              <a:rPr lang="en-IN" dirty="0"/>
              <a:t>Module wise explanation</a:t>
            </a:r>
          </a:p>
        </p:txBody>
      </p:sp>
      <p:sp>
        <p:nvSpPr>
          <p:cNvPr id="3" name="Content Placeholder 2">
            <a:extLst>
              <a:ext uri="{FF2B5EF4-FFF2-40B4-BE49-F238E27FC236}">
                <a16:creationId xmlns:a16="http://schemas.microsoft.com/office/drawing/2014/main" id="{E572257E-86B1-7EAC-0BDB-FD44F7269576}"/>
              </a:ext>
            </a:extLst>
          </p:cNvPr>
          <p:cNvSpPr>
            <a:spLocks noGrp="1"/>
          </p:cNvSpPr>
          <p:nvPr>
            <p:ph idx="1"/>
          </p:nvPr>
        </p:nvSpPr>
        <p:spPr/>
        <p:txBody>
          <a:bodyPr>
            <a:normAutofit fontScale="85000" lnSpcReduction="10000"/>
          </a:bodyPr>
          <a:lstStyle/>
          <a:p>
            <a:r>
              <a:rPr lang="en-US" b="1" dirty="0"/>
              <a:t>Module-3: Ensemble methods</a:t>
            </a:r>
          </a:p>
          <a:p>
            <a:r>
              <a:rPr lang="en-US" dirty="0"/>
              <a:t>In Module-2 we found that Extreme Gradient Boosting and Random Forest shows more promising results, so we combine them using ensemble methods in three different categories such as,</a:t>
            </a:r>
          </a:p>
          <a:p>
            <a:r>
              <a:rPr lang="en-US" dirty="0"/>
              <a:t>1) Voting Classifier: Voting Classifier harness the collective wisdom of multiple base models to bolster malware detection efficacy. By combining predictions from diverse classifiers, it mitigates individual model biases and variance, resulting in more reliable classifications. This democratic approach ensures that each model's strengths contribute to the final decision, enhancing overall accuracy and robustness in detecting malicious software.</a:t>
            </a:r>
          </a:p>
          <a:p>
            <a:r>
              <a:rPr lang="en-US" dirty="0"/>
              <a:t>2) Stacking Classifier: Stacking Classifier represents a sophisticated ensemble technique that orchestrates a hierarchical fusion of diverse base learners for malware detection. By training a meta-classifier on the predictions of multiple base models, it learns to capture higher-order relationships among their outputs, thus refining the decision-making process. This meta-learning paradigm enables the exploitation of complementary strengths across different models, culminating in enhanced detection performance and adaptability to evolving malware threats.</a:t>
            </a:r>
          </a:p>
          <a:p>
            <a:endParaRPr lang="en-IN" dirty="0"/>
          </a:p>
        </p:txBody>
      </p:sp>
    </p:spTree>
    <p:extLst>
      <p:ext uri="{BB962C8B-B14F-4D97-AF65-F5344CB8AC3E}">
        <p14:creationId xmlns:p14="http://schemas.microsoft.com/office/powerpoint/2010/main" val="48015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D1DE-598A-4833-4E4F-A2FEB09E3CD7}"/>
              </a:ext>
            </a:extLst>
          </p:cNvPr>
          <p:cNvSpPr>
            <a:spLocks noGrp="1"/>
          </p:cNvSpPr>
          <p:nvPr>
            <p:ph type="title"/>
          </p:nvPr>
        </p:nvSpPr>
        <p:spPr/>
        <p:txBody>
          <a:bodyPr/>
          <a:lstStyle/>
          <a:p>
            <a:r>
              <a:rPr lang="en-IN" dirty="0" err="1"/>
              <a:t>Contd</a:t>
            </a:r>
            <a:r>
              <a:rPr lang="en-IN" dirty="0"/>
              <a:t> Module-3</a:t>
            </a:r>
          </a:p>
        </p:txBody>
      </p:sp>
      <p:sp>
        <p:nvSpPr>
          <p:cNvPr id="3" name="Content Placeholder 2">
            <a:extLst>
              <a:ext uri="{FF2B5EF4-FFF2-40B4-BE49-F238E27FC236}">
                <a16:creationId xmlns:a16="http://schemas.microsoft.com/office/drawing/2014/main" id="{F5830727-872A-B33D-3AC0-1EE3030BB769}"/>
              </a:ext>
            </a:extLst>
          </p:cNvPr>
          <p:cNvSpPr>
            <a:spLocks noGrp="1"/>
          </p:cNvSpPr>
          <p:nvPr>
            <p:ph idx="1"/>
          </p:nvPr>
        </p:nvSpPr>
        <p:spPr/>
        <p:txBody>
          <a:bodyPr/>
          <a:lstStyle/>
          <a:p>
            <a:r>
              <a:rPr lang="en-US" dirty="0"/>
              <a:t>3) Blended Model: The Blended Model embodies a strategic amalgamation of diverse machine learning techniques tailored for malware detection via memory analysis. By blending predictions from multiple base models with varying strengths and characteristics, it harnesses the collective intelligence of each component to yield a more robust and accurate detection framework. Through careful weighting and combination strategies, it leverages the complementary nature of different algorithms, synergistically enhancing detection efficacy while mitigating individual model biases.</a:t>
            </a:r>
          </a:p>
          <a:p>
            <a:endParaRPr lang="en-IN" dirty="0"/>
          </a:p>
        </p:txBody>
      </p:sp>
    </p:spTree>
    <p:extLst>
      <p:ext uri="{BB962C8B-B14F-4D97-AF65-F5344CB8AC3E}">
        <p14:creationId xmlns:p14="http://schemas.microsoft.com/office/powerpoint/2010/main" val="160031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8795-44C2-61A3-7C2D-BF22698EAFB9}"/>
              </a:ext>
            </a:extLst>
          </p:cNvPr>
          <p:cNvSpPr>
            <a:spLocks noGrp="1"/>
          </p:cNvSpPr>
          <p:nvPr>
            <p:ph type="title"/>
          </p:nvPr>
        </p:nvSpPr>
        <p:spPr/>
        <p:txBody>
          <a:bodyPr/>
          <a:lstStyle/>
          <a:p>
            <a:r>
              <a:rPr lang="en-IN" dirty="0"/>
              <a:t> Snap shots of results</a:t>
            </a:r>
          </a:p>
        </p:txBody>
      </p:sp>
      <p:pic>
        <p:nvPicPr>
          <p:cNvPr id="5" name="Content Placeholder 4">
            <a:extLst>
              <a:ext uri="{FF2B5EF4-FFF2-40B4-BE49-F238E27FC236}">
                <a16:creationId xmlns:a16="http://schemas.microsoft.com/office/drawing/2014/main" id="{744CD113-ADF5-DE71-CA87-0FB2E60FE2FB}"/>
              </a:ext>
            </a:extLst>
          </p:cNvPr>
          <p:cNvPicPr>
            <a:picLocks noGrp="1" noChangeAspect="1"/>
          </p:cNvPicPr>
          <p:nvPr>
            <p:ph idx="1"/>
          </p:nvPr>
        </p:nvPicPr>
        <p:blipFill>
          <a:blip r:embed="rId2"/>
          <a:stretch>
            <a:fillRect/>
          </a:stretch>
        </p:blipFill>
        <p:spPr>
          <a:xfrm>
            <a:off x="1742002" y="2108200"/>
            <a:ext cx="8768321" cy="3760788"/>
          </a:xfrm>
        </p:spPr>
      </p:pic>
    </p:spTree>
    <p:extLst>
      <p:ext uri="{BB962C8B-B14F-4D97-AF65-F5344CB8AC3E}">
        <p14:creationId xmlns:p14="http://schemas.microsoft.com/office/powerpoint/2010/main" val="98894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D069-7C2D-C5C1-A0E1-F316912E29F2}"/>
              </a:ext>
            </a:extLst>
          </p:cNvPr>
          <p:cNvSpPr>
            <a:spLocks noGrp="1"/>
          </p:cNvSpPr>
          <p:nvPr>
            <p:ph type="title"/>
          </p:nvPr>
        </p:nvSpPr>
        <p:spPr/>
        <p:txBody>
          <a:bodyPr/>
          <a:lstStyle/>
          <a:p>
            <a:r>
              <a:rPr lang="en-IN" dirty="0"/>
              <a:t>Conclusions and Future enhancements</a:t>
            </a:r>
          </a:p>
        </p:txBody>
      </p:sp>
      <p:sp>
        <p:nvSpPr>
          <p:cNvPr id="3" name="Content Placeholder 2">
            <a:extLst>
              <a:ext uri="{FF2B5EF4-FFF2-40B4-BE49-F238E27FC236}">
                <a16:creationId xmlns:a16="http://schemas.microsoft.com/office/drawing/2014/main" id="{7D19444E-75B2-DEBE-F3AC-4447AF9DF044}"/>
              </a:ext>
            </a:extLst>
          </p:cNvPr>
          <p:cNvSpPr>
            <a:spLocks noGrp="1"/>
          </p:cNvSpPr>
          <p:nvPr>
            <p:ph idx="1"/>
          </p:nvPr>
        </p:nvSpPr>
        <p:spPr>
          <a:xfrm>
            <a:off x="1097280" y="2241176"/>
            <a:ext cx="10058400" cy="3627916"/>
          </a:xfrm>
        </p:spPr>
        <p:txBody>
          <a:bodyPr>
            <a:normAutofit fontScale="85000" lnSpcReduction="20000"/>
          </a:bodyPr>
          <a:lstStyle/>
          <a:p>
            <a:pPr marL="0" indent="0">
              <a:buNone/>
            </a:pPr>
            <a:r>
              <a:rPr lang="en-US" sz="2000" dirty="0"/>
              <a:t>In our analysis, we employed four distinct algorithms: Naive Bayes, Decision Tree, Random Forest, and Extreme Gradient Boost, with the objective of achieving high accuracy. Notably, Extreme Gradient Boost emerged as the top performer with an accuracy of 93.61%, closely followed by Random Forest at 91.95%. To further enhance accuracy and robustness, we proposed a hybrid approach amalgamating Gradient Boosting and Random Forest classifiers, leveraging their individual strengths. Subsequently, employing </a:t>
            </a:r>
            <a:r>
              <a:rPr lang="en-US" sz="2000" dirty="0" err="1"/>
              <a:t>ensembling</a:t>
            </a:r>
            <a:r>
              <a:rPr lang="en-US" sz="2000" dirty="0"/>
              <a:t> techniques such as Voting Classifier, Stacking Classifier, and a Blended Model, we achieved remarkable accuracy improvements. Specifically, the Voting Classifier yielded 95.20% accuracy, the Stacking Classifier improved it to 95.36%, and our innovative Blended Model culminated in an impressive accuracy of 95.45%. This comprehensive approach not only demonstrates the efficacy of ensemble methods but also underscores the significance of combining high-performing algorithms for superior detection accuracy and resilience in our model. In future work, we envision several avenues for enhancing the proactive detection of obfuscated malware on Android IoT platforms. Lastly, we aim to further enhance our models to identify or generate obfuscation signatures from image representations, thereby improving the accuracy and effectiveness of obfuscated malware detection systems.</a:t>
            </a:r>
          </a:p>
        </p:txBody>
      </p:sp>
    </p:spTree>
    <p:extLst>
      <p:ext uri="{BB962C8B-B14F-4D97-AF65-F5344CB8AC3E}">
        <p14:creationId xmlns:p14="http://schemas.microsoft.com/office/powerpoint/2010/main" val="159464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82EE-EC7F-299F-929E-109B1AB4F38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631F17C-378F-B6B2-AE39-B0DCA38F3DB6}"/>
              </a:ext>
            </a:extLst>
          </p:cNvPr>
          <p:cNvSpPr>
            <a:spLocks noGrp="1"/>
          </p:cNvSpPr>
          <p:nvPr>
            <p:ph idx="1"/>
          </p:nvPr>
        </p:nvSpPr>
        <p:spPr/>
        <p:txBody>
          <a:bodyPr>
            <a:normAutofit fontScale="70000" lnSpcReduction="20000"/>
          </a:bodyPr>
          <a:lstStyle/>
          <a:p>
            <a:r>
              <a:rPr lang="en-IN" dirty="0"/>
              <a:t>1.</a:t>
            </a:r>
            <a:r>
              <a:rPr lang="en-IN" sz="2000" dirty="0"/>
              <a:t> Ransomware detection based on machine learning using memory </a:t>
            </a:r>
            <a:r>
              <a:rPr lang="en-IN" sz="2000" dirty="0" err="1"/>
              <a:t>features,Malak</a:t>
            </a:r>
            <a:r>
              <a:rPr lang="en-IN" sz="2000" dirty="0"/>
              <a:t> </a:t>
            </a:r>
            <a:r>
              <a:rPr lang="en-IN" sz="2000" dirty="0" err="1"/>
              <a:t>Aljabri</a:t>
            </a:r>
            <a:r>
              <a:rPr lang="en-IN" sz="2000" dirty="0"/>
              <a:t> , Fahd </a:t>
            </a:r>
            <a:r>
              <a:rPr lang="en-IN" sz="2000" dirty="0" err="1"/>
              <a:t>Alhaidari</a:t>
            </a:r>
            <a:r>
              <a:rPr lang="en-IN" sz="2000" dirty="0"/>
              <a:t> ,Aminah </a:t>
            </a:r>
            <a:r>
              <a:rPr lang="en-IN" sz="2000" dirty="0" err="1"/>
              <a:t>Albuainain</a:t>
            </a:r>
            <a:r>
              <a:rPr lang="en-IN" sz="2000" dirty="0"/>
              <a:t> , Samiyah </a:t>
            </a:r>
            <a:r>
              <a:rPr lang="en-IN" sz="2000" dirty="0" err="1"/>
              <a:t>Alrashidi</a:t>
            </a:r>
            <a:r>
              <a:rPr lang="en-IN" sz="2000" dirty="0"/>
              <a:t> , Jana </a:t>
            </a:r>
            <a:r>
              <a:rPr lang="en-IN" sz="2000" dirty="0" err="1"/>
              <a:t>Alansari</a:t>
            </a:r>
            <a:r>
              <a:rPr lang="en-IN" sz="2000" dirty="0"/>
              <a:t> ,</a:t>
            </a:r>
            <a:r>
              <a:rPr lang="en-IN" sz="2000" dirty="0" err="1"/>
              <a:t>Wasmiyah</a:t>
            </a:r>
            <a:r>
              <a:rPr lang="en-IN" sz="2000" dirty="0"/>
              <a:t> </a:t>
            </a:r>
            <a:r>
              <a:rPr lang="en-IN" sz="2000" dirty="0" err="1"/>
              <a:t>Alqahtani</a:t>
            </a:r>
            <a:r>
              <a:rPr lang="en-IN" sz="2000" dirty="0"/>
              <a:t> , Jana Alshaya December 2023, Egyptian Informatics Journal, Science Direct.</a:t>
            </a:r>
          </a:p>
          <a:p>
            <a:r>
              <a:rPr lang="en-IN" sz="2000" dirty="0"/>
              <a:t>2. A hybrid stacked ensemble learning framework with feature engineering schemes for obfuscated malware analysis </a:t>
            </a:r>
            <a:r>
              <a:rPr lang="en-IN" sz="2000" dirty="0" err="1"/>
              <a:t>Kowshik</a:t>
            </a:r>
            <a:r>
              <a:rPr lang="en-IN" sz="2000" dirty="0"/>
              <a:t> Sankar Roy , </a:t>
            </a:r>
            <a:r>
              <a:rPr lang="en-IN" sz="2000" dirty="0" err="1"/>
              <a:t>Tanim</a:t>
            </a:r>
            <a:r>
              <a:rPr lang="en-IN" sz="2000" dirty="0"/>
              <a:t> Ahmed , </a:t>
            </a:r>
            <a:r>
              <a:rPr lang="en-IN" sz="2000" dirty="0" err="1"/>
              <a:t>Pritom</a:t>
            </a:r>
            <a:r>
              <a:rPr lang="en-IN" sz="2000" dirty="0"/>
              <a:t> Biswas </a:t>
            </a:r>
            <a:r>
              <a:rPr lang="en-IN" sz="2000" dirty="0" err="1"/>
              <a:t>Udas</a:t>
            </a:r>
            <a:r>
              <a:rPr lang="en-IN" sz="2000" dirty="0"/>
              <a:t> , Md. </a:t>
            </a:r>
            <a:r>
              <a:rPr lang="en-IN" sz="2000" dirty="0" err="1"/>
              <a:t>Ebtidaul</a:t>
            </a:r>
            <a:r>
              <a:rPr lang="en-IN" sz="2000" dirty="0"/>
              <a:t> Karim ,Sourav Majumdar September 2023,Intelligent Systems with Applications, Science Direct.</a:t>
            </a:r>
          </a:p>
          <a:p>
            <a:r>
              <a:rPr lang="en-IN" sz="2000" dirty="0"/>
              <a:t>3. Obfuscated Malware Detection in IoT Android Applications Using Markov Images and CNN, </a:t>
            </a:r>
            <a:r>
              <a:rPr lang="en-IN" sz="2000" dirty="0" err="1"/>
              <a:t>Dhanya</a:t>
            </a:r>
            <a:r>
              <a:rPr lang="en-IN" sz="2000" dirty="0"/>
              <a:t> K. A. , Vinod P. , Suleiman Y. </a:t>
            </a:r>
            <a:r>
              <a:rPr lang="en-IN" sz="2000" dirty="0" err="1"/>
              <a:t>Yerima</a:t>
            </a:r>
            <a:r>
              <a:rPr lang="en-IN" sz="2000" dirty="0"/>
              <a:t> , Abul Bashar , </a:t>
            </a:r>
            <a:r>
              <a:rPr lang="en-IN" sz="2000" dirty="0" err="1"/>
              <a:t>Anwin</a:t>
            </a:r>
            <a:r>
              <a:rPr lang="en-IN" sz="2000" dirty="0"/>
              <a:t> David, </a:t>
            </a:r>
            <a:r>
              <a:rPr lang="en-IN" sz="2000" dirty="0" err="1"/>
              <a:t>Abhiram</a:t>
            </a:r>
            <a:r>
              <a:rPr lang="en-IN" sz="2000" dirty="0"/>
              <a:t> T., Alan </a:t>
            </a:r>
            <a:r>
              <a:rPr lang="en-IN" sz="2000" dirty="0" err="1"/>
              <a:t>Antony,Ashil</a:t>
            </a:r>
            <a:r>
              <a:rPr lang="en-IN" sz="2000" dirty="0"/>
              <a:t> K. </a:t>
            </a:r>
            <a:r>
              <a:rPr lang="en-IN" sz="2000" dirty="0" err="1"/>
              <a:t>Shavanas</a:t>
            </a:r>
            <a:r>
              <a:rPr lang="en-IN" sz="2000" dirty="0"/>
              <a:t>, and </a:t>
            </a:r>
            <a:r>
              <a:rPr lang="en-IN" sz="2000" dirty="0" err="1"/>
              <a:t>Gireesh</a:t>
            </a:r>
            <a:r>
              <a:rPr lang="en-IN" sz="2000" dirty="0"/>
              <a:t> Kumar T, June 2023, IEEE Systems Journal, IEEE</a:t>
            </a:r>
          </a:p>
          <a:p>
            <a:r>
              <a:rPr lang="en-IN" sz="2000" dirty="0"/>
              <a:t>4. Machine Learning Algorithm for </a:t>
            </a:r>
            <a:r>
              <a:rPr lang="en-IN" sz="2000" dirty="0" err="1"/>
              <a:t>MalwareDetection</a:t>
            </a:r>
            <a:r>
              <a:rPr lang="en-IN" sz="2000" dirty="0"/>
              <a:t>: Taxonomy, Current </a:t>
            </a:r>
            <a:r>
              <a:rPr lang="en-IN" sz="2000" dirty="0" err="1"/>
              <a:t>Challenges,and</a:t>
            </a:r>
            <a:r>
              <a:rPr lang="en-IN" sz="2000" dirty="0"/>
              <a:t> Future Directions, NOR ZAKIAH GORMENT , (Member, IEEE), ALI SELAMAT, (Member, IEEE),LIM KOK CHENG, (Member, IEEE), AND ONDREJ </a:t>
            </a:r>
            <a:r>
              <a:rPr lang="en-IN" sz="2000" dirty="0" err="1"/>
              <a:t>KREJCAR,March</a:t>
            </a:r>
            <a:r>
              <a:rPr lang="en-IN" sz="2000" dirty="0"/>
              <a:t> 2023, IEEE Systems Journal, IEEE</a:t>
            </a:r>
          </a:p>
          <a:p>
            <a:r>
              <a:rPr lang="en-IN" sz="2000" dirty="0"/>
              <a:t>5. Detection of malicious software by </a:t>
            </a:r>
            <a:r>
              <a:rPr lang="en-IN" sz="2000" dirty="0" err="1"/>
              <a:t>analyzing</a:t>
            </a:r>
            <a:r>
              <a:rPr lang="en-IN" sz="2000" dirty="0"/>
              <a:t> the </a:t>
            </a:r>
            <a:r>
              <a:rPr lang="en-IN" sz="2000" dirty="0" err="1"/>
              <a:t>behavioral</a:t>
            </a:r>
            <a:r>
              <a:rPr lang="en-IN" sz="2000" dirty="0"/>
              <a:t> artifacts </a:t>
            </a:r>
            <a:r>
              <a:rPr lang="en-IN" sz="2000" dirty="0" err="1"/>
              <a:t>usingmachine</a:t>
            </a:r>
            <a:r>
              <a:rPr lang="en-IN" sz="2000" dirty="0"/>
              <a:t> learning </a:t>
            </a:r>
            <a:r>
              <a:rPr lang="en-IN" sz="2000" dirty="0" err="1"/>
              <a:t>algorithmsJagsir</a:t>
            </a:r>
            <a:r>
              <a:rPr lang="en-IN" sz="2000" dirty="0"/>
              <a:t> </a:t>
            </a:r>
            <a:r>
              <a:rPr lang="en-IN" sz="2000" dirty="0" err="1"/>
              <a:t>Singh,Jaswinder</a:t>
            </a:r>
            <a:r>
              <a:rPr lang="en-IN" sz="2000" dirty="0"/>
              <a:t> Singh January 2020,Information and Software Technology, Science Direct.</a:t>
            </a:r>
          </a:p>
          <a:p>
            <a:endParaRPr lang="en-IN" sz="2000" dirty="0"/>
          </a:p>
          <a:p>
            <a:endParaRPr lang="en-IN" sz="2000" dirty="0"/>
          </a:p>
          <a:p>
            <a:endParaRPr lang="en-IN" sz="2000" dirty="0"/>
          </a:p>
          <a:p>
            <a:endParaRPr lang="en-IN" dirty="0"/>
          </a:p>
        </p:txBody>
      </p:sp>
    </p:spTree>
    <p:extLst>
      <p:ext uri="{BB962C8B-B14F-4D97-AF65-F5344CB8AC3E}">
        <p14:creationId xmlns:p14="http://schemas.microsoft.com/office/powerpoint/2010/main" val="17419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Index</a:t>
            </a:r>
          </a:p>
        </p:txBody>
      </p:sp>
      <p:sp>
        <p:nvSpPr>
          <p:cNvPr id="4" name="Content Placeholder 3">
            <a:extLst>
              <a:ext uri="{FF2B5EF4-FFF2-40B4-BE49-F238E27FC236}">
                <a16:creationId xmlns:a16="http://schemas.microsoft.com/office/drawing/2014/main" id="{7551C984-34CF-21E6-6961-8E1111C9713F}"/>
              </a:ext>
            </a:extLst>
          </p:cNvPr>
          <p:cNvSpPr>
            <a:spLocks noGrp="1"/>
          </p:cNvSpPr>
          <p:nvPr>
            <p:ph idx="1"/>
          </p:nvPr>
        </p:nvSpPr>
        <p:spPr/>
        <p:txBody>
          <a:bodyPr>
            <a:normAutofit lnSpcReduction="10000"/>
          </a:bodyPr>
          <a:lstStyle/>
          <a:p>
            <a:pPr>
              <a:buFont typeface="Wingdings" panose="05000000000000000000" pitchFamily="2" charset="2"/>
              <a:buChar char="v"/>
            </a:pPr>
            <a:r>
              <a:rPr lang="en-IN" dirty="0"/>
              <a:t> Abstract</a:t>
            </a:r>
          </a:p>
          <a:p>
            <a:pPr>
              <a:buFont typeface="Wingdings" panose="05000000000000000000" pitchFamily="2" charset="2"/>
              <a:buChar char="v"/>
            </a:pPr>
            <a:r>
              <a:rPr lang="en-IN" dirty="0"/>
              <a:t>Introduction</a:t>
            </a:r>
          </a:p>
          <a:p>
            <a:pPr>
              <a:buFont typeface="Wingdings" panose="05000000000000000000" pitchFamily="2" charset="2"/>
              <a:buChar char="v"/>
            </a:pPr>
            <a:r>
              <a:rPr lang="en-IN" dirty="0"/>
              <a:t>Literature review</a:t>
            </a:r>
          </a:p>
          <a:p>
            <a:pPr>
              <a:buFont typeface="Wingdings" panose="05000000000000000000" pitchFamily="2" charset="2"/>
              <a:buChar char="v"/>
            </a:pPr>
            <a:r>
              <a:rPr lang="en-IN" dirty="0"/>
              <a:t> Functional Architecture</a:t>
            </a:r>
          </a:p>
          <a:p>
            <a:pPr>
              <a:buFont typeface="Wingdings" panose="05000000000000000000" pitchFamily="2" charset="2"/>
              <a:buChar char="v"/>
            </a:pPr>
            <a:r>
              <a:rPr lang="en-IN" dirty="0"/>
              <a:t>Module wise explanation</a:t>
            </a:r>
          </a:p>
          <a:p>
            <a:pPr>
              <a:buFont typeface="Wingdings" panose="05000000000000000000" pitchFamily="2" charset="2"/>
              <a:buChar char="v"/>
            </a:pPr>
            <a:r>
              <a:rPr lang="en-IN" dirty="0"/>
              <a:t> Snap shots of results</a:t>
            </a:r>
          </a:p>
          <a:p>
            <a:pPr>
              <a:buFont typeface="Wingdings" panose="05000000000000000000" pitchFamily="2" charset="2"/>
              <a:buChar char="v"/>
            </a:pPr>
            <a:r>
              <a:rPr lang="en-IN" dirty="0"/>
              <a:t>Conclusions and Future enhancements</a:t>
            </a:r>
          </a:p>
          <a:p>
            <a:pPr>
              <a:buFont typeface="Wingdings" panose="05000000000000000000" pitchFamily="2" charset="2"/>
              <a:buChar char="v"/>
            </a:pPr>
            <a:r>
              <a:rPr lang="en-IN" dirty="0"/>
              <a:t>References</a:t>
            </a:r>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B380-DD09-068E-8917-9B8B4EA53DF7}"/>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07FEB6BC-4A45-0725-37AE-ACEDDD7192F3}"/>
              </a:ext>
            </a:extLst>
          </p:cNvPr>
          <p:cNvPicPr>
            <a:picLocks noGrp="1" noChangeAspect="1"/>
          </p:cNvPicPr>
          <p:nvPr>
            <p:ph idx="1"/>
          </p:nvPr>
        </p:nvPicPr>
        <p:blipFill>
          <a:blip r:embed="rId2"/>
          <a:stretch>
            <a:fillRect/>
          </a:stretch>
        </p:blipFill>
        <p:spPr>
          <a:xfrm>
            <a:off x="3607534" y="2708323"/>
            <a:ext cx="5037257" cy="2560542"/>
          </a:xfrm>
        </p:spPr>
      </p:pic>
    </p:spTree>
    <p:extLst>
      <p:ext uri="{BB962C8B-B14F-4D97-AF65-F5344CB8AC3E}">
        <p14:creationId xmlns:p14="http://schemas.microsoft.com/office/powerpoint/2010/main" val="3467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A537-8AD8-8805-13C6-7CFFC1289FA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0466A85-479E-388B-68B2-8C4D1B86FF0D}"/>
              </a:ext>
            </a:extLst>
          </p:cNvPr>
          <p:cNvSpPr>
            <a:spLocks noGrp="1"/>
          </p:cNvSpPr>
          <p:nvPr>
            <p:ph idx="1"/>
          </p:nvPr>
        </p:nvSpPr>
        <p:spPr/>
        <p:txBody>
          <a:bodyPr>
            <a:normAutofit fontScale="70000" lnSpcReduction="20000"/>
          </a:bodyPr>
          <a:lstStyle/>
          <a:p>
            <a:r>
              <a:rPr lang="en-US" dirty="0"/>
              <a:t>- Cybersecurity in the digital era faces significant challenges due to obfuscated malware such as Trojan horses and Spyware.</a:t>
            </a:r>
          </a:p>
          <a:p>
            <a:r>
              <a:rPr lang="en-US" dirty="0"/>
              <a:t>- Traditional detection methods are inadequate against the advanced threat level posed by obfuscated malware.</a:t>
            </a:r>
          </a:p>
          <a:p>
            <a:r>
              <a:rPr lang="en-US" dirty="0"/>
              <a:t>- Proposed solution involves an innovative approach: Hybrid algorithm combining Gradient Boosting and Random Forest classifiers.</a:t>
            </a:r>
          </a:p>
          <a:p>
            <a:r>
              <a:rPr lang="en-US" dirty="0"/>
              <a:t>- The primary focus is on analyzing the target system memory to identify obfuscated malware.</a:t>
            </a:r>
          </a:p>
          <a:p>
            <a:r>
              <a:rPr lang="en-US" dirty="0"/>
              <a:t>- The hybrid algorithm enhances detection accuracy and efficiency by examining patterns and behaviors within the system's volatile memory.</a:t>
            </a:r>
          </a:p>
          <a:p>
            <a:r>
              <a:rPr lang="en-US" dirty="0"/>
              <a:t>- The process includes collecting and analyzing memory snapshots from various digital environments encompassing both known and unknown malware scenarios.</a:t>
            </a:r>
          </a:p>
          <a:p>
            <a:r>
              <a:rPr lang="en-US" dirty="0"/>
              <a:t>- The hybrid algorithm undergoes training on a diverse dataset to ensure optimal performance across different variants of Trojan horses and Spyware.</a:t>
            </a:r>
          </a:p>
          <a:p>
            <a:r>
              <a:rPr lang="en-US" dirty="0"/>
              <a:t>- In conclusion, the proposed approach achieves a balanced accuracy and computational efficiency in malware detection.</a:t>
            </a:r>
          </a:p>
          <a:p>
            <a:r>
              <a:rPr lang="en-US" dirty="0"/>
              <a:t>- The results of this study are expected to be highly beneficial in advancing memory-based malware detection techniques, providing a robust defense against evolving cyber threats.</a:t>
            </a:r>
            <a:endParaRPr lang="en-IN" dirty="0"/>
          </a:p>
        </p:txBody>
      </p:sp>
    </p:spTree>
    <p:extLst>
      <p:ext uri="{BB962C8B-B14F-4D97-AF65-F5344CB8AC3E}">
        <p14:creationId xmlns:p14="http://schemas.microsoft.com/office/powerpoint/2010/main" val="388373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AC6D-A618-D036-3569-BDF44C57A68C}"/>
              </a:ext>
            </a:extLst>
          </p:cNvPr>
          <p:cNvSpPr>
            <a:spLocks noGrp="1"/>
          </p:cNvSpPr>
          <p:nvPr>
            <p:ph type="title"/>
          </p:nvPr>
        </p:nvSpPr>
        <p:spPr>
          <a:xfrm>
            <a:off x="1097280" y="286604"/>
            <a:ext cx="10058400" cy="1273256"/>
          </a:xfrm>
        </p:spPr>
        <p:txBody>
          <a:bodyPr/>
          <a:lstStyle/>
          <a:p>
            <a:r>
              <a:rPr lang="en-IN" dirty="0"/>
              <a:t>Introduction</a:t>
            </a:r>
          </a:p>
        </p:txBody>
      </p:sp>
      <p:sp>
        <p:nvSpPr>
          <p:cNvPr id="3" name="Content Placeholder 2">
            <a:extLst>
              <a:ext uri="{FF2B5EF4-FFF2-40B4-BE49-F238E27FC236}">
                <a16:creationId xmlns:a16="http://schemas.microsoft.com/office/drawing/2014/main" id="{19F52CCB-4E41-965F-CFCF-21EA29BEB0A0}"/>
              </a:ext>
            </a:extLst>
          </p:cNvPr>
          <p:cNvSpPr>
            <a:spLocks noGrp="1"/>
          </p:cNvSpPr>
          <p:nvPr>
            <p:ph idx="1"/>
          </p:nvPr>
        </p:nvSpPr>
        <p:spPr>
          <a:xfrm>
            <a:off x="1097280" y="2108201"/>
            <a:ext cx="10058400" cy="4400175"/>
          </a:xfrm>
        </p:spPr>
        <p:txBody>
          <a:bodyPr>
            <a:normAutofit fontScale="62500" lnSpcReduction="20000"/>
          </a:bodyPr>
          <a:lstStyle/>
          <a:p>
            <a:r>
              <a:rPr lang="en-US" sz="2600" dirty="0"/>
              <a:t>- The cybersecurity landscape is constantly evolving, with malware posing a persistent threat to digital systems worldwide.</a:t>
            </a:r>
          </a:p>
          <a:p>
            <a:r>
              <a:rPr lang="en-US" sz="2600" dirty="0"/>
              <a:t>- Trojan horses and spyware are particularly notorious for their ability to infiltrate systems undetected, causing significant damage to sensitive data and network infrastructure.</a:t>
            </a:r>
          </a:p>
          <a:p>
            <a:r>
              <a:rPr lang="en-US" sz="2600" dirty="0"/>
              <a:t>- Traditional methods of malware detection often fail to identify sophisticated threats, necessitating innovative approaches to combat their proliferation.</a:t>
            </a:r>
          </a:p>
          <a:p>
            <a:r>
              <a:rPr lang="en-US" sz="2600" dirty="0"/>
              <a:t>- Integration of machine learning algorithms presents a compelling opportunity to enhance the efficacy and accuracy of malware detection, especially for sophisticated threats like Trojan horses and spyware.</a:t>
            </a:r>
          </a:p>
          <a:p>
            <a:r>
              <a:rPr lang="en-US" sz="2600" dirty="0"/>
              <a:t> - Development of an adaptive malware detection system leveraging memory analysis and machine learning capabilities.</a:t>
            </a:r>
          </a:p>
          <a:p>
            <a:r>
              <a:rPr lang="en-US" sz="2600" dirty="0"/>
              <a:t>Firstly we used 4 algorithms Naive Bayes, decision tree, Random Forest &amp; Extreme Gradient Boost aiming that we got high accuracy for Extreme Gradient Boost and random forest.</a:t>
            </a:r>
          </a:p>
          <a:p>
            <a:r>
              <a:rPr lang="en-US" sz="2600" dirty="0"/>
              <a:t>-Utilization of a hybrid algorithm combining gradient boosting and random forest classifiers for enhanced detection accuracy and resilience.</a:t>
            </a:r>
          </a:p>
          <a:p>
            <a:endParaRPr lang="en-IN" dirty="0"/>
          </a:p>
        </p:txBody>
      </p:sp>
    </p:spTree>
    <p:extLst>
      <p:ext uri="{BB962C8B-B14F-4D97-AF65-F5344CB8AC3E}">
        <p14:creationId xmlns:p14="http://schemas.microsoft.com/office/powerpoint/2010/main" val="41692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EE22-725B-AC17-0586-CCAB6F006D6E}"/>
              </a:ext>
            </a:extLst>
          </p:cNvPr>
          <p:cNvSpPr>
            <a:spLocks noGrp="1"/>
          </p:cNvSpPr>
          <p:nvPr>
            <p:ph type="title"/>
          </p:nvPr>
        </p:nvSpPr>
        <p:spPr>
          <a:xfrm>
            <a:off x="1127760" y="263529"/>
            <a:ext cx="10058400" cy="982565"/>
          </a:xfrm>
        </p:spPr>
        <p:txBody>
          <a:bodyPr/>
          <a:lstStyle/>
          <a:p>
            <a:r>
              <a:rPr lang="en-IN" dirty="0"/>
              <a:t>Introduction</a:t>
            </a:r>
          </a:p>
        </p:txBody>
      </p:sp>
      <p:sp>
        <p:nvSpPr>
          <p:cNvPr id="3" name="Content Placeholder 2">
            <a:extLst>
              <a:ext uri="{FF2B5EF4-FFF2-40B4-BE49-F238E27FC236}">
                <a16:creationId xmlns:a16="http://schemas.microsoft.com/office/drawing/2014/main" id="{5ADB32C0-6319-C65F-58A1-D93783D1292C}"/>
              </a:ext>
            </a:extLst>
          </p:cNvPr>
          <p:cNvSpPr>
            <a:spLocks noGrp="1"/>
          </p:cNvSpPr>
          <p:nvPr>
            <p:ph idx="1"/>
          </p:nvPr>
        </p:nvSpPr>
        <p:spPr>
          <a:xfrm>
            <a:off x="1097280" y="1826743"/>
            <a:ext cx="10058400" cy="4054104"/>
          </a:xfrm>
        </p:spPr>
        <p:txBody>
          <a:bodyPr>
            <a:noAutofit/>
          </a:bodyPr>
          <a:lstStyle/>
          <a:p>
            <a:r>
              <a:rPr lang="en-US" sz="1400" dirty="0"/>
              <a:t> - </a:t>
            </a:r>
            <a:r>
              <a:rPr lang="en-US" sz="1800" dirty="0"/>
              <a:t>Ability to choose different algorithms dynamically for better accuracy as needed.</a:t>
            </a:r>
          </a:p>
          <a:p>
            <a:r>
              <a:rPr lang="en-US" sz="1800" dirty="0"/>
              <a:t>- Acquisition and preprocessing of real-world memory dump datasets containing various malware types, with emphasis on Trojan horses and spyware.</a:t>
            </a:r>
          </a:p>
          <a:p>
            <a:pPr>
              <a:lnSpc>
                <a:spcPct val="100000"/>
              </a:lnSpc>
            </a:pPr>
            <a:r>
              <a:rPr lang="en-US" sz="1800" dirty="0"/>
              <a:t>- Design and implementation of the hybrid algorithm to bolster the accuracy and efficiency of malware detection.</a:t>
            </a:r>
          </a:p>
          <a:p>
            <a:r>
              <a:rPr lang="en-US" sz="1800" dirty="0"/>
              <a:t>- Experimentation and validation methodologies including cross-validation and performance metric analysis.</a:t>
            </a:r>
          </a:p>
          <a:p>
            <a:r>
              <a:rPr lang="en-US" sz="1800" dirty="0"/>
              <a:t>- Assessment of the efficacy of the approach in detecting and mitigating previously unseen malware samples and zero threats.</a:t>
            </a:r>
          </a:p>
          <a:p>
            <a:r>
              <a:rPr lang="en-US" sz="1800" dirty="0"/>
              <a:t>- Redefining the boundaries of traditional malware detection methodologies to contribute meaningfully to cybersecurity.</a:t>
            </a:r>
          </a:p>
        </p:txBody>
      </p:sp>
    </p:spTree>
    <p:extLst>
      <p:ext uri="{BB962C8B-B14F-4D97-AF65-F5344CB8AC3E}">
        <p14:creationId xmlns:p14="http://schemas.microsoft.com/office/powerpoint/2010/main" val="23944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-1</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616101"/>
          </a:xfrm>
          <a:prstGeom prst="rect">
            <a:avLst/>
          </a:prstGeom>
          <a:noFill/>
        </p:spPr>
        <p:txBody>
          <a:bodyPr wrap="square" rtlCol="0">
            <a:spAutoFit/>
          </a:bodyPr>
          <a:lstStyle/>
          <a:p>
            <a:r>
              <a:rPr lang="en-IN" sz="1600" dirty="0"/>
              <a:t>Ransomware detection based on machine learning using memory </a:t>
            </a:r>
            <a:r>
              <a:rPr lang="en-IN" sz="1600" dirty="0" err="1"/>
              <a:t>features,Malak</a:t>
            </a:r>
            <a:r>
              <a:rPr lang="en-IN" sz="1600" dirty="0"/>
              <a:t> </a:t>
            </a:r>
            <a:r>
              <a:rPr lang="en-IN" sz="1600" dirty="0" err="1"/>
              <a:t>Aljabri</a:t>
            </a:r>
            <a:r>
              <a:rPr lang="en-IN" sz="1600" dirty="0"/>
              <a:t> , Fahd </a:t>
            </a:r>
            <a:r>
              <a:rPr lang="en-IN" sz="1600" dirty="0" err="1"/>
              <a:t>Alhaidari</a:t>
            </a:r>
            <a:r>
              <a:rPr lang="en-IN" sz="1600" dirty="0"/>
              <a:t> ,Aminah </a:t>
            </a:r>
            <a:r>
              <a:rPr lang="en-IN" sz="1600" dirty="0" err="1"/>
              <a:t>Albuainain</a:t>
            </a:r>
            <a:r>
              <a:rPr lang="en-IN" sz="1600" dirty="0"/>
              <a:t> , Samiyah </a:t>
            </a:r>
            <a:r>
              <a:rPr lang="en-IN" sz="1600" dirty="0" err="1"/>
              <a:t>Alrashidi</a:t>
            </a:r>
            <a:r>
              <a:rPr lang="en-IN" sz="1600" dirty="0"/>
              <a:t> , Jana </a:t>
            </a:r>
            <a:r>
              <a:rPr lang="en-IN" sz="1600" dirty="0" err="1"/>
              <a:t>Alansari</a:t>
            </a:r>
            <a:r>
              <a:rPr lang="en-IN" sz="1600" dirty="0"/>
              <a:t> ,</a:t>
            </a:r>
            <a:r>
              <a:rPr lang="en-IN" sz="1600" dirty="0" err="1"/>
              <a:t>Wasmiyah</a:t>
            </a:r>
            <a:r>
              <a:rPr lang="en-IN" sz="1600" dirty="0"/>
              <a:t> </a:t>
            </a:r>
            <a:r>
              <a:rPr lang="en-IN" sz="1600" dirty="0" err="1"/>
              <a:t>Alqahtani</a:t>
            </a:r>
            <a:r>
              <a:rPr lang="en-IN" sz="1600" dirty="0"/>
              <a:t> , Jana Alshaya December 2023, Egyptian Informatics Journal, Science Direct.</a:t>
            </a:r>
          </a:p>
          <a:p>
            <a:endParaRPr lang="en-IN" sz="1600" dirty="0"/>
          </a:p>
          <a:p>
            <a:r>
              <a:rPr lang="en-US" sz="1600" u="sng" dirty="0"/>
              <a:t>Techniques Used: </a:t>
            </a:r>
            <a:r>
              <a:rPr lang="en-US" sz="1600" dirty="0" err="1"/>
              <a:t>Xg</a:t>
            </a:r>
            <a:r>
              <a:rPr lang="en-US" sz="1600" dirty="0"/>
              <a:t> boost, light </a:t>
            </a:r>
            <a:r>
              <a:rPr lang="en-US" sz="1600" dirty="0" err="1"/>
              <a:t>gbm</a:t>
            </a:r>
            <a:r>
              <a:rPr lang="en-US" sz="1600" dirty="0"/>
              <a:t>, extra tree, adaptive boosting, random Forest are the models used and have chosen the best model according to the accuracy.</a:t>
            </a:r>
          </a:p>
          <a:p>
            <a:endParaRPr lang="en-US" sz="1600" dirty="0"/>
          </a:p>
          <a:p>
            <a:r>
              <a:rPr lang="en-US" sz="1600" u="sng" dirty="0"/>
              <a:t>Results Achieved:</a:t>
            </a:r>
            <a:endParaRPr lang="en-US" sz="1600" dirty="0"/>
          </a:p>
          <a:p>
            <a:endParaRPr lang="en-IN" dirty="0"/>
          </a:p>
          <a:p>
            <a:endParaRPr lang="en-IN" dirty="0"/>
          </a:p>
        </p:txBody>
      </p:sp>
      <p:graphicFrame>
        <p:nvGraphicFramePr>
          <p:cNvPr id="4" name="Table 3">
            <a:extLst>
              <a:ext uri="{FF2B5EF4-FFF2-40B4-BE49-F238E27FC236}">
                <a16:creationId xmlns:a16="http://schemas.microsoft.com/office/drawing/2014/main" id="{F44F27B2-75EB-C239-E88D-FA41ACBFB919}"/>
              </a:ext>
            </a:extLst>
          </p:cNvPr>
          <p:cNvGraphicFramePr>
            <a:graphicFrameLocks noGrp="1"/>
          </p:cNvGraphicFramePr>
          <p:nvPr>
            <p:extLst>
              <p:ext uri="{D42A27DB-BD31-4B8C-83A1-F6EECF244321}">
                <p14:modId xmlns:p14="http://schemas.microsoft.com/office/powerpoint/2010/main" val="3791072979"/>
              </p:ext>
            </p:extLst>
          </p:nvPr>
        </p:nvGraphicFramePr>
        <p:xfrm>
          <a:off x="922208" y="2958562"/>
          <a:ext cx="5728335" cy="1901635"/>
        </p:xfrm>
        <a:graphic>
          <a:graphicData uri="http://schemas.openxmlformats.org/drawingml/2006/table">
            <a:tbl>
              <a:tblPr firstRow="1" firstCol="1" bandRow="1">
                <a:tableStyleId>{5C22544A-7EE6-4342-B048-85BDC9FD1C3A}</a:tableStyleId>
              </a:tblPr>
              <a:tblGrid>
                <a:gridCol w="1350645">
                  <a:extLst>
                    <a:ext uri="{9D8B030D-6E8A-4147-A177-3AD203B41FA5}">
                      <a16:colId xmlns:a16="http://schemas.microsoft.com/office/drawing/2014/main" val="643532725"/>
                    </a:ext>
                  </a:extLst>
                </a:gridCol>
                <a:gridCol w="823595">
                  <a:extLst>
                    <a:ext uri="{9D8B030D-6E8A-4147-A177-3AD203B41FA5}">
                      <a16:colId xmlns:a16="http://schemas.microsoft.com/office/drawing/2014/main" val="2919183279"/>
                    </a:ext>
                  </a:extLst>
                </a:gridCol>
                <a:gridCol w="866775">
                  <a:extLst>
                    <a:ext uri="{9D8B030D-6E8A-4147-A177-3AD203B41FA5}">
                      <a16:colId xmlns:a16="http://schemas.microsoft.com/office/drawing/2014/main" val="1389091098"/>
                    </a:ext>
                  </a:extLst>
                </a:gridCol>
                <a:gridCol w="901065">
                  <a:extLst>
                    <a:ext uri="{9D8B030D-6E8A-4147-A177-3AD203B41FA5}">
                      <a16:colId xmlns:a16="http://schemas.microsoft.com/office/drawing/2014/main" val="2739951505"/>
                    </a:ext>
                  </a:extLst>
                </a:gridCol>
                <a:gridCol w="866775">
                  <a:extLst>
                    <a:ext uri="{9D8B030D-6E8A-4147-A177-3AD203B41FA5}">
                      <a16:colId xmlns:a16="http://schemas.microsoft.com/office/drawing/2014/main" val="2303404471"/>
                    </a:ext>
                  </a:extLst>
                </a:gridCol>
                <a:gridCol w="919480">
                  <a:extLst>
                    <a:ext uri="{9D8B030D-6E8A-4147-A177-3AD203B41FA5}">
                      <a16:colId xmlns:a16="http://schemas.microsoft.com/office/drawing/2014/main" val="2449414902"/>
                    </a:ext>
                  </a:extLst>
                </a:gridCol>
              </a:tblGrid>
              <a:tr h="0">
                <a:tc>
                  <a:txBody>
                    <a:bodyPr/>
                    <a:lstStyle/>
                    <a:p>
                      <a:pPr>
                        <a:lnSpc>
                          <a:spcPct val="107000"/>
                        </a:lnSpc>
                        <a:spcAft>
                          <a:spcPts val="800"/>
                        </a:spcAft>
                      </a:pPr>
                      <a:r>
                        <a:rPr lang="en-US"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ROC-AUC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Feature selection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1141"/>
                  </a:ext>
                </a:extLst>
              </a:tr>
              <a:tr h="0">
                <a:tc>
                  <a:txBody>
                    <a:bodyPr/>
                    <a:lstStyle/>
                    <a:p>
                      <a:pPr>
                        <a:lnSpc>
                          <a:spcPct val="107000"/>
                        </a:lnSpc>
                        <a:spcAft>
                          <a:spcPts val="800"/>
                        </a:spcAft>
                      </a:pPr>
                      <a:r>
                        <a:rPr lang="en-US" sz="1100" kern="100">
                          <a:effectLst/>
                        </a:rPr>
                        <a:t>XGBoost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97.58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Chi-2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4720765"/>
                  </a:ext>
                </a:extLst>
              </a:tr>
              <a:tr h="0">
                <a:tc>
                  <a:txBody>
                    <a:bodyPr/>
                    <a:lstStyle/>
                    <a:p>
                      <a:pPr>
                        <a:lnSpc>
                          <a:spcPct val="107000"/>
                        </a:lnSpc>
                        <a:spcAft>
                          <a:spcPts val="800"/>
                        </a:spcAft>
                      </a:pPr>
                      <a:r>
                        <a:rPr lang="en-US" sz="1100" kern="100">
                          <a:effectLst/>
                        </a:rPr>
                        <a:t>XGBoost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95.24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SFS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17955"/>
                  </a:ext>
                </a:extLst>
              </a:tr>
              <a:tr h="0">
                <a:tc>
                  <a:txBody>
                    <a:bodyPr/>
                    <a:lstStyle/>
                    <a:p>
                      <a:pPr>
                        <a:lnSpc>
                          <a:spcPct val="107000"/>
                        </a:lnSpc>
                        <a:spcAft>
                          <a:spcPts val="800"/>
                        </a:spcAft>
                      </a:pPr>
                      <a:r>
                        <a:rPr lang="en-US" sz="1100" kern="100">
                          <a:effectLst/>
                        </a:rPr>
                        <a:t>LightGBM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97.06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Chi-2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4931300"/>
                  </a:ext>
                </a:extLst>
              </a:tr>
              <a:tr h="0">
                <a:tc>
                  <a:txBody>
                    <a:bodyPr/>
                    <a:lstStyle/>
                    <a:p>
                      <a:pPr>
                        <a:lnSpc>
                          <a:spcPct val="107000"/>
                        </a:lnSpc>
                        <a:spcAft>
                          <a:spcPts val="800"/>
                        </a:spcAft>
                      </a:pPr>
                      <a:r>
                        <a:rPr lang="en-US" sz="1100" kern="100">
                          <a:effectLst/>
                        </a:rPr>
                        <a:t>LightGBM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95.65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95.19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SFS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4566409"/>
                  </a:ext>
                </a:extLst>
              </a:tr>
              <a:tr h="0">
                <a:tc>
                  <a:txBody>
                    <a:bodyPr/>
                    <a:lstStyle/>
                    <a:p>
                      <a:pPr>
                        <a:lnSpc>
                          <a:spcPct val="107000"/>
                        </a:lnSpc>
                        <a:spcAft>
                          <a:spcPts val="800"/>
                        </a:spcAft>
                      </a:pPr>
                      <a:r>
                        <a:rPr lang="en-US" sz="1100" kern="100">
                          <a:effectLst/>
                        </a:rPr>
                        <a:t>Extra Tree (ET)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96.08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97.03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Chi-2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1790631"/>
                  </a:ext>
                </a:extLst>
              </a:tr>
              <a:tr h="0">
                <a:tc>
                  <a:txBody>
                    <a:bodyPr/>
                    <a:lstStyle/>
                    <a:p>
                      <a:pPr>
                        <a:lnSpc>
                          <a:spcPct val="107000"/>
                        </a:lnSpc>
                        <a:spcAft>
                          <a:spcPts val="800"/>
                        </a:spcAft>
                      </a:pPr>
                      <a:r>
                        <a:rPr lang="en-US" sz="1100" kern="100">
                          <a:effectLst/>
                        </a:rPr>
                        <a:t>Adaptive Boosting (AdaBoost)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93.99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93.14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94.06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93.81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Chi-2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6004034"/>
                  </a:ext>
                </a:extLst>
              </a:tr>
              <a:tr h="0">
                <a:tc>
                  <a:txBody>
                    <a:bodyPr/>
                    <a:lstStyle/>
                    <a:p>
                      <a:pPr>
                        <a:lnSpc>
                          <a:spcPct val="107000"/>
                        </a:lnSpc>
                        <a:spcAft>
                          <a:spcPts val="800"/>
                        </a:spcAft>
                      </a:pPr>
                      <a:r>
                        <a:rPr lang="en-US" sz="1100" kern="100">
                          <a:effectLst/>
                        </a:rPr>
                        <a:t>Random Forest (RF)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95.28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97.11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Chi-2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4838725"/>
                  </a:ext>
                </a:extLst>
              </a:tr>
            </a:tbl>
          </a:graphicData>
        </a:graphic>
      </p:graphicFrame>
      <p:sp>
        <p:nvSpPr>
          <p:cNvPr id="6" name="TextBox 5">
            <a:extLst>
              <a:ext uri="{FF2B5EF4-FFF2-40B4-BE49-F238E27FC236}">
                <a16:creationId xmlns:a16="http://schemas.microsoft.com/office/drawing/2014/main" id="{B33A3611-3A1D-74B8-16E9-585C449614AE}"/>
              </a:ext>
            </a:extLst>
          </p:cNvPr>
          <p:cNvSpPr txBox="1"/>
          <p:nvPr/>
        </p:nvSpPr>
        <p:spPr>
          <a:xfrm>
            <a:off x="922208" y="5047129"/>
            <a:ext cx="10552616" cy="1077218"/>
          </a:xfrm>
          <a:prstGeom prst="rect">
            <a:avLst/>
          </a:prstGeom>
          <a:noFill/>
        </p:spPr>
        <p:txBody>
          <a:bodyPr wrap="square" rtlCol="0">
            <a:spAutoFit/>
          </a:bodyPr>
          <a:lstStyle/>
          <a:p>
            <a:r>
              <a:rPr lang="en-IN" sz="1600" u="sng" dirty="0"/>
              <a:t>Challenges Identified:</a:t>
            </a:r>
          </a:p>
          <a:p>
            <a:r>
              <a:rPr lang="en-US" sz="1600" dirty="0"/>
              <a:t>Ransomware often employs techniques to obfuscate its code and behavior, making it challenging to detect using traditional methods or even memory </a:t>
            </a:r>
            <a:r>
              <a:rPr lang="en-US" sz="1600" dirty="0" err="1"/>
              <a:t>analysis.Ransomware</a:t>
            </a:r>
            <a:r>
              <a:rPr lang="en-US" sz="1600" dirty="0"/>
              <a:t> encrypts files and network data, making it difficult to locate the malicious program through the study of encrypted files or network activity alone.</a:t>
            </a:r>
            <a:endParaRPr lang="en-IN" sz="1600" dirty="0"/>
          </a:p>
        </p:txBody>
      </p:sp>
    </p:spTree>
    <p:extLst>
      <p:ext uri="{BB962C8B-B14F-4D97-AF65-F5344CB8AC3E}">
        <p14:creationId xmlns:p14="http://schemas.microsoft.com/office/powerpoint/2010/main" val="347721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-2</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616101"/>
          </a:xfrm>
          <a:prstGeom prst="rect">
            <a:avLst/>
          </a:prstGeom>
          <a:noFill/>
        </p:spPr>
        <p:txBody>
          <a:bodyPr wrap="square" rtlCol="0">
            <a:spAutoFit/>
          </a:bodyPr>
          <a:lstStyle/>
          <a:p>
            <a:r>
              <a:rPr lang="en-IN" sz="1600" dirty="0"/>
              <a:t>A hybrid stacked ensemble learning framework with feature engineering schemes for obfuscated malware analysis </a:t>
            </a:r>
            <a:r>
              <a:rPr lang="en-IN" sz="1600" dirty="0" err="1"/>
              <a:t>Kowshik</a:t>
            </a:r>
            <a:r>
              <a:rPr lang="en-IN" sz="1600" dirty="0"/>
              <a:t> Sankar Roy , </a:t>
            </a:r>
            <a:r>
              <a:rPr lang="en-IN" sz="1600" dirty="0" err="1"/>
              <a:t>Tanim</a:t>
            </a:r>
            <a:r>
              <a:rPr lang="en-IN" sz="1600" dirty="0"/>
              <a:t> Ahmed , </a:t>
            </a:r>
            <a:r>
              <a:rPr lang="en-IN" sz="1600" dirty="0" err="1"/>
              <a:t>Pritom</a:t>
            </a:r>
            <a:r>
              <a:rPr lang="en-IN" sz="1600" dirty="0"/>
              <a:t> Biswas </a:t>
            </a:r>
            <a:r>
              <a:rPr lang="en-IN" sz="1600" dirty="0" err="1"/>
              <a:t>Udas</a:t>
            </a:r>
            <a:r>
              <a:rPr lang="en-IN" sz="1600" dirty="0"/>
              <a:t> , Md. </a:t>
            </a:r>
            <a:r>
              <a:rPr lang="en-IN" sz="1600" dirty="0" err="1"/>
              <a:t>Ebtidaul</a:t>
            </a:r>
            <a:r>
              <a:rPr lang="en-IN" sz="1600" dirty="0"/>
              <a:t> Karim ,Sourav Majumdar September 2023,Intelligent Systems with Applications, Science Direct.</a:t>
            </a:r>
          </a:p>
          <a:p>
            <a:endParaRPr lang="en-IN" sz="1600" dirty="0"/>
          </a:p>
          <a:p>
            <a:r>
              <a:rPr lang="en-US" sz="1600" u="sng" dirty="0"/>
              <a:t>Algorithms Used: </a:t>
            </a:r>
            <a:r>
              <a:rPr lang="en-US" sz="1600" dirty="0"/>
              <a:t>SVM, decision tree, KNN, Random forest, </a:t>
            </a:r>
            <a:r>
              <a:rPr lang="en-US" sz="1600" dirty="0" err="1"/>
              <a:t>Xg</a:t>
            </a:r>
            <a:r>
              <a:rPr lang="en-US" sz="1600" dirty="0"/>
              <a:t> boost, </a:t>
            </a:r>
            <a:r>
              <a:rPr lang="en-US" sz="1600" dirty="0" err="1"/>
              <a:t>Adaboost</a:t>
            </a:r>
            <a:r>
              <a:rPr lang="en-US" sz="1600" dirty="0"/>
              <a:t>, extra trees, DNN are the algorithms used for the malware detection and have chosen the best model.</a:t>
            </a:r>
          </a:p>
          <a:p>
            <a:endParaRPr lang="en-US" sz="1600" dirty="0"/>
          </a:p>
          <a:p>
            <a:r>
              <a:rPr lang="en-US" sz="1600" u="sng" dirty="0"/>
              <a:t>Results Achieved:</a:t>
            </a:r>
            <a:endParaRPr lang="en-US" sz="1600" dirty="0"/>
          </a:p>
          <a:p>
            <a:endParaRPr lang="en-IN" dirty="0"/>
          </a:p>
          <a:p>
            <a:endParaRPr lang="en-IN" dirty="0"/>
          </a:p>
        </p:txBody>
      </p:sp>
      <p:sp>
        <p:nvSpPr>
          <p:cNvPr id="6" name="TextBox 5">
            <a:extLst>
              <a:ext uri="{FF2B5EF4-FFF2-40B4-BE49-F238E27FC236}">
                <a16:creationId xmlns:a16="http://schemas.microsoft.com/office/drawing/2014/main" id="{B33A3611-3A1D-74B8-16E9-585C449614AE}"/>
              </a:ext>
            </a:extLst>
          </p:cNvPr>
          <p:cNvSpPr txBox="1"/>
          <p:nvPr/>
        </p:nvSpPr>
        <p:spPr>
          <a:xfrm>
            <a:off x="922208" y="5047129"/>
            <a:ext cx="10552616" cy="1077218"/>
          </a:xfrm>
          <a:prstGeom prst="rect">
            <a:avLst/>
          </a:prstGeom>
          <a:noFill/>
        </p:spPr>
        <p:txBody>
          <a:bodyPr wrap="square" rtlCol="0">
            <a:spAutoFit/>
          </a:bodyPr>
          <a:lstStyle/>
          <a:p>
            <a:r>
              <a:rPr lang="en-IN" sz="1600" u="sng" dirty="0"/>
              <a:t>Challenges Identified:</a:t>
            </a:r>
          </a:p>
          <a:p>
            <a:r>
              <a:rPr lang="en-US" sz="1600" dirty="0"/>
              <a:t>Machine learning in security faces challenges including acquiring quality data, vulnerability to adversarial attacks, and ensuring understandable decision-making </a:t>
            </a:r>
            <a:r>
              <a:rPr lang="en-US" sz="1600" dirty="0" err="1"/>
              <a:t>processes.This</a:t>
            </a:r>
            <a:r>
              <a:rPr lang="en-US" sz="1600" dirty="0"/>
              <a:t> makes it difficult for security systems to spot and stop threats effectively</a:t>
            </a:r>
            <a:endParaRPr lang="en-IN" sz="1600" dirty="0"/>
          </a:p>
        </p:txBody>
      </p:sp>
      <p:graphicFrame>
        <p:nvGraphicFramePr>
          <p:cNvPr id="5" name="Table 4">
            <a:extLst>
              <a:ext uri="{FF2B5EF4-FFF2-40B4-BE49-F238E27FC236}">
                <a16:creationId xmlns:a16="http://schemas.microsoft.com/office/drawing/2014/main" id="{1C6CDBA4-37F0-5EBF-E8B3-056ED67B5AA8}"/>
              </a:ext>
            </a:extLst>
          </p:cNvPr>
          <p:cNvGraphicFramePr>
            <a:graphicFrameLocks noGrp="1"/>
          </p:cNvGraphicFramePr>
          <p:nvPr>
            <p:extLst>
              <p:ext uri="{D42A27DB-BD31-4B8C-83A1-F6EECF244321}">
                <p14:modId xmlns:p14="http://schemas.microsoft.com/office/powerpoint/2010/main" val="3937551196"/>
              </p:ext>
            </p:extLst>
          </p:nvPr>
        </p:nvGraphicFramePr>
        <p:xfrm>
          <a:off x="922208" y="3019845"/>
          <a:ext cx="5725160" cy="1533906"/>
        </p:xfrm>
        <a:graphic>
          <a:graphicData uri="http://schemas.openxmlformats.org/drawingml/2006/table">
            <a:tbl>
              <a:tblPr firstRow="1" firstCol="1" bandRow="1">
                <a:tableStyleId>{5C22544A-7EE6-4342-B048-85BDC9FD1C3A}</a:tableStyleId>
              </a:tblPr>
              <a:tblGrid>
                <a:gridCol w="1144905">
                  <a:extLst>
                    <a:ext uri="{9D8B030D-6E8A-4147-A177-3AD203B41FA5}">
                      <a16:colId xmlns:a16="http://schemas.microsoft.com/office/drawing/2014/main" val="679031093"/>
                    </a:ext>
                  </a:extLst>
                </a:gridCol>
                <a:gridCol w="1144905">
                  <a:extLst>
                    <a:ext uri="{9D8B030D-6E8A-4147-A177-3AD203B41FA5}">
                      <a16:colId xmlns:a16="http://schemas.microsoft.com/office/drawing/2014/main" val="1853955977"/>
                    </a:ext>
                  </a:extLst>
                </a:gridCol>
                <a:gridCol w="1144905">
                  <a:extLst>
                    <a:ext uri="{9D8B030D-6E8A-4147-A177-3AD203B41FA5}">
                      <a16:colId xmlns:a16="http://schemas.microsoft.com/office/drawing/2014/main" val="1090745109"/>
                    </a:ext>
                  </a:extLst>
                </a:gridCol>
                <a:gridCol w="1144905">
                  <a:extLst>
                    <a:ext uri="{9D8B030D-6E8A-4147-A177-3AD203B41FA5}">
                      <a16:colId xmlns:a16="http://schemas.microsoft.com/office/drawing/2014/main" val="99077100"/>
                    </a:ext>
                  </a:extLst>
                </a:gridCol>
                <a:gridCol w="1145540">
                  <a:extLst>
                    <a:ext uri="{9D8B030D-6E8A-4147-A177-3AD203B41FA5}">
                      <a16:colId xmlns:a16="http://schemas.microsoft.com/office/drawing/2014/main" val="850330538"/>
                    </a:ext>
                  </a:extLst>
                </a:gridCol>
              </a:tblGrid>
              <a:tr h="0">
                <a:tc>
                  <a:txBody>
                    <a:bodyPr/>
                    <a:lstStyle/>
                    <a:p>
                      <a:pPr>
                        <a:lnSpc>
                          <a:spcPct val="107000"/>
                        </a:lnSpc>
                        <a:spcAft>
                          <a:spcPts val="800"/>
                        </a:spcAft>
                      </a:pPr>
                      <a:r>
                        <a:rPr lang="en-US"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Precision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Recall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F1-Score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0462840"/>
                  </a:ext>
                </a:extLst>
              </a:tr>
              <a:tr h="0">
                <a:tc>
                  <a:txBody>
                    <a:bodyPr/>
                    <a:lstStyle/>
                    <a:p>
                      <a:pPr>
                        <a:lnSpc>
                          <a:spcPct val="107000"/>
                        </a:lnSpc>
                        <a:spcAft>
                          <a:spcPts val="800"/>
                        </a:spcAft>
                      </a:pPr>
                      <a:r>
                        <a:rPr lang="en-US" sz="1100" kern="100">
                          <a:effectLst/>
                        </a:rPr>
                        <a:t>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483204"/>
                  </a:ext>
                </a:extLst>
              </a:tr>
              <a:tr h="0">
                <a:tc>
                  <a:txBody>
                    <a:bodyPr/>
                    <a:lstStyle/>
                    <a:p>
                      <a:pPr>
                        <a:lnSpc>
                          <a:spcPct val="107000"/>
                        </a:lnSpc>
                        <a:spcAft>
                          <a:spcPts val="800"/>
                        </a:spcAft>
                      </a:pPr>
                      <a:r>
                        <a:rPr lang="en-US" sz="11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98.18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8168243"/>
                  </a:ext>
                </a:extLst>
              </a:tr>
              <a:tr h="0">
                <a:tc>
                  <a:txBody>
                    <a:bodyPr/>
                    <a:lstStyle/>
                    <a:p>
                      <a:pPr>
                        <a:lnSpc>
                          <a:spcPct val="107000"/>
                        </a:lnSpc>
                        <a:spcAft>
                          <a:spcPts val="800"/>
                        </a:spcAft>
                      </a:pPr>
                      <a:r>
                        <a:rPr lang="en-US" sz="1100" kern="100">
                          <a:effectLst/>
                        </a:rPr>
                        <a:t>KNN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083478"/>
                  </a:ext>
                </a:extLst>
              </a:tr>
              <a:tr h="0">
                <a:tc>
                  <a:txBody>
                    <a:bodyPr/>
                    <a:lstStyle/>
                    <a:p>
                      <a:pPr>
                        <a:lnSpc>
                          <a:spcPct val="107000"/>
                        </a:lnSpc>
                        <a:spcAft>
                          <a:spcPts val="800"/>
                        </a:spcAft>
                      </a:pPr>
                      <a:r>
                        <a:rPr lang="en-US" sz="11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2096372"/>
                  </a:ext>
                </a:extLst>
              </a:tr>
              <a:tr h="0">
                <a:tc>
                  <a:txBody>
                    <a:bodyPr/>
                    <a:lstStyle/>
                    <a:p>
                      <a:pPr>
                        <a:lnSpc>
                          <a:spcPct val="107000"/>
                        </a:lnSpc>
                        <a:spcAft>
                          <a:spcPts val="800"/>
                        </a:spcAft>
                      </a:pPr>
                      <a:r>
                        <a:rPr lang="en-US" sz="1100" kern="100">
                          <a:effectLst/>
                        </a:rPr>
                        <a:t>XgBoost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806556"/>
                  </a:ext>
                </a:extLst>
              </a:tr>
              <a:tr h="0">
                <a:tc>
                  <a:txBody>
                    <a:bodyPr/>
                    <a:lstStyle/>
                    <a:p>
                      <a:pPr>
                        <a:lnSpc>
                          <a:spcPct val="107000"/>
                        </a:lnSpc>
                        <a:spcAft>
                          <a:spcPts val="800"/>
                        </a:spcAft>
                      </a:pPr>
                      <a:r>
                        <a:rPr lang="en-US" sz="1100" kern="100">
                          <a:effectLst/>
                        </a:rPr>
                        <a:t>AdaBoost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492049"/>
                  </a:ext>
                </a:extLst>
              </a:tr>
              <a:tr h="0">
                <a:tc>
                  <a:txBody>
                    <a:bodyPr/>
                    <a:lstStyle/>
                    <a:p>
                      <a:pPr>
                        <a:lnSpc>
                          <a:spcPct val="107000"/>
                        </a:lnSpc>
                        <a:spcAft>
                          <a:spcPts val="800"/>
                        </a:spcAft>
                      </a:pPr>
                      <a:r>
                        <a:rPr lang="en-US" sz="1100" kern="100">
                          <a:effectLst/>
                        </a:rPr>
                        <a:t>Extra Trees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4128379"/>
                  </a:ext>
                </a:extLst>
              </a:tr>
              <a:tr h="0">
                <a:tc>
                  <a:txBody>
                    <a:bodyPr/>
                    <a:lstStyle/>
                    <a:p>
                      <a:pPr>
                        <a:lnSpc>
                          <a:spcPct val="107000"/>
                        </a:lnSpc>
                        <a:spcAft>
                          <a:spcPts val="800"/>
                        </a:spcAft>
                      </a:pPr>
                      <a:r>
                        <a:rPr lang="en-US" sz="1100" kern="100">
                          <a:effectLst/>
                        </a:rPr>
                        <a:t>DNN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99.98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9289075"/>
                  </a:ext>
                </a:extLst>
              </a:tr>
            </a:tbl>
          </a:graphicData>
        </a:graphic>
      </p:graphicFrame>
    </p:spTree>
    <p:extLst>
      <p:ext uri="{BB962C8B-B14F-4D97-AF65-F5344CB8AC3E}">
        <p14:creationId xmlns:p14="http://schemas.microsoft.com/office/powerpoint/2010/main" val="137157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-3</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369880"/>
          </a:xfrm>
          <a:prstGeom prst="rect">
            <a:avLst/>
          </a:prstGeom>
          <a:noFill/>
        </p:spPr>
        <p:txBody>
          <a:bodyPr wrap="square" rtlCol="0">
            <a:spAutoFit/>
          </a:bodyPr>
          <a:lstStyle/>
          <a:p>
            <a:r>
              <a:rPr lang="en-IN" sz="1600" dirty="0"/>
              <a:t>Obfuscated Malware Detection in IoT Android Applications Using Markov Images and CNN, </a:t>
            </a:r>
            <a:r>
              <a:rPr lang="en-IN" sz="1600" dirty="0" err="1"/>
              <a:t>Dhanya</a:t>
            </a:r>
            <a:r>
              <a:rPr lang="en-IN" sz="1600" dirty="0"/>
              <a:t> K. A. , Vinod P. , Suleiman Y. </a:t>
            </a:r>
            <a:r>
              <a:rPr lang="en-IN" sz="1600" dirty="0" err="1"/>
              <a:t>Yerima</a:t>
            </a:r>
            <a:r>
              <a:rPr lang="en-IN" sz="1600" dirty="0"/>
              <a:t> , Abul Bashar , </a:t>
            </a:r>
            <a:r>
              <a:rPr lang="en-IN" sz="1600" dirty="0" err="1"/>
              <a:t>Anwin</a:t>
            </a:r>
            <a:r>
              <a:rPr lang="en-IN" sz="1600" dirty="0"/>
              <a:t> David, </a:t>
            </a:r>
            <a:r>
              <a:rPr lang="en-IN" sz="1600" dirty="0" err="1"/>
              <a:t>Abhiram</a:t>
            </a:r>
            <a:r>
              <a:rPr lang="en-IN" sz="1600" dirty="0"/>
              <a:t> T., Alan </a:t>
            </a:r>
            <a:r>
              <a:rPr lang="en-IN" sz="1600" dirty="0" err="1"/>
              <a:t>Antony,Ashil</a:t>
            </a:r>
            <a:r>
              <a:rPr lang="en-IN" sz="1600" dirty="0"/>
              <a:t> K. </a:t>
            </a:r>
            <a:r>
              <a:rPr lang="en-IN" sz="1600" dirty="0" err="1"/>
              <a:t>Shavanas</a:t>
            </a:r>
            <a:r>
              <a:rPr lang="en-IN" sz="1600" dirty="0"/>
              <a:t>, and </a:t>
            </a:r>
            <a:r>
              <a:rPr lang="en-IN" sz="1600" dirty="0" err="1"/>
              <a:t>Gireesh</a:t>
            </a:r>
            <a:r>
              <a:rPr lang="en-IN" sz="1600" dirty="0"/>
              <a:t> Kumar T, June 2023, IEEE Systems Journal, IEEE</a:t>
            </a:r>
          </a:p>
          <a:p>
            <a:endParaRPr lang="en-IN" sz="1600" dirty="0"/>
          </a:p>
          <a:p>
            <a:r>
              <a:rPr lang="en-US" sz="1600" u="sng" dirty="0"/>
              <a:t>Algorithms Used: </a:t>
            </a:r>
            <a:r>
              <a:rPr lang="en-US" sz="1600" dirty="0"/>
              <a:t>The models used are SVM, Random forest, Decision forest, KNN.</a:t>
            </a:r>
          </a:p>
          <a:p>
            <a:endParaRPr lang="en-US" sz="1600" dirty="0"/>
          </a:p>
          <a:p>
            <a:r>
              <a:rPr lang="en-US" sz="1600" u="sng" dirty="0"/>
              <a:t>Results Achieved:</a:t>
            </a:r>
            <a:endParaRPr lang="en-US" sz="1600" dirty="0"/>
          </a:p>
          <a:p>
            <a:endParaRPr lang="en-IN" dirty="0"/>
          </a:p>
          <a:p>
            <a:endParaRPr lang="en-IN" dirty="0"/>
          </a:p>
        </p:txBody>
      </p:sp>
      <p:sp>
        <p:nvSpPr>
          <p:cNvPr id="6" name="TextBox 5">
            <a:extLst>
              <a:ext uri="{FF2B5EF4-FFF2-40B4-BE49-F238E27FC236}">
                <a16:creationId xmlns:a16="http://schemas.microsoft.com/office/drawing/2014/main" id="{B33A3611-3A1D-74B8-16E9-585C449614AE}"/>
              </a:ext>
            </a:extLst>
          </p:cNvPr>
          <p:cNvSpPr txBox="1"/>
          <p:nvPr/>
        </p:nvSpPr>
        <p:spPr>
          <a:xfrm>
            <a:off x="806823" y="3872752"/>
            <a:ext cx="10552616" cy="1077218"/>
          </a:xfrm>
          <a:prstGeom prst="rect">
            <a:avLst/>
          </a:prstGeom>
          <a:noFill/>
        </p:spPr>
        <p:txBody>
          <a:bodyPr wrap="square" rtlCol="0">
            <a:spAutoFit/>
          </a:bodyPr>
          <a:lstStyle/>
          <a:p>
            <a:r>
              <a:rPr lang="en-IN" sz="1600" u="sng" dirty="0"/>
              <a:t>Challenges Identified:</a:t>
            </a:r>
          </a:p>
          <a:p>
            <a:r>
              <a:rPr lang="en-US" sz="1600" dirty="0"/>
              <a:t>The main challenge is to design and optimize Convolutional Neural Network (CNN) models capable of effectively detecting obfuscated malware in IoT Android </a:t>
            </a:r>
            <a:r>
              <a:rPr lang="en-US" sz="1600" dirty="0" err="1"/>
              <a:t>applications.These</a:t>
            </a:r>
            <a:r>
              <a:rPr lang="en-US" sz="1600" dirty="0"/>
              <a:t> challenges requires a combination of advanced machine learning techniques, domain expertise in cybersecurity.</a:t>
            </a:r>
            <a:endParaRPr lang="en-IN" sz="1600" dirty="0"/>
          </a:p>
        </p:txBody>
      </p:sp>
      <p:graphicFrame>
        <p:nvGraphicFramePr>
          <p:cNvPr id="4" name="Table 3">
            <a:extLst>
              <a:ext uri="{FF2B5EF4-FFF2-40B4-BE49-F238E27FC236}">
                <a16:creationId xmlns:a16="http://schemas.microsoft.com/office/drawing/2014/main" id="{E3E92070-370B-9C05-1835-97D6D8DB1931}"/>
              </a:ext>
            </a:extLst>
          </p:cNvPr>
          <p:cNvGraphicFramePr>
            <a:graphicFrameLocks noGrp="1"/>
          </p:cNvGraphicFramePr>
          <p:nvPr>
            <p:extLst>
              <p:ext uri="{D42A27DB-BD31-4B8C-83A1-F6EECF244321}">
                <p14:modId xmlns:p14="http://schemas.microsoft.com/office/powerpoint/2010/main" val="3847650033"/>
              </p:ext>
            </p:extLst>
          </p:nvPr>
        </p:nvGraphicFramePr>
        <p:xfrm>
          <a:off x="928519" y="2921762"/>
          <a:ext cx="4579620" cy="852170"/>
        </p:xfrm>
        <a:graphic>
          <a:graphicData uri="http://schemas.openxmlformats.org/drawingml/2006/table">
            <a:tbl>
              <a:tblPr firstRow="1" firstCol="1" bandRow="1">
                <a:tableStyleId>{5C22544A-7EE6-4342-B048-85BDC9FD1C3A}</a:tableStyleId>
              </a:tblPr>
              <a:tblGrid>
                <a:gridCol w="1144905">
                  <a:extLst>
                    <a:ext uri="{9D8B030D-6E8A-4147-A177-3AD203B41FA5}">
                      <a16:colId xmlns:a16="http://schemas.microsoft.com/office/drawing/2014/main" val="856156105"/>
                    </a:ext>
                  </a:extLst>
                </a:gridCol>
                <a:gridCol w="1144905">
                  <a:extLst>
                    <a:ext uri="{9D8B030D-6E8A-4147-A177-3AD203B41FA5}">
                      <a16:colId xmlns:a16="http://schemas.microsoft.com/office/drawing/2014/main" val="3646279314"/>
                    </a:ext>
                  </a:extLst>
                </a:gridCol>
                <a:gridCol w="1144905">
                  <a:extLst>
                    <a:ext uri="{9D8B030D-6E8A-4147-A177-3AD203B41FA5}">
                      <a16:colId xmlns:a16="http://schemas.microsoft.com/office/drawing/2014/main" val="979253273"/>
                    </a:ext>
                  </a:extLst>
                </a:gridCol>
                <a:gridCol w="1144905">
                  <a:extLst>
                    <a:ext uri="{9D8B030D-6E8A-4147-A177-3AD203B41FA5}">
                      <a16:colId xmlns:a16="http://schemas.microsoft.com/office/drawing/2014/main" val="2142727173"/>
                    </a:ext>
                  </a:extLst>
                </a:gridCol>
              </a:tblGrid>
              <a:tr h="0">
                <a:tc>
                  <a:txBody>
                    <a:bodyPr/>
                    <a:lstStyle/>
                    <a:p>
                      <a:pPr>
                        <a:lnSpc>
                          <a:spcPct val="107000"/>
                        </a:lnSpc>
                        <a:spcAft>
                          <a:spcPts val="800"/>
                        </a:spcAft>
                      </a:pPr>
                      <a:r>
                        <a:rPr lang="en-US"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F-Measure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ROC-AUC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545491"/>
                  </a:ext>
                </a:extLst>
              </a:tr>
              <a:tr h="0">
                <a:tc>
                  <a:txBody>
                    <a:bodyPr/>
                    <a:lstStyle/>
                    <a:p>
                      <a:pPr>
                        <a:lnSpc>
                          <a:spcPct val="107000"/>
                        </a:lnSpc>
                        <a:spcAft>
                          <a:spcPts val="800"/>
                        </a:spcAft>
                      </a:pPr>
                      <a:r>
                        <a:rPr lang="en-US" sz="1100" kern="100">
                          <a:effectLst/>
                        </a:rPr>
                        <a:t>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7181447"/>
                  </a:ext>
                </a:extLst>
              </a:tr>
              <a:tr h="0">
                <a:tc>
                  <a:txBody>
                    <a:bodyPr/>
                    <a:lstStyle/>
                    <a:p>
                      <a:pPr>
                        <a:lnSpc>
                          <a:spcPct val="107000"/>
                        </a:lnSpc>
                        <a:spcAft>
                          <a:spcPts val="800"/>
                        </a:spcAft>
                      </a:pPr>
                      <a:r>
                        <a:rPr lang="en-US" sz="11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99.09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5239877"/>
                  </a:ext>
                </a:extLst>
              </a:tr>
              <a:tr h="0">
                <a:tc>
                  <a:txBody>
                    <a:bodyPr/>
                    <a:lstStyle/>
                    <a:p>
                      <a:pPr>
                        <a:lnSpc>
                          <a:spcPct val="107000"/>
                        </a:lnSpc>
                        <a:spcAft>
                          <a:spcPts val="800"/>
                        </a:spcAft>
                      </a:pPr>
                      <a:r>
                        <a:rPr lang="en-US" sz="11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8889243"/>
                  </a:ext>
                </a:extLst>
              </a:tr>
              <a:tr h="0">
                <a:tc>
                  <a:txBody>
                    <a:bodyPr/>
                    <a:lstStyle/>
                    <a:p>
                      <a:pPr>
                        <a:lnSpc>
                          <a:spcPct val="107000"/>
                        </a:lnSpc>
                        <a:spcAft>
                          <a:spcPts val="800"/>
                        </a:spcAft>
                      </a:pPr>
                      <a:r>
                        <a:rPr lang="en-US" sz="1100" kern="100">
                          <a:effectLst/>
                        </a:rPr>
                        <a:t>KNN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99.82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5884179"/>
                  </a:ext>
                </a:extLst>
              </a:tr>
            </a:tbl>
          </a:graphicData>
        </a:graphic>
      </p:graphicFrame>
    </p:spTree>
    <p:extLst>
      <p:ext uri="{BB962C8B-B14F-4D97-AF65-F5344CB8AC3E}">
        <p14:creationId xmlns:p14="http://schemas.microsoft.com/office/powerpoint/2010/main" val="151356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-4</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616101"/>
          </a:xfrm>
          <a:prstGeom prst="rect">
            <a:avLst/>
          </a:prstGeom>
          <a:noFill/>
        </p:spPr>
        <p:txBody>
          <a:bodyPr wrap="square" rtlCol="0">
            <a:spAutoFit/>
          </a:bodyPr>
          <a:lstStyle/>
          <a:p>
            <a:r>
              <a:rPr lang="en-IN" sz="1600" dirty="0"/>
              <a:t>Machine Learning Algorithm for </a:t>
            </a:r>
            <a:r>
              <a:rPr lang="en-IN" sz="1600" dirty="0" err="1"/>
              <a:t>MalwareDetection</a:t>
            </a:r>
            <a:r>
              <a:rPr lang="en-IN" sz="1600" dirty="0"/>
              <a:t>: Taxonomy, Current </a:t>
            </a:r>
            <a:r>
              <a:rPr lang="en-IN" sz="1600" dirty="0" err="1"/>
              <a:t>Challenges,and</a:t>
            </a:r>
            <a:r>
              <a:rPr lang="en-IN" sz="1600" dirty="0"/>
              <a:t> Future Directions, NOR ZAKIAH GORMENT , (Member, IEEE), ALI SELAMAT, (Member, IEEE),LIM KOK CHENG, (Member, IEEE), AND ONDREJ </a:t>
            </a:r>
            <a:r>
              <a:rPr lang="en-IN" sz="1600" dirty="0" err="1"/>
              <a:t>KREJCAR,March</a:t>
            </a:r>
            <a:r>
              <a:rPr lang="en-IN" sz="1600" dirty="0"/>
              <a:t> 2023, IEEE Systems Journal, IEEE</a:t>
            </a:r>
          </a:p>
          <a:p>
            <a:endParaRPr lang="en-IN" sz="1600" dirty="0"/>
          </a:p>
          <a:p>
            <a:r>
              <a:rPr lang="en-US" sz="1600" u="sng" dirty="0"/>
              <a:t>Algorithms Used: </a:t>
            </a:r>
            <a:r>
              <a:rPr lang="en-US" sz="1600" dirty="0"/>
              <a:t>The algorithms used are SVM, N gram and decision are algorithms used and chosen the best model after the implementation.</a:t>
            </a:r>
          </a:p>
          <a:p>
            <a:endParaRPr lang="en-US" sz="1600" dirty="0"/>
          </a:p>
          <a:p>
            <a:r>
              <a:rPr lang="en-US" sz="1600" u="sng" dirty="0"/>
              <a:t>Results Achieved:</a:t>
            </a:r>
            <a:endParaRPr lang="en-US" sz="1600" dirty="0"/>
          </a:p>
          <a:p>
            <a:endParaRPr lang="en-IN" dirty="0"/>
          </a:p>
          <a:p>
            <a:endParaRPr lang="en-IN" dirty="0"/>
          </a:p>
        </p:txBody>
      </p:sp>
      <p:sp>
        <p:nvSpPr>
          <p:cNvPr id="6" name="TextBox 5">
            <a:extLst>
              <a:ext uri="{FF2B5EF4-FFF2-40B4-BE49-F238E27FC236}">
                <a16:creationId xmlns:a16="http://schemas.microsoft.com/office/drawing/2014/main" id="{B33A3611-3A1D-74B8-16E9-585C449614AE}"/>
              </a:ext>
            </a:extLst>
          </p:cNvPr>
          <p:cNvSpPr txBox="1"/>
          <p:nvPr/>
        </p:nvSpPr>
        <p:spPr>
          <a:xfrm>
            <a:off x="753296" y="4715434"/>
            <a:ext cx="10552616" cy="1569660"/>
          </a:xfrm>
          <a:prstGeom prst="rect">
            <a:avLst/>
          </a:prstGeom>
          <a:noFill/>
        </p:spPr>
        <p:txBody>
          <a:bodyPr wrap="square" rtlCol="0">
            <a:spAutoFit/>
          </a:bodyPr>
          <a:lstStyle/>
          <a:p>
            <a:r>
              <a:rPr lang="en-IN" sz="1600" u="sng" dirty="0"/>
              <a:t>Challenges Identified:</a:t>
            </a:r>
          </a:p>
          <a:p>
            <a:endParaRPr lang="en-IN" sz="1600" u="sng" dirty="0"/>
          </a:p>
          <a:p>
            <a:r>
              <a:rPr lang="en-US" sz="1600" dirty="0"/>
              <a:t>The challenges in malware detection using machine learning include obfuscation techniques employed by malware creators, classification complexity in distinguishing between different malware </a:t>
            </a:r>
            <a:r>
              <a:rPr lang="en-US" sz="1600" dirty="0" err="1"/>
              <a:t>families,the</a:t>
            </a:r>
            <a:r>
              <a:rPr lang="en-US" sz="1600" dirty="0"/>
              <a:t> dynamic nature of malware </a:t>
            </a:r>
            <a:r>
              <a:rPr lang="en-US" sz="1600" dirty="0" err="1"/>
              <a:t>behavior,Text</a:t>
            </a:r>
            <a:r>
              <a:rPr lang="en-US" sz="1600" dirty="0"/>
              <a:t> classification studies encounter the sparse matrix problem, which complicates the classification process, particularly in distinguishing between malware and benign files.</a:t>
            </a:r>
            <a:endParaRPr lang="en-IN" sz="1600" dirty="0"/>
          </a:p>
        </p:txBody>
      </p:sp>
      <p:graphicFrame>
        <p:nvGraphicFramePr>
          <p:cNvPr id="5" name="Table 4">
            <a:extLst>
              <a:ext uri="{FF2B5EF4-FFF2-40B4-BE49-F238E27FC236}">
                <a16:creationId xmlns:a16="http://schemas.microsoft.com/office/drawing/2014/main" id="{B41268CC-8102-0BD6-90C9-75AE621D2AD0}"/>
              </a:ext>
            </a:extLst>
          </p:cNvPr>
          <p:cNvGraphicFramePr>
            <a:graphicFrameLocks noGrp="1"/>
          </p:cNvGraphicFramePr>
          <p:nvPr>
            <p:extLst>
              <p:ext uri="{D42A27DB-BD31-4B8C-83A1-F6EECF244321}">
                <p14:modId xmlns:p14="http://schemas.microsoft.com/office/powerpoint/2010/main" val="769603545"/>
              </p:ext>
            </p:extLst>
          </p:nvPr>
        </p:nvGraphicFramePr>
        <p:xfrm>
          <a:off x="806823" y="3012142"/>
          <a:ext cx="5818505" cy="1363472"/>
        </p:xfrm>
        <a:graphic>
          <a:graphicData uri="http://schemas.openxmlformats.org/drawingml/2006/table">
            <a:tbl>
              <a:tblPr firstRow="1" firstCol="1" bandRow="1">
                <a:tableStyleId>{5C22544A-7EE6-4342-B048-85BDC9FD1C3A}</a:tableStyleId>
              </a:tblPr>
              <a:tblGrid>
                <a:gridCol w="1238250">
                  <a:extLst>
                    <a:ext uri="{9D8B030D-6E8A-4147-A177-3AD203B41FA5}">
                      <a16:colId xmlns:a16="http://schemas.microsoft.com/office/drawing/2014/main" val="2087904603"/>
                    </a:ext>
                  </a:extLst>
                </a:gridCol>
                <a:gridCol w="1144905">
                  <a:extLst>
                    <a:ext uri="{9D8B030D-6E8A-4147-A177-3AD203B41FA5}">
                      <a16:colId xmlns:a16="http://schemas.microsoft.com/office/drawing/2014/main" val="4266200382"/>
                    </a:ext>
                  </a:extLst>
                </a:gridCol>
                <a:gridCol w="1144905">
                  <a:extLst>
                    <a:ext uri="{9D8B030D-6E8A-4147-A177-3AD203B41FA5}">
                      <a16:colId xmlns:a16="http://schemas.microsoft.com/office/drawing/2014/main" val="513478615"/>
                    </a:ext>
                  </a:extLst>
                </a:gridCol>
                <a:gridCol w="1144905">
                  <a:extLst>
                    <a:ext uri="{9D8B030D-6E8A-4147-A177-3AD203B41FA5}">
                      <a16:colId xmlns:a16="http://schemas.microsoft.com/office/drawing/2014/main" val="410705691"/>
                    </a:ext>
                  </a:extLst>
                </a:gridCol>
                <a:gridCol w="1145540">
                  <a:extLst>
                    <a:ext uri="{9D8B030D-6E8A-4147-A177-3AD203B41FA5}">
                      <a16:colId xmlns:a16="http://schemas.microsoft.com/office/drawing/2014/main" val="1449966185"/>
                    </a:ext>
                  </a:extLst>
                </a:gridCol>
              </a:tblGrid>
              <a:tr h="0">
                <a:tc>
                  <a:txBody>
                    <a:bodyPr/>
                    <a:lstStyle/>
                    <a:p>
                      <a:pPr>
                        <a:lnSpc>
                          <a:spcPct val="107000"/>
                        </a:lnSpc>
                        <a:spcAft>
                          <a:spcPts val="800"/>
                        </a:spcAft>
                      </a:pPr>
                      <a:r>
                        <a:rPr lang="en-US" sz="1100" kern="100">
                          <a:effectLst/>
                        </a:rPr>
                        <a:t>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F1_Score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1070716"/>
                  </a:ext>
                </a:extLst>
              </a:tr>
              <a:tr h="0">
                <a:tc>
                  <a:txBody>
                    <a:bodyPr/>
                    <a:lstStyle/>
                    <a:p>
                      <a:pPr>
                        <a:lnSpc>
                          <a:spcPct val="107000"/>
                        </a:lnSpc>
                        <a:spcAft>
                          <a:spcPts val="800"/>
                        </a:spcAft>
                      </a:pPr>
                      <a:r>
                        <a:rPr lang="en-US" sz="1100" kern="100">
                          <a:effectLst/>
                        </a:rPr>
                        <a:t>KNN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78264"/>
                  </a:ext>
                </a:extLst>
              </a:tr>
              <a:tr h="0">
                <a:tc>
                  <a:txBody>
                    <a:bodyPr/>
                    <a:lstStyle/>
                    <a:p>
                      <a:pPr>
                        <a:lnSpc>
                          <a:spcPct val="107000"/>
                        </a:lnSpc>
                        <a:spcAft>
                          <a:spcPts val="800"/>
                        </a:spcAft>
                      </a:pPr>
                      <a:r>
                        <a:rPr lang="en-US" sz="1100" kern="100">
                          <a:effectLst/>
                        </a:rPr>
                        <a:t>Naïve Bayes (NB)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0.9162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0.8470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0.9938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0.9245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5310591"/>
                  </a:ext>
                </a:extLst>
              </a:tr>
              <a:tr h="0">
                <a:tc>
                  <a:txBody>
                    <a:bodyPr/>
                    <a:lstStyle/>
                    <a:p>
                      <a:pPr>
                        <a:lnSpc>
                          <a:spcPct val="107000"/>
                        </a:lnSpc>
                        <a:spcAft>
                          <a:spcPts val="800"/>
                        </a:spcAft>
                      </a:pPr>
                      <a:r>
                        <a:rPr lang="en-US" sz="1100" kern="100">
                          <a:effectLst/>
                        </a:rPr>
                        <a:t>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0.9190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0.8522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0.9938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0.9076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9538315"/>
                  </a:ext>
                </a:extLst>
              </a:tr>
              <a:tr h="0">
                <a:tc>
                  <a:txBody>
                    <a:bodyPr/>
                    <a:lstStyle/>
                    <a:p>
                      <a:pPr>
                        <a:lnSpc>
                          <a:spcPct val="107000"/>
                        </a:lnSpc>
                        <a:spcAft>
                          <a:spcPts val="800"/>
                        </a:spcAft>
                      </a:pPr>
                      <a:r>
                        <a:rPr lang="en-US" sz="11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0.9427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0.9431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4983016"/>
                  </a:ext>
                </a:extLst>
              </a:tr>
              <a:tr h="0">
                <a:tc>
                  <a:txBody>
                    <a:bodyPr/>
                    <a:lstStyle/>
                    <a:p>
                      <a:pPr>
                        <a:lnSpc>
                          <a:spcPct val="107000"/>
                        </a:lnSpc>
                        <a:spcAft>
                          <a:spcPts val="800"/>
                        </a:spcAft>
                      </a:pPr>
                      <a:r>
                        <a:rPr lang="en-US" sz="11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0.9946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0343695"/>
                  </a:ext>
                </a:extLst>
              </a:tr>
              <a:tr h="0">
                <a:tc>
                  <a:txBody>
                    <a:bodyPr/>
                    <a:lstStyle/>
                    <a:p>
                      <a:pPr>
                        <a:lnSpc>
                          <a:spcPct val="107000"/>
                        </a:lnSpc>
                        <a:spcAft>
                          <a:spcPts val="800"/>
                        </a:spcAft>
                      </a:pPr>
                      <a:r>
                        <a:rPr lang="en-US" sz="1100" kern="100">
                          <a:effectLst/>
                        </a:rPr>
                        <a:t>Gradient Boosting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0.9441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0.9344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1386331"/>
                  </a:ext>
                </a:extLst>
              </a:tr>
              <a:tr h="0">
                <a:tc>
                  <a:txBody>
                    <a:bodyPr/>
                    <a:lstStyle/>
                    <a:p>
                      <a:pPr>
                        <a:lnSpc>
                          <a:spcPct val="107000"/>
                        </a:lnSpc>
                        <a:spcAft>
                          <a:spcPts val="800"/>
                        </a:spcAft>
                      </a:pPr>
                      <a:r>
                        <a:rPr lang="en-US" sz="1100" kern="100">
                          <a:effectLst/>
                        </a:rPr>
                        <a:t>Adaptive Boosting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0.9459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6987632"/>
                  </a:ext>
                </a:extLst>
              </a:tr>
            </a:tbl>
          </a:graphicData>
        </a:graphic>
      </p:graphicFrame>
    </p:spTree>
    <p:extLst>
      <p:ext uri="{BB962C8B-B14F-4D97-AF65-F5344CB8AC3E}">
        <p14:creationId xmlns:p14="http://schemas.microsoft.com/office/powerpoint/2010/main" val="71424483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1aa3669-8202-4a6b-9d37-d7208abbbedd">
      <Terms xmlns="http://schemas.microsoft.com/office/infopath/2007/PartnerControls"/>
    </lcf76f155ced4ddcb4097134ff3c332f>
    <TaxCatchAll xmlns="e4ebe81e-d364-4c1f-b4c6-2f8f5158acd9" xsi:nil="true"/>
    <ReferenceId xmlns="71aa3669-8202-4a6b-9d37-d7208abbbed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242417FB2E5B4A9DC85BF419C30775" ma:contentTypeVersion="11" ma:contentTypeDescription="Create a new document." ma:contentTypeScope="" ma:versionID="f5e7580259ae1545dc62579ec949b42d">
  <xsd:schema xmlns:xsd="http://www.w3.org/2001/XMLSchema" xmlns:xs="http://www.w3.org/2001/XMLSchema" xmlns:p="http://schemas.microsoft.com/office/2006/metadata/properties" xmlns:ns2="71aa3669-8202-4a6b-9d37-d7208abbbedd" xmlns:ns3="e4ebe81e-d364-4c1f-b4c6-2f8f5158acd9" targetNamespace="http://schemas.microsoft.com/office/2006/metadata/properties" ma:root="true" ma:fieldsID="aa4bf67bb68099b1ecea62197723ab56" ns2:_="" ns3:_="">
    <xsd:import namespace="71aa3669-8202-4a6b-9d37-d7208abbbedd"/>
    <xsd:import namespace="e4ebe81e-d364-4c1f-b4c6-2f8f5158acd9"/>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a3669-8202-4a6b-9d37-d7208abbbed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be81e-d364-4c1f-b4c6-2f8f5158acd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c105f33-c4bd-417c-9b36-0c411346b051}" ma:internalName="TaxCatchAll" ma:showField="CatchAllData" ma:web="e4ebe81e-d364-4c1f-b4c6-2f8f5158acd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 ds:uri="71aa3669-8202-4a6b-9d37-d7208abbbedd"/>
    <ds:schemaRef ds:uri="e4ebe81e-d364-4c1f-b4c6-2f8f5158acd9"/>
  </ds:schemaRefs>
</ds:datastoreItem>
</file>

<file path=customXml/itemProps3.xml><?xml version="1.0" encoding="utf-8"?>
<ds:datastoreItem xmlns:ds="http://schemas.openxmlformats.org/officeDocument/2006/customXml" ds:itemID="{8BBDF216-F122-4F9B-B0E9-68FD8393B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a3669-8202-4a6b-9d37-d7208abbbedd"/>
    <ds:schemaRef ds:uri="e4ebe81e-d364-4c1f-b4c6-2f8f5158a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{F75CB518-EEC4-480A-9F21-71720E601B0D}tf33845126_win32</Template>
  <TotalTime>509</TotalTime>
  <Words>2586</Words>
  <Application>Microsoft Office PowerPoint</Application>
  <PresentationFormat>Widescreen</PresentationFormat>
  <Paragraphs>291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Bookman Old Style</vt:lpstr>
      <vt:lpstr>Calibri</vt:lpstr>
      <vt:lpstr>Franklin Gothic Book</vt:lpstr>
      <vt:lpstr>Wingdings</vt:lpstr>
      <vt:lpstr>1_RetrospectVTI</vt:lpstr>
      <vt:lpstr>Malware detection like     trojan horse, spyware through memory analysis by using hybrid algorithm of gradient boosting and random forest classifier.</vt:lpstr>
      <vt:lpstr>Index</vt:lpstr>
      <vt:lpstr>Abstract</vt:lpstr>
      <vt:lpstr>Introduction</vt:lpstr>
      <vt:lpstr>Introduction</vt:lpstr>
      <vt:lpstr>PowerPoint Presentation</vt:lpstr>
      <vt:lpstr>PowerPoint Presentation</vt:lpstr>
      <vt:lpstr>PowerPoint Presentation</vt:lpstr>
      <vt:lpstr>PowerPoint Presentation</vt:lpstr>
      <vt:lpstr>PowerPoint Presentation</vt:lpstr>
      <vt:lpstr> Functional Architecture</vt:lpstr>
      <vt:lpstr>Module wise explanation</vt:lpstr>
      <vt:lpstr>Module wise explanation</vt:lpstr>
      <vt:lpstr>Contd Module-2</vt:lpstr>
      <vt:lpstr>Module wise explanation</vt:lpstr>
      <vt:lpstr>Contd Module-3</vt:lpstr>
      <vt:lpstr> Snap shots of results</vt:lpstr>
      <vt:lpstr>Conclusions and Future enhancements</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Ford Fulkerson Algorithm</dc:title>
  <dc:creator>Surya Kiran</dc:creator>
  <cp:lastModifiedBy>Mandava Nidhish</cp:lastModifiedBy>
  <cp:revision>7</cp:revision>
  <dcterms:created xsi:type="dcterms:W3CDTF">2023-07-15T13:06:13Z</dcterms:created>
  <dcterms:modified xsi:type="dcterms:W3CDTF">2024-04-23T18:44:27Z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